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4"/>
  </p:notesMasterIdLst>
  <p:handoutMasterIdLst>
    <p:handoutMasterId r:id="rId45"/>
  </p:handoutMasterIdLst>
  <p:sldIdLst>
    <p:sldId id="485" r:id="rId2"/>
    <p:sldId id="374" r:id="rId3"/>
    <p:sldId id="483" r:id="rId4"/>
    <p:sldId id="410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9" r:id="rId16"/>
    <p:sldId id="391" r:id="rId17"/>
    <p:sldId id="393" r:id="rId18"/>
    <p:sldId id="394" r:id="rId19"/>
    <p:sldId id="395" r:id="rId20"/>
    <p:sldId id="471" r:id="rId21"/>
    <p:sldId id="472" r:id="rId22"/>
    <p:sldId id="473" r:id="rId23"/>
    <p:sldId id="474" r:id="rId24"/>
    <p:sldId id="411" r:id="rId25"/>
    <p:sldId id="396" r:id="rId26"/>
    <p:sldId id="397" r:id="rId27"/>
    <p:sldId id="398" r:id="rId28"/>
    <p:sldId id="399" r:id="rId29"/>
    <p:sldId id="400" r:id="rId30"/>
    <p:sldId id="403" r:id="rId31"/>
    <p:sldId id="484" r:id="rId32"/>
    <p:sldId id="486" r:id="rId33"/>
    <p:sldId id="487" r:id="rId34"/>
    <p:sldId id="488" r:id="rId35"/>
    <p:sldId id="489" r:id="rId36"/>
    <p:sldId id="490" r:id="rId37"/>
    <p:sldId id="404" r:id="rId38"/>
    <p:sldId id="405" r:id="rId39"/>
    <p:sldId id="406" r:id="rId40"/>
    <p:sldId id="407" r:id="rId41"/>
    <p:sldId id="408" r:id="rId42"/>
    <p:sldId id="40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15" autoAdjust="0"/>
  </p:normalViewPr>
  <p:slideViewPr>
    <p:cSldViewPr>
      <p:cViewPr>
        <p:scale>
          <a:sx n="46" d="100"/>
          <a:sy n="46" d="100"/>
        </p:scale>
        <p:origin x="-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00C2EE1-1798-4EA2-925C-37B60EFEEF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ACF8393-B804-45D2-9801-BD0D4BE391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3599C-4A2D-435E-B488-025728AE5178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Sequoia </a:t>
            </a:r>
            <a:r>
              <a:rPr lang="zh-TW" altLang="en-US" smtClean="0"/>
              <a:t>紅杉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59A39-80FC-4325-AAE7-9CB0EAAA5A2C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Sequoia </a:t>
            </a:r>
            <a:r>
              <a:rPr lang="zh-TW" altLang="en-US" smtClean="0"/>
              <a:t>紅杉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4313C-B786-4835-A76C-73C8187A592B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1932 polaroid Edwin Land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BA056-6BED-4415-9137-FEB7A31C5456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F4CB0-D140-4743-90EF-574E27CDFEA4}" type="slidenum">
              <a:rPr lang="zh-TW" altLang="en-US" smtClean="0"/>
              <a:pPr/>
              <a:t>39</a:t>
            </a:fld>
            <a:endParaRPr lang="en-US" altLang="zh-TW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Femto 10-15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885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885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F640-F3B4-44BB-9863-5A65D201EB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EA93-ECBD-4568-BD35-7D3B5A9949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170BF-FF93-463E-964E-B7DE47EA22E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28FA7-CC4C-4E16-8857-BB4786A9FD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C1696-F071-44D7-B4BA-C6EB2801D2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4C0E-0D34-4F3E-9988-A21D986A62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BAC0-4BCE-4C0B-80B7-D7786BB39E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46678-EB2E-4F22-95AC-46526C6245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AB84-2E65-40DF-81FB-FB89B73C0A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F092-1294-4DDA-B879-8D52EC40D0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BDF01-CB94-4AB3-BB68-827FC2DD12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C0DC9-2E0E-4357-8D23-1C8519CC68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32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39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39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40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32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532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32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187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87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533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187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0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532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32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7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C397C6F4-7FAF-4855-AE8E-E67B7B37AD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parkreservations.com/california_map.ht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cy.wikipedia.org/wiki/Delwedd:GiantForest.jpg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J4FEKWuXp1U" TargetMode="External"/><Relationship Id="rId4" Type="http://schemas.openxmlformats.org/officeDocument/2006/relationships/hyperlink" Target="http://www.youtube.com/watch?v=oDwqUgDFe9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18" name="Object 58"/>
          <p:cNvGraphicFramePr>
            <a:graphicFrameLocks noChangeAspect="1"/>
          </p:cNvGraphicFramePr>
          <p:nvPr/>
        </p:nvGraphicFramePr>
        <p:xfrm>
          <a:off x="1763688" y="1412776"/>
          <a:ext cx="5832648" cy="5112193"/>
        </p:xfrm>
        <a:graphic>
          <a:graphicData uri="http://schemas.openxmlformats.org/presentationml/2006/ole">
            <p:oleObj spid="_x0000_s204802" name="Equation" r:id="rId3" imgW="1866600" imgH="2031840" progId="Equation.DSMT4">
              <p:embed/>
            </p:oleObj>
          </a:graphicData>
        </a:graphic>
      </p:graphicFrame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1512168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3-10 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Gauss</a:t>
            </a:r>
            <a:r>
              <a:rPr lang="en-US" altLang="zh-TW" b="1" dirty="0">
                <a:solidFill>
                  <a:srgbClr val="FFC000"/>
                </a:solidFill>
                <a:latin typeface="Calibri" pitchFamily="34" charset="0"/>
                <a:ea typeface="華康鋼筆體 Std W2" pitchFamily="66" charset="-120"/>
              </a:rPr>
              <a:t>’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Law in Differential Form</a:t>
            </a:r>
            <a:endParaRPr lang="en-US" altLang="zh-TW" b="1" dirty="0">
              <a:solidFill>
                <a:srgbClr val="FFC0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7" name="直線圖說文字 2 6"/>
          <p:cNvSpPr/>
          <p:nvPr/>
        </p:nvSpPr>
        <p:spPr bwMode="auto">
          <a:xfrm>
            <a:off x="5652120" y="3284984"/>
            <a:ext cx="1872208" cy="504056"/>
          </a:xfrm>
          <a:prstGeom prst="borderCallout2">
            <a:avLst>
              <a:gd name="adj1" fmla="val 18750"/>
              <a:gd name="adj2" fmla="val -8333"/>
              <a:gd name="adj3" fmla="val 146123"/>
              <a:gd name="adj4" fmla="val -21863"/>
              <a:gd name="adj5" fmla="val 232152"/>
              <a:gd name="adj6" fmla="val -41563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Total charge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直線圖說文字 2 7"/>
          <p:cNvSpPr/>
          <p:nvPr/>
        </p:nvSpPr>
        <p:spPr bwMode="auto">
          <a:xfrm>
            <a:off x="5076056" y="5517232"/>
            <a:ext cx="230425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445"/>
              <a:gd name="adj6" fmla="val -35832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Charge density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858000" cy="863600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 1 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均勻電場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︰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路徑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(a)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900113" y="4005263"/>
          <a:ext cx="7743825" cy="2438400"/>
        </p:xfrm>
        <a:graphic>
          <a:graphicData uri="http://schemas.openxmlformats.org/presentationml/2006/ole">
            <p:oleObj spid="_x0000_s4098" name="Equation" r:id="rId3" imgW="2247840" imgH="685800" progId="Equation.3">
              <p:embed/>
            </p:oleObj>
          </a:graphicData>
        </a:graphic>
      </p:graphicFrame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628775"/>
            <a:ext cx="3024188" cy="2133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6926262" cy="1252537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 1 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均勻電場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︰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路徑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(b)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684213" y="3933825"/>
          <a:ext cx="8077200" cy="2438400"/>
        </p:xfrm>
        <a:graphic>
          <a:graphicData uri="http://schemas.openxmlformats.org/presentationml/2006/ole">
            <p:oleObj spid="_x0000_s5122" name="Equation" r:id="rId3" imgW="2361960" imgH="761760" progId="Equation.3">
              <p:embed/>
            </p:oleObj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557338"/>
            <a:ext cx="3095625" cy="218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4-5 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點電荷的電位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392238" y="4573588"/>
          <a:ext cx="6515100" cy="1908175"/>
        </p:xfrm>
        <a:graphic>
          <a:graphicData uri="http://schemas.openxmlformats.org/presentationml/2006/ole">
            <p:oleObj spid="_x0000_s6146" name="Equation" r:id="rId3" imgW="1904760" imgH="596880" progId="Equation.DSMT4">
              <p:embed/>
            </p:oleObj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1773238"/>
            <a:ext cx="5257800" cy="2619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直線接點 5"/>
          <p:cNvCxnSpPr/>
          <p:nvPr/>
        </p:nvCxnSpPr>
        <p:spPr bwMode="auto">
          <a:xfrm>
            <a:off x="3857625" y="5429250"/>
            <a:ext cx="42862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 bwMode="auto">
          <a:xfrm>
            <a:off x="7215188" y="5429250"/>
            <a:ext cx="42862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47813" y="1989138"/>
          <a:ext cx="5799137" cy="4498975"/>
        </p:xfrm>
        <a:graphic>
          <a:graphicData uri="http://schemas.openxmlformats.org/presentationml/2006/ole">
            <p:oleObj spid="_x0000_s7170" name="方程式" r:id="rId3" imgW="2082600" imgH="1726920" progId="Equation.3">
              <p:embed/>
            </p:oleObj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點電荷的電位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908050"/>
            <a:ext cx="5245100" cy="548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1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1077912" cy="5287963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點電荷的電位圖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75637" cy="1397000"/>
          </a:xfrm>
        </p:spPr>
        <p:txBody>
          <a:bodyPr/>
          <a:lstStyle/>
          <a:p>
            <a:pPr eaLnBrk="1" hangingPunct="1"/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4-6 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一組點電荷的電位</a:t>
            </a:r>
            <a:endParaRPr lang="en-US" altLang="zh-TW" sz="54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116013" y="2349500"/>
            <a:ext cx="67056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en-US" sz="3600">
                <a:latin typeface="Times New Roman" pitchFamily="18" charset="0"/>
                <a:ea typeface="華康行書體" charset="-120"/>
              </a:rPr>
              <a:t> </a:t>
            </a:r>
            <a:r>
              <a:rPr lang="en-US" altLang="zh-TW" sz="3600" b="1">
                <a:latin typeface="Times New Roman" pitchFamily="18" charset="0"/>
                <a:ea typeface="華康行書體" charset="-120"/>
              </a:rPr>
              <a:t>The principle of superposition</a:t>
            </a:r>
            <a:r>
              <a:rPr lang="en-US" altLang="zh-TW" sz="1100">
                <a:latin typeface="Times New Roman" pitchFamily="18" charset="0"/>
              </a:rPr>
              <a:t> </a:t>
            </a:r>
            <a:endParaRPr lang="en-US" altLang="zh-TW" sz="2400">
              <a:latin typeface="Times New Roman" pitchFamily="18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92275" y="3573463"/>
          <a:ext cx="5240338" cy="1531937"/>
        </p:xfrm>
        <a:graphic>
          <a:graphicData uri="http://schemas.openxmlformats.org/presentationml/2006/ole">
            <p:oleObj spid="_x0000_s8194" name="方程式" r:id="rId3" imgW="14223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304800" y="6553200"/>
            <a:ext cx="3962400" cy="0"/>
          </a:xfrm>
          <a:prstGeom prst="line">
            <a:avLst/>
          </a:prstGeom>
          <a:noFill/>
          <a:ln w="762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557338"/>
            <a:ext cx="3816350" cy="2341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84213" y="4076700"/>
            <a:ext cx="7485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SzPct val="75000"/>
              <a:buFont typeface="Wingdings" pitchFamily="2" charset="2"/>
              <a:buAutoNum type="alphaLcParenBoth"/>
            </a:pPr>
            <a:r>
              <a:rPr lang="en-US" altLang="zh-TW" sz="3600">
                <a:latin typeface="Times New Roman" pitchFamily="18" charset="0"/>
              </a:rPr>
              <a:t> on a circle</a:t>
            </a:r>
          </a:p>
          <a:p>
            <a:pPr marL="457200" indent="-457200">
              <a:spcBef>
                <a:spcPct val="20000"/>
              </a:spcBef>
              <a:buSzPct val="75000"/>
              <a:buFont typeface="Wingdings" pitchFamily="2" charset="2"/>
              <a:buAutoNum type="alphaLcParenBoth"/>
            </a:pPr>
            <a:endParaRPr lang="en-US" altLang="zh-TW" sz="3600">
              <a:latin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SzPct val="75000"/>
              <a:buFont typeface="Wingdings" pitchFamily="2" charset="2"/>
              <a:buAutoNum type="alphaLcParenBoth"/>
            </a:pPr>
            <a:r>
              <a:rPr lang="en-US" altLang="zh-TW" sz="3600">
                <a:latin typeface="Times New Roman" pitchFamily="18" charset="0"/>
              </a:rPr>
              <a:t> on an arc</a:t>
            </a:r>
            <a:r>
              <a:rPr lang="en-US" altLang="zh-TW" sz="36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4284663" y="4005263"/>
          <a:ext cx="3455987" cy="1077912"/>
        </p:xfrm>
        <a:graphic>
          <a:graphicData uri="http://schemas.openxmlformats.org/presentationml/2006/ole">
            <p:oleObj spid="_x0000_s9218" name="Equation" r:id="rId4" imgW="1473120" imgH="431640" progId="Equation.3">
              <p:embed/>
            </p:oleObj>
          </a:graphicData>
        </a:graphic>
      </p:graphicFrame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7772400" cy="841375"/>
          </a:xfrm>
        </p:spPr>
        <p:txBody>
          <a:bodyPr/>
          <a:lstStyle/>
          <a:p>
            <a:pPr marL="1260475" indent="-1260475"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Ex.2 V</a:t>
            </a:r>
            <a:r>
              <a:rPr lang="en-US" altLang="zh-TW" sz="4800" b="1" baseline="-2500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c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and E</a:t>
            </a:r>
            <a:r>
              <a:rPr lang="en-US" altLang="zh-TW" sz="4800" b="1" baseline="-2500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c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for 12 electrons</a:t>
            </a:r>
            <a:endParaRPr lang="zh-TW" altLang="en-US" sz="4800" b="1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4284663" y="5157788"/>
          <a:ext cx="3455987" cy="1077912"/>
        </p:xfrm>
        <a:graphic>
          <a:graphicData uri="http://schemas.openxmlformats.org/presentationml/2006/ole">
            <p:oleObj spid="_x0000_s9219" name="Equation" r:id="rId5" imgW="1473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239000" cy="1397000"/>
          </a:xfrm>
        </p:spPr>
        <p:txBody>
          <a:bodyPr/>
          <a:lstStyle/>
          <a:p>
            <a:pPr marL="1044575" indent="-1044575"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4-7 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電雙極的電位</a:t>
            </a:r>
            <a:endParaRPr lang="en-US" altLang="zh-TW" sz="48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5029200" cy="431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79388" y="1916113"/>
          <a:ext cx="8763000" cy="3657600"/>
        </p:xfrm>
        <a:graphic>
          <a:graphicData uri="http://schemas.openxmlformats.org/presentationml/2006/ole">
            <p:oleObj spid="_x0000_s10242" name="Equation" r:id="rId3" imgW="2743200" imgH="1143000" progId="Equation.3">
              <p:embed/>
            </p:oleObj>
          </a:graphicData>
        </a:graphic>
      </p:graphicFrame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1462087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雙極矩 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p = qd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5650" y="5734050"/>
            <a:ext cx="6337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zh-TW" altLang="zh-TW" sz="4000" b="1">
                <a:latin typeface="華康鋼筆體 Std W2" pitchFamily="66" charset="-120"/>
                <a:ea typeface="華康鋼筆體 Std W2" pitchFamily="66" charset="-120"/>
              </a:rPr>
              <a:t>p</a:t>
            </a:r>
            <a:r>
              <a:rPr lang="zh-TW" altLang="en-US" sz="4000" b="1">
                <a:latin typeface="華康鋼筆體 Std W2" pitchFamily="66" charset="-120"/>
                <a:ea typeface="華康鋼筆體 Std W2" pitchFamily="66" charset="-120"/>
              </a:rPr>
              <a:t> 由負電荷指向正電荷</a:t>
            </a:r>
            <a:endParaRPr lang="en-US" altLang="zh-TW" sz="4000" b="1"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331913" y="5949950"/>
            <a:ext cx="360362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28587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Induced Dipole Moment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3429000"/>
            <a:ext cx="6264275" cy="2571750"/>
          </a:xfrm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827088" y="1700213"/>
            <a:ext cx="6337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zh-TW" altLang="en-US" sz="4000" b="1">
                <a:latin typeface="華康鋼筆體 Std W2" pitchFamily="66" charset="-120"/>
                <a:ea typeface="華康鋼筆體 Std W2" pitchFamily="66" charset="-120"/>
              </a:rPr>
              <a:t>感應雙極矩</a:t>
            </a:r>
          </a:p>
          <a:p>
            <a:pPr marL="457200" indent="-4572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zh-TW" altLang="en-US" sz="4000" b="1"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極化 </a:t>
            </a:r>
            <a:r>
              <a:rPr lang="en-US" altLang="zh-TW" sz="4000" b="1"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(polarization)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 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電位</a:t>
            </a:r>
          </a:p>
        </p:txBody>
      </p:sp>
      <p:pic>
        <p:nvPicPr>
          <p:cNvPr id="55299" name="Picture 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989138"/>
            <a:ext cx="2217737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989138"/>
            <a:ext cx="3408363" cy="3457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530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3933825"/>
            <a:ext cx="1943100" cy="1511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5302" name="Rectangle 13"/>
          <p:cNvSpPr>
            <a:spLocks noChangeArrowheads="1"/>
          </p:cNvSpPr>
          <p:nvPr/>
        </p:nvSpPr>
        <p:spPr bwMode="auto">
          <a:xfrm>
            <a:off x="971550" y="5445125"/>
            <a:ext cx="7391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n-US" altLang="zh-TW" sz="3600" b="1">
                <a:latin typeface="Arial" pitchFamily="34" charset="0"/>
                <a:ea typeface="華康中楷體" charset="-120"/>
              </a:rPr>
              <a:t>What is the danger if your hair suddenly stands up?</a:t>
            </a:r>
            <a:endParaRPr lang="zh-TW" altLang="en-US" sz="3600" b="1">
              <a:latin typeface="Arial" pitchFamily="34" charset="0"/>
              <a:ea typeface="華康中楷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772400" cy="863501"/>
          </a:xfrm>
          <a:noFill/>
        </p:spPr>
        <p:txBody>
          <a:bodyPr anchor="b"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6-5</a:t>
            </a:r>
            <a:r>
              <a:rPr lang="zh-TW" altLang="en-US" sz="4800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Polarization (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偏振)</a:t>
            </a:r>
            <a:endParaRPr lang="zh-TW" altLang="zh-TW" sz="48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860800"/>
            <a:ext cx="4191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860800"/>
            <a:ext cx="43434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187450" y="1412875"/>
            <a:ext cx="6769100" cy="2289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SzPct val="70000"/>
              <a:buFont typeface="Wingdings" pitchFamily="2" charset="2"/>
              <a:buChar char="l"/>
            </a:pP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Polarized Light</a:t>
            </a:r>
          </a:p>
          <a:p>
            <a:pPr>
              <a:buSzPct val="70000"/>
              <a:buFont typeface="Wingdings" pitchFamily="2" charset="2"/>
              <a:buChar char="l"/>
            </a:pP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The Plane of Polarization</a:t>
            </a:r>
          </a:p>
          <a:p>
            <a:pPr>
              <a:buSzPct val="70000"/>
              <a:buFont typeface="Wingdings" pitchFamily="2" charset="2"/>
              <a:buChar char="l"/>
            </a:pP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  <a:hlinkClick r:id="rId4"/>
              </a:rPr>
              <a:t>Linear</a:t>
            </a: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, </a:t>
            </a: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  <a:hlinkClick r:id="rId5"/>
              </a:rPr>
              <a:t>Circular</a:t>
            </a: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 and Elliptical </a:t>
            </a:r>
          </a:p>
          <a:p>
            <a:pPr>
              <a:buSzPct val="70000"/>
              <a:buFont typeface="Wingdings" pitchFamily="2" charset="2"/>
              <a:buNone/>
            </a:pP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 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989138"/>
            <a:ext cx="4462462" cy="2897187"/>
          </a:xfrm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7625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357563"/>
            <a:ext cx="4343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偏振片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772400" cy="122396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Polarization of Light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557338"/>
            <a:ext cx="5991225" cy="5081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914400" cy="56388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偏振與太陽眼鏡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620713"/>
            <a:ext cx="4846638" cy="579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28587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水分子與微波爐</a:t>
            </a:r>
          </a:p>
        </p:txBody>
      </p:sp>
      <p:pic>
        <p:nvPicPr>
          <p:cNvPr id="686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573463"/>
            <a:ext cx="2951162" cy="2711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86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781300"/>
            <a:ext cx="2914650" cy="3529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077200" cy="1371600"/>
          </a:xfrm>
        </p:spPr>
        <p:txBody>
          <a:bodyPr/>
          <a:lstStyle/>
          <a:p>
            <a:pPr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4-8 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連續電荷分佈的電位</a:t>
            </a:r>
            <a:endParaRPr lang="en-US" altLang="zh-TW" sz="48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539750" y="3357563"/>
          <a:ext cx="8108950" cy="1344612"/>
        </p:xfrm>
        <a:graphic>
          <a:graphicData uri="http://schemas.openxmlformats.org/presentationml/2006/ole">
            <p:oleObj spid="_x0000_s11266" name="方程式" r:id="rId3" imgW="26542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0" y="430213"/>
            <a:ext cx="5791200" cy="115728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b="1" smtClean="0">
                <a:ea typeface="華康行書體" charset="-120"/>
              </a:rPr>
              <a:t> </a:t>
            </a:r>
            <a:r>
              <a:rPr lang="en-US" altLang="zh-TW" smtClean="0">
                <a:solidFill>
                  <a:schemeClr val="tx1"/>
                </a:solidFill>
                <a:latin typeface="Arial" pitchFamily="34" charset="0"/>
                <a:ea typeface="華康行書體" charset="-120"/>
              </a:rPr>
              <a:t>Line of Charge</a:t>
            </a:r>
            <a:r>
              <a:rPr lang="en-US" altLang="zh-TW" b="1" smtClean="0">
                <a:ea typeface="華康中楷體" charset="-120"/>
              </a:rPr>
              <a:t> 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509588" y="4343400"/>
          <a:ext cx="8278812" cy="2044700"/>
        </p:xfrm>
        <a:graphic>
          <a:graphicData uri="http://schemas.openxmlformats.org/presentationml/2006/ole">
            <p:oleObj spid="_x0000_s12290" name="方程式" r:id="rId3" imgW="2120760" imgH="660240" progId="Equation.3">
              <p:embed/>
            </p:oleObj>
          </a:graphicData>
        </a:graphic>
      </p:graphicFrame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905000"/>
            <a:ext cx="5486400" cy="221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547813" y="549275"/>
          <a:ext cx="7180262" cy="5946775"/>
        </p:xfrm>
        <a:graphic>
          <a:graphicData uri="http://schemas.openxmlformats.org/presentationml/2006/ole">
            <p:oleObj spid="_x0000_s13314" name="方程式" r:id="rId3" imgW="2057400" imgH="2273040" progId="Equation.3">
              <p:embed/>
            </p:oleObj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92150"/>
            <a:ext cx="717550" cy="284003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計算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066800"/>
            <a:ext cx="2700338" cy="441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838200" y="4038600"/>
          <a:ext cx="5005388" cy="1357313"/>
        </p:xfrm>
        <a:graphic>
          <a:graphicData uri="http://schemas.openxmlformats.org/presentationml/2006/ole">
            <p:oleObj spid="_x0000_s14338" name="Equation" r:id="rId4" imgW="1447560" imgH="431640" progId="Equation.3">
              <p:embed/>
            </p:oleObj>
          </a:graphicData>
        </a:graphic>
      </p:graphicFrame>
      <p:sp>
        <p:nvSpPr>
          <p:cNvPr id="1434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Charged Disk</a:t>
            </a:r>
            <a:endParaRPr lang="zh-TW" alt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34975" y="1981200"/>
          <a:ext cx="8275638" cy="4386263"/>
        </p:xfrm>
        <a:graphic>
          <a:graphicData uri="http://schemas.openxmlformats.org/presentationml/2006/ole">
            <p:oleObj spid="_x0000_s15362" name="方程式" r:id="rId3" imgW="2273040" imgH="1549080" progId="Equation.3">
              <p:embed/>
            </p:oleObj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860800"/>
            <a:ext cx="1531937" cy="25066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1188" y="692150"/>
            <a:ext cx="40322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TW" altLang="en-US" sz="4400" b="1">
              <a:ea typeface="華康鋼筆體 Std W2" pitchFamily="66" charset="-12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計算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457950" cy="1770063"/>
          </a:xfrm>
        </p:spPr>
        <p:txBody>
          <a:bodyPr/>
          <a:lstStyle/>
          <a:p>
            <a:pPr algn="ctr" eaLnBrk="1" hangingPunct="1"/>
            <a:r>
              <a:rPr lang="en-US" altLang="zh-TW" sz="54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Lightning bolt and ground current</a:t>
            </a:r>
            <a:endParaRPr lang="zh-TW" altLang="en-US" sz="5400" b="1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56323" name="Picture 2" descr="http://www.starstore.com/acatalog/lightning-bolt-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357438"/>
            <a:ext cx="24749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3786188"/>
            <a:ext cx="3748087" cy="233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077200" cy="1371600"/>
          </a:xfrm>
        </p:spPr>
        <p:txBody>
          <a:bodyPr/>
          <a:lstStyle/>
          <a:p>
            <a:pPr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4-9 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由電位算電場</a:t>
            </a:r>
            <a:endParaRPr lang="en-US" altLang="zh-TW" sz="48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1258888" y="3644900"/>
          <a:ext cx="6624637" cy="2790825"/>
        </p:xfrm>
        <a:graphic>
          <a:graphicData uri="http://schemas.openxmlformats.org/presentationml/2006/ole">
            <p:oleObj spid="_x0000_s16386" name="方程式" r:id="rId3" imgW="2082600" imgH="1079280" progId="Equation.3">
              <p:embed/>
            </p:oleObj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00113" y="1989138"/>
            <a:ext cx="5472112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en-US" sz="3600">
                <a:latin typeface="Times New Roman" pitchFamily="18" charset="0"/>
                <a:ea typeface="華康行書體" charset="-120"/>
              </a:rPr>
              <a:t> </a:t>
            </a:r>
            <a:r>
              <a:rPr lang="en-US" altLang="zh-TW" sz="3600">
                <a:latin typeface="Times New Roman" pitchFamily="18" charset="0"/>
                <a:ea typeface="華康行書體" charset="-120"/>
              </a:rPr>
              <a:t>The work done by the </a:t>
            </a:r>
          </a:p>
          <a:p>
            <a:r>
              <a:rPr lang="en-US" altLang="zh-TW" sz="3600">
                <a:latin typeface="Times New Roman" pitchFamily="18" charset="0"/>
                <a:ea typeface="華康行書體" charset="-120"/>
              </a:rPr>
              <a:t>   electric field</a:t>
            </a:r>
            <a:r>
              <a:rPr lang="en-US" altLang="zh-TW" sz="1100">
                <a:latin typeface="Times New Roman" pitchFamily="18" charset="0"/>
              </a:rPr>
              <a:t> </a:t>
            </a:r>
            <a:endParaRPr lang="en-US" altLang="zh-TW" sz="2400">
              <a:latin typeface="Times New Roman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620713"/>
            <a:ext cx="2987675" cy="2700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71800" cy="277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777236" cy="1799606"/>
          </a:xfrm>
        </p:spPr>
        <p:txBody>
          <a:bodyPr/>
          <a:lstStyle/>
          <a:p>
            <a:pPr marL="266700" indent="-266700"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4-10 The </a:t>
            </a: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gradient </a:t>
            </a: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/>
            </a:r>
            <a:b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</a:b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operator 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梯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度運算子</a:t>
            </a:r>
            <a:endParaRPr lang="en-US" altLang="zh-TW" sz="48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847725" y="2644775"/>
          <a:ext cx="7007225" cy="3879850"/>
        </p:xfrm>
        <a:graphic>
          <a:graphicData uri="http://schemas.openxmlformats.org/presentationml/2006/ole">
            <p:oleObj spid="_x0000_s130050" name="Equation" r:id="rId4" imgW="2311200" imgH="1574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672"/>
            <a:ext cx="8077200" cy="936104"/>
          </a:xfrm>
        </p:spPr>
        <p:txBody>
          <a:bodyPr/>
          <a:lstStyle/>
          <a:p>
            <a:pPr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</a:t>
            </a:r>
            <a:r>
              <a:rPr lang="en-US" altLang="zh-TW" sz="4800" b="1" dirty="0" err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Laplacian</a:t>
            </a: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operator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395536" y="1484784"/>
          <a:ext cx="8318596" cy="5040560"/>
        </p:xfrm>
        <a:graphic>
          <a:graphicData uri="http://schemas.openxmlformats.org/presentationml/2006/ole">
            <p:oleObj spid="_x0000_s205826" name="Equation" r:id="rId3" imgW="2997000" imgH="223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672"/>
            <a:ext cx="8077200" cy="936104"/>
          </a:xfrm>
        </p:spPr>
        <p:txBody>
          <a:bodyPr/>
          <a:lstStyle/>
          <a:p>
            <a:pPr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Laplace Equation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971600" y="1916832"/>
          <a:ext cx="7201420" cy="4340582"/>
        </p:xfrm>
        <a:graphic>
          <a:graphicData uri="http://schemas.openxmlformats.org/presentationml/2006/ole">
            <p:oleObj spid="_x0000_s206850" name="Equation" r:id="rId3" imgW="2463480" imgH="1828800" progId="Equation.DSMT4">
              <p:embed/>
            </p:oleObj>
          </a:graphicData>
        </a:graphic>
      </p:graphicFrame>
      <p:sp>
        <p:nvSpPr>
          <p:cNvPr id="4" name="直線圖說文字 1 3"/>
          <p:cNvSpPr/>
          <p:nvPr/>
        </p:nvSpPr>
        <p:spPr bwMode="auto">
          <a:xfrm>
            <a:off x="5580112" y="2204864"/>
            <a:ext cx="2736304" cy="936104"/>
          </a:xfrm>
          <a:prstGeom prst="borderCallout1">
            <a:avLst>
              <a:gd name="adj1" fmla="val 52495"/>
              <a:gd name="adj2" fmla="val -9055"/>
              <a:gd name="adj3" fmla="val 112500"/>
              <a:gd name="adj4" fmla="val -80902"/>
            </a:avLst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For 2 dimensional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problems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7092280" y="4581128"/>
            <a:ext cx="1656184" cy="720080"/>
          </a:xfrm>
          <a:prstGeom prst="borderCallout1">
            <a:avLst>
              <a:gd name="adj1" fmla="val -30313"/>
              <a:gd name="adj2" fmla="val 24650"/>
              <a:gd name="adj3" fmla="val -113766"/>
              <a:gd name="adj4" fmla="val 8704"/>
            </a:avLst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新細明體" pitchFamily="18" charset="-120"/>
            </a:endParaRPr>
          </a:p>
        </p:txBody>
      </p:sp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7164288" y="4725144"/>
          <a:ext cx="1516063" cy="514350"/>
        </p:xfrm>
        <a:graphic>
          <a:graphicData uri="http://schemas.openxmlformats.org/presentationml/2006/ole">
            <p:oleObj spid="_x0000_s206851" name="Equation" r:id="rId4" imgW="5457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672"/>
            <a:ext cx="8077200" cy="1440160"/>
          </a:xfrm>
        </p:spPr>
        <p:txBody>
          <a:bodyPr/>
          <a:lstStyle/>
          <a:p>
            <a:pPr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Solving </a:t>
            </a: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Laplace </a:t>
            </a: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Equation by separation of variables</a:t>
            </a:r>
            <a:endParaRPr lang="en-US" altLang="zh-TW" sz="48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611560" y="2060847"/>
          <a:ext cx="7704856" cy="4190615"/>
        </p:xfrm>
        <a:graphic>
          <a:graphicData uri="http://schemas.openxmlformats.org/presentationml/2006/ole">
            <p:oleObj spid="_x0000_s241666" name="Equation" r:id="rId3" imgW="2730240" imgH="1828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672"/>
            <a:ext cx="8077200" cy="1440160"/>
          </a:xfrm>
        </p:spPr>
        <p:txBody>
          <a:bodyPr/>
          <a:lstStyle/>
          <a:p>
            <a:pPr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Solution</a:t>
            </a:r>
            <a:endParaRPr lang="en-US" altLang="zh-TW" sz="48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611560" y="2564904"/>
          <a:ext cx="7831215" cy="3321967"/>
        </p:xfrm>
        <a:graphic>
          <a:graphicData uri="http://schemas.openxmlformats.org/presentationml/2006/ole">
            <p:oleObj spid="_x0000_s242690" name="Equation" r:id="rId3" imgW="2552400" imgH="1333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672"/>
            <a:ext cx="8077200" cy="1440160"/>
          </a:xfrm>
        </p:spPr>
        <p:txBody>
          <a:bodyPr/>
          <a:lstStyle/>
          <a:p>
            <a:pPr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A boundary value problem</a:t>
            </a:r>
            <a:endParaRPr lang="en-US" altLang="zh-TW" sz="48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2592288" cy="305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3"/>
            <a:ext cx="3888432" cy="30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6705600" cy="990600"/>
          </a:xfrm>
        </p:spPr>
        <p:txBody>
          <a:bodyPr/>
          <a:lstStyle/>
          <a:p>
            <a:pPr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Ex.3</a:t>
            </a:r>
            <a:r>
              <a:rPr lang="en-US" altLang="zh-TW" b="1" dirty="0" smtClean="0"/>
              <a:t> 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</a:rPr>
              <a:t>The charged disk</a:t>
            </a:r>
            <a:r>
              <a:rPr lang="en-US" altLang="zh-TW" sz="4800" b="1" dirty="0" smtClean="0">
                <a:ea typeface="華康中楷體" charset="-120"/>
              </a:rPr>
              <a:t> 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827088" y="2276475"/>
          <a:ext cx="7478712" cy="3676650"/>
        </p:xfrm>
        <a:graphic>
          <a:graphicData uri="http://schemas.openxmlformats.org/presentationml/2006/ole">
            <p:oleObj spid="_x0000_s17410" name="Equation" r:id="rId3" imgW="2247840" imgH="1320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382000" cy="1219200"/>
          </a:xfrm>
        </p:spPr>
        <p:txBody>
          <a:bodyPr/>
          <a:lstStyle/>
          <a:p>
            <a:pPr marL="1339850" indent="-1339850"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4-11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一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組點電荷的電位能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990600" y="3276600"/>
          <a:ext cx="6705600" cy="1254125"/>
        </p:xfrm>
        <a:graphic>
          <a:graphicData uri="http://schemas.openxmlformats.org/presentationml/2006/ole">
            <p:oleObj spid="_x0000_s18434" name="Equation" r:id="rId3" imgW="2158920" imgH="431640" progId="Equation.3">
              <p:embed/>
            </p:oleObj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09600" y="2438400"/>
            <a:ext cx="7620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en-US" sz="4000">
                <a:latin typeface="Times New Roman" pitchFamily="18" charset="0"/>
              </a:rPr>
              <a:t> </a:t>
            </a:r>
            <a:r>
              <a:rPr lang="en-US" altLang="zh-TW" sz="4000">
                <a:latin typeface="Times New Roman" pitchFamily="18" charset="0"/>
              </a:rPr>
              <a:t>For charges q</a:t>
            </a:r>
            <a:r>
              <a:rPr lang="en-US" altLang="zh-TW" sz="4000" baseline="-25000">
                <a:latin typeface="Times New Roman" pitchFamily="18" charset="0"/>
              </a:rPr>
              <a:t>1</a:t>
            </a:r>
            <a:r>
              <a:rPr lang="en-US" altLang="zh-TW" sz="4000">
                <a:latin typeface="Times New Roman" pitchFamily="18" charset="0"/>
              </a:rPr>
              <a:t> and q</a:t>
            </a:r>
            <a:r>
              <a:rPr lang="en-US" altLang="zh-TW" sz="40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3400" y="4800600"/>
            <a:ext cx="50292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4000">
                <a:latin typeface="Times New Roman" pitchFamily="18" charset="0"/>
              </a:rPr>
              <a:t> </a:t>
            </a:r>
            <a:r>
              <a:rPr lang="en-US" altLang="zh-TW" sz="4800" b="1">
                <a:latin typeface="華康鋼筆體 Std W2" pitchFamily="66" charset="-120"/>
                <a:ea typeface="華康鋼筆體 Std W2" pitchFamily="66" charset="-120"/>
              </a:rPr>
              <a:t>Ex.4</a:t>
            </a:r>
            <a:r>
              <a:rPr lang="en-US" altLang="zh-TW" sz="4000">
                <a:latin typeface="Times New Roman" pitchFamily="18" charset="0"/>
              </a:rPr>
              <a:t> Three charges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648200"/>
            <a:ext cx="1981200" cy="198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82000" cy="1219200"/>
          </a:xfrm>
        </p:spPr>
        <p:txBody>
          <a:bodyPr/>
          <a:lstStyle/>
          <a:p>
            <a:pPr marL="1622425" indent="-1622425" eaLnBrk="1" hangingPunct="1">
              <a:tabLst>
                <a:tab pos="6194425" algn="l"/>
              </a:tabLst>
            </a:pPr>
            <a:r>
              <a:rPr lang="en-US" altLang="zh-TW" sz="4000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Ex.5</a:t>
            </a:r>
            <a:r>
              <a:rPr lang="en-US" altLang="zh-TW" sz="4000" smtClean="0">
                <a:solidFill>
                  <a:schemeClr val="tx1"/>
                </a:solidFill>
                <a:latin typeface="Arial" pitchFamily="34" charset="0"/>
              </a:rPr>
              <a:t>  An alpha particle and a gold nucleus</a:t>
            </a:r>
            <a:r>
              <a:rPr lang="en-US" altLang="zh-TW" sz="4000" b="1" smtClean="0">
                <a:ea typeface="華康中楷體" charset="-120"/>
              </a:rPr>
              <a:t> 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457200" y="4572000"/>
          <a:ext cx="8382000" cy="1314450"/>
        </p:xfrm>
        <a:graphic>
          <a:graphicData uri="http://schemas.openxmlformats.org/presentationml/2006/ole">
            <p:oleObj spid="_x0000_s19458" name="Equation" r:id="rId4" imgW="2577960" imgH="431640" progId="Equation.3">
              <p:embed/>
            </p:oleObj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276475"/>
            <a:ext cx="3733800" cy="2146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430213"/>
            <a:ext cx="7531100" cy="1252537"/>
          </a:xfrm>
        </p:spPr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4-1 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電位能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5715000" cy="4419600"/>
          </a:xfrm>
        </p:spPr>
        <p:txBody>
          <a:bodyPr/>
          <a:lstStyle/>
          <a:p>
            <a:pPr marL="473075" indent="-473075" eaLnBrk="1" hangingPunct="1"/>
            <a:r>
              <a:rPr lang="en-US" altLang="zh-TW" sz="3600" b="1" smtClean="0">
                <a:latin typeface="Arial" pitchFamily="34" charset="0"/>
              </a:rPr>
              <a:t>F</a:t>
            </a:r>
            <a:r>
              <a:rPr lang="en-US" altLang="zh-TW" sz="3600" baseline="-25000" smtClean="0">
                <a:latin typeface="Arial" pitchFamily="34" charset="0"/>
              </a:rPr>
              <a:t>e</a:t>
            </a:r>
            <a:r>
              <a:rPr lang="en-US" altLang="zh-TW" sz="3600" smtClean="0">
                <a:latin typeface="Arial" pitchFamily="34" charset="0"/>
              </a:rPr>
              <a:t> and </a:t>
            </a:r>
            <a:r>
              <a:rPr lang="en-US" altLang="zh-TW" sz="3600" b="1" smtClean="0">
                <a:latin typeface="Arial" pitchFamily="34" charset="0"/>
              </a:rPr>
              <a:t>F</a:t>
            </a:r>
            <a:r>
              <a:rPr lang="en-US" altLang="zh-TW" sz="3600" baseline="-25000" smtClean="0">
                <a:latin typeface="Arial" pitchFamily="34" charset="0"/>
              </a:rPr>
              <a:t>g</a:t>
            </a:r>
            <a:r>
              <a:rPr lang="en-US" altLang="zh-TW" sz="3600" smtClean="0">
                <a:latin typeface="Arial" pitchFamily="34" charset="0"/>
              </a:rPr>
              <a:t> are mathematically identical</a:t>
            </a:r>
            <a:r>
              <a:rPr lang="en-US" altLang="zh-TW" sz="3600" u="sng" smtClean="0">
                <a:latin typeface="Arial" pitchFamily="34" charset="0"/>
              </a:rPr>
              <a:t> </a:t>
            </a:r>
          </a:p>
          <a:p>
            <a:pPr marL="473075" indent="-473075" eaLnBrk="1" hangingPunct="1"/>
            <a:r>
              <a:rPr lang="en-US" altLang="zh-TW" sz="3600" b="1" smtClean="0">
                <a:latin typeface="Arial" pitchFamily="34" charset="0"/>
              </a:rPr>
              <a:t>F</a:t>
            </a:r>
            <a:r>
              <a:rPr lang="en-US" altLang="zh-TW" sz="3600" baseline="-25000" smtClean="0">
                <a:latin typeface="Arial" pitchFamily="34" charset="0"/>
              </a:rPr>
              <a:t>e</a:t>
            </a:r>
            <a:r>
              <a:rPr lang="en-US" altLang="zh-TW" sz="3600" smtClean="0">
                <a:latin typeface="Arial" pitchFamily="34" charset="0"/>
              </a:rPr>
              <a:t> is a conservative force</a:t>
            </a:r>
            <a:r>
              <a:rPr lang="en-US" altLang="zh-TW" sz="3600" u="sng" smtClean="0">
                <a:latin typeface="Arial" pitchFamily="34" charset="0"/>
                <a:cs typeface="Times New Roman" pitchFamily="18" charset="0"/>
              </a:rPr>
              <a:t> </a:t>
            </a:r>
            <a:endParaRPr lang="en-US" altLang="zh-TW" sz="3600" u="sng" smtClean="0">
              <a:cs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71550" y="5013325"/>
          <a:ext cx="6810375" cy="865188"/>
        </p:xfrm>
        <a:graphic>
          <a:graphicData uri="http://schemas.openxmlformats.org/presentationml/2006/ole">
            <p:oleObj spid="_x0000_s1026" name="Equation" r:id="rId3" imgW="1981080" imgH="304560" progId="Equation.3">
              <p:embed/>
            </p:oleObj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362200"/>
            <a:ext cx="2971800" cy="2463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382000" cy="1309688"/>
          </a:xfrm>
        </p:spPr>
        <p:txBody>
          <a:bodyPr/>
          <a:lstStyle/>
          <a:p>
            <a:pPr marL="1339850" indent="-1339850" eaLnBrk="1" hangingPunct="1">
              <a:tabLst>
                <a:tab pos="6194425" algn="l"/>
              </a:tabLst>
            </a:pP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4-12</a:t>
            </a:r>
            <a:r>
              <a:rPr lang="en-US" altLang="zh-TW" sz="4000" dirty="0" smtClean="0">
                <a:solidFill>
                  <a:schemeClr val="tx1"/>
                </a:solidFill>
                <a:latin typeface="Arial" pitchFamily="34" charset="0"/>
                <a:ea typeface="華康中楷體" charset="-120"/>
              </a:rPr>
              <a:t> </a:t>
            </a:r>
            <a:r>
              <a:rPr lang="en-US" altLang="zh-TW" sz="4000" dirty="0" smtClean="0">
                <a:solidFill>
                  <a:schemeClr val="tx1"/>
                </a:solidFill>
                <a:latin typeface="Arial" pitchFamily="34" charset="0"/>
                <a:ea typeface="華康中楷體" charset="-120"/>
              </a:rPr>
              <a:t>Potential of a charged isolated conductor</a:t>
            </a:r>
            <a:r>
              <a:rPr lang="en-US" altLang="zh-TW" sz="4000" b="1" dirty="0" smtClean="0"/>
              <a:t> 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1258888" y="4221163"/>
          <a:ext cx="7110412" cy="1089025"/>
        </p:xfrm>
        <a:graphic>
          <a:graphicData uri="http://schemas.openxmlformats.org/presentationml/2006/ole">
            <p:oleObj spid="_x0000_s20482" name="Equation" r:id="rId3" imgW="1930320" imgH="330120" progId="Equation.3">
              <p:embed/>
            </p:oleObj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55650" y="2276475"/>
            <a:ext cx="7239000" cy="1250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81000" indent="-381000">
              <a:buFontTx/>
              <a:buChar char="•"/>
            </a:pPr>
            <a:r>
              <a:rPr lang="zh-TW" altLang="en-US" sz="4000" b="1">
                <a:latin typeface="Times New Roman" pitchFamily="18" charset="0"/>
                <a:ea typeface="華康鋼筆體 Std W2" pitchFamily="66" charset="-120"/>
              </a:rPr>
              <a:t>導體內部及表面為一等位面</a:t>
            </a:r>
            <a:r>
              <a:rPr lang="en-US" altLang="zh-TW" sz="3600">
                <a:latin typeface="Times New Roman" pitchFamily="18" charset="0"/>
              </a:rPr>
              <a:t>(equipotentail surface)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4191000" cy="3668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962400" cy="3705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96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Discharge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492375"/>
            <a:ext cx="7272338" cy="3090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0659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486650" cy="998538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Plots of  </a:t>
            </a:r>
            <a:r>
              <a:rPr lang="en-US" altLang="zh-TW" b="1" smtClean="0">
                <a:solidFill>
                  <a:schemeClr val="tx1"/>
                </a:solidFill>
                <a:latin typeface="Arial" pitchFamily="34" charset="0"/>
              </a:rPr>
              <a:t>E </a:t>
            </a:r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(r) and V(r)</a:t>
            </a:r>
            <a:endParaRPr lang="zh-TW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215063" cy="1189038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a typeface="華康中楷體" charset="-120"/>
              </a:rPr>
              <a:t> </a:t>
            </a:r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4-2 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電位</a:t>
            </a:r>
            <a:endParaRPr lang="en-US" altLang="zh-TW" sz="54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01000" cy="990600"/>
          </a:xfrm>
        </p:spPr>
        <p:txBody>
          <a:bodyPr/>
          <a:lstStyle/>
          <a:p>
            <a:pPr marL="473075" indent="-473075" eaLnBrk="1" hangingPunct="1"/>
            <a:r>
              <a:rPr lang="en-US" altLang="zh-TW" sz="3600" smtClean="0">
                <a:latin typeface="Arial" pitchFamily="34" charset="0"/>
              </a:rPr>
              <a:t>U</a:t>
            </a:r>
            <a:r>
              <a:rPr lang="en-US" altLang="zh-TW" sz="3600" baseline="-25000" smtClean="0">
                <a:latin typeface="Arial" pitchFamily="34" charset="0"/>
              </a:rPr>
              <a:t>e</a:t>
            </a:r>
            <a:r>
              <a:rPr lang="en-US" altLang="zh-TW" sz="3600" smtClean="0">
                <a:latin typeface="Arial" pitchFamily="34" charset="0"/>
              </a:rPr>
              <a:t> depends on q, but  V</a:t>
            </a:r>
            <a:r>
              <a:rPr lang="en-US" altLang="zh-TW" sz="3600" baseline="-25000" smtClean="0">
                <a:latin typeface="Arial" pitchFamily="34" charset="0"/>
              </a:rPr>
              <a:t>e</a:t>
            </a:r>
            <a:r>
              <a:rPr lang="en-US" altLang="zh-TW" sz="3600" smtClean="0">
                <a:latin typeface="Arial" pitchFamily="34" charset="0"/>
              </a:rPr>
              <a:t> does not</a:t>
            </a:r>
            <a:r>
              <a:rPr lang="en-US" altLang="zh-TW" sz="3600" u="sng" smtClean="0">
                <a:latin typeface="Arial" pitchFamily="34" charset="0"/>
              </a:rPr>
              <a:t>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187450" y="2708275"/>
          <a:ext cx="5616575" cy="3843338"/>
        </p:xfrm>
        <a:graphic>
          <a:graphicData uri="http://schemas.openxmlformats.org/presentationml/2006/ole">
            <p:oleObj spid="_x0000_s2050" name="方程式" r:id="rId3" imgW="1498320" imgH="1320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5" y="333375"/>
            <a:ext cx="6880225" cy="1092200"/>
          </a:xfrm>
        </p:spPr>
        <p:txBody>
          <a:bodyPr/>
          <a:lstStyle/>
          <a:p>
            <a:pPr eaLnBrk="1" hangingPunct="1"/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4-3 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等位面</a:t>
            </a:r>
            <a:endParaRPr lang="en-US" altLang="zh-TW" sz="54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075487" cy="9144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latin typeface="Arial" pitchFamily="34" charset="0"/>
              </a:rPr>
              <a:t>Four </a:t>
            </a:r>
            <a:r>
              <a:rPr lang="en-US" altLang="zh-TW" sz="3600" smtClean="0">
                <a:latin typeface="Arial" pitchFamily="34" charset="0"/>
                <a:ea typeface="華康中楷體" charset="-120"/>
              </a:rPr>
              <a:t>Equipotential Surfaces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5486400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83512" cy="1358900"/>
          </a:xfrm>
        </p:spPr>
        <p:txBody>
          <a:bodyPr/>
          <a:lstStyle/>
          <a:p>
            <a:pPr marL="479425" indent="-479425" eaLnBrk="1" hangingPunct="1"/>
            <a:r>
              <a:rPr lang="en-US" altLang="zh-TW" sz="3600" smtClean="0">
                <a:latin typeface="Arial" pitchFamily="34" charset="0"/>
              </a:rPr>
              <a:t>E.S. for a uniform field, a point charge, and an electric dipole</a:t>
            </a:r>
            <a:endParaRPr lang="en-US" altLang="zh-TW" sz="3600" smtClean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2905125" cy="304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3048000" cy="304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525" y="3200400"/>
            <a:ext cx="2911475" cy="304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等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位面</a:t>
            </a:r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3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018463" cy="1080120"/>
          </a:xfrm>
        </p:spPr>
        <p:txBody>
          <a:bodyPr/>
          <a:lstStyle/>
          <a:p>
            <a:pPr marL="1143000" indent="-1143000" eaLnBrk="1" hangingPunct="1"/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4-4 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由電場算電位</a:t>
            </a:r>
            <a:endParaRPr lang="en-US" altLang="zh-TW" sz="54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92375"/>
            <a:ext cx="3927475" cy="1592263"/>
          </a:xfrm>
        </p:spPr>
        <p:txBody>
          <a:bodyPr/>
          <a:lstStyle/>
          <a:p>
            <a:pPr marL="479425" indent="-479425" eaLnBrk="1" hangingPunct="1"/>
            <a:r>
              <a:rPr lang="en-US" altLang="zh-TW" sz="3600" smtClean="0">
                <a:latin typeface="Arial" pitchFamily="34" charset="0"/>
              </a:rPr>
              <a:t>The differential work done by </a:t>
            </a:r>
            <a:r>
              <a:rPr lang="en-US" altLang="zh-TW" sz="3600" b="1" smtClean="0">
                <a:latin typeface="Arial" pitchFamily="34" charset="0"/>
              </a:rPr>
              <a:t>F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219200" y="4343400"/>
          <a:ext cx="7391400" cy="2087563"/>
        </p:xfrm>
        <a:graphic>
          <a:graphicData uri="http://schemas.openxmlformats.org/presentationml/2006/ole">
            <p:oleObj spid="_x0000_s3074" name="Equation" r:id="rId3" imgW="1676160" imgH="583920" progId="Equation.3">
              <p:embed/>
            </p:oleObj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38400"/>
            <a:ext cx="3962400" cy="1852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858000" cy="863600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 1 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均勻電場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827088" y="1700213"/>
            <a:ext cx="7010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63575" indent="-663575"/>
            <a:r>
              <a:rPr lang="en-US" altLang="zh-TW" sz="3600">
                <a:latin typeface="Times New Roman" pitchFamily="18" charset="0"/>
              </a:rPr>
              <a:t>(a) Along path (a)</a:t>
            </a:r>
            <a:endParaRPr lang="en-US" altLang="zh-TW" sz="2400">
              <a:latin typeface="Times New Roman" pitchFamily="18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5257800" cy="3708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9504</TotalTime>
  <Words>354</Words>
  <Application>Microsoft Office PowerPoint</Application>
  <PresentationFormat>如螢幕大小 (4:3)</PresentationFormat>
  <Paragraphs>79</Paragraphs>
  <Slides>42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42</vt:i4>
      </vt:variant>
    </vt:vector>
  </HeadingPairs>
  <TitlesOfParts>
    <vt:vector size="46" baseType="lpstr">
      <vt:lpstr>Fireworks</vt:lpstr>
      <vt:lpstr>Equation</vt:lpstr>
      <vt:lpstr>方程式</vt:lpstr>
      <vt:lpstr>MathType 5.0 Equation</vt:lpstr>
      <vt:lpstr>3-10 Gauss’ Law in Differential Form</vt:lpstr>
      <vt:lpstr>4 電位</vt:lpstr>
      <vt:lpstr>Lightning bolt and ground current</vt:lpstr>
      <vt:lpstr>4-1 電位能</vt:lpstr>
      <vt:lpstr> 4-2 電位</vt:lpstr>
      <vt:lpstr>4-3 等位面</vt:lpstr>
      <vt:lpstr>等位面3例</vt:lpstr>
      <vt:lpstr>4-4 由電場算電位</vt:lpstr>
      <vt:lpstr>Ex. 1 均勻電場</vt:lpstr>
      <vt:lpstr>Ex. 1 均勻電場︰路徑(a)</vt:lpstr>
      <vt:lpstr>Ex. 1 均勻電場︰路徑(b)</vt:lpstr>
      <vt:lpstr>4-5 點電荷的電位</vt:lpstr>
      <vt:lpstr>點電荷的電位</vt:lpstr>
      <vt:lpstr>點電荷的電位圖</vt:lpstr>
      <vt:lpstr>4-6 一組點電荷的電位</vt:lpstr>
      <vt:lpstr>Ex.2 Vc and Ec for 12 electrons</vt:lpstr>
      <vt:lpstr>4-7 電雙極的電位</vt:lpstr>
      <vt:lpstr>雙極矩 p = qd</vt:lpstr>
      <vt:lpstr>Induced Dipole Moment</vt:lpstr>
      <vt:lpstr>6-5 Polarization (偏振)</vt:lpstr>
      <vt:lpstr>偏振片</vt:lpstr>
      <vt:lpstr>Polarization of Light</vt:lpstr>
      <vt:lpstr>偏振與太陽眼鏡</vt:lpstr>
      <vt:lpstr>水分子與微波爐</vt:lpstr>
      <vt:lpstr>4-8 連續電荷分佈的電位</vt:lpstr>
      <vt:lpstr> Line of Charge </vt:lpstr>
      <vt:lpstr>計算</vt:lpstr>
      <vt:lpstr>Charged Disk</vt:lpstr>
      <vt:lpstr>計算                     </vt:lpstr>
      <vt:lpstr>4-9 由電位算電場</vt:lpstr>
      <vt:lpstr>4-10 The gradient  operator 梯度運算子</vt:lpstr>
      <vt:lpstr>The Laplacian operator</vt:lpstr>
      <vt:lpstr>The Laplace Equation</vt:lpstr>
      <vt:lpstr>Solving Laplace Equation by separation of variables</vt:lpstr>
      <vt:lpstr>The Solution</vt:lpstr>
      <vt:lpstr>A boundary value problem</vt:lpstr>
      <vt:lpstr>Ex.3  The charged disk </vt:lpstr>
      <vt:lpstr>4-11一組點電荷的電位能</vt:lpstr>
      <vt:lpstr>Ex.5  An alpha particle and a gold nucleus </vt:lpstr>
      <vt:lpstr>4-12 Potential of a charged isolated conductor </vt:lpstr>
      <vt:lpstr>Discharge</vt:lpstr>
      <vt:lpstr>Plots of  E (r) and V(r)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sylveen</cp:lastModifiedBy>
  <cp:revision>154</cp:revision>
  <dcterms:created xsi:type="dcterms:W3CDTF">1999-11-05T16:10:47Z</dcterms:created>
  <dcterms:modified xsi:type="dcterms:W3CDTF">2010-11-25T13:18:35Z</dcterms:modified>
</cp:coreProperties>
</file>