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75" r:id="rId2"/>
    <p:sldId id="27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ee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93" autoAdjust="0"/>
    <p:restoredTop sz="86346" autoAdjust="0"/>
  </p:normalViewPr>
  <p:slideViewPr>
    <p:cSldViewPr>
      <p:cViewPr varScale="1">
        <p:scale>
          <a:sx n="46" d="100"/>
          <a:sy n="46" d="100"/>
        </p:scale>
        <p:origin x="-52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0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220F8D-9BC3-414B-9D89-4C1662EFD3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DE57E-09E2-4E1C-B9D4-B77B171042BA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6</a:t>
            </a:r>
            <a:r>
              <a:rPr lang="en-US" altLang="zh-TW" dirty="0" smtClean="0">
                <a:sym typeface="Symbol" pitchFamily="18" charset="2"/>
              </a:rPr>
              <a:t>C higher, Nature 1980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B9D80-9334-4BF3-9F35-4FB7E57F900D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0.5x10</a:t>
            </a:r>
            <a:r>
              <a:rPr lang="en-US" altLang="zh-TW" baseline="30000" smtClean="0"/>
              <a:t>-9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F18F3-FF8B-433D-95C7-1D9A3D9E345F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康銅是一種銅鎳合金，由</a:t>
            </a:r>
            <a:r>
              <a:rPr lang="en-US" altLang="zh-TW" smtClean="0"/>
              <a:t>55%</a:t>
            </a:r>
            <a:r>
              <a:rPr lang="zh-TW" altLang="en-US" smtClean="0"/>
              <a:t>的銅和</a:t>
            </a:r>
            <a:r>
              <a:rPr lang="en-US" altLang="zh-TW" smtClean="0"/>
              <a:t>45%</a:t>
            </a:r>
            <a:r>
              <a:rPr lang="zh-TW" altLang="en-US" smtClean="0"/>
              <a:t>鎳</a:t>
            </a:r>
            <a:r>
              <a:rPr lang="en-US" altLang="zh-TW" smtClean="0"/>
              <a:t>(Cu55Ni45)</a:t>
            </a:r>
            <a:r>
              <a:rPr lang="zh-TW" altLang="en-US" smtClean="0"/>
              <a:t>所組成，它的特性是不易隨溫度變化而改變其性其，且電阻率高。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627FF-35D2-4223-B394-89432F093C8F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光測高溫計 集中於一幕屏（</a:t>
            </a:r>
            <a:r>
              <a:rPr lang="en-US" altLang="zh-TW" smtClean="0"/>
              <a:t>screen</a:t>
            </a:r>
            <a:r>
              <a:rPr lang="zh-TW" altLang="en-US" smtClean="0"/>
              <a:t>）上，幕屏後裝一紅色濾鏡，僅讓波長為</a:t>
            </a:r>
            <a:r>
              <a:rPr lang="en-US" altLang="zh-TW" smtClean="0"/>
              <a:t>0.65 microns</a:t>
            </a:r>
            <a:r>
              <a:rPr lang="zh-TW" altLang="en-US" smtClean="0"/>
              <a:t>之輻射能透過，俾使觀察者易觀察幕屏上之情形。同時另裝一標準鎢絲燈，其發出之輻射能亦可集中在幕屏上，以作為比較。調整變阻器以調整通過標準鎢絲燈之電流，使標準光源在幕屏上之亮度（</a:t>
            </a:r>
            <a:r>
              <a:rPr lang="en-US" altLang="zh-TW" smtClean="0"/>
              <a:t>brightness</a:t>
            </a:r>
            <a:r>
              <a:rPr lang="zh-TW" altLang="en-US" smtClean="0"/>
              <a:t>） 與輻射熱之亮度相等。此時變阻器之刻度即代表此輻射熱源之溫度。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4B9F5-4153-4B7B-AD39-9E31FBE43304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1 mile = 1.609 km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329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29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C6BB-E93C-45AB-AF7D-A0F145FEFC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4397-57E1-489B-85E4-AE7E29B6C6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48EC7-E2C2-4D3E-81D9-EE4C7949C4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D570-BBBF-4354-A362-9257036341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15A68-CBF6-415A-8039-89C20C4215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A9D07-983E-4CF4-B3D7-6B2783DD80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87A0-85F9-4C48-8094-764AC23876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F415-2359-418A-B755-25F86C9CE1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4C2A-4715-437F-992B-DECC41C82E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9A07-6B08-4907-A697-620A41CC83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ED1F-1DE0-4741-BC5B-0C031C3E4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E0FA-1DB0-45BC-B22B-75109E9BA6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175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74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3175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751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3175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3175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75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7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17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75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78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76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6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76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6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76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6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77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7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77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7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77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7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9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7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80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0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3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1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81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1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81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2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82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2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3182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182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3180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82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2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83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3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83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3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83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3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83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4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84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4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84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4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1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8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1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85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5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1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85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5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1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85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5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3185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8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3174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174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88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88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88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79D0769F-2A6F-4529-956C-7E9D98D2A6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54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7 </a:t>
            </a:r>
            <a:r>
              <a:rPr lang="zh-TW" altLang="en-US" sz="54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熱物理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5661025"/>
            <a:ext cx="6910387" cy="1008063"/>
          </a:xfrm>
          <a:noFill/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Arial" pitchFamily="34" charset="0"/>
              </a:rPr>
              <a:t>Why are black robes worn in extremely hot climates? </a:t>
            </a:r>
            <a:endParaRPr lang="en-US" altLang="zh-TW" smtClean="0">
              <a:latin typeface="Arial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060575"/>
            <a:ext cx="4751387" cy="3203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ea typeface="華康鋼筆體 Std W2" pitchFamily="66" charset="-120"/>
              </a:rPr>
              <a:t>凱氏溫標的定義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44675"/>
            <a:ext cx="3836988" cy="9223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213100"/>
            <a:ext cx="6172200" cy="3160713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熱偶溫度計 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(thermocouple)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3705225" cy="214312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295525" cy="2085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0837" name="Comment 5"/>
          <p:cNvSpPr>
            <a:spLocks noChangeArrowheads="1"/>
          </p:cNvSpPr>
          <p:nvPr/>
        </p:nvSpPr>
        <p:spPr bwMode="auto">
          <a:xfrm>
            <a:off x="2057400" y="5257800"/>
            <a:ext cx="2651125" cy="6508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400">
                <a:solidFill>
                  <a:srgbClr val="000099"/>
                </a:solidFill>
              </a:rPr>
              <a:t>-240 </a:t>
            </a:r>
            <a:r>
              <a:rPr lang="en-US" altLang="zh-TW" sz="3600">
                <a:solidFill>
                  <a:srgbClr val="000099"/>
                </a:solidFill>
                <a:latin typeface="新細明體" pitchFamily="18" charset="-120"/>
              </a:rPr>
              <a:t>°</a:t>
            </a:r>
            <a:r>
              <a:rPr kumimoji="0" lang="en-US" altLang="zh-TW" sz="2400">
                <a:solidFill>
                  <a:srgbClr val="000099"/>
                </a:solidFill>
              </a:rPr>
              <a:t> C</a:t>
            </a:r>
            <a:r>
              <a:rPr kumimoji="0" lang="en-US" altLang="zh-TW" sz="2400">
                <a:solidFill>
                  <a:srgbClr val="000099"/>
                </a:solidFill>
                <a:latin typeface="Times New Roman"/>
              </a:rPr>
              <a:t>–</a:t>
            </a:r>
            <a:r>
              <a:rPr kumimoji="0" lang="en-US" altLang="zh-TW" sz="2400">
                <a:solidFill>
                  <a:srgbClr val="000099"/>
                </a:solidFill>
              </a:rPr>
              <a:t> 2700 </a:t>
            </a:r>
            <a:r>
              <a:rPr lang="en-US" altLang="zh-TW" sz="3600">
                <a:solidFill>
                  <a:srgbClr val="000099"/>
                </a:solidFill>
                <a:latin typeface="新細明體" pitchFamily="18" charset="-120"/>
              </a:rPr>
              <a:t>°</a:t>
            </a:r>
            <a:r>
              <a:rPr kumimoji="0" lang="en-US" altLang="zh-TW" sz="2400">
                <a:solidFill>
                  <a:srgbClr val="000099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01625"/>
            <a:ext cx="6516688" cy="1462088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Bimetallic strip and Optical pyrometer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20938"/>
            <a:ext cx="3001962" cy="360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420938"/>
            <a:ext cx="3657600" cy="244157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熱（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heat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）的定義和單位</a:t>
            </a:r>
            <a:r>
              <a:rPr lang="zh-TW" altLang="en-US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4652963"/>
            <a:ext cx="6769100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Arial" pitchFamily="34" charset="0"/>
              </a:rPr>
              <a:t>J = Joule</a:t>
            </a:r>
            <a:r>
              <a:rPr lang="zh-TW" altLang="en-US" smtClean="0">
                <a:latin typeface="Arial" pitchFamily="34" charset="0"/>
              </a:rPr>
              <a:t>（</a:t>
            </a:r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焦耳</a:t>
            </a:r>
            <a:r>
              <a:rPr lang="zh-TW" altLang="en-US" smtClean="0">
                <a:latin typeface="Arial" pitchFamily="34" charset="0"/>
              </a:rPr>
              <a:t>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Arial" pitchFamily="34" charset="0"/>
              </a:rPr>
              <a:t>Cal = calorie</a:t>
            </a:r>
            <a:r>
              <a:rPr lang="zh-TW" altLang="en-US" smtClean="0">
                <a:latin typeface="Arial" pitchFamily="34" charset="0"/>
              </a:rPr>
              <a:t>（</a:t>
            </a:r>
            <a:r>
              <a:rPr lang="zh-TW" altLang="en-US" sz="3600" smtClean="0">
                <a:latin typeface="Arial" pitchFamily="34" charset="0"/>
                <a:ea typeface="華康鋼筆體 Std W2" pitchFamily="66" charset="-120"/>
              </a:rPr>
              <a:t>卡洛里</a:t>
            </a:r>
            <a:r>
              <a:rPr lang="zh-TW" altLang="en-US" smtClean="0">
                <a:latin typeface="Arial" pitchFamily="34" charset="0"/>
              </a:rPr>
              <a:t>）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Arial" pitchFamily="34" charset="0"/>
              </a:rPr>
              <a:t>Btu = British Thermal Unit</a:t>
            </a:r>
            <a:r>
              <a:rPr lang="en-US" altLang="zh-TW" smtClean="0"/>
              <a:t>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860800"/>
            <a:ext cx="57912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55650" y="1557338"/>
            <a:ext cx="7086600" cy="2033587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457056" rIns="-342792" bIns="0">
            <a:spAutoFit/>
          </a:bodyPr>
          <a:lstStyle/>
          <a:p>
            <a:pPr eaLnBrk="0" hangingPunct="0"/>
            <a:r>
              <a:rPr kumimoji="0" lang="en-US" altLang="zh-TW" sz="3200">
                <a:latin typeface="Times New Roman" pitchFamily="18" charset="0"/>
                <a:cs typeface="Times New Roman" pitchFamily="18" charset="0"/>
              </a:rPr>
              <a:t>Heat is the energy that is transferred between a system and its environment because of a temperature difference that exists between them</a:t>
            </a:r>
            <a:endParaRPr kumimoji="0" lang="en-US" altLang="zh-TW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例一</a:t>
            </a:r>
            <a:r>
              <a:rPr lang="zh-TW" altLang="en-US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A candy bar </a:t>
            </a:r>
            <a:r>
              <a:rPr lang="en-US" altLang="zh-TW" u="sng" smtClean="0">
                <a:solidFill>
                  <a:schemeClr val="tx1"/>
                </a:solidFill>
                <a:latin typeface="Arial" pitchFamily="34" charset="0"/>
              </a:rPr>
              <a:t>350</a:t>
            </a:r>
            <a:r>
              <a:rPr lang="zh-TW" altLang="en-US" b="1" u="sng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大卡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4714884"/>
            <a:ext cx="5546725" cy="1524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供</a:t>
            </a:r>
            <a:r>
              <a:rPr lang="en-US" altLang="zh-TW" sz="3600" b="1" dirty="0" smtClean="0">
                <a:latin typeface="華康鋼筆體 Std W2" pitchFamily="66" charset="-120"/>
                <a:ea typeface="華康鋼筆體 Std W2" pitchFamily="66" charset="-120"/>
              </a:rPr>
              <a:t>100W</a:t>
            </a: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燈泡使用</a:t>
            </a:r>
            <a:r>
              <a:rPr lang="en-US" altLang="zh-TW" sz="3600" b="1" dirty="0" smtClean="0">
                <a:latin typeface="華康鋼筆體 Std W2" pitchFamily="66" charset="-120"/>
                <a:ea typeface="華康鋼筆體 Std W2" pitchFamily="66" charset="-120"/>
              </a:rPr>
              <a:t>4.1h</a:t>
            </a:r>
          </a:p>
          <a:p>
            <a:pPr eaLnBrk="1" hangingPunct="1"/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慢跑</a:t>
            </a:r>
            <a:r>
              <a:rPr lang="en-US" altLang="zh-TW" sz="3600" b="1" dirty="0" smtClean="0">
                <a:latin typeface="華康鋼筆體 Std W2" pitchFamily="66" charset="-120"/>
                <a:ea typeface="華康鋼筆體 Std W2" pitchFamily="66" charset="-120"/>
              </a:rPr>
              <a:t>3 ~ 4mi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44675"/>
            <a:ext cx="6858000" cy="235902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6085" name="Picture 5" descr="snicker%20crun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941888"/>
            <a:ext cx="14398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7.2 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熱膨脹</a:t>
            </a:r>
            <a:r>
              <a:rPr lang="zh-TW" altLang="en-US" smtClean="0"/>
              <a:t>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149725"/>
            <a:ext cx="2081212" cy="236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852738"/>
            <a:ext cx="4248150" cy="3641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628775"/>
            <a:ext cx="2070100" cy="2514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628775"/>
            <a:ext cx="4248150" cy="1263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Bimetallic strip switch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636838"/>
            <a:ext cx="5334000" cy="2360612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8132" name="Picture 4" descr="4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36838"/>
            <a:ext cx="1728787" cy="23622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線膨脹與體膨脹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81400"/>
            <a:ext cx="7467600" cy="26670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895600" y="1752600"/>
          <a:ext cx="4632325" cy="1233488"/>
        </p:xfrm>
        <a:graphic>
          <a:graphicData uri="http://schemas.openxmlformats.org/presentationml/2006/ole">
            <p:oleObj spid="_x0000_s2050" name="Equation" r:id="rId4" imgW="1307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例二 </a:t>
            </a:r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  <a:hlinkClick r:id="" action="ppaction://noaction"/>
              </a:rPr>
              <a:t>熱應力</a:t>
            </a:r>
            <a:r>
              <a:rPr lang="zh-TW" altLang="en-US" smtClean="0">
                <a:hlinkClick r:id="" action="ppaction://noaction"/>
              </a:rPr>
              <a:t>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(Thermal stress)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87450" y="3573463"/>
          <a:ext cx="7086600" cy="2533650"/>
        </p:xfrm>
        <a:graphic>
          <a:graphicData uri="http://schemas.openxmlformats.org/presentationml/2006/ole">
            <p:oleObj spid="_x0000_s3074" name="Equation" r:id="rId3" imgW="2476440" imgH="888840" progId="Equation.3">
              <p:embed/>
            </p:oleObj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700213"/>
            <a:ext cx="3095625" cy="1617662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例三</a:t>
            </a:r>
            <a:r>
              <a:rPr lang="zh-TW" altLang="en-US" smtClean="0"/>
              <a:t> </a:t>
            </a:r>
            <a:r>
              <a:rPr lang="en-US" altLang="zh-TW" sz="4000" smtClean="0">
                <a:solidFill>
                  <a:schemeClr val="tx1"/>
                </a:solidFill>
                <a:latin typeface="Arial" pitchFamily="34" charset="0"/>
                <a:ea typeface="華康中楷體" charset="-120"/>
              </a:rPr>
              <a:t>Delivering diesel oil from </a:t>
            </a:r>
            <a:br>
              <a:rPr lang="en-US" altLang="zh-TW" sz="4000" smtClean="0">
                <a:solidFill>
                  <a:schemeClr val="tx1"/>
                </a:solidFill>
                <a:latin typeface="Arial" pitchFamily="34" charset="0"/>
                <a:ea typeface="華康中楷體" charset="-120"/>
              </a:rPr>
            </a:br>
            <a:r>
              <a:rPr lang="en-US" altLang="zh-TW" sz="4000" smtClean="0">
                <a:solidFill>
                  <a:schemeClr val="tx1"/>
                </a:solidFill>
                <a:latin typeface="Arial" pitchFamily="34" charset="0"/>
                <a:ea typeface="華康中楷體" charset="-120"/>
              </a:rPr>
              <a:t>          Las Vegas to Payson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2060575"/>
            <a:ext cx="7305675" cy="2130425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9785 gal, temperature difference 41</a:t>
            </a:r>
            <a:r>
              <a:rPr lang="en-US" altLang="zh-TW" smtClean="0">
                <a:latin typeface="Arial" pitchFamily="34" charset="0"/>
                <a:cs typeface="Times New Roman" pitchFamily="18" charset="0"/>
              </a:rPr>
              <a:t>°F</a:t>
            </a:r>
          </a:p>
          <a:p>
            <a:pPr eaLnBrk="1" hangingPunct="1"/>
            <a:r>
              <a:rPr lang="en-US" altLang="zh-TW" smtClean="0">
                <a:latin typeface="Arial" pitchFamily="34" charset="0"/>
                <a:cs typeface="Times New Roman" pitchFamily="18" charset="0"/>
                <a:sym typeface="Symbol" pitchFamily="18" charset="2"/>
              </a:rPr>
              <a:t> = 9.510</a:t>
            </a:r>
            <a:r>
              <a:rPr lang="en-US" altLang="zh-TW" baseline="30000" smtClean="0">
                <a:latin typeface="Arial" pitchFamily="34" charset="0"/>
                <a:cs typeface="Times New Roman" pitchFamily="18" charset="0"/>
                <a:sym typeface="Symbol" pitchFamily="18" charset="2"/>
              </a:rPr>
              <a:t>-4</a:t>
            </a:r>
            <a:r>
              <a:rPr lang="en-US" altLang="zh-TW" smtClean="0">
                <a:latin typeface="Arial" pitchFamily="34" charset="0"/>
                <a:cs typeface="Times New Roman" pitchFamily="18" charset="0"/>
                <a:sym typeface="Symbol" pitchFamily="18" charset="2"/>
              </a:rPr>
              <a:t>/C ° - diesel fuel</a:t>
            </a:r>
          </a:p>
          <a:p>
            <a:pPr eaLnBrk="1" hangingPunct="1"/>
            <a:r>
              <a:rPr lang="en-US" altLang="zh-TW" smtClean="0">
                <a:latin typeface="Arial" pitchFamily="34" charset="0"/>
                <a:cs typeface="Times New Roman" pitchFamily="18" charset="0"/>
                <a:sym typeface="Symbol" pitchFamily="18" charset="2"/>
              </a:rPr>
              <a:t> = 11 10</a:t>
            </a:r>
            <a:r>
              <a:rPr lang="en-US" altLang="zh-TW" baseline="30000" smtClean="0">
                <a:latin typeface="Arial" pitchFamily="34" charset="0"/>
                <a:cs typeface="Times New Roman" pitchFamily="18" charset="0"/>
                <a:sym typeface="Symbol" pitchFamily="18" charset="2"/>
              </a:rPr>
              <a:t>-6</a:t>
            </a:r>
            <a:r>
              <a:rPr lang="en-US" altLang="zh-TW" smtClean="0">
                <a:latin typeface="Arial" pitchFamily="34" charset="0"/>
                <a:cs typeface="Times New Roman" pitchFamily="18" charset="0"/>
                <a:sym typeface="Symbol" pitchFamily="18" charset="2"/>
              </a:rPr>
              <a:t>/C ° - steel tank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08175" y="4221163"/>
          <a:ext cx="5976938" cy="2001837"/>
        </p:xfrm>
        <a:graphic>
          <a:graphicData uri="http://schemas.openxmlformats.org/presentationml/2006/ole">
            <p:oleObj spid="_x0000_s4098" name="Equation" r:id="rId3" imgW="195552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205038"/>
            <a:ext cx="4806950" cy="3848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549275"/>
            <a:ext cx="7488238" cy="1152525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黑袍下的秘密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例四 </a:t>
            </a:r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水的 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  <a:cs typeface="Microsoft Sans Serif" pitchFamily="34" charset="0"/>
              </a:rPr>
              <a:t>”</a:t>
            </a:r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熱漲冷縮</a:t>
            </a:r>
            <a:r>
              <a:rPr lang="zh-TW" altLang="en-US" b="1" dirty="0" smtClean="0">
                <a:solidFill>
                  <a:schemeClr val="tx1"/>
                </a:solidFill>
                <a:latin typeface="Comic Sans MS" pitchFamily="66" charset="0"/>
                <a:ea typeface="華康鋼筆體 Std W2" pitchFamily="66" charset="-120"/>
              </a:rPr>
              <a:t>”</a:t>
            </a:r>
            <a:r>
              <a:rPr lang="zh-TW" altLang="en-US" dirty="0" smtClean="0"/>
              <a:t> </a:t>
            </a:r>
          </a:p>
        </p:txBody>
      </p:sp>
      <p:pic>
        <p:nvPicPr>
          <p:cNvPr id="49155" name="Picture 3" descr="water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420938"/>
            <a:ext cx="32988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84313"/>
            <a:ext cx="3538537" cy="51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熱物理 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(Thermal Physics)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28775"/>
            <a:ext cx="8643938" cy="4616450"/>
          </a:xfrm>
        </p:spPr>
        <p:txBody>
          <a:bodyPr/>
          <a:lstStyle/>
          <a:p>
            <a:pPr marL="742950" indent="-742950" eaLnBrk="1" hangingPunct="1">
              <a:buFont typeface="Arial Black" pitchFamily="34" charset="0"/>
              <a:buAutoNum type="arabicPeriod"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溫度與熱 </a:t>
            </a:r>
          </a:p>
          <a:p>
            <a:pPr marL="742950" indent="-742950" eaLnBrk="1" hangingPunct="1">
              <a:buFont typeface="Arial Black" pitchFamily="34" charset="0"/>
              <a:buAutoNum type="arabicPeriod"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熱膨脹 </a:t>
            </a:r>
          </a:p>
          <a:p>
            <a:pPr marL="742950" indent="-742950" eaLnBrk="1" hangingPunct="1">
              <a:buFont typeface="Arial Black" pitchFamily="34" charset="0"/>
              <a:buAutoNum type="arabicPeriod"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相變化（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phase changes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  <a:p>
            <a:pPr marL="742950" indent="-742950" eaLnBrk="1" hangingPunct="1">
              <a:buFont typeface="Arial Black" pitchFamily="34" charset="0"/>
              <a:buAutoNum type="arabicPeriod"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熱傳遞（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Heat transfer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  <a:p>
            <a:pPr marL="742950" indent="-742950" eaLnBrk="1" hangingPunct="1">
              <a:buFont typeface="Arial Black" pitchFamily="34" charset="0"/>
              <a:buAutoNum type="arabicPeriod"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氣體動力論（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Kinetic Theory of gases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</a:t>
            </a:r>
            <a:endParaRPr lang="en-US" altLang="zh-TW" sz="3600" b="1" smtClean="0">
              <a:latin typeface="華康鋼筆體 Std W2" pitchFamily="66" charset="-120"/>
              <a:ea typeface="華康鋼筆體 Std W2" pitchFamily="66" charset="-120"/>
            </a:endParaRPr>
          </a:p>
          <a:p>
            <a:pPr marL="742950" indent="-742950" eaLnBrk="1" hangingPunct="1">
              <a:buFont typeface="Arial Black" pitchFamily="34" charset="0"/>
              <a:buAutoNum type="arabicPeriod"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引擎與致冷機</a:t>
            </a:r>
          </a:p>
          <a:p>
            <a:pPr marL="742950" indent="-742950" eaLnBrk="1" hangingPunct="1">
              <a:buFont typeface="Arial Black" pitchFamily="34" charset="0"/>
              <a:buAutoNum type="arabicPeriod"/>
            </a:pP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sz="3600" b="1" smtClean="0">
                <a:ea typeface="華康鋼筆體 Std W2" pitchFamily="66" charset="-120"/>
              </a:rPr>
              <a:t>傳統能源與再生能源</a:t>
            </a:r>
            <a:endParaRPr lang="zh-TW" altLang="en-US" sz="3600" b="1" smtClean="0"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6046787" cy="1462088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7.1 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溫度與熱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The Celsius and Fahrenheit temperature scales</a:t>
            </a:r>
            <a:r>
              <a:rPr lang="en-US" altLang="zh-TW" smtClean="0"/>
              <a:t> </a:t>
            </a:r>
          </a:p>
          <a:p>
            <a:pPr lvl="1" eaLnBrk="1" hangingPunct="1"/>
            <a:r>
              <a:rPr lang="en-US" altLang="zh-TW" smtClean="0">
                <a:latin typeface="Arial" pitchFamily="34" charset="0"/>
              </a:rPr>
              <a:t>T</a:t>
            </a:r>
            <a:r>
              <a:rPr lang="en-US" altLang="zh-TW" baseline="-25000" smtClean="0">
                <a:latin typeface="Arial" pitchFamily="34" charset="0"/>
              </a:rPr>
              <a:t>F</a:t>
            </a:r>
            <a:r>
              <a:rPr lang="en-US" altLang="zh-TW" smtClean="0">
                <a:latin typeface="Arial" pitchFamily="34" charset="0"/>
              </a:rPr>
              <a:t> = (9/5)T</a:t>
            </a:r>
            <a:r>
              <a:rPr lang="en-US" altLang="zh-TW" baseline="-25000" smtClean="0">
                <a:latin typeface="Arial" pitchFamily="34" charset="0"/>
              </a:rPr>
              <a:t>C</a:t>
            </a:r>
            <a:r>
              <a:rPr lang="en-US" altLang="zh-TW" smtClean="0">
                <a:latin typeface="Arial" pitchFamily="34" charset="0"/>
              </a:rPr>
              <a:t>+32°</a:t>
            </a:r>
            <a:r>
              <a:rPr lang="en-US" altLang="zh-TW" smtClean="0"/>
              <a:t> </a:t>
            </a:r>
          </a:p>
          <a:p>
            <a:pPr eaLnBrk="1" hangingPunct="1"/>
            <a:r>
              <a:rPr lang="en-US" altLang="zh-TW" smtClean="0">
                <a:latin typeface="Arial" pitchFamily="34" charset="0"/>
                <a:ea typeface="華康鋼筆體 Std W2" pitchFamily="66" charset="-120"/>
              </a:rPr>
              <a:t>Kelvin Scale</a:t>
            </a:r>
            <a:r>
              <a:rPr lang="en-US" altLang="zh-TW" smtClean="0"/>
              <a:t> </a:t>
            </a:r>
          </a:p>
          <a:p>
            <a:pPr lvl="1" eaLnBrk="1" hangingPunct="1"/>
            <a:r>
              <a:rPr lang="en-US" altLang="zh-TW" smtClean="0">
                <a:latin typeface="Arial" pitchFamily="34" charset="0"/>
              </a:rPr>
              <a:t>T</a:t>
            </a:r>
            <a:r>
              <a:rPr lang="en-US" altLang="zh-TW" baseline="-25000" smtClean="0">
                <a:latin typeface="Arial" pitchFamily="34" charset="0"/>
              </a:rPr>
              <a:t>C</a:t>
            </a:r>
            <a:r>
              <a:rPr lang="en-US" altLang="zh-TW" smtClean="0">
                <a:latin typeface="Arial" pitchFamily="34" charset="0"/>
              </a:rPr>
              <a:t> = T – 273.15° </a:t>
            </a:r>
          </a:p>
          <a:p>
            <a:pPr lvl="1" eaLnBrk="1" hangingPunct="1"/>
            <a:r>
              <a:rPr lang="en-US" altLang="zh-TW" smtClean="0">
                <a:latin typeface="Arial" pitchFamily="34" charset="0"/>
              </a:rPr>
              <a:t>T</a:t>
            </a:r>
            <a:r>
              <a:rPr lang="en-US" altLang="zh-TW" baseline="-25000" smtClean="0">
                <a:latin typeface="Arial" pitchFamily="34" charset="0"/>
              </a:rPr>
              <a:t>3</a:t>
            </a:r>
            <a:r>
              <a:rPr lang="en-US" altLang="zh-TW" smtClean="0">
                <a:latin typeface="Arial" pitchFamily="34" charset="0"/>
              </a:rPr>
              <a:t> = 273.16K</a:t>
            </a:r>
          </a:p>
          <a:p>
            <a:pPr lvl="1" eaLnBrk="1" hangingPunct="1">
              <a:buFontTx/>
              <a:buNone/>
            </a:pPr>
            <a:r>
              <a:rPr lang="en-US" altLang="zh-TW" smtClean="0"/>
              <a:t> 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05200"/>
            <a:ext cx="2595563" cy="27432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2645" name="Comment 5"/>
          <p:cNvSpPr>
            <a:spLocks noChangeArrowheads="1"/>
          </p:cNvSpPr>
          <p:nvPr/>
        </p:nvSpPr>
        <p:spPr bwMode="auto">
          <a:xfrm>
            <a:off x="1828800" y="5410200"/>
            <a:ext cx="2498725" cy="8318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TW" sz="2400">
                <a:solidFill>
                  <a:srgbClr val="000099"/>
                </a:solidFill>
                <a:latin typeface="Times New Roman" pitchFamily="18" charset="0"/>
              </a:rPr>
              <a:t>triple point </a:t>
            </a:r>
          </a:p>
          <a:p>
            <a:pPr eaLnBrk="0" hangingPunct="0">
              <a:defRPr/>
            </a:pPr>
            <a:r>
              <a:rPr lang="zh-TW" altLang="en-US" sz="240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水的三相點溫度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01625"/>
            <a:ext cx="7199312" cy="1462088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ea typeface="華康鋼筆體 Std W2" pitchFamily="66" charset="-120"/>
              </a:rPr>
              <a:t>凱氏攝氏與華氏溫標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44675"/>
            <a:ext cx="5329238" cy="42513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019925" y="1989138"/>
            <a:ext cx="144463" cy="8636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5470525" cy="1462087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ea typeface="華康鋼筆體 Std W2" pitchFamily="66" charset="-120"/>
              </a:rPr>
              <a:t>攝氏與華氏溫標</a:t>
            </a:r>
          </a:p>
        </p:txBody>
      </p:sp>
      <p:pic>
        <p:nvPicPr>
          <p:cNvPr id="38915" name="Picture 3" descr="3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4967288" cy="24399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724400"/>
            <a:ext cx="6400800" cy="1149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6334125" cy="1462087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ea typeface="華康鋼筆體 Std W2" pitchFamily="66" charset="-120"/>
              </a:rPr>
              <a:t>從最高溫到最低溫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628775"/>
            <a:ext cx="4230688" cy="4953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5902325" cy="1462088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ea typeface="華康鋼筆體 Std W2" pitchFamily="66" charset="-120"/>
              </a:rPr>
              <a:t>溫度計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916113"/>
            <a:ext cx="5410200" cy="411480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定容氣體溫度計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熱偶溫度計 </a:t>
            </a:r>
          </a:p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Bimetallic strip </a:t>
            </a:r>
          </a:p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Optical pyrometer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chemeClr val="tx1"/>
                </a:solidFill>
                <a:ea typeface="華康鋼筆體 Std W2" pitchFamily="66" charset="-120"/>
              </a:rPr>
              <a:t>定容氣體溫度計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932363" y="1916113"/>
          <a:ext cx="3135312" cy="4191000"/>
        </p:xfrm>
        <a:graphic>
          <a:graphicData uri="http://schemas.openxmlformats.org/presentationml/2006/ole">
            <p:oleObj spid="_x0000_s1026" name="Equation" r:id="rId3" imgW="1104840" imgH="1562040" progId="Equation.3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916113"/>
            <a:ext cx="3811588" cy="41910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444</Words>
  <Application>Microsoft Office PowerPoint</Application>
  <PresentationFormat>如螢幕大小 (4:3)</PresentationFormat>
  <Paragraphs>60</Paragraphs>
  <Slides>20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4" baseType="lpstr">
      <vt:lpstr>Arial</vt:lpstr>
      <vt:lpstr>新細明體</vt:lpstr>
      <vt:lpstr>Arial Black</vt:lpstr>
      <vt:lpstr>Times New Roman</vt:lpstr>
      <vt:lpstr>華康鋼筆體 Std W2</vt:lpstr>
      <vt:lpstr>標楷體</vt:lpstr>
      <vt:lpstr>華康中楷體</vt:lpstr>
      <vt:lpstr>Symbol</vt:lpstr>
      <vt:lpstr>Microsoft Sans Serif</vt:lpstr>
      <vt:lpstr>Comic Sans MS</vt:lpstr>
      <vt:lpstr>Wingdings</vt:lpstr>
      <vt:lpstr>Monotype Sorts</vt:lpstr>
      <vt:lpstr>Fireworks</vt:lpstr>
      <vt:lpstr>Microsoft 方程式編輯器 3.0</vt:lpstr>
      <vt:lpstr>7 熱物理</vt:lpstr>
      <vt:lpstr>黑袍下的秘密</vt:lpstr>
      <vt:lpstr>熱物理 (Thermal Physics)</vt:lpstr>
      <vt:lpstr>7.1 溫度與熱</vt:lpstr>
      <vt:lpstr>凱氏攝氏與華氏溫標</vt:lpstr>
      <vt:lpstr>攝氏與華氏溫標</vt:lpstr>
      <vt:lpstr>從最高溫到最低溫</vt:lpstr>
      <vt:lpstr>溫度計</vt:lpstr>
      <vt:lpstr>定容氣體溫度計</vt:lpstr>
      <vt:lpstr>凱氏溫標的定義</vt:lpstr>
      <vt:lpstr>熱偶溫度計 (thermocouple)</vt:lpstr>
      <vt:lpstr>Bimetallic strip and Optical pyrometer</vt:lpstr>
      <vt:lpstr>熱（heat）的定義和單位 </vt:lpstr>
      <vt:lpstr>例一 A candy bar 350大卡</vt:lpstr>
      <vt:lpstr> 7.2 熱膨脹 </vt:lpstr>
      <vt:lpstr>Bimetallic strip switch</vt:lpstr>
      <vt:lpstr>線膨脹與體膨脹</vt:lpstr>
      <vt:lpstr>例二 熱應力 (Thermal stress)</vt:lpstr>
      <vt:lpstr>例三 Delivering diesel oil from            Las Vegas to Payson</vt:lpstr>
      <vt:lpstr>例四 水的 ”熱漲冷縮” </vt:lpstr>
    </vt:vector>
  </TitlesOfParts>
  <Company>phy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sylveen</dc:creator>
  <cp:lastModifiedBy>sylveen</cp:lastModifiedBy>
  <cp:revision>19</cp:revision>
  <dcterms:created xsi:type="dcterms:W3CDTF">2009-03-06T00:58:22Z</dcterms:created>
  <dcterms:modified xsi:type="dcterms:W3CDTF">2010-01-21T07:06:07Z</dcterms:modified>
</cp:coreProperties>
</file>