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33"/>
  </p:notesMasterIdLst>
  <p:handoutMasterIdLst>
    <p:handoutMasterId r:id="rId34"/>
  </p:handoutMasterIdLst>
  <p:sldIdLst>
    <p:sldId id="374" r:id="rId2"/>
    <p:sldId id="484" r:id="rId3"/>
    <p:sldId id="412" r:id="rId4"/>
    <p:sldId id="485" r:id="rId5"/>
    <p:sldId id="488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13" r:id="rId15"/>
    <p:sldId id="497" r:id="rId16"/>
    <p:sldId id="483" r:id="rId17"/>
    <p:sldId id="498" r:id="rId18"/>
    <p:sldId id="414" r:id="rId19"/>
    <p:sldId id="415" r:id="rId20"/>
    <p:sldId id="416" r:id="rId21"/>
    <p:sldId id="417" r:id="rId22"/>
    <p:sldId id="499" r:id="rId23"/>
    <p:sldId id="500" r:id="rId24"/>
    <p:sldId id="502" r:id="rId25"/>
    <p:sldId id="418" r:id="rId26"/>
    <p:sldId id="419" r:id="rId27"/>
    <p:sldId id="420" r:id="rId28"/>
    <p:sldId id="421" r:id="rId29"/>
    <p:sldId id="422" r:id="rId30"/>
    <p:sldId id="423" r:id="rId31"/>
    <p:sldId id="470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3805" autoAdjust="0"/>
  </p:normalViewPr>
  <p:slideViewPr>
    <p:cSldViewPr>
      <p:cViewPr>
        <p:scale>
          <a:sx n="70" d="100"/>
          <a:sy n="70" d="100"/>
        </p:scale>
        <p:origin x="-98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225B084-A971-4DEB-BE45-09FF66BAF3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8F94821-FEBF-47E1-ABBA-BA6A020EA2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FB326-5501-4FB8-BD2A-C126E9F90269}" type="slidenum">
              <a:rPr lang="zh-TW" altLang="en-US" smtClean="0"/>
              <a:pPr/>
              <a:t>1</a:t>
            </a:fld>
            <a:endParaRPr lang="en-US" altLang="zh-TW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/>
              <a:t>http://www.wired.com/science/discoveries/news/2009/05/gallery_nif?currentPage=4</a:t>
            </a:r>
            <a:endParaRPr lang="zh-TW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FB326-5501-4FB8-BD2A-C126E9F90269}" type="slidenum">
              <a:rPr lang="zh-TW" altLang="en-US" smtClean="0"/>
              <a:pPr/>
              <a:t>2</a:t>
            </a:fld>
            <a:endParaRPr lang="en-US" altLang="zh-TW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/>
              <a:t>http://www.wired.com/science/discoveries/news/2009/05/gallery_nif?currentPage=4</a:t>
            </a:r>
            <a:endParaRPr lang="zh-TW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94821-FEBF-47E1-ABBA-BA6A020EA26C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FB326-5501-4FB8-BD2A-C126E9F90269}" type="slidenum">
              <a:rPr lang="zh-TW" altLang="en-US" smtClean="0"/>
              <a:pPr/>
              <a:t>16</a:t>
            </a:fld>
            <a:endParaRPr lang="en-US" altLang="zh-TW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7791C-4B74-4AB3-8477-1ADB19A31AA5}" type="slidenum">
              <a:rPr lang="zh-TW" altLang="en-US" smtClean="0"/>
              <a:pPr/>
              <a:t>25</a:t>
            </a:fld>
            <a:endParaRPr lang="en-US" altLang="zh-TW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A charged capacitor means that a </a:t>
            </a:r>
            <a:r>
              <a:rPr lang="en-US" altLang="zh-TW" smtClean="0">
                <a:latin typeface="Arial" pitchFamily="34" charset="0"/>
              </a:rPr>
              <a:t>“</a:t>
            </a:r>
            <a:r>
              <a:rPr lang="en-US" altLang="zh-TW" smtClean="0"/>
              <a:t>one</a:t>
            </a:r>
            <a:r>
              <a:rPr lang="en-US" altLang="zh-TW" smtClean="0">
                <a:latin typeface="Arial" pitchFamily="34" charset="0"/>
              </a:rPr>
              <a:t>”</a:t>
            </a:r>
            <a:r>
              <a:rPr lang="en-US" altLang="zh-TW" smtClean="0"/>
              <a:t> has been stored.</a:t>
            </a:r>
          </a:p>
          <a:p>
            <a:pPr eaLnBrk="1" hangingPunct="1"/>
            <a:r>
              <a:rPr lang="en-US" altLang="zh-TW" smtClean="0"/>
              <a:t>http://computer.howstuffworks.com/question452.htm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1"/>
              <a:chOff x="0" y="2"/>
              <a:chExt cx="5533" cy="4339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2"/>
                <a:ext cx="5470" cy="4339"/>
                <a:chOff x="0" y="2"/>
                <a:chExt cx="5470" cy="4339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2"/>
                  <a:ext cx="5470" cy="4339"/>
                  <a:chOff x="0" y="2"/>
                  <a:chExt cx="5470" cy="4339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4"/>
                    <a:chOff x="3470" y="1532"/>
                    <a:chExt cx="1259" cy="2324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2"/>
                    <a:chOff x="2864" y="2019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8"/>
                    <a:chOff x="-74" y="1813"/>
                    <a:chExt cx="2472" cy="928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2"/>
                    <a:ext cx="635" cy="1534"/>
                    <a:chOff x="1935" y="30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6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3"/>
                    <a:ext cx="1015" cy="1464"/>
                    <a:chOff x="2936" y="161"/>
                    <a:chExt cx="1015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2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2"/>
                    <a:chOff x="1455" y="1936"/>
                    <a:chExt cx="765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2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3"/>
                      <a:ext cx="1712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8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2" cy="2385"/>
                    <a:chOff x="3006" y="1984"/>
                    <a:chExt cx="622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9" cy="2184"/>
                    <a:chOff x="2287" y="2135"/>
                    <a:chExt cx="429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6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5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5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18855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8855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138E6-2B53-4C30-9E78-5D34478892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EF72C-0071-4C11-BD73-C1768D5AFC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77141-5BA0-4557-AE36-ADEF5AAB03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95983-80F4-417A-8CFF-ADB9879A5A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21FF7-8D5F-4B08-A635-419DC142937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3C49-FF19-4F95-BE6E-53218506C1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B272E-89E9-4742-87D8-30CEF6EBBFC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173F3-9366-4CA1-BF3A-D327E8AABFE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8B726-CE26-44D0-BC42-523048646CB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5ACDC-5741-4666-8178-1D4F6F6FD3C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60FC5-B27B-4564-A2CB-16E5C59B2C0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4CF4C-7742-4012-A7BB-6C06868322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53256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7396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39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53257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7399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400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53258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740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40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53259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53260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7406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187407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53261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53284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741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1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85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741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1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86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741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1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87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741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2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88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742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2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89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742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2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0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742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2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1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743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3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2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743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3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3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743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3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4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744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4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5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744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4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6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744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4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7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744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5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8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745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5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9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745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5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0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745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5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1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746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6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2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746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6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3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746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6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4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747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7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18747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18747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grpSp>
              <p:nvGrpSpPr>
                <p:cNvPr id="53307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747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7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8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747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7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9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748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8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0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748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8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748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8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2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749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9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3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749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9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4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749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9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5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749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50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6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750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50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7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750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50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</p:grpSp>
          <p:sp>
            <p:nvSpPr>
              <p:cNvPr id="18750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08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0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4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5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9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1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8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5325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325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75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75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75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ABAA94C2-7BF6-406F-8DC8-87C72322EB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science/discoveries/news/2009/05/gallery_nif?currentPage=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8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hyperlink" Target="http://sdsu-physics.org/physics180/physics196/Topics/gaussLaw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trpw_We0UQ" TargetMode="External"/><Relationship Id="rId2" Type="http://schemas.openxmlformats.org/officeDocument/2006/relationships/hyperlink" Target="http://www.youtube.com/watch?v=5r7haVfZXek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5 </a:t>
            </a:r>
            <a:r>
              <a:rPr lang="zh-TW" altLang="en-US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電容 </a:t>
            </a:r>
            <a:r>
              <a:rPr lang="en-US" altLang="zh-TW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Capacitance</a:t>
            </a:r>
            <a:endParaRPr lang="zh-TW" altLang="en-US" sz="5400" b="1" dirty="0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55302" name="Rectangle 13"/>
          <p:cNvSpPr>
            <a:spLocks noChangeArrowheads="1"/>
          </p:cNvSpPr>
          <p:nvPr/>
        </p:nvSpPr>
        <p:spPr bwMode="auto">
          <a:xfrm>
            <a:off x="971550" y="5877272"/>
            <a:ext cx="7391400" cy="79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en-US" altLang="zh-TW" sz="3600" b="1" dirty="0" smtClean="0">
                <a:latin typeface="Arial" pitchFamily="34" charset="0"/>
                <a:ea typeface="華康中楷體" charset="-120"/>
                <a:hlinkClick r:id="rId3"/>
              </a:rPr>
              <a:t>National Ignition Facility </a:t>
            </a:r>
            <a:endParaRPr lang="en-US" altLang="zh-TW" sz="3600" b="1" dirty="0" smtClean="0">
              <a:latin typeface="Arial" pitchFamily="34" charset="0"/>
              <a:ea typeface="華康中楷體" charset="-120"/>
            </a:endParaRPr>
          </a:p>
        </p:txBody>
      </p:sp>
      <p:pic>
        <p:nvPicPr>
          <p:cNvPr id="55304" name="Picture 8" descr="http://www.wired.com/images/slideshow/2009/05/gallery_nif/nif_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916832"/>
            <a:ext cx="5472608" cy="3657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476672"/>
            <a:ext cx="6934200" cy="838200"/>
          </a:xfrm>
        </p:spPr>
        <p:txBody>
          <a:bodyPr/>
          <a:lstStyle/>
          <a:p>
            <a:pPr marL="479425" indent="-479425">
              <a:buNone/>
            </a:pPr>
            <a:r>
              <a:rPr lang="en-US" altLang="zh-TW" sz="4000" b="1" dirty="0"/>
              <a:t> </a:t>
            </a:r>
            <a:r>
              <a:rPr lang="en-US" altLang="zh-TW" sz="4800" b="1" dirty="0">
                <a:latin typeface="華康鋼筆體 Std W2" pitchFamily="66" charset="-120"/>
                <a:ea typeface="華康鋼筆體 Std W2" pitchFamily="66" charset="-120"/>
              </a:rPr>
              <a:t>A cylindrical capacitor 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6192688" cy="4197266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88" name="Object 0"/>
          <p:cNvGraphicFramePr>
            <a:graphicFrameLocks noChangeAspect="1"/>
          </p:cNvGraphicFramePr>
          <p:nvPr/>
        </p:nvGraphicFramePr>
        <p:xfrm>
          <a:off x="381000" y="990600"/>
          <a:ext cx="8458200" cy="5535613"/>
        </p:xfrm>
        <a:graphic>
          <a:graphicData uri="http://schemas.openxmlformats.org/presentationml/2006/ole">
            <p:oleObj spid="_x0000_s148482" name="Equation" r:id="rId3" imgW="2082600" imgH="1981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6934200" cy="838200"/>
          </a:xfrm>
        </p:spPr>
        <p:txBody>
          <a:bodyPr/>
          <a:lstStyle/>
          <a:p>
            <a:pPr marL="479425" indent="-479425">
              <a:buNone/>
            </a:pPr>
            <a:r>
              <a:rPr lang="en-US" altLang="zh-TW" sz="4000" b="1" dirty="0"/>
              <a:t>  </a:t>
            </a:r>
            <a:r>
              <a:rPr lang="en-US" altLang="zh-TW" sz="4800" b="1" dirty="0">
                <a:latin typeface="華康鋼筆體 Std W2" pitchFamily="66" charset="-120"/>
                <a:ea typeface="華康鋼筆體 Std W2" pitchFamily="66" charset="-120"/>
              </a:rPr>
              <a:t>A spherical capacitor </a:t>
            </a:r>
          </a:p>
        </p:txBody>
      </p:sp>
      <p:graphicFrame>
        <p:nvGraphicFramePr>
          <p:cNvPr id="115712" name="Object 0"/>
          <p:cNvGraphicFramePr>
            <a:graphicFrameLocks noChangeAspect="1"/>
          </p:cNvGraphicFramePr>
          <p:nvPr/>
        </p:nvGraphicFramePr>
        <p:xfrm>
          <a:off x="762000" y="1371600"/>
          <a:ext cx="7239000" cy="5260975"/>
        </p:xfrm>
        <a:graphic>
          <a:graphicData uri="http://schemas.openxmlformats.org/presentationml/2006/ole">
            <p:oleObj spid="_x0000_s149506" name="Equation" r:id="rId3" imgW="1841400" imgH="1981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8382000" cy="2664296"/>
          </a:xfrm>
        </p:spPr>
        <p:txBody>
          <a:bodyPr/>
          <a:lstStyle/>
          <a:p>
            <a:pPr marL="479425" indent="-30163">
              <a:buNone/>
            </a:pPr>
            <a:r>
              <a:rPr lang="en-US" altLang="zh-TW" sz="4400" b="1" dirty="0">
                <a:latin typeface="華康鋼筆體 Std W2" pitchFamily="66" charset="-120"/>
                <a:ea typeface="華康鋼筆體 Std W2" pitchFamily="66" charset="-120"/>
              </a:rPr>
              <a:t>An Isolated Sphere – the </a:t>
            </a:r>
            <a:r>
              <a:rPr lang="en-US" altLang="zh-TW" sz="4400" b="1" i="1" dirty="0">
                <a:latin typeface="華康鋼筆體 Std W2" pitchFamily="66" charset="-120"/>
                <a:ea typeface="華康鋼筆體 Std W2" pitchFamily="66" charset="-120"/>
              </a:rPr>
              <a:t>missing</a:t>
            </a:r>
            <a:r>
              <a:rPr lang="en-US" altLang="zh-TW" sz="4400" b="1" dirty="0">
                <a:latin typeface="華康鋼筆體 Std W2" pitchFamily="66" charset="-120"/>
                <a:ea typeface="華康鋼筆體 Std W2" pitchFamily="66" charset="-120"/>
              </a:rPr>
              <a:t> plate is a conducting sphere of infinite radius </a:t>
            </a:r>
          </a:p>
        </p:txBody>
      </p:sp>
      <p:graphicFrame>
        <p:nvGraphicFramePr>
          <p:cNvPr id="116736" name="Object 1024"/>
          <p:cNvGraphicFramePr>
            <a:graphicFrameLocks noChangeAspect="1"/>
          </p:cNvGraphicFramePr>
          <p:nvPr/>
        </p:nvGraphicFramePr>
        <p:xfrm>
          <a:off x="827584" y="4077072"/>
          <a:ext cx="7623175" cy="1196975"/>
        </p:xfrm>
        <a:graphic>
          <a:graphicData uri="http://schemas.openxmlformats.org/presentationml/2006/ole">
            <p:oleObj spid="_x0000_s150530" name="Equation" r:id="rId3" imgW="22096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Ex.1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</a:rPr>
              <a:t>1.0 F </a:t>
            </a:r>
            <a:r>
              <a:rPr lang="zh-TW" altLang="en-US" dirty="0" smtClean="0">
                <a:solidFill>
                  <a:schemeClr val="tx1"/>
                </a:solidFill>
                <a:ea typeface="華康鋼筆體 Std W2" pitchFamily="66" charset="-120"/>
              </a:rPr>
              <a:t>電容器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2525" y="1981200"/>
            <a:ext cx="4973638" cy="8382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Arial" pitchFamily="34" charset="0"/>
              </a:rPr>
              <a:t>d = 1.0mm</a:t>
            </a: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1475656" y="3212976"/>
          <a:ext cx="4987925" cy="1814513"/>
        </p:xfrm>
        <a:graphic>
          <a:graphicData uri="http://schemas.openxmlformats.org/presentationml/2006/ole">
            <p:oleObj spid="_x0000_s22530" name="方程式" r:id="rId3" imgW="1828800" imgH="660240" progId="Equation.3">
              <p:embed/>
            </p:oleObj>
          </a:graphicData>
        </a:graphic>
      </p:graphicFrame>
      <p:pic>
        <p:nvPicPr>
          <p:cNvPr id="22534" name="Picture 6" descr="http://familystophere.com/wp-content/uploads/2009/10/SuperCap-30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3720" y="4337720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111152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Ex.2</a:t>
            </a:r>
            <a:r>
              <a:rPr lang="en-US" altLang="zh-TW" dirty="0" smtClean="0"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a hyperbaric chamber</a:t>
            </a:r>
            <a:endParaRPr lang="zh-TW" altLang="en-US" b="1" dirty="0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72816"/>
            <a:ext cx="3674748" cy="4032448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60032" y="2204864"/>
            <a:ext cx="388843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altLang="zh-TW" sz="3600" b="1" kern="0" dirty="0" smtClean="0">
                <a:latin typeface="華康鋼筆體 Std W2" pitchFamily="66" charset="-120"/>
                <a:ea typeface="華康鋼筆體 Std W2" pitchFamily="66" charset="-120"/>
              </a:rPr>
              <a:t>Spark</a:t>
            </a:r>
            <a:r>
              <a:rPr lang="zh-TW" altLang="en-US" sz="3600" b="1" kern="0" dirty="0" smtClean="0">
                <a:latin typeface="華康鋼筆體 Std W2" pitchFamily="66" charset="-120"/>
                <a:ea typeface="華康鋼筆體 Std W2" pitchFamily="66" charset="-120"/>
              </a:rPr>
              <a:t>：</a:t>
            </a:r>
            <a:r>
              <a:rPr kumimoji="1" lang="en-US" altLang="zh-TW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鋼筆體 Std W2" pitchFamily="66" charset="-120"/>
                <a:ea typeface="華康鋼筆體 Std W2" pitchFamily="66" charset="-120"/>
              </a:rPr>
              <a:t>&gt; 2000V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altLang="zh-TW" sz="3600" b="1" kern="0" dirty="0" smtClean="0">
                <a:latin typeface="華康鋼筆體 Std W2" pitchFamily="66" charset="-120"/>
                <a:ea typeface="華康鋼筆體 Std W2" pitchFamily="66" charset="-120"/>
              </a:rPr>
              <a:t>fire</a:t>
            </a:r>
            <a:r>
              <a:rPr lang="zh-TW" altLang="en-US" sz="3600" b="1" kern="0" dirty="0" smtClean="0">
                <a:latin typeface="華康鋼筆體 Std W2" pitchFamily="66" charset="-120"/>
                <a:ea typeface="華康鋼筆體 Std W2" pitchFamily="66" charset="-120"/>
              </a:rPr>
              <a:t>：</a:t>
            </a:r>
            <a:r>
              <a:rPr lang="en-US" altLang="zh-TW" sz="3600" b="1" kern="0" dirty="0" smtClean="0">
                <a:latin typeface="華康鋼筆體 Std W2" pitchFamily="66" charset="-120"/>
                <a:ea typeface="華康鋼筆體 Std W2" pitchFamily="66" charset="-120"/>
              </a:rPr>
              <a:t>&gt; 0.20 </a:t>
            </a:r>
            <a:r>
              <a:rPr lang="en-US" altLang="zh-TW" sz="3600" b="1" kern="0" dirty="0" err="1" smtClean="0">
                <a:latin typeface="華康鋼筆體 Std W2" pitchFamily="66" charset="-120"/>
                <a:ea typeface="華康鋼筆體 Std W2" pitchFamily="66" charset="-120"/>
              </a:rPr>
              <a:t>mJ</a:t>
            </a:r>
            <a:endParaRPr lang="en-US" altLang="zh-TW" sz="3600" b="1" kern="0" dirty="0" smtClean="0">
              <a:latin typeface="華康鋼筆體 Std W2" pitchFamily="66" charset="-120"/>
              <a:ea typeface="華康鋼筆體 Std W2" pitchFamily="66" charset="-120"/>
            </a:endParaRPr>
          </a:p>
          <a:p>
            <a:pPr marL="342900" indent="-76200">
              <a:spcBef>
                <a:spcPct val="20000"/>
              </a:spcBef>
              <a:buClr>
                <a:schemeClr val="hlink"/>
              </a:buClr>
            </a:pPr>
            <a:r>
              <a:rPr lang="en-US" altLang="zh-TW" sz="3600" b="1" kern="0" dirty="0" smtClean="0">
                <a:latin typeface="華康鋼筆體 Std W2" pitchFamily="66" charset="-120"/>
                <a:ea typeface="華康鋼筆體 Std W2" pitchFamily="66" charset="-120"/>
              </a:rPr>
              <a:t>→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altLang="zh-TW" sz="3600" b="1" kern="0" dirty="0" err="1" smtClean="0">
                <a:latin typeface="華康鋼筆體 Std W2" pitchFamily="66" charset="-120"/>
                <a:ea typeface="華康鋼筆體 Std W2" pitchFamily="66" charset="-120"/>
              </a:rPr>
              <a:t>V</a:t>
            </a:r>
            <a:r>
              <a:rPr lang="en-US" altLang="zh-TW" sz="3600" b="1" kern="0" baseline="-25000" dirty="0" err="1" smtClean="0">
                <a:latin typeface="華康鋼筆體 Std W2" pitchFamily="66" charset="-120"/>
                <a:ea typeface="華康鋼筆體 Std W2" pitchFamily="66" charset="-120"/>
              </a:rPr>
              <a:t>f</a:t>
            </a:r>
            <a:r>
              <a:rPr lang="zh-TW" altLang="en-US" sz="3600" b="1" kern="0" dirty="0" smtClean="0">
                <a:latin typeface="華康鋼筆體 Std W2" pitchFamily="66" charset="-120"/>
                <a:ea typeface="華康鋼筆體 Std W2" pitchFamily="66" charset="-120"/>
              </a:rPr>
              <a:t>：</a:t>
            </a:r>
            <a:r>
              <a:rPr lang="en-US" altLang="zh-TW" sz="3600" b="1" kern="0" dirty="0" smtClean="0">
                <a:latin typeface="華康鋼筆體 Std W2" pitchFamily="66" charset="-120"/>
                <a:ea typeface="華康鋼筆體 Std W2" pitchFamily="66" charset="-120"/>
              </a:rPr>
              <a:t>&gt; 6000V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altLang="zh-TW" sz="3600" b="1" kern="0" dirty="0" err="1" smtClean="0">
                <a:latin typeface="華康鋼筆體 Std W2" pitchFamily="66" charset="-120"/>
                <a:ea typeface="華康鋼筆體 Std W2" pitchFamily="66" charset="-120"/>
              </a:rPr>
              <a:t>U</a:t>
            </a:r>
            <a:r>
              <a:rPr lang="en-US" altLang="zh-TW" sz="3600" b="1" kern="0" baseline="-25000" dirty="0" err="1" smtClean="0">
                <a:latin typeface="華康鋼筆體 Std W2" pitchFamily="66" charset="-120"/>
                <a:ea typeface="華康鋼筆體 Std W2" pitchFamily="66" charset="-120"/>
              </a:rPr>
              <a:t>f</a:t>
            </a:r>
            <a:r>
              <a:rPr lang="zh-TW" altLang="en-US" sz="3600" b="1" kern="0" dirty="0" smtClean="0">
                <a:latin typeface="華康鋼筆體 Std W2" pitchFamily="66" charset="-120"/>
                <a:ea typeface="華康鋼筆體 Std W2" pitchFamily="66" charset="-120"/>
              </a:rPr>
              <a:t>：</a:t>
            </a:r>
            <a:r>
              <a:rPr lang="en-US" altLang="zh-TW" sz="3600" b="1" kern="0" dirty="0" smtClean="0">
                <a:latin typeface="華康鋼筆體 Std W2" pitchFamily="66" charset="-120"/>
                <a:ea typeface="華康鋼筆體 Std W2" pitchFamily="66" charset="-120"/>
              </a:rPr>
              <a:t>&gt; 0.45 </a:t>
            </a:r>
            <a:r>
              <a:rPr lang="en-US" altLang="zh-TW" sz="3600" b="1" kern="0" dirty="0" err="1" smtClean="0">
                <a:latin typeface="華康鋼筆體 Std W2" pitchFamily="66" charset="-120"/>
                <a:ea typeface="華康鋼筆體 Std W2" pitchFamily="66" charset="-120"/>
              </a:rPr>
              <a:t>mJ</a:t>
            </a:r>
            <a:endParaRPr lang="en-US" altLang="zh-TW" sz="3600" b="1" kern="0" dirty="0" smtClean="0">
              <a:latin typeface="華康鋼筆體 Std W2" pitchFamily="66" charset="-120"/>
              <a:ea typeface="華康鋼筆體 Std W2" pitchFamily="66" charset="-12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altLang="zh-TW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52581" name="Object 3"/>
          <p:cNvGraphicFramePr>
            <a:graphicFrameLocks noChangeAspect="1"/>
          </p:cNvGraphicFramePr>
          <p:nvPr/>
        </p:nvGraphicFramePr>
        <p:xfrm>
          <a:off x="2051720" y="5949280"/>
          <a:ext cx="5024660" cy="609809"/>
        </p:xfrm>
        <a:graphic>
          <a:graphicData uri="http://schemas.openxmlformats.org/presentationml/2006/ole">
            <p:oleObj spid="_x0000_s152581" name="Equation" r:id="rId5" imgW="184140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6622504" cy="1039143"/>
          </a:xfrm>
        </p:spPr>
        <p:txBody>
          <a:bodyPr/>
          <a:lstStyle/>
          <a:p>
            <a:pPr algn="ctr" eaLnBrk="1" hangingPunct="1"/>
            <a:r>
              <a:rPr lang="en-US" altLang="zh-TW" sz="5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Conducting floor</a:t>
            </a:r>
            <a:endParaRPr lang="zh-TW" altLang="en-US" sz="5400" b="1" dirty="0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143362" name="Picture 2" descr="The OLD Way of Installing Broadloom and other ESD Flo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84784"/>
            <a:ext cx="3336583" cy="2448272"/>
          </a:xfrm>
          <a:prstGeom prst="rect">
            <a:avLst/>
          </a:prstGeom>
          <a:noFill/>
        </p:spPr>
      </p:pic>
      <p:pic>
        <p:nvPicPr>
          <p:cNvPr id="143364" name="Picture 4" descr="http://www.anti-staticflooring.com/images/static_flooring_images/ESD-articles-drawings-installation/adhesive_diacop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005064"/>
            <a:ext cx="4846577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4"/>
            <a:ext cx="7772400" cy="2407295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Ex.3</a:t>
            </a:r>
            <a:r>
              <a:rPr lang="en-US" altLang="zh-TW" dirty="0" smtClean="0"/>
              <a:t> </a:t>
            </a:r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the threshold value </a:t>
            </a:r>
            <a:r>
              <a:rPr lang="en-US" altLang="zh-TW" b="1" dirty="0" err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U</a:t>
            </a:r>
            <a:r>
              <a:rPr lang="en-US" altLang="zh-TW" b="1" baseline="-25000" dirty="0" err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t</a:t>
            </a:r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( 150 </a:t>
            </a:r>
            <a:r>
              <a:rPr lang="en-US" altLang="zh-TW" b="1" dirty="0" err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mJ</a:t>
            </a:r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) required to ignite airborne grains.</a:t>
            </a:r>
            <a:endParaRPr lang="zh-TW" altLang="en-US" b="1" dirty="0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52579" name="Object 3"/>
          <p:cNvGraphicFramePr>
            <a:graphicFrameLocks noChangeAspect="1"/>
          </p:cNvGraphicFramePr>
          <p:nvPr/>
        </p:nvGraphicFramePr>
        <p:xfrm>
          <a:off x="1403648" y="3068960"/>
          <a:ext cx="6480720" cy="2646127"/>
        </p:xfrm>
        <a:graphic>
          <a:graphicData uri="http://schemas.openxmlformats.org/presentationml/2006/ole">
            <p:oleObj spid="_x0000_s153602" name="Equation" r:id="rId3" imgW="2082600" imgH="965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5-3</a:t>
            </a:r>
            <a:r>
              <a:rPr kumimoji="0"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kumimoji="0"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  <a:hlinkClick r:id="" action="ppaction://noaction"/>
              </a:rPr>
              <a:t>Capacitors in </a:t>
            </a:r>
            <a:r>
              <a:rPr kumimoji="0" lang="en-US" altLang="zh-TW" b="1" u="sng" dirty="0" smtClean="0">
                <a:latin typeface="華康鋼筆體 Std W2" pitchFamily="66" charset="-120"/>
                <a:ea typeface="華康鋼筆體 Std W2" pitchFamily="66" charset="-120"/>
              </a:rPr>
              <a:t>parallel</a:t>
            </a:r>
            <a:endParaRPr kumimoji="0" lang="zh-TW" altLang="en-US" b="1" u="sng" dirty="0" smtClean="0"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24200"/>
            <a:ext cx="8153400" cy="2484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等效電容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684213" y="2133600"/>
          <a:ext cx="7634287" cy="4178300"/>
        </p:xfrm>
        <a:graphic>
          <a:graphicData uri="http://schemas.openxmlformats.org/presentationml/2006/ole">
            <p:oleObj spid="_x0000_s23554" name="方程式" r:id="rId3" imgW="2044440" imgH="1320480" progId="Equation.3">
              <p:embed/>
            </p:oleObj>
          </a:graphicData>
        </a:graphic>
      </p:graphicFrame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476250"/>
            <a:ext cx="4178300" cy="1273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Explosions in Airborne Dust</a:t>
            </a:r>
            <a:endParaRPr lang="zh-TW" altLang="en-US" sz="4800" b="1" dirty="0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5875337" cy="3986213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5-4</a:t>
            </a:r>
            <a:r>
              <a:rPr lang="en-US" altLang="en-US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Capacitors in series</a:t>
            </a:r>
            <a:r>
              <a:rPr lang="en-US" altLang="en-US" dirty="0" smtClean="0">
                <a:solidFill>
                  <a:schemeClr val="tx1"/>
                </a:solidFill>
                <a:ea typeface="華康鋼筆體 Std W2" pitchFamily="66" charset="-120"/>
              </a:rPr>
              <a:t> </a:t>
            </a:r>
            <a:endParaRPr lang="zh-TW" altLang="en-US" dirty="0" smtClean="0">
              <a:solidFill>
                <a:schemeClr val="tx1"/>
              </a:solidFill>
              <a:ea typeface="華康鋼筆體 Std W2" pitchFamily="66" charset="-120"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5715000" cy="4879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等效電容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611188" y="1844675"/>
          <a:ext cx="6985000" cy="4560888"/>
        </p:xfrm>
        <a:graphic>
          <a:graphicData uri="http://schemas.openxmlformats.org/presentationml/2006/ole">
            <p:oleObj spid="_x0000_s24578" name="方程式" r:id="rId3" imgW="2120760" imgH="1803240" progId="Equation.3">
              <p:embed/>
            </p:oleObj>
          </a:graphicData>
        </a:graphic>
      </p:graphicFrame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60350"/>
            <a:ext cx="2212975" cy="1889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7918648" cy="91440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Ex.4 </a:t>
            </a:r>
            <a:r>
              <a:rPr lang="en-US" altLang="zh-TW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Finding eq. </a:t>
            </a:r>
            <a: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capacitor</a:t>
            </a:r>
            <a:endParaRPr lang="en-US" altLang="zh-TW" b="1" dirty="0">
              <a:solidFill>
                <a:srgbClr val="FFC0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6145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5517122" cy="419668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381000" y="2057400"/>
          <a:ext cx="8534400" cy="3900488"/>
        </p:xfrm>
        <a:graphic>
          <a:graphicData uri="http://schemas.openxmlformats.org/presentationml/2006/ole">
            <p:oleObj spid="_x0000_s172034" name="Equation" r:id="rId3" imgW="2171520" imgH="110484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7924800" cy="1512168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5-5 </a:t>
            </a:r>
            <a:r>
              <a:rPr lang="en-US" altLang="zh-TW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Storing Energy in an Electric Field</a:t>
            </a:r>
          </a:p>
        </p:txBody>
      </p:sp>
      <p:graphicFrame>
        <p:nvGraphicFramePr>
          <p:cNvPr id="39961" name="Object 25"/>
          <p:cNvGraphicFramePr>
            <a:graphicFrameLocks noChangeAspect="1"/>
          </p:cNvGraphicFramePr>
          <p:nvPr/>
        </p:nvGraphicFramePr>
        <p:xfrm>
          <a:off x="1403648" y="2276872"/>
          <a:ext cx="6477000" cy="4144963"/>
        </p:xfrm>
        <a:graphic>
          <a:graphicData uri="http://schemas.openxmlformats.org/presentationml/2006/ole">
            <p:oleObj spid="_x0000_s174082" name="Equation" r:id="rId3" imgW="1765080" imgH="1257120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Ex.4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</a:rPr>
              <a:t>A RAM Chip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1844675"/>
            <a:ext cx="54102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1014413" y="5084763"/>
          <a:ext cx="7329487" cy="922337"/>
        </p:xfrm>
        <a:graphic>
          <a:graphicData uri="http://schemas.openxmlformats.org/presentationml/2006/ole">
            <p:oleObj spid="_x0000_s25602" name="方程式" r:id="rId5" imgW="3301920" imgH="419040" progId="Equation.3">
              <p:embed/>
            </p:oleObj>
          </a:graphicData>
        </a:graphic>
      </p:graphicFrame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619250" y="4149725"/>
            <a:ext cx="6400800" cy="838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US" altLang="zh-TW" sz="3200">
                <a:latin typeface="Times New Roman" pitchFamily="18" charset="0"/>
              </a:rPr>
              <a:t>C = 55fF</a:t>
            </a:r>
            <a:r>
              <a:rPr lang="zh-TW" altLang="en-US" sz="3200">
                <a:latin typeface="新細明體" pitchFamily="18" charset="-120"/>
              </a:rPr>
              <a:t>（</a:t>
            </a:r>
            <a:r>
              <a:rPr lang="en-US" altLang="zh-TW" sz="3200">
                <a:latin typeface="Times New Roman" pitchFamily="18" charset="0"/>
              </a:rPr>
              <a:t>10</a:t>
            </a:r>
            <a:r>
              <a:rPr lang="en-US" altLang="zh-TW" sz="3200" baseline="30000">
                <a:latin typeface="Times New Roman" pitchFamily="18" charset="0"/>
              </a:rPr>
              <a:t>-15</a:t>
            </a:r>
            <a:r>
              <a:rPr lang="zh-TW" altLang="en-US" sz="3200">
                <a:latin typeface="新細明體" pitchFamily="18" charset="-120"/>
              </a:rPr>
              <a:t>）</a:t>
            </a:r>
            <a:r>
              <a:rPr lang="zh-TW" altLang="en-US" sz="3200">
                <a:latin typeface="Times New Roman" pitchFamily="18" charset="0"/>
              </a:rPr>
              <a:t> </a:t>
            </a:r>
            <a:r>
              <a:rPr lang="en-US" altLang="zh-TW" sz="3200">
                <a:latin typeface="Times New Roman" pitchFamily="18" charset="0"/>
              </a:rPr>
              <a:t>V = 5.3 volt</a:t>
            </a:r>
            <a:r>
              <a:rPr lang="en-US" altLang="zh-TW" sz="3200">
                <a:latin typeface="Times New Roman" pitchFamily="18" charset="0"/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Ex.5 </a:t>
            </a:r>
            <a:r>
              <a:rPr lang="zh-TW" altLang="en-US" b="1" dirty="0" smtClean="0">
                <a:solidFill>
                  <a:schemeClr val="tx1"/>
                </a:solidFill>
                <a:ea typeface="華康鋼筆體 Std W2" pitchFamily="66" charset="-120"/>
              </a:rPr>
              <a:t>電容式鍵盤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492375"/>
            <a:ext cx="6624637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Ex.5 </a:t>
            </a: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</a:rPr>
              <a:t>(cont)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latin typeface="Arial" pitchFamily="34" charset="0"/>
                <a:ea typeface="華康鋼筆體 Std W2" pitchFamily="66" charset="-120"/>
              </a:rPr>
              <a:t>A = 9.50 </a:t>
            </a:r>
            <a:r>
              <a:rPr lang="en-US" altLang="zh-TW" sz="3600" smtClean="0">
                <a:latin typeface="Arial" pitchFamily="34" charset="0"/>
                <a:ea typeface="華康鋼筆體 Std W2" pitchFamily="66" charset="-120"/>
                <a:sym typeface="Symbol" pitchFamily="18" charset="2"/>
              </a:rPr>
              <a:t> 10</a:t>
            </a:r>
            <a:r>
              <a:rPr lang="en-US" altLang="zh-TW" sz="3600" baseline="30000" smtClean="0">
                <a:latin typeface="Arial" pitchFamily="34" charset="0"/>
                <a:ea typeface="華康鋼筆體 Std W2" pitchFamily="66" charset="-120"/>
                <a:sym typeface="Symbol" pitchFamily="18" charset="2"/>
              </a:rPr>
              <a:t>-5</a:t>
            </a:r>
            <a:r>
              <a:rPr lang="en-US" altLang="zh-TW" sz="3600" smtClean="0">
                <a:latin typeface="Arial" pitchFamily="34" charset="0"/>
                <a:ea typeface="華康鋼筆體 Std W2" pitchFamily="66" charset="-120"/>
                <a:sym typeface="Symbol" pitchFamily="18" charset="2"/>
              </a:rPr>
              <a:t>m</a:t>
            </a:r>
            <a:r>
              <a:rPr lang="en-US" altLang="zh-TW" sz="3600" baseline="30000" smtClean="0">
                <a:latin typeface="Arial" pitchFamily="34" charset="0"/>
                <a:ea typeface="華康鋼筆體 Std W2" pitchFamily="66" charset="-120"/>
                <a:sym typeface="Symbol" pitchFamily="18" charset="2"/>
              </a:rPr>
              <a:t>2</a:t>
            </a:r>
            <a:r>
              <a:rPr lang="en-US" altLang="zh-TW" sz="3600" smtClean="0">
                <a:latin typeface="Arial" pitchFamily="34" charset="0"/>
                <a:ea typeface="華康鋼筆體 Std W2" pitchFamily="66" charset="-120"/>
              </a:rPr>
              <a:t> ;  k = 3.50 </a:t>
            </a:r>
          </a:p>
          <a:p>
            <a:pPr eaLnBrk="1" hangingPunct="1"/>
            <a:r>
              <a:rPr lang="zh-TW" altLang="en-US" sz="3600" b="1" smtClean="0">
                <a:latin typeface="Arial" pitchFamily="34" charset="0"/>
                <a:ea typeface="華康鋼筆體 Std W2" pitchFamily="66" charset="-120"/>
              </a:rPr>
              <a:t>按鍵後</a:t>
            </a:r>
            <a:r>
              <a:rPr lang="en-US" altLang="zh-TW" sz="3600" smtClean="0">
                <a:latin typeface="Arial" pitchFamily="34" charset="0"/>
                <a:ea typeface="華康鋼筆體 Std W2" pitchFamily="66" charset="-120"/>
              </a:rPr>
              <a:t>d</a:t>
            </a:r>
            <a:r>
              <a:rPr lang="zh-TW" altLang="en-US" sz="3600" b="1" smtClean="0">
                <a:latin typeface="Arial" pitchFamily="34" charset="0"/>
                <a:ea typeface="華康鋼筆體 Std W2" pitchFamily="66" charset="-120"/>
              </a:rPr>
              <a:t>由</a:t>
            </a:r>
            <a:r>
              <a:rPr lang="en-US" altLang="zh-TW" sz="3600" smtClean="0">
                <a:latin typeface="Arial" pitchFamily="34" charset="0"/>
                <a:ea typeface="華康鋼筆體 Std W2" pitchFamily="66" charset="-120"/>
              </a:rPr>
              <a:t>5.00mm</a:t>
            </a:r>
            <a:r>
              <a:rPr lang="zh-TW" altLang="en-US" sz="3600" b="1" smtClean="0">
                <a:latin typeface="Arial" pitchFamily="34" charset="0"/>
                <a:ea typeface="華康鋼筆體 Std W2" pitchFamily="66" charset="-120"/>
              </a:rPr>
              <a:t>減為</a:t>
            </a:r>
            <a:r>
              <a:rPr lang="en-US" altLang="zh-TW" sz="3600" smtClean="0">
                <a:latin typeface="Arial" pitchFamily="34" charset="0"/>
                <a:ea typeface="華康鋼筆體 Std W2" pitchFamily="66" charset="-120"/>
              </a:rPr>
              <a:t>0.150mm </a:t>
            </a:r>
          </a:p>
          <a:p>
            <a:pPr eaLnBrk="1" hangingPunct="1"/>
            <a:endParaRPr lang="en-US" altLang="zh-TW" sz="3600" smtClean="0">
              <a:latin typeface="Arial" pitchFamily="34" charset="0"/>
              <a:ea typeface="華康鋼筆體 Std W2" pitchFamily="66" charset="-120"/>
            </a:endParaRPr>
          </a:p>
          <a:p>
            <a:pPr eaLnBrk="1" hangingPunct="1"/>
            <a:endParaRPr lang="en-US" altLang="zh-TW" sz="3600" smtClean="0">
              <a:latin typeface="Arial" pitchFamily="34" charset="0"/>
              <a:ea typeface="華康鋼筆體 Std W2" pitchFamily="66" charset="-120"/>
            </a:endParaRPr>
          </a:p>
          <a:p>
            <a:pPr eaLnBrk="1" hangingPunct="1"/>
            <a:r>
              <a:rPr lang="zh-TW" altLang="en-US" sz="3600" b="1" smtClean="0">
                <a:latin typeface="Arial" pitchFamily="34" charset="0"/>
                <a:ea typeface="華康鋼筆體 Std W2" pitchFamily="66" charset="-120"/>
              </a:rPr>
              <a:t>按鍵前</a:t>
            </a:r>
            <a:r>
              <a:rPr lang="en-US" altLang="zh-TW" sz="3600" smtClean="0">
                <a:latin typeface="Arial" pitchFamily="34" charset="0"/>
                <a:ea typeface="華康鋼筆體 Std W2" pitchFamily="66" charset="-120"/>
              </a:rPr>
              <a:t> C = 0.589PF </a:t>
            </a:r>
          </a:p>
          <a:p>
            <a:pPr eaLnBrk="1" hangingPunct="1"/>
            <a:endParaRPr lang="zh-TW" altLang="en-US" sz="3600" smtClean="0">
              <a:latin typeface="Arial" pitchFamily="34" charset="0"/>
              <a:ea typeface="華康鋼筆體 Std W2" pitchFamily="66" charset="-120"/>
            </a:endParaRPr>
          </a:p>
        </p:txBody>
      </p:sp>
      <p:graphicFrame>
        <p:nvGraphicFramePr>
          <p:cNvPr id="26626" name="Object 4"/>
          <p:cNvGraphicFramePr>
            <a:graphicFrameLocks noChangeAspect="1"/>
          </p:cNvGraphicFramePr>
          <p:nvPr/>
        </p:nvGraphicFramePr>
        <p:xfrm>
          <a:off x="1258888" y="5445125"/>
          <a:ext cx="2663825" cy="444500"/>
        </p:xfrm>
        <a:graphic>
          <a:graphicData uri="http://schemas.openxmlformats.org/presentationml/2006/ole">
            <p:oleObj spid="_x0000_s26626" name="方程式" r:id="rId3" imgW="838080" imgH="177480" progId="Equation.3">
              <p:embed/>
            </p:oleObj>
          </a:graphicData>
        </a:graphic>
      </p:graphicFrame>
      <p:graphicFrame>
        <p:nvGraphicFramePr>
          <p:cNvPr id="26627" name="Object 5"/>
          <p:cNvGraphicFramePr>
            <a:graphicFrameLocks noChangeAspect="1"/>
          </p:cNvGraphicFramePr>
          <p:nvPr/>
        </p:nvGraphicFramePr>
        <p:xfrm>
          <a:off x="1292225" y="3444875"/>
          <a:ext cx="3822700" cy="1020763"/>
        </p:xfrm>
        <a:graphic>
          <a:graphicData uri="http://schemas.openxmlformats.org/presentationml/2006/ole">
            <p:oleObj spid="_x0000_s26627" name="方程式" r:id="rId4" imgW="14857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914400" cy="48006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電容式麥克風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76250"/>
            <a:ext cx="574516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Ex.6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</a:rPr>
              <a:t>defibrillator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新細明體" pitchFamily="18" charset="-120"/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華康鋼筆體 Std W2" pitchFamily="66" charset="-120"/>
              </a:rPr>
              <a:t>除纖顫機</a:t>
            </a:r>
            <a:r>
              <a:rPr lang="en-US" altLang="zh-TW" dirty="0" smtClean="0">
                <a:solidFill>
                  <a:schemeClr val="tx1"/>
                </a:solidFill>
                <a:latin typeface="新細明體" pitchFamily="18" charset="-120"/>
              </a:rPr>
              <a:t>)</a:t>
            </a:r>
            <a:r>
              <a:rPr lang="en-US" altLang="zh-TW" dirty="0" smtClean="0"/>
              <a:t> 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989138"/>
            <a:ext cx="3673475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989138"/>
            <a:ext cx="2736850" cy="227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27650" name="Object 5"/>
          <p:cNvGraphicFramePr>
            <a:graphicFrameLocks noChangeAspect="1"/>
          </p:cNvGraphicFramePr>
          <p:nvPr/>
        </p:nvGraphicFramePr>
        <p:xfrm>
          <a:off x="1011238" y="4468813"/>
          <a:ext cx="7056437" cy="2111375"/>
        </p:xfrm>
        <a:graphic>
          <a:graphicData uri="http://schemas.openxmlformats.org/presentationml/2006/ole">
            <p:oleObj spid="_x0000_s27650" name="方程式" r:id="rId5" imgW="2743200" imgH="812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5-1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華康鋼筆體 Std W2" pitchFamily="66" charset="-120"/>
              </a:rPr>
              <a:t>電容與電容器</a:t>
            </a:r>
            <a:r>
              <a:rPr lang="zh-TW" altLang="en-US" dirty="0" smtClean="0"/>
              <a:t> 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電容</a:t>
            </a:r>
            <a:r>
              <a:rPr lang="zh-TW" altLang="en-US" smtClean="0">
                <a:latin typeface="新細明體" pitchFamily="18" charset="-120"/>
              </a:rPr>
              <a:t>（</a:t>
            </a:r>
            <a:r>
              <a:rPr lang="en-US" altLang="zh-TW" smtClean="0">
                <a:latin typeface="Arial" pitchFamily="34" charset="0"/>
              </a:rPr>
              <a:t>Capacitance</a:t>
            </a:r>
            <a:r>
              <a:rPr lang="zh-TW" altLang="en-US" smtClean="0">
                <a:latin typeface="新細明體" pitchFamily="18" charset="-120"/>
              </a:rPr>
              <a:t>）</a:t>
            </a:r>
            <a:r>
              <a:rPr lang="zh-TW" altLang="en-US" smtClean="0"/>
              <a:t> </a:t>
            </a:r>
          </a:p>
          <a:p>
            <a:pPr eaLnBrk="1" hangingPunct="1"/>
            <a:r>
              <a:rPr lang="zh-TW" altLang="en-US" sz="3600" b="1" smtClean="0">
                <a:latin typeface="標楷體" pitchFamily="65" charset="-120"/>
                <a:ea typeface="華康鋼筆體 Std W2" pitchFamily="66" charset="-120"/>
              </a:rPr>
              <a:t>平行板電容器</a:t>
            </a:r>
            <a:endParaRPr lang="zh-TW" altLang="en-US" sz="3600" smtClean="0"/>
          </a:p>
          <a:p>
            <a:pPr eaLnBrk="1" hangingPunct="1">
              <a:buFontTx/>
              <a:buNone/>
            </a:pPr>
            <a:r>
              <a:rPr lang="zh-TW" altLang="en-US" smtClean="0">
                <a:latin typeface="新細明體" pitchFamily="18" charset="-120"/>
              </a:rPr>
              <a:t>                    </a:t>
            </a:r>
            <a:endParaRPr lang="zh-TW" altLang="en-US" smtClean="0"/>
          </a:p>
          <a:p>
            <a:pPr eaLnBrk="1" hangingPunct="1"/>
            <a:r>
              <a:rPr lang="en-US" altLang="zh-TW" smtClean="0">
                <a:latin typeface="Arial" pitchFamily="34" charset="0"/>
              </a:rPr>
              <a:t>C =</a:t>
            </a:r>
            <a:r>
              <a:rPr lang="en-US" altLang="zh-TW" smtClean="0"/>
              <a:t>              </a:t>
            </a:r>
            <a:r>
              <a:rPr lang="en-US" altLang="zh-TW" smtClean="0">
                <a:latin typeface="新細明體" pitchFamily="18" charset="-120"/>
              </a:rPr>
              <a:t>( </a:t>
            </a:r>
            <a:r>
              <a:rPr lang="en-US" altLang="zh-TW" smtClean="0">
                <a:latin typeface="Arial" pitchFamily="34" charset="0"/>
              </a:rPr>
              <a:t>F</a:t>
            </a:r>
            <a:r>
              <a:rPr lang="en-US" altLang="zh-TW" smtClean="0">
                <a:latin typeface="新細明體" pitchFamily="18" charset="-120"/>
              </a:rPr>
              <a:t> 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法拉</a:t>
            </a:r>
            <a:r>
              <a:rPr lang="zh-TW" altLang="en-US" smtClean="0"/>
              <a:t> </a:t>
            </a:r>
            <a:r>
              <a:rPr lang="en-US" altLang="zh-TW" smtClean="0">
                <a:latin typeface="新細明體" pitchFamily="18" charset="-12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</a:t>
            </a:r>
            <a:r>
              <a:rPr lang="en-US" altLang="zh-TW" smtClean="0">
                <a:latin typeface="Arial" pitchFamily="34" charset="0"/>
              </a:rPr>
              <a:t>K:</a:t>
            </a:r>
            <a:r>
              <a:rPr lang="en-US" altLang="zh-TW" smtClean="0"/>
              <a:t>  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介電常數，真空</a:t>
            </a:r>
            <a:r>
              <a:rPr lang="zh-TW" altLang="en-US" smtClean="0"/>
              <a:t> </a:t>
            </a:r>
            <a:r>
              <a:rPr lang="en-US" altLang="zh-TW" smtClean="0">
                <a:latin typeface="Arial" pitchFamily="34" charset="0"/>
              </a:rPr>
              <a:t>= 1</a:t>
            </a:r>
            <a:r>
              <a:rPr lang="en-US" altLang="zh-TW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新細明體" pitchFamily="18" charset="-120"/>
              </a:rPr>
              <a:t>    </a:t>
            </a:r>
            <a:r>
              <a:rPr lang="en-US" altLang="zh-TW" smtClean="0">
                <a:latin typeface="新細明體" pitchFamily="18" charset="-120"/>
                <a:sym typeface="Symbol" pitchFamily="18" charset="2"/>
              </a:rPr>
              <a:t></a:t>
            </a:r>
            <a:r>
              <a:rPr lang="en-US" altLang="zh-TW" baseline="-25000" smtClean="0">
                <a:latin typeface="新細明體" pitchFamily="18" charset="-120"/>
                <a:sym typeface="Symbol" pitchFamily="18" charset="2"/>
              </a:rPr>
              <a:t>0</a:t>
            </a:r>
            <a:r>
              <a:rPr lang="en-US" altLang="zh-TW" smtClean="0">
                <a:latin typeface="新細明體" pitchFamily="18" charset="-120"/>
              </a:rPr>
              <a:t>:</a:t>
            </a:r>
            <a:r>
              <a:rPr lang="en-US" altLang="zh-TW" baseline="-25000" smtClean="0">
                <a:latin typeface="新細明體" pitchFamily="18" charset="-120"/>
                <a:sym typeface="Symbol" pitchFamily="18" charset="2"/>
              </a:rPr>
              <a:t>  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真空電容率 </a:t>
            </a:r>
            <a:r>
              <a:rPr lang="en-US" altLang="zh-TW" smtClean="0">
                <a:latin typeface="新細明體" pitchFamily="18" charset="-120"/>
              </a:rPr>
              <a:t>A:  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板面積 </a:t>
            </a:r>
            <a:r>
              <a:rPr lang="en-US" altLang="zh-TW" smtClean="0">
                <a:latin typeface="Arial" pitchFamily="34" charset="0"/>
              </a:rPr>
              <a:t>d </a:t>
            </a:r>
            <a:r>
              <a:rPr lang="en-US" altLang="zh-TW" smtClean="0">
                <a:latin typeface="新細明體" pitchFamily="18" charset="-120"/>
              </a:rPr>
              <a:t>:</a:t>
            </a:r>
            <a:r>
              <a:rPr lang="en-US" altLang="zh-TW" smtClean="0">
                <a:latin typeface="Arial" pitchFamily="34" charset="0"/>
              </a:rPr>
              <a:t> 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兩板距離</a:t>
            </a:r>
            <a:endParaRPr lang="zh-TW" altLang="en-US" smtClean="0"/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708275"/>
            <a:ext cx="609600" cy="555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21506" name="Object 5">
            <a:hlinkClick r:id="rId4" tooltip="高斯定律"/>
          </p:cNvPr>
          <p:cNvGraphicFramePr>
            <a:graphicFrameLocks noChangeAspect="1"/>
          </p:cNvGraphicFramePr>
          <p:nvPr/>
        </p:nvGraphicFramePr>
        <p:xfrm>
          <a:off x="5530850" y="1905000"/>
          <a:ext cx="2274888" cy="1014413"/>
        </p:xfrm>
        <a:graphic>
          <a:graphicData uri="http://schemas.openxmlformats.org/presentationml/2006/ole">
            <p:oleObj spid="_x0000_s21506" name="方程式" r:id="rId5" imgW="939600" imgH="419040" progId="Equation.3">
              <p:embed/>
            </p:oleObj>
          </a:graphicData>
        </a:graphic>
      </p:graphicFrame>
      <p:graphicFrame>
        <p:nvGraphicFramePr>
          <p:cNvPr id="21507" name="Object 6"/>
          <p:cNvGraphicFramePr>
            <a:graphicFrameLocks noChangeAspect="1"/>
          </p:cNvGraphicFramePr>
          <p:nvPr/>
        </p:nvGraphicFramePr>
        <p:xfrm>
          <a:off x="2411413" y="3429000"/>
          <a:ext cx="914400" cy="857250"/>
        </p:xfrm>
        <a:graphic>
          <a:graphicData uri="http://schemas.openxmlformats.org/presentationml/2006/ole">
            <p:oleObj spid="_x0000_s21507" name="Equation" r:id="rId6" imgW="419040" imgH="393480" progId="Equation.3">
              <p:embed/>
            </p:oleObj>
          </a:graphicData>
        </a:graphic>
      </p:graphicFrame>
      <p:pic>
        <p:nvPicPr>
          <p:cNvPr id="2151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500438"/>
            <a:ext cx="1890713" cy="1231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7772400" cy="1462087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標楷體" pitchFamily="65" charset="-120"/>
                <a:ea typeface="華康鋼筆體 Std W2" pitchFamily="66" charset="-120"/>
              </a:rPr>
              <a:t>心跳停止病人之急救</a:t>
            </a:r>
            <a:r>
              <a:rPr lang="zh-TW" altLang="en-US" smtClean="0"/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0313" y="1981200"/>
            <a:ext cx="6372225" cy="4114800"/>
          </a:xfrm>
          <a:noFill/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zh-TW" altLang="en-US" sz="3600" b="1" dirty="0" smtClean="0">
                <a:latin typeface="華康鋼筆體 Std W2" pitchFamily="66" charset="-120"/>
                <a:ea typeface="華康鋼筆體 Std W2" pitchFamily="66" charset="-120"/>
              </a:rPr>
              <a:t>盡快求助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zh-TW" altLang="en-US" sz="3600" b="1" dirty="0" smtClean="0">
                <a:latin typeface="華康鋼筆體 Std W2" pitchFamily="66" charset="-120"/>
                <a:ea typeface="華康鋼筆體 Std W2" pitchFamily="66" charset="-120"/>
              </a:rPr>
              <a:t>盡快給予先進的救命治療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zh-TW" altLang="en-US" sz="3600" b="1" dirty="0" smtClean="0">
                <a:latin typeface="華康鋼筆體 Std W2" pitchFamily="66" charset="-120"/>
                <a:ea typeface="華康鋼筆體 Std W2" pitchFamily="66" charset="-120"/>
              </a:rPr>
              <a:t>盡快實行</a:t>
            </a:r>
            <a:r>
              <a:rPr lang="zh-TW" altLang="en-US" sz="3600" b="1" dirty="0" smtClean="0">
                <a:latin typeface="華康鋼筆體 Std W2" pitchFamily="66" charset="-120"/>
                <a:ea typeface="華康鋼筆體 Std W2" pitchFamily="66" charset="-120"/>
                <a:hlinkClick r:id="rId2"/>
              </a:rPr>
              <a:t>心肺復甦術</a:t>
            </a:r>
            <a:r>
              <a:rPr lang="en-US" altLang="zh-TW" sz="3600" b="1" dirty="0" smtClean="0">
                <a:latin typeface="華康鋼筆體 Std W2" pitchFamily="66" charset="-120"/>
                <a:ea typeface="華康鋼筆體 Std W2" pitchFamily="66" charset="-120"/>
                <a:hlinkClick r:id="rId2"/>
              </a:rPr>
              <a:t>(CPR) </a:t>
            </a:r>
            <a:endParaRPr lang="en-US" altLang="zh-TW" sz="3600" b="1" dirty="0" smtClean="0">
              <a:latin typeface="華康鋼筆體 Std W2" pitchFamily="66" charset="-120"/>
              <a:ea typeface="華康鋼筆體 Std W2" pitchFamily="66" charset="-12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zh-TW" altLang="en-US" sz="3600" b="1" dirty="0" smtClean="0">
                <a:latin typeface="華康鋼筆體 Std W2" pitchFamily="66" charset="-120"/>
                <a:ea typeface="華康鋼筆體 Std W2" pitchFamily="66" charset="-120"/>
              </a:rPr>
              <a:t>盡快</a:t>
            </a:r>
            <a:r>
              <a:rPr lang="zh-TW" altLang="en-US" sz="3600" b="1" dirty="0" smtClean="0">
                <a:latin typeface="華康鋼筆體 Std W2" pitchFamily="66" charset="-120"/>
                <a:ea typeface="華康鋼筆體 Std W2" pitchFamily="66" charset="-120"/>
                <a:hlinkClick r:id="rId3"/>
              </a:rPr>
              <a:t>除纖顫</a:t>
            </a:r>
            <a:endParaRPr lang="zh-TW" altLang="en-US" sz="3600" b="1" dirty="0" smtClean="0">
              <a:latin typeface="華康鋼筆體 Std W2" pitchFamily="66" charset="-120"/>
              <a:ea typeface="華康鋼筆體 Std W2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Mj0283471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013176"/>
            <a:ext cx="895350" cy="619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8178552" cy="99060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The </a:t>
            </a:r>
            <a:r>
              <a:rPr lang="en-US" altLang="zh-TW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Uses of Capacitors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7772400" cy="3581400"/>
          </a:xfrm>
        </p:spPr>
        <p:txBody>
          <a:bodyPr/>
          <a:lstStyle/>
          <a:p>
            <a:pPr marL="473075" indent="-473075">
              <a:buClr>
                <a:srgbClr val="FFFF00"/>
              </a:buClr>
              <a:buSzPct val="75000"/>
              <a:buFont typeface="Wingdings" pitchFamily="2" charset="2"/>
              <a:buChar char="l"/>
            </a:pPr>
            <a:r>
              <a:rPr lang="en-US" altLang="zh-TW" sz="3600" b="1" dirty="0">
                <a:latin typeface="華康鋼筆體 Std W2" pitchFamily="66" charset="-120"/>
                <a:ea typeface="華康鋼筆體 Std W2" pitchFamily="66" charset="-120"/>
              </a:rPr>
              <a:t>As storehouses of electric potential energy </a:t>
            </a:r>
          </a:p>
          <a:p>
            <a:pPr marL="473075" indent="-473075">
              <a:buClr>
                <a:srgbClr val="FFFF00"/>
              </a:buClr>
              <a:buSzPct val="75000"/>
              <a:buFont typeface="Wingdings" pitchFamily="2" charset="2"/>
              <a:buChar char="l"/>
            </a:pPr>
            <a:r>
              <a:rPr lang="en-US" altLang="zh-TW" sz="3600" b="1" dirty="0">
                <a:latin typeface="華康鋼筆體 Std W2" pitchFamily="66" charset="-120"/>
                <a:ea typeface="華康鋼筆體 Std W2" pitchFamily="66" charset="-120"/>
              </a:rPr>
              <a:t>As vital elements in tuned circuits (radio and TV) and RAM chips</a:t>
            </a:r>
            <a:r>
              <a:rPr lang="en-US" altLang="zh-TW" sz="3600" b="1" dirty="0">
                <a:latin typeface="華康鋼筆體 Std W2" pitchFamily="66" charset="-120"/>
                <a:ea typeface="華康鋼筆體 Std W2" pitchFamily="66" charset="-12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548680"/>
            <a:ext cx="6619056" cy="762000"/>
          </a:xfrm>
        </p:spPr>
        <p:txBody>
          <a:bodyPr/>
          <a:lstStyle/>
          <a:p>
            <a:pPr marL="473075" indent="-473075">
              <a:buNone/>
            </a:pPr>
            <a:r>
              <a:rPr lang="en-US" altLang="zh-TW" sz="4400" b="1" dirty="0">
                <a:solidFill>
                  <a:srgbClr val="99FF33"/>
                </a:solidFill>
                <a:latin typeface="華康鋼筆體 Std W2" pitchFamily="66" charset="-120"/>
                <a:ea typeface="華康鋼筆體 Std W2" pitchFamily="66" charset="-120"/>
              </a:rPr>
              <a:t>Charging a capacitor</a:t>
            </a:r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5932" y="1700808"/>
            <a:ext cx="2820313" cy="453650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4484142" cy="453650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382000" cy="863600"/>
          </a:xfrm>
        </p:spPr>
        <p:txBody>
          <a:bodyPr/>
          <a:lstStyle/>
          <a:p>
            <a:r>
              <a:rPr lang="en-US" altLang="zh-TW" sz="4800" b="1" dirty="0" smtClean="0">
                <a:solidFill>
                  <a:srgbClr val="99FF33"/>
                </a:solidFill>
                <a:latin typeface="華康鋼筆體 Std W2" pitchFamily="66" charset="-120"/>
                <a:ea typeface="華康鋼筆體 Std W2" pitchFamily="66" charset="-120"/>
              </a:rPr>
              <a:t>5-2 </a:t>
            </a:r>
            <a:r>
              <a:rPr lang="en-US" altLang="zh-TW" sz="4800" b="1" dirty="0">
                <a:solidFill>
                  <a:srgbClr val="99FF33"/>
                </a:solidFill>
                <a:latin typeface="華康鋼筆體 Std W2" pitchFamily="66" charset="-120"/>
                <a:ea typeface="華康鋼筆體 Std W2" pitchFamily="66" charset="-120"/>
              </a:rPr>
              <a:t>Calculating the Capacitance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60848"/>
            <a:ext cx="6477000" cy="3577952"/>
          </a:xfrm>
        </p:spPr>
        <p:txBody>
          <a:bodyPr/>
          <a:lstStyle/>
          <a:p>
            <a:pPr marL="609600" indent="-609600">
              <a:buClr>
                <a:srgbClr val="FFFF00"/>
              </a:buClr>
              <a:buSzPct val="80000"/>
              <a:buFont typeface="Wingdings" pitchFamily="2" charset="2"/>
              <a:buAutoNum type="arabicParenR"/>
            </a:pPr>
            <a:r>
              <a:rPr lang="en-US" altLang="zh-TW" sz="3600" b="1" dirty="0">
                <a:solidFill>
                  <a:srgbClr val="99FF33"/>
                </a:solidFill>
                <a:latin typeface="華康鋼筆體 Std W2" pitchFamily="66" charset="-120"/>
                <a:ea typeface="華康鋼筆體 Std W2" pitchFamily="66" charset="-120"/>
              </a:rPr>
              <a:t>Put a charge q on the plates </a:t>
            </a:r>
          </a:p>
          <a:p>
            <a:pPr marL="609600" indent="-609600">
              <a:buClr>
                <a:srgbClr val="FFFF00"/>
              </a:buClr>
              <a:buSzPct val="80000"/>
              <a:buFont typeface="Wingdings" pitchFamily="2" charset="2"/>
              <a:buAutoNum type="arabicParenR"/>
            </a:pPr>
            <a:r>
              <a:rPr lang="en-US" altLang="zh-TW" sz="3600" b="1" dirty="0">
                <a:solidFill>
                  <a:srgbClr val="99FF33"/>
                </a:solidFill>
                <a:latin typeface="華康鋼筆體 Std W2" pitchFamily="66" charset="-120"/>
                <a:ea typeface="華康鋼筆體 Std W2" pitchFamily="66" charset="-120"/>
              </a:rPr>
              <a:t>Find E using Gauss</a:t>
            </a:r>
            <a:r>
              <a:rPr lang="en-US" altLang="zh-TW" sz="3600" b="1" dirty="0">
                <a:solidFill>
                  <a:srgbClr val="99FF33"/>
                </a:solidFill>
                <a:latin typeface="Gulim" pitchFamily="34" charset="-127"/>
                <a:ea typeface="Gulim" pitchFamily="34" charset="-127"/>
              </a:rPr>
              <a:t>’</a:t>
            </a:r>
            <a:r>
              <a:rPr lang="en-US" altLang="zh-TW" sz="3600" b="1" dirty="0">
                <a:solidFill>
                  <a:srgbClr val="99FF33"/>
                </a:solidFill>
                <a:latin typeface="華康鋼筆體 Std W2" pitchFamily="66" charset="-120"/>
                <a:ea typeface="華康鋼筆體 Std W2" pitchFamily="66" charset="-120"/>
              </a:rPr>
              <a:t>s Law </a:t>
            </a:r>
          </a:p>
          <a:p>
            <a:pPr marL="609600" indent="-609600">
              <a:buClr>
                <a:srgbClr val="FFFF00"/>
              </a:buClr>
              <a:buSzPct val="80000"/>
              <a:buFont typeface="Wingdings" pitchFamily="2" charset="2"/>
              <a:buAutoNum type="arabicParenR"/>
            </a:pPr>
            <a:r>
              <a:rPr lang="en-US" altLang="zh-TW" sz="3600" b="1" dirty="0">
                <a:solidFill>
                  <a:srgbClr val="99FF33"/>
                </a:solidFill>
                <a:latin typeface="華康鋼筆體 Std W2" pitchFamily="66" charset="-120"/>
                <a:ea typeface="華康鋼筆體 Std W2" pitchFamily="66" charset="-120"/>
              </a:rPr>
              <a:t>Find V between the plates </a:t>
            </a:r>
          </a:p>
          <a:p>
            <a:pPr marL="609600" indent="-609600">
              <a:buClr>
                <a:srgbClr val="FFFF00"/>
              </a:buClr>
              <a:buSzPct val="80000"/>
              <a:buFont typeface="Wingdings" pitchFamily="2" charset="2"/>
              <a:buAutoNum type="arabicParenR"/>
            </a:pPr>
            <a:r>
              <a:rPr lang="en-US" altLang="zh-TW" sz="3600" b="1" dirty="0">
                <a:solidFill>
                  <a:srgbClr val="99FF33"/>
                </a:solidFill>
                <a:latin typeface="華康鋼筆體 Std W2" pitchFamily="66" charset="-120"/>
                <a:ea typeface="華康鋼筆體 Std W2" pitchFamily="66" charset="-120"/>
              </a:rPr>
              <a:t>Calculate C by its definition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077200" cy="1070248"/>
          </a:xfrm>
        </p:spPr>
        <p:txBody>
          <a:bodyPr/>
          <a:lstStyle/>
          <a:p>
            <a:pPr marL="479425" indent="-479425">
              <a:buNone/>
            </a:pPr>
            <a:r>
              <a:rPr lang="en-US" altLang="zh-TW" sz="4800" b="1" dirty="0">
                <a:latin typeface="華康鋼筆體 Std W2" pitchFamily="66" charset="-120"/>
                <a:ea typeface="華康鋼筆體 Std W2" pitchFamily="66" charset="-120"/>
              </a:rPr>
              <a:t>Calculating the electric </a:t>
            </a:r>
            <a:r>
              <a:rPr lang="en-US" altLang="zh-TW" sz="4800" b="1" dirty="0" smtClean="0">
                <a:latin typeface="華康鋼筆體 Std W2" pitchFamily="66" charset="-120"/>
                <a:ea typeface="華康鋼筆體 Std W2" pitchFamily="66" charset="-120"/>
              </a:rPr>
              <a:t>field</a:t>
            </a:r>
            <a:endParaRPr lang="en-US" altLang="zh-TW" sz="4000" dirty="0"/>
          </a:p>
        </p:txBody>
      </p:sp>
      <p:graphicFrame>
        <p:nvGraphicFramePr>
          <p:cNvPr id="58407" name="Object 1063"/>
          <p:cNvGraphicFramePr>
            <a:graphicFrameLocks noChangeAspect="1"/>
          </p:cNvGraphicFramePr>
          <p:nvPr/>
        </p:nvGraphicFramePr>
        <p:xfrm>
          <a:off x="1219200" y="2667000"/>
          <a:ext cx="6553200" cy="1041400"/>
        </p:xfrm>
        <a:graphic>
          <a:graphicData uri="http://schemas.openxmlformats.org/presentationml/2006/ole">
            <p:oleObj spid="_x0000_s145410" name="Equation" r:id="rId3" imgW="1612800" imgH="304560" progId="Equation.3">
              <p:embed/>
            </p:oleObj>
          </a:graphicData>
        </a:graphic>
      </p:graphicFrame>
      <p:pic>
        <p:nvPicPr>
          <p:cNvPr id="58410" name="Picture 10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86200"/>
            <a:ext cx="6553200" cy="2286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332656"/>
            <a:ext cx="8077200" cy="12192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>
                <a:solidFill>
                  <a:srgbClr val="99FF33"/>
                </a:solidFill>
                <a:latin typeface="華康鋼筆體 Std W2" pitchFamily="66" charset="-120"/>
                <a:ea typeface="華康鋼筆體 Std W2" pitchFamily="66" charset="-120"/>
              </a:rPr>
              <a:t>Calculating the potential difference</a:t>
            </a:r>
            <a:r>
              <a:rPr lang="en-US" altLang="zh-TW" sz="4400" dirty="0"/>
              <a:t> </a:t>
            </a:r>
          </a:p>
        </p:txBody>
      </p:sp>
      <p:graphicFrame>
        <p:nvGraphicFramePr>
          <p:cNvPr id="112640" name="Object 0"/>
          <p:cNvGraphicFramePr>
            <a:graphicFrameLocks noChangeAspect="1"/>
          </p:cNvGraphicFramePr>
          <p:nvPr/>
        </p:nvGraphicFramePr>
        <p:xfrm>
          <a:off x="1143000" y="1752600"/>
          <a:ext cx="6553200" cy="2227263"/>
        </p:xfrm>
        <a:graphic>
          <a:graphicData uri="http://schemas.openxmlformats.org/presentationml/2006/ole">
            <p:oleObj spid="_x0000_s146434" name="Equation" r:id="rId3" imgW="1562040" imgH="685800" progId="Equation.3">
              <p:embed/>
            </p:oleObj>
          </a:graphicData>
        </a:graphic>
      </p:graphicFrame>
      <p:pic>
        <p:nvPicPr>
          <p:cNvPr id="931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114800"/>
            <a:ext cx="6553200" cy="2286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764704"/>
            <a:ext cx="8077200" cy="838200"/>
          </a:xfrm>
        </p:spPr>
        <p:txBody>
          <a:bodyPr/>
          <a:lstStyle/>
          <a:p>
            <a:pPr marL="479425" indent="-479425">
              <a:buNone/>
            </a:pPr>
            <a:r>
              <a:rPr lang="en-US" altLang="zh-TW" sz="4800" b="1" dirty="0">
                <a:latin typeface="華康鋼筆體 Std W2" pitchFamily="66" charset="-120"/>
                <a:ea typeface="華康鋼筆體 Std W2" pitchFamily="66" charset="-120"/>
              </a:rPr>
              <a:t>A parallel-plate capacitor </a:t>
            </a:r>
          </a:p>
        </p:txBody>
      </p:sp>
      <p:graphicFrame>
        <p:nvGraphicFramePr>
          <p:cNvPr id="113664" name="Object 0"/>
          <p:cNvGraphicFramePr>
            <a:graphicFrameLocks noChangeAspect="1"/>
          </p:cNvGraphicFramePr>
          <p:nvPr/>
        </p:nvGraphicFramePr>
        <p:xfrm>
          <a:off x="1143000" y="2667000"/>
          <a:ext cx="6096000" cy="2936875"/>
        </p:xfrm>
        <a:graphic>
          <a:graphicData uri="http://schemas.openxmlformats.org/presentationml/2006/ole">
            <p:oleObj spid="_x0000_s147458" name="Equation" r:id="rId3" imgW="1523880" imgH="965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11079</TotalTime>
  <Words>322</Words>
  <Application>Microsoft Office PowerPoint</Application>
  <PresentationFormat>如螢幕大小 (4:3)</PresentationFormat>
  <Paragraphs>66</Paragraphs>
  <Slides>31</Slides>
  <Notes>5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31</vt:i4>
      </vt:variant>
    </vt:vector>
  </HeadingPairs>
  <TitlesOfParts>
    <vt:vector size="34" baseType="lpstr">
      <vt:lpstr>Fireworks</vt:lpstr>
      <vt:lpstr>方程式</vt:lpstr>
      <vt:lpstr>Equation</vt:lpstr>
      <vt:lpstr>5 電容 Capacitance</vt:lpstr>
      <vt:lpstr>Explosions in Airborne Dust</vt:lpstr>
      <vt:lpstr>5-1電容與電容器 </vt:lpstr>
      <vt:lpstr>The Uses of Capacitors</vt:lpstr>
      <vt:lpstr>投影片 5</vt:lpstr>
      <vt:lpstr>5-2 Calculating the Capacitance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Ex.1 1.0 F 電容器</vt:lpstr>
      <vt:lpstr>Ex.2 a hyperbaric chamber</vt:lpstr>
      <vt:lpstr>Conducting floor</vt:lpstr>
      <vt:lpstr>Ex.3 the threshold value Ut ( 150 mJ) required to ignite airborne grains.</vt:lpstr>
      <vt:lpstr>5-3 Capacitors in parallel</vt:lpstr>
      <vt:lpstr>等效電容</vt:lpstr>
      <vt:lpstr>5-4 Capacitors in series </vt:lpstr>
      <vt:lpstr>等效電容</vt:lpstr>
      <vt:lpstr>Ex.4 Finding eq. capacitor</vt:lpstr>
      <vt:lpstr>投影片 23</vt:lpstr>
      <vt:lpstr>5-5 Storing Energy in an Electric Field</vt:lpstr>
      <vt:lpstr>Ex.4 A RAM Chip</vt:lpstr>
      <vt:lpstr>Ex.5 電容式鍵盤</vt:lpstr>
      <vt:lpstr>Ex.5 (cont)</vt:lpstr>
      <vt:lpstr>電容式麥克風</vt:lpstr>
      <vt:lpstr>Ex.6 defibrillator (除纖顫機) </vt:lpstr>
      <vt:lpstr>心跳停止病人之急救 </vt:lpstr>
      <vt:lpstr>投影片 31</vt:lpstr>
    </vt:vector>
  </TitlesOfParts>
  <Company>中國文化大學物理學系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 Rotation</dc:title>
  <dc:creator>黃信健</dc:creator>
  <cp:lastModifiedBy>sylveen</cp:lastModifiedBy>
  <cp:revision>283</cp:revision>
  <dcterms:created xsi:type="dcterms:W3CDTF">1999-11-05T16:10:47Z</dcterms:created>
  <dcterms:modified xsi:type="dcterms:W3CDTF">2011-12-07T10:13:53Z</dcterms:modified>
</cp:coreProperties>
</file>