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6"/>
  </p:notes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954EF-72EA-4FF2-A1DA-5AAACAA09DA1}" type="datetimeFigureOut">
              <a:rPr lang="zh-TW" altLang="en-US" smtClean="0"/>
              <a:t>2012/6/15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08A8D-EAF7-473A-B883-0CD10A652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4CAA2-BE93-4202-9665-BE5F085D410C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smtClean="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TW" altLang="en-US" dirty="0" smtClean="0"/>
              <a:t>磁鐵礦</a:t>
            </a:r>
            <a:r>
              <a:rPr lang="en-US" altLang="zh-TW" dirty="0" smtClean="0"/>
              <a:t>(magnetite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0.3</a:t>
            </a:r>
            <a:r>
              <a:rPr lang="en-US" altLang="en-US" dirty="0" smtClean="0"/>
              <a:t>μ</a:t>
            </a:r>
            <a:r>
              <a:rPr lang="en-US" altLang="zh-TW" dirty="0" smtClean="0"/>
              <a:t>m, domain walls shift in size)</a:t>
            </a:r>
            <a:r>
              <a:rPr lang="zh-TW" altLang="en-US" dirty="0" smtClean="0"/>
              <a:t>和赤鐵礦</a:t>
            </a:r>
            <a:r>
              <a:rPr lang="en-US" altLang="zh-TW" dirty="0" smtClean="0"/>
              <a:t>(hematite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1mm, domains </a:t>
            </a:r>
            <a:r>
              <a:rPr lang="en-US" altLang="zh-TW" baseline="0" dirty="0" smtClean="0"/>
              <a:t> rotate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Both increasing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EA673-3EEF-490F-A2E6-A5ECB550DCE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EA673-3EEF-490F-A2E6-A5ECB550DCE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Glass</a:t>
            </a:r>
            <a:r>
              <a:rPr lang="en-US" altLang="zh-TW" baseline="0" dirty="0" smtClean="0"/>
              <a:t> sphere (</a:t>
            </a:r>
            <a:r>
              <a:rPr lang="en-US" altLang="zh-TW" baseline="0" dirty="0" err="1" smtClean="0"/>
              <a:t>starlik</a:t>
            </a:r>
            <a:r>
              <a:rPr lang="en-US" altLang="zh-TW" baseline="0" dirty="0" smtClean="0"/>
              <a:t>) lifted by 1cm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EA673-3EEF-490F-A2E6-A5ECB550DCE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4"/>
              <a:ext cx="4299" cy="3369"/>
              <a:chOff x="0" y="5"/>
              <a:chExt cx="5533" cy="433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5"/>
                <a:ext cx="5470" cy="4336"/>
                <a:chOff x="0" y="5"/>
                <a:chExt cx="5470" cy="433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5"/>
                  <a:ext cx="5470" cy="4336"/>
                  <a:chOff x="0" y="5"/>
                  <a:chExt cx="5470" cy="4336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4"/>
                    <a:ext cx="1258" cy="2323"/>
                    <a:chOff x="3471" y="1532"/>
                    <a:chExt cx="1258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31"/>
                    <a:chOff x="2864" y="2018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2"/>
                    <a:ext cx="2478" cy="1065"/>
                    <a:chOff x="2896" y="1830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9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1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5"/>
                    <a:chOff x="2938" y="918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27"/>
                    <a:ext cx="1256" cy="2322"/>
                    <a:chOff x="636" y="1655"/>
                    <a:chExt cx="1256" cy="2322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4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3"/>
                    <a:chOff x="-52" y="2007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7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4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4"/>
                    <a:ext cx="2472" cy="927"/>
                    <a:chOff x="-74" y="1812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2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3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7"/>
                    <a:chOff x="23" y="1590"/>
                    <a:chExt cx="2339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0"/>
                    <a:chOff x="911" y="591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88"/>
                    <a:chOff x="1120" y="304"/>
                    <a:chExt cx="1693" cy="888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0" y="70"/>
                    <a:ext cx="776" cy="1521"/>
                    <a:chOff x="1636" y="98"/>
                    <a:chExt cx="776" cy="1521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60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9" y="225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5"/>
                    <a:ext cx="635" cy="1534"/>
                    <a:chOff x="1935" y="33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9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5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2"/>
                    <a:chOff x="2803" y="45"/>
                    <a:chExt cx="635" cy="1512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6"/>
                      <a:ext cx="1059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6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1"/>
                    <a:ext cx="1014" cy="1464"/>
                    <a:chOff x="2937" y="159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0"/>
                      <a:ext cx="115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9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5"/>
                    <a:chOff x="2731" y="35"/>
                    <a:chExt cx="241" cy="1445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3" cy="2449"/>
                    <a:chOff x="943" y="1769"/>
                    <a:chExt cx="1083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6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5"/>
                    <a:ext cx="765" cy="2376"/>
                    <a:chOff x="1455" y="1933"/>
                    <a:chExt cx="765" cy="2376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6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8" y="1955"/>
                    <a:ext cx="458" cy="2334"/>
                    <a:chOff x="1947" y="1982"/>
                    <a:chExt cx="491" cy="2609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0" y="2689"/>
                      <a:ext cx="1715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4" y="3896"/>
                      <a:ext cx="918" cy="47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88"/>
                    <a:ext cx="1123" cy="2426"/>
                    <a:chOff x="3336" y="1716"/>
                    <a:chExt cx="1123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9" y="2423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8"/>
                    <a:ext cx="883" cy="2424"/>
                    <a:chOff x="3180" y="1866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1"/>
                      <a:ext cx="1650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6"/>
                      <a:ext cx="86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59"/>
                      <a:ext cx="1439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4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65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9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8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1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2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0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66" name="Group 120"/>
            <p:cNvGrpSpPr>
              <a:grpSpLocks/>
            </p:cNvGrpSpPr>
            <p:nvPr/>
          </p:nvGrpSpPr>
          <p:grpSpPr bwMode="auto">
            <a:xfrm>
              <a:off x="1476" y="46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885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885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C7FD-515A-4DB8-9F93-7DF3EDD14FE7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0E99-F2C7-48EC-B62B-1D0D45330065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0253-DC45-4562-B3D1-D253DD42955A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5339-112A-4C42-BE88-76A0DB4F19E5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534E0-5270-4064-BBA3-3352A23B789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5CF9-F573-4387-A8A4-7ECD6611EEFF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4"/>
              <a:ext cx="4299" cy="3369"/>
              <a:chOff x="0" y="5"/>
              <a:chExt cx="5533" cy="433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5"/>
                <a:ext cx="5470" cy="4336"/>
                <a:chOff x="0" y="5"/>
                <a:chExt cx="5470" cy="433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5"/>
                  <a:ext cx="5470" cy="4336"/>
                  <a:chOff x="0" y="5"/>
                  <a:chExt cx="5470" cy="4336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4"/>
                    <a:ext cx="1258" cy="2323"/>
                    <a:chOff x="3471" y="1532"/>
                    <a:chExt cx="1258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31"/>
                    <a:chOff x="2864" y="2018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2"/>
                    <a:ext cx="2478" cy="1065"/>
                    <a:chOff x="2896" y="1830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9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1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5"/>
                    <a:chOff x="2938" y="918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27"/>
                    <a:ext cx="1256" cy="2322"/>
                    <a:chOff x="636" y="1655"/>
                    <a:chExt cx="1256" cy="2322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4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3"/>
                    <a:chOff x="-52" y="2007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7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4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4"/>
                    <a:ext cx="2472" cy="927"/>
                    <a:chOff x="-74" y="1812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2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3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7"/>
                    <a:chOff x="23" y="1590"/>
                    <a:chExt cx="2339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0"/>
                    <a:chOff x="911" y="591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88"/>
                    <a:chOff x="1120" y="304"/>
                    <a:chExt cx="1693" cy="888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0" y="70"/>
                    <a:ext cx="776" cy="1521"/>
                    <a:chOff x="1636" y="98"/>
                    <a:chExt cx="776" cy="1521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60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9" y="225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5"/>
                    <a:ext cx="635" cy="1534"/>
                    <a:chOff x="1935" y="33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9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5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2"/>
                    <a:chOff x="2803" y="45"/>
                    <a:chExt cx="635" cy="1512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6"/>
                      <a:ext cx="1059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6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1"/>
                    <a:ext cx="1014" cy="1464"/>
                    <a:chOff x="2937" y="159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0"/>
                      <a:ext cx="115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9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5"/>
                    <a:chOff x="2731" y="35"/>
                    <a:chExt cx="241" cy="1445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3" cy="2449"/>
                    <a:chOff x="943" y="1769"/>
                    <a:chExt cx="1083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6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5"/>
                    <a:ext cx="765" cy="2376"/>
                    <a:chOff x="1455" y="1933"/>
                    <a:chExt cx="765" cy="2376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6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8" y="1955"/>
                    <a:ext cx="458" cy="2334"/>
                    <a:chOff x="1947" y="1982"/>
                    <a:chExt cx="491" cy="2609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0" y="2689"/>
                      <a:ext cx="1715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4" y="3896"/>
                      <a:ext cx="918" cy="47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88"/>
                    <a:ext cx="1123" cy="2426"/>
                    <a:chOff x="3336" y="1716"/>
                    <a:chExt cx="1123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9" y="2423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8"/>
                    <a:ext cx="883" cy="2424"/>
                    <a:chOff x="3180" y="1866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1"/>
                      <a:ext cx="1650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6"/>
                      <a:ext cx="86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59"/>
                      <a:ext cx="1439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TW" altLang="en-US" sz="2800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4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65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9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8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1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2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0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66" name="Group 120"/>
            <p:cNvGrpSpPr>
              <a:grpSpLocks/>
            </p:cNvGrpSpPr>
            <p:nvPr/>
          </p:nvGrpSpPr>
          <p:grpSpPr bwMode="auto">
            <a:xfrm>
              <a:off x="1476" y="46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885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885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C7FD-515A-4DB8-9F93-7DF3EDD14FE7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6F53-3A48-4FFA-AC69-A9966174870D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B1791-3453-45EE-8599-9300E89E5097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22C9-34D4-4A11-8A54-4926A77BE0F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FA12D-FBE7-4EDB-8F85-04418D618B56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6F53-3A48-4FFA-AC69-A9966174870D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A1A14-79D7-4398-9D0F-BD2155ED693B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1214-0E15-422A-88EB-67755E3EE59A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8062-9EC2-4157-AF5E-648B7426852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E4233-AE03-4815-85CA-CA62AD06B814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0E99-F2C7-48EC-B62B-1D0D45330065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0253-DC45-4562-B3D1-D253DD42955A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5339-112A-4C42-BE88-76A0DB4F19E5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534E0-5270-4064-BBA3-3352A23B789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5CF9-F573-4387-A8A4-7ECD6611EEFF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B1791-3453-45EE-8599-9300E89E5097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22C9-34D4-4A11-8A54-4926A77BE0F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FA12D-FBE7-4EDB-8F85-04418D618B56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A1A14-79D7-4398-9D0F-BD2155ED693B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1214-0E15-422A-88EB-67755E3EE59A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8062-9EC2-4157-AF5E-648B7426852C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E4233-AE03-4815-85CA-CA62AD06B814}" type="slidenum">
              <a:rPr lang="zh-TW" alt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739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3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40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74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4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740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8740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74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30" y="3138"/>
                    <a:ext cx="904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74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74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74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74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6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74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74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14" y="1128"/>
                    <a:ext cx="125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74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0" y="2346"/>
                    <a:ext cx="1726" cy="30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74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74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74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74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74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74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74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74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74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74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74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74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74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874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874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74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74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8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74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74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0" y="3492"/>
                    <a:ext cx="916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74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18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74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14" y="266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01" y="3879"/>
                    <a:ext cx="923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50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74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50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74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520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91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74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24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75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8" y="2698"/>
                    <a:ext cx="145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0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75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6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875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0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3584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584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5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875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875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E1E869-64AF-423D-B87E-7C787388D5C7}" type="slidenum">
              <a:rPr lang="zh-TW" alt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739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3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40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74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4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740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8740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74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30" y="3138"/>
                    <a:ext cx="904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74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74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74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74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6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74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74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14" y="1128"/>
                    <a:ext cx="125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74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0" y="2346"/>
                    <a:ext cx="1726" cy="30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74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74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74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74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74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74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74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74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74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74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74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74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74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874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874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 sz="2800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74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74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8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74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74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0" y="3492"/>
                    <a:ext cx="916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74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18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49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74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14" y="266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01" y="3879"/>
                    <a:ext cx="923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50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74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8750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74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520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4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91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74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24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75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8" y="2698"/>
                    <a:ext cx="145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0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584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75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875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6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kumimoji="1" lang="zh-TW" altLang="en-US" sz="2800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875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0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1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 sz="2800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3584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584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5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875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CC00"/>
              </a:solidFill>
            </a:endParaRPr>
          </a:p>
        </p:txBody>
      </p:sp>
      <p:sp>
        <p:nvSpPr>
          <p:cNvPr id="1875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E1E869-64AF-423D-B87E-7C787388D5C7}" type="slidenum">
              <a:rPr lang="zh-TW" alt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Office_Word_97_-_2003___7.doc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Microsoft_Office_Word_97_-_2003___6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hyperlink" Target="http://phet.colorado.edu/simulations/sims.php?sim=Radio_Waves_and_Electromagnetic_Field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__3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__4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944" cy="1512169"/>
          </a:xfrm>
        </p:spPr>
        <p:txBody>
          <a:bodyPr/>
          <a:lstStyle/>
          <a:p>
            <a:pPr marL="719138" indent="-719138" eaLnBrk="1" hangingPunct="1"/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>10 Magnetism of </a:t>
            </a:r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>Matter </a:t>
            </a:r>
            <a:r>
              <a:rPr lang="zh-TW" altLang="en-US" b="1" dirty="0" smtClean="0"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>磁 性</a:t>
            </a:r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>Electromagnetic Waves </a:t>
            </a:r>
            <a:r>
              <a:rPr lang="zh-TW" altLang="en-US" b="1" dirty="0" smtClean="0">
                <a:latin typeface="華康鋼筆體 Std W2" pitchFamily="66" charset="-120"/>
                <a:ea typeface="華康鋼筆體 Std W2" pitchFamily="66" charset="-120"/>
                <a:cs typeface="Calibri" pitchFamily="34" charset="0"/>
              </a:rPr>
              <a:t>電磁波</a:t>
            </a:r>
            <a:endParaRPr lang="zh-TW" altLang="en-US" b="1" dirty="0" smtClean="0">
              <a:latin typeface="華康鋼筆體 Std W2" pitchFamily="66" charset="-120"/>
              <a:ea typeface="華康鋼筆體 Std W2" pitchFamily="66" charset="-120"/>
              <a:cs typeface="Calibri" pitchFamily="34" charset="0"/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ph idx="1"/>
          </p:nvPr>
        </p:nvGraphicFramePr>
        <p:xfrm>
          <a:off x="684213" y="2636838"/>
          <a:ext cx="4495800" cy="3041650"/>
        </p:xfrm>
        <a:graphic>
          <a:graphicData uri="http://schemas.openxmlformats.org/presentationml/2006/ole">
            <p:oleObj spid="_x0000_s51202" name="文件" r:id="rId4" imgW="2963520" imgH="2005200" progId="Word.Document.8">
              <p:embed/>
            </p:oleObj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64163" y="2565400"/>
            <a:ext cx="3352800" cy="3095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>
                <a:solidFill>
                  <a:srgbClr val="F1F610"/>
                </a:solidFill>
                <a:latin typeface="華康鋼筆體 Std W2" pitchFamily="66" charset="-120"/>
                <a:ea typeface="華康鋼筆體 Std W2" pitchFamily="66" charset="-120"/>
                <a:cs typeface="Times New Roman" pitchFamily="18" charset="0"/>
              </a:rPr>
              <a:t>How can a clay-walled kiln reveal Earth’s magnetic field of the past?</a:t>
            </a:r>
            <a:endParaRPr lang="en-US" altLang="zh-TW" sz="2400" b="1" dirty="0">
              <a:solidFill>
                <a:srgbClr val="F1F610"/>
              </a:solidFill>
              <a:latin typeface="華康鋼筆體 Std W2" pitchFamily="66" charset="-120"/>
              <a:ea typeface="華康鋼筆體 Std W2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609600" y="1219200"/>
          <a:ext cx="7924800" cy="4572000"/>
        </p:xfrm>
        <a:graphic>
          <a:graphicData uri="http://schemas.openxmlformats.org/presentationml/2006/ole">
            <p:oleObj spid="_x0000_s20482" name="方程式" r:id="rId3" imgW="255240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6211416" cy="685800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10-3.3.1</a:t>
            </a:r>
            <a:r>
              <a:rPr lang="zh-TW" altLang="en-US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zh-TW" sz="4000" b="1" dirty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Radiation Pressure</a:t>
            </a:r>
            <a:endParaRPr lang="en-US" altLang="zh-TW" b="1" dirty="0">
              <a:solidFill>
                <a:schemeClr val="tx1"/>
              </a:solidFill>
              <a:effectLst/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11560" y="1772816"/>
          <a:ext cx="4991025" cy="525786"/>
        </p:xfrm>
        <a:graphic>
          <a:graphicData uri="http://schemas.openxmlformats.org/presentationml/2006/ole">
            <p:oleObj spid="_x0000_s22530" name="Document" r:id="rId4" imgW="6157301" imgH="646183" progId="Word.Document.8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09600" y="2819400"/>
          <a:ext cx="5638800" cy="2484438"/>
        </p:xfrm>
        <a:graphic>
          <a:graphicData uri="http://schemas.openxmlformats.org/presentationml/2006/ole">
            <p:oleObj spid="_x0000_s22531" name="方程式" r:id="rId5" imgW="1841400" imgH="81252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705600" y="762000"/>
          <a:ext cx="2078038" cy="5486400"/>
        </p:xfrm>
        <a:graphic>
          <a:graphicData uri="http://schemas.openxmlformats.org/presentationml/2006/ole">
            <p:oleObj spid="_x0000_s22532" name="文件" r:id="rId6" imgW="1515600" imgH="4003920" progId="Word.Document.8">
              <p:embed/>
            </p:oleObj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560" y="5589240"/>
            <a:ext cx="3168352" cy="52322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1" dirty="0">
                <a:solidFill>
                  <a:srgbClr val="FFFFFF"/>
                </a:solidFill>
                <a:latin typeface="華康鋼筆體 Std W2" pitchFamily="66" charset="-120"/>
                <a:ea typeface="華康鋼筆體 Std W2" pitchFamily="66" charset="-120"/>
              </a:rPr>
              <a:t>Momentum  change</a:t>
            </a:r>
            <a:endParaRPr kumimoji="1" lang="zh-TW" altLang="en-US" sz="2800" b="1" dirty="0">
              <a:solidFill>
                <a:srgbClr val="FFFFFF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95936" y="5589240"/>
            <a:ext cx="2520280" cy="52322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1" dirty="0">
                <a:solidFill>
                  <a:srgbClr val="FFFFFF"/>
                </a:solidFill>
                <a:latin typeface="華康鋼筆體 Std W2" pitchFamily="66" charset="-120"/>
                <a:ea typeface="華康鋼筆體 Std W2" pitchFamily="66" charset="-120"/>
              </a:rPr>
              <a:t>energy  change</a:t>
            </a:r>
            <a:endParaRPr kumimoji="1" lang="zh-TW" altLang="en-US" sz="2800" b="1" dirty="0">
              <a:solidFill>
                <a:srgbClr val="FFFFFF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cxnSp>
        <p:nvCxnSpPr>
          <p:cNvPr id="9" name="直線單箭頭接點 8"/>
          <p:cNvCxnSpPr/>
          <p:nvPr/>
        </p:nvCxnSpPr>
        <p:spPr bwMode="auto">
          <a:xfrm flipV="1">
            <a:off x="1043608" y="5013176"/>
            <a:ext cx="0" cy="43204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直線單箭頭接點 9"/>
          <p:cNvCxnSpPr/>
          <p:nvPr/>
        </p:nvCxnSpPr>
        <p:spPr bwMode="auto">
          <a:xfrm flipH="1" flipV="1">
            <a:off x="2699792" y="4509120"/>
            <a:ext cx="1728192" cy="100811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391400" cy="1447056"/>
          </a:xfrm>
        </p:spPr>
        <p:txBody>
          <a:bodyPr/>
          <a:lstStyle/>
          <a:p>
            <a:pPr marL="538163" indent="-538163" algn="l"/>
            <a:r>
              <a:rPr lang="zh-TW" altLang="en-US" sz="4000" dirty="0">
                <a:solidFill>
                  <a:schemeClr val="tx1"/>
                </a:solidFill>
                <a:effectLst/>
                <a:latin typeface="新細明體" charset="-120"/>
              </a:rPr>
              <a:t>․</a:t>
            </a:r>
            <a:r>
              <a:rPr lang="en-US" altLang="zh-TW" sz="4000" b="1" dirty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The Force Exerted by Radiation</a:t>
            </a:r>
            <a:endParaRPr lang="en-US" altLang="zh-TW" b="1" dirty="0">
              <a:solidFill>
                <a:schemeClr val="tx1"/>
              </a:solidFill>
              <a:effectLst/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827584" y="2348880"/>
          <a:ext cx="7543800" cy="3562350"/>
        </p:xfrm>
        <a:graphic>
          <a:graphicData uri="http://schemas.openxmlformats.org/presentationml/2006/ole">
            <p:oleObj spid="_x0000_s23554" name="方程式" r:id="rId3" imgW="2514600" imgH="1218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4" name="Object 0"/>
          <p:cNvGraphicFramePr>
            <a:graphicFrameLocks noChangeAspect="1"/>
          </p:cNvGraphicFramePr>
          <p:nvPr>
            <p:ph/>
          </p:nvPr>
        </p:nvGraphicFramePr>
        <p:xfrm>
          <a:off x="899592" y="1772816"/>
          <a:ext cx="6694512" cy="4553761"/>
        </p:xfrm>
        <a:graphic>
          <a:graphicData uri="http://schemas.openxmlformats.org/presentationml/2006/ole">
            <p:oleObj spid="_x0000_s24578" name="方程式" r:id="rId3" imgW="2501640" imgH="1701720" progId="Equation.3">
              <p:embed/>
            </p:oleObj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11560" y="476672"/>
            <a:ext cx="6840760" cy="144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8163" indent="-538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defRPr/>
            </a:pPr>
            <a:r>
              <a:rPr kumimoji="1" lang="zh-TW" altLang="en-US" sz="4000" kern="0" dirty="0">
                <a:solidFill>
                  <a:srgbClr val="FFCC00"/>
                </a:solidFill>
                <a:latin typeface="新細明體" charset="-120"/>
              </a:rPr>
              <a:t>․</a:t>
            </a:r>
            <a:r>
              <a:rPr kumimoji="1" lang="en-US" altLang="zh-TW" sz="4000" b="1" kern="0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The size of comet particles</a:t>
            </a:r>
            <a:endParaRPr kumimoji="1" lang="en-US" altLang="zh-TW" sz="3200" b="1" kern="0" dirty="0">
              <a:solidFill>
                <a:srgbClr val="FFCC00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280920" cy="864096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F1F610"/>
                </a:solidFill>
                <a:latin typeface="華康鋼筆體 Std W2" pitchFamily="66" charset="-120"/>
                <a:ea typeface="華康鋼筆體 Std W2" pitchFamily="66" charset="-120"/>
              </a:rPr>
              <a:t>10-2.7</a:t>
            </a:r>
            <a:r>
              <a:rPr lang="zh-TW" altLang="en-US" b="1" dirty="0" smtClean="0">
                <a:solidFill>
                  <a:srgbClr val="F1F610"/>
                </a:solidFill>
                <a:latin typeface="華康鋼筆體 Std W2" pitchFamily="66" charset="-120"/>
                <a:ea typeface="華康鋼筆體 Std W2" pitchFamily="66" charset="-120"/>
              </a:rPr>
              <a:t> </a:t>
            </a:r>
            <a:r>
              <a:rPr lang="en-US" altLang="zh-TW" b="1" dirty="0" smtClean="0">
                <a:solidFill>
                  <a:srgbClr val="F1F610"/>
                </a:solidFill>
                <a:latin typeface="華康鋼筆體 Std W2" pitchFamily="66" charset="-120"/>
                <a:ea typeface="華康鋼筆體 Std W2" pitchFamily="66" charset="-120"/>
              </a:rPr>
              <a:t>Find B(r)</a:t>
            </a:r>
            <a:endParaRPr lang="zh-TW" altLang="en-US" b="1" dirty="0" smtClean="0">
              <a:solidFill>
                <a:srgbClr val="F1F610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22533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4" name="方程式" r:id="rId4" imgW="114120" imgH="21564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827584" y="1124744"/>
          <a:ext cx="7283170" cy="5328592"/>
        </p:xfrm>
        <a:graphic>
          <a:graphicData uri="http://schemas.openxmlformats.org/presentationml/2006/ole">
            <p:oleObj spid="_x0000_s13315" name="方程式" r:id="rId5" imgW="238752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1"/>
            <a:ext cx="7772400" cy="1512168"/>
          </a:xfrm>
        </p:spPr>
        <p:txBody>
          <a:bodyPr/>
          <a:lstStyle/>
          <a:p>
            <a:pPr marL="1878013" indent="-1878013" eaLnBrk="1" hangingPunct="1"/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10-2.8</a:t>
            </a:r>
            <a:r>
              <a:rPr lang="zh-TW" altLang="en-US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Displacement Current</a:t>
            </a:r>
            <a:endParaRPr lang="zh-TW" altLang="en-US" b="1" dirty="0" smtClean="0">
              <a:solidFill>
                <a:schemeClr val="tx1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>
            <p:ph idx="1"/>
          </p:nvPr>
        </p:nvGraphicFramePr>
        <p:xfrm>
          <a:off x="1835696" y="1484784"/>
          <a:ext cx="4170650" cy="2520280"/>
        </p:xfrm>
        <a:graphic>
          <a:graphicData uri="http://schemas.openxmlformats.org/presentationml/2006/ole">
            <p:oleObj spid="_x0000_s14338" name="Equation" r:id="rId3" imgW="1828800" imgH="1104840" progId="Equation.DSMT4">
              <p:embed/>
            </p:oleObj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149080"/>
            <a:ext cx="7056437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接點 5"/>
          <p:cNvCxnSpPr/>
          <p:nvPr/>
        </p:nvCxnSpPr>
        <p:spPr bwMode="auto">
          <a:xfrm>
            <a:off x="3635896" y="2348880"/>
            <a:ext cx="1152128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648"/>
            <a:ext cx="7162800" cy="1296144"/>
          </a:xfrm>
        </p:spPr>
        <p:txBody>
          <a:bodyPr/>
          <a:lstStyle/>
          <a:p>
            <a:pPr marL="1878013" indent="-1878013" eaLnBrk="1" hangingPunct="1"/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10-2.9 Maxwell</a:t>
            </a:r>
            <a:r>
              <a:rPr lang="en-US" altLang="zh-TW" b="1" dirty="0" smtClean="0">
                <a:solidFill>
                  <a:schemeClr val="tx1"/>
                </a:solidFill>
                <a:latin typeface="Book Antiqua" pitchFamily="18" charset="0"/>
                <a:ea typeface="華康鋼筆體 Std W2" pitchFamily="66" charset="-120"/>
              </a:rPr>
              <a:t>’</a:t>
            </a:r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s Equations</a:t>
            </a: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5900" y="1552848"/>
            <a:ext cx="8820150" cy="5116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4"/>
            <a:ext cx="7772400" cy="1183160"/>
          </a:xfrm>
        </p:spPr>
        <p:txBody>
          <a:bodyPr/>
          <a:lstStyle/>
          <a:p>
            <a:pPr marL="1438275" indent="-1438275" eaLnBrk="1" hangingPunct="1"/>
            <a:r>
              <a:rPr lang="en-US" altLang="zh-TW" b="1" dirty="0" smtClean="0">
                <a:solidFill>
                  <a:schemeClr val="tx1"/>
                </a:solidFill>
                <a:latin typeface="華康鋼筆體 Std W2" pitchFamily="66" charset="-120"/>
                <a:ea typeface="華康鋼筆體 Std W2" pitchFamily="66" charset="-120"/>
              </a:rPr>
              <a:t>10-3 Electromagnetic Waves</a:t>
            </a:r>
            <a:endParaRPr lang="zh-TW" altLang="en-US" b="1" dirty="0" smtClean="0">
              <a:solidFill>
                <a:schemeClr val="tx1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1484313"/>
            <a:ext cx="6984007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60000"/>
              <a:buFont typeface="Wingdings" pitchFamily="2" charset="2"/>
              <a:buChar char="l"/>
            </a:pPr>
            <a:r>
              <a:rPr kumimoji="1" lang="en-US" altLang="zh-TW" sz="3600" b="1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The oscillating E and B Fields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60000"/>
              <a:buFont typeface="Wingdings" pitchFamily="2" charset="2"/>
              <a:buChar char="l"/>
            </a:pPr>
            <a:r>
              <a:rPr kumimoji="1" lang="en-US" altLang="zh-TW" sz="3600" b="1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A Most Curious Wave</a:t>
            </a:r>
          </a:p>
          <a:p>
            <a:pPr marL="1255713" indent="-1255713" fontAlgn="base">
              <a:spcBef>
                <a:spcPct val="0"/>
              </a:spcBef>
              <a:spcAft>
                <a:spcPct val="0"/>
              </a:spcAft>
              <a:buSzPct val="60000"/>
              <a:buFont typeface="Wingdings" pitchFamily="2" charset="2"/>
              <a:buNone/>
            </a:pPr>
            <a:r>
              <a:rPr kumimoji="1" lang="en-US" altLang="zh-TW" sz="3600" b="1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 –The </a:t>
            </a:r>
            <a:r>
              <a:rPr kumimoji="1" lang="en-US" altLang="zh-TW" sz="3600" b="1" u="sng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ether</a:t>
            </a:r>
            <a:r>
              <a:rPr kumimoji="1" lang="en-US" altLang="zh-TW" sz="3600" b="1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 (</a:t>
            </a:r>
            <a:r>
              <a:rPr kumimoji="1" lang="zh-TW" altLang="en-US" sz="3600" b="1" dirty="0">
                <a:solidFill>
                  <a:srgbClr val="FFCC00"/>
                </a:solidFill>
                <a:latin typeface="華康鋼筆體 Std W2" pitchFamily="66" charset="-120"/>
                <a:ea typeface="華康鋼筆體 Std W2" pitchFamily="66" charset="-120"/>
              </a:rPr>
              <a:t>以太)</a:t>
            </a:r>
          </a:p>
        </p:txBody>
      </p:sp>
      <p:pic>
        <p:nvPicPr>
          <p:cNvPr id="24581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429000"/>
            <a:ext cx="72009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5868144" y="3064371"/>
          <a:ext cx="3241675" cy="1228725"/>
        </p:xfrm>
        <a:graphic>
          <a:graphicData uri="http://schemas.openxmlformats.org/presentationml/2006/ole">
            <p:oleObj spid="_x0000_s15362" name="方程式" r:id="rId6" imgW="1206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3880" cy="1540024"/>
          </a:xfrm>
        </p:spPr>
        <p:txBody>
          <a:bodyPr/>
          <a:lstStyle/>
          <a:p>
            <a:pPr marL="1257300" indent="-1257300" algn="l"/>
            <a:r>
              <a:rPr lang="zh-TW" altLang="en-US" b="1" dirty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34-3 </a:t>
            </a:r>
            <a:r>
              <a:rPr lang="en-US" altLang="zh-TW" b="1" dirty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The Traveling Electromagnetic </a:t>
            </a:r>
            <a:r>
              <a:rPr lang="en-US" altLang="zh-TW" b="1" dirty="0" smtClean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Wave</a:t>
            </a:r>
            <a:endParaRPr lang="zh-TW" altLang="en-US" b="1" dirty="0">
              <a:solidFill>
                <a:schemeClr val="tx1"/>
              </a:solidFill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28600" y="2590800"/>
          <a:ext cx="4267200" cy="3352800"/>
        </p:xfrm>
        <a:graphic>
          <a:graphicData uri="http://schemas.openxmlformats.org/presentationml/2006/ole">
            <p:oleObj spid="_x0000_s16386" name="文件" r:id="rId3" imgW="2838960" imgH="2230920" progId="Word.Document.8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572000" y="3284984"/>
          <a:ext cx="4191000" cy="2689225"/>
        </p:xfrm>
        <a:graphic>
          <a:graphicData uri="http://schemas.openxmlformats.org/presentationml/2006/ole">
            <p:oleObj spid="_x0000_s16387" name="文件" r:id="rId4" imgW="2962440" imgH="1901880" progId="Word.Document.8">
              <p:embed/>
            </p:oleObj>
          </a:graphicData>
        </a:graphic>
      </p:graphicFrame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1640" y="1772816"/>
            <a:ext cx="597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zh-TW" sz="3600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The induced electric field:</a:t>
            </a:r>
            <a:endParaRPr kumimoji="1" lang="en-US" altLang="zh-TW" dirty="0">
              <a:solidFill>
                <a:srgbClr val="99FF33"/>
              </a:solidFill>
              <a:latin typeface="Arial" pitchFamily="34" charset="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600200" y="3733800"/>
          <a:ext cx="5715000" cy="2384425"/>
        </p:xfrm>
        <a:graphic>
          <a:graphicData uri="http://schemas.openxmlformats.org/presentationml/2006/ole">
            <p:oleObj spid="_x0000_s17410" name="方程式" r:id="rId3" imgW="1942920" imgH="81252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209800" y="685800"/>
          <a:ext cx="4267200" cy="2740025"/>
        </p:xfrm>
        <a:graphic>
          <a:graphicData uri="http://schemas.openxmlformats.org/presentationml/2006/ole">
            <p:oleObj spid="_x0000_s17411" name="文件" r:id="rId4" imgW="2962440" imgH="19018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1026"/>
          <p:cNvGraphicFramePr>
            <a:graphicFrameLocks noChangeAspect="1"/>
          </p:cNvGraphicFramePr>
          <p:nvPr/>
        </p:nvGraphicFramePr>
        <p:xfrm>
          <a:off x="1066800" y="609600"/>
          <a:ext cx="6781800" cy="5580063"/>
        </p:xfrm>
        <a:graphic>
          <a:graphicData uri="http://schemas.openxmlformats.org/presentationml/2006/ole">
            <p:oleObj spid="_x0000_s18434" name="方程式" r:id="rId3" imgW="2133360" imgH="19047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20688"/>
            <a:ext cx="8305800" cy="903312"/>
          </a:xfrm>
        </p:spPr>
        <p:txBody>
          <a:bodyPr/>
          <a:lstStyle/>
          <a:p>
            <a:pPr algn="l"/>
            <a:r>
              <a:rPr lang="zh-TW" altLang="zh-TW" sz="4000" b="1" dirty="0">
                <a:solidFill>
                  <a:schemeClr val="tx1"/>
                </a:solidFill>
              </a:rPr>
              <a:t>    </a:t>
            </a:r>
            <a:r>
              <a:rPr lang="zh-TW" altLang="en-US" dirty="0">
                <a:solidFill>
                  <a:schemeClr val="tx1"/>
                </a:solidFill>
                <a:effectLst/>
                <a:latin typeface="新細明體" charset="-120"/>
              </a:rPr>
              <a:t>․</a:t>
            </a:r>
            <a:r>
              <a:rPr lang="en-US" altLang="zh-TW" b="1" dirty="0">
                <a:solidFill>
                  <a:schemeClr val="tx1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The induced magnetic field:</a:t>
            </a:r>
            <a:endParaRPr lang="zh-TW" altLang="en-US" b="1" dirty="0">
              <a:solidFill>
                <a:schemeClr val="tx1"/>
              </a:solidFill>
              <a:effectLst/>
              <a:latin typeface="華康鋼筆體 Std W2" pitchFamily="66" charset="-120"/>
              <a:ea typeface="華康鋼筆體 Std W2" pitchFamily="66" charset="-12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4800" y="2438400"/>
          <a:ext cx="4191000" cy="3141663"/>
        </p:xfrm>
        <a:graphic>
          <a:graphicData uri="http://schemas.openxmlformats.org/presentationml/2006/ole">
            <p:oleObj spid="_x0000_s19458" name="文件" r:id="rId3" imgW="3426480" imgH="2568600" progId="Word.Document.8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572000" y="2667000"/>
          <a:ext cx="4267200" cy="2514600"/>
        </p:xfrm>
        <a:graphic>
          <a:graphicData uri="http://schemas.openxmlformats.org/presentationml/2006/ole">
            <p:oleObj spid="_x0000_s19459" name="方程式" r:id="rId4" imgW="1612800" imgH="9014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新細明體"/>
        <a:cs typeface=""/>
      </a:majorFont>
      <a:minorFont>
        <a:latin typeface="Arial Black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新細明體"/>
        <a:cs typeface=""/>
      </a:majorFont>
      <a:minorFont>
        <a:latin typeface="Arial Black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Office PowerPoint</Application>
  <PresentationFormat>如螢幕大小 (4:3)</PresentationFormat>
  <Paragraphs>24</Paragraphs>
  <Slides>13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6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Fireworks</vt:lpstr>
      <vt:lpstr>1_Fireworks</vt:lpstr>
      <vt:lpstr>方程式</vt:lpstr>
      <vt:lpstr>Equation</vt:lpstr>
      <vt:lpstr>Microsoft Word 文件</vt:lpstr>
      <vt:lpstr>Microsoft 方程式編輯器 3.0</vt:lpstr>
      <vt:lpstr>Document</vt:lpstr>
      <vt:lpstr>文件</vt:lpstr>
      <vt:lpstr>10 Magnetism of Matter 磁 性 Electromagnetic Waves 電磁波</vt:lpstr>
      <vt:lpstr>10-2.7 Find B(r)</vt:lpstr>
      <vt:lpstr>10-2.8 Displacement Current</vt:lpstr>
      <vt:lpstr>10-2.9 Maxwell’s Equations</vt:lpstr>
      <vt:lpstr>10-3 Electromagnetic Waves</vt:lpstr>
      <vt:lpstr>34-3 The Traveling Electromagnetic Wave</vt:lpstr>
      <vt:lpstr>投影片 7</vt:lpstr>
      <vt:lpstr>投影片 8</vt:lpstr>
      <vt:lpstr>    ․The induced magnetic field:</vt:lpstr>
      <vt:lpstr>投影片 10</vt:lpstr>
      <vt:lpstr>10-3.3.1 Radiation Pressure</vt:lpstr>
      <vt:lpstr>․The Force Exerted by Radiation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Magnetism of Matter 磁 性 Electromagnetic Waves 電磁波</dc:title>
  <dc:creator>sylveen</dc:creator>
  <cp:lastModifiedBy>sylveen</cp:lastModifiedBy>
  <cp:revision>1</cp:revision>
  <dcterms:created xsi:type="dcterms:W3CDTF">2012-06-14T16:32:14Z</dcterms:created>
  <dcterms:modified xsi:type="dcterms:W3CDTF">2012-06-14T16:38:00Z</dcterms:modified>
</cp:coreProperties>
</file>