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353" r:id="rId3"/>
    <p:sldId id="273" r:id="rId4"/>
    <p:sldId id="341" r:id="rId5"/>
    <p:sldId id="324" r:id="rId6"/>
    <p:sldId id="345" r:id="rId7"/>
    <p:sldId id="346" r:id="rId8"/>
    <p:sldId id="344" r:id="rId9"/>
    <p:sldId id="369" r:id="rId10"/>
    <p:sldId id="380" r:id="rId11"/>
    <p:sldId id="370" r:id="rId12"/>
    <p:sldId id="373" r:id="rId13"/>
    <p:sldId id="375" r:id="rId14"/>
    <p:sldId id="374" r:id="rId15"/>
    <p:sldId id="363" r:id="rId16"/>
    <p:sldId id="362" r:id="rId17"/>
    <p:sldId id="381" r:id="rId18"/>
    <p:sldId id="382" r:id="rId19"/>
    <p:sldId id="377" r:id="rId20"/>
    <p:sldId id="378" r:id="rId21"/>
    <p:sldId id="383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3399"/>
    <a:srgbClr val="FF9797"/>
    <a:srgbClr val="00FF00"/>
    <a:srgbClr val="FF5757"/>
    <a:srgbClr val="FF0000"/>
    <a:srgbClr val="5BD54B"/>
    <a:srgbClr val="FF7575"/>
    <a:srgbClr val="FF898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0" autoAdjust="0"/>
    <p:restoredTop sz="94660"/>
  </p:normalViewPr>
  <p:slideViewPr>
    <p:cSldViewPr>
      <p:cViewPr varScale="1">
        <p:scale>
          <a:sx n="86" d="100"/>
          <a:sy n="86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9348F-2B71-435D-A535-1B02EF1DE3DF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9EC9-7C75-4A84-AEA3-A7D00BFC50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C45DD-6B87-4AB2-B576-3E66D5A3FB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3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1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2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9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6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9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59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91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74E5-B71E-4BD8-AEB8-4CF0D11AA3B2}" type="datetimeFigureOut">
              <a:rPr kumimoji="1" lang="ja-JP" altLang="en-US" smtClean="0"/>
              <a:t>2017/11/11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46A1-FCF7-4752-96A5-B71381FE6D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73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image" Target="../media/image52.emf"/><Relationship Id="rId7" Type="http://schemas.openxmlformats.org/officeDocument/2006/relationships/image" Target="../media/image56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em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7" Type="http://schemas.openxmlformats.org/officeDocument/2006/relationships/image" Target="../media/image63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emf"/><Relationship Id="rId5" Type="http://schemas.openxmlformats.org/officeDocument/2006/relationships/image" Target="../media/image61.emf"/><Relationship Id="rId4" Type="http://schemas.openxmlformats.org/officeDocument/2006/relationships/image" Target="../media/image6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emf"/><Relationship Id="rId5" Type="http://schemas.openxmlformats.org/officeDocument/2006/relationships/image" Target="../media/image59.emf"/><Relationship Id="rId4" Type="http://schemas.openxmlformats.org/officeDocument/2006/relationships/image" Target="../media/image5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7" Type="http://schemas.openxmlformats.org/officeDocument/2006/relationships/image" Target="../media/image71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emf"/><Relationship Id="rId5" Type="http://schemas.openxmlformats.org/officeDocument/2006/relationships/image" Target="../media/image69.emf"/><Relationship Id="rId4" Type="http://schemas.openxmlformats.org/officeDocument/2006/relationships/image" Target="../media/image6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76.emf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" Type="http://schemas.openxmlformats.org/officeDocument/2006/relationships/image" Target="../media/image73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image" Target="../media/image78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emf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35.emf"/><Relationship Id="rId7" Type="http://schemas.openxmlformats.org/officeDocument/2006/relationships/image" Target="../media/image12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38.emf"/><Relationship Id="rId5" Type="http://schemas.openxmlformats.org/officeDocument/2006/relationships/image" Target="../media/image10.emf"/><Relationship Id="rId10" Type="http://schemas.openxmlformats.org/officeDocument/2006/relationships/image" Target="../media/image37.emf"/><Relationship Id="rId4" Type="http://schemas.openxmlformats.org/officeDocument/2006/relationships/image" Target="../media/image36.emf"/><Relationship Id="rId9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emf"/><Relationship Id="rId5" Type="http://schemas.openxmlformats.org/officeDocument/2006/relationships/image" Target="../media/image42.emf"/><Relationship Id="rId4" Type="http://schemas.openxmlformats.org/officeDocument/2006/relationships/image" Target="../media/image41.emf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88585" y="1203717"/>
            <a:ext cx="85318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>
                <a:solidFill>
                  <a:srgbClr val="0070C0"/>
                </a:solidFill>
              </a:rPr>
              <a:t>A renormalization-group analysis </a:t>
            </a:r>
          </a:p>
          <a:p>
            <a:r>
              <a:rPr lang="en-US" altLang="ja-JP" sz="4800" dirty="0" smtClean="0">
                <a:solidFill>
                  <a:srgbClr val="0070C0"/>
                </a:solidFill>
              </a:rPr>
              <a:t>of the magnetic catalysis</a:t>
            </a:r>
            <a:endParaRPr kumimoji="1" lang="en-US" altLang="ja-JP" sz="4800" dirty="0" smtClean="0">
              <a:solidFill>
                <a:srgbClr val="0070C0"/>
              </a:solidFill>
            </a:endParaRPr>
          </a:p>
        </p:txBody>
      </p:sp>
      <p:sp>
        <p:nvSpPr>
          <p:cNvPr id="2" name="pptTeX_Preamble" descr="\documentclass[12pt]{jarticle}&#10;\pagestyle{empty}&#10;\usepackage{amsmath}&#10;&#10;\usepackage{latexsym}&#10;\usepackage{amsfonts}&#10;\usepackage{amssymb}&#10;\usepackage{amsmath}&#10;\usepackage{bm}&#10;\usepackage{mathrsfs} &#10;\usepackage{color}&#10;&#10;\usepackage{slashed}&#10;&#10;%%%%%%%%%%%%%%%%%%%%%%%%%%%%%%%%%%%%%%%%%%%%%%%%%%%%%%%%&#10;&#10;\newcommand{\sgn}{ {\rm sgn} }&#10;\newcommand{\prj}{ {\mathcal P} }&#10;\newcommand{\mf}{ m_f }&#10;\newcommand{\gam}{ \gamma }&#10;\newcommand{\M}{ {\mathcal M} }&#10;\newcommand{\N}{ {\mathcal N} }&#10;&#10;\newcommand{\bx}{{\bm{x}}}&#10;\newcommand{\br}{{\bm{r}}}&#10;\newcommand{\bk}{{\bm{k}}}&#10;\newcommand{\bp}{{\bm{p}}}&#10;\newcommand{\bq}{{\bm{q}}}&#10;\newcommand{\integ}{\int\!\!}&#10;&#10;&#10;\newcommand{\F}{ {\mathscr{F}} }&#10;\newcommand{\G}{ {\mathscr{G}} }&#10;\newcommand{\bB}{{\bm{B}}}&#10;\newcommand{\bE}{{\bm{E}}}&#10;&#10;&#10;\newcommand{\bv}{{\bm{v}}}&#10;\newcommand{\bl}{{\bm{\ell}}}&#10;\newcommand{\para}{{\parallel}}&#10;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3832" y="5466709"/>
            <a:ext cx="216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0070C0"/>
                </a:solidFill>
              </a:rPr>
              <a:t>Koichi Hattori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8698" y="6021288"/>
            <a:ext cx="7648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70C0"/>
                </a:solidFill>
              </a:rPr>
              <a:t>Workshop of Recent Developments in QCD and Quantum Field Theories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@ National Taiwan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 Univ., </a:t>
            </a:r>
            <a:r>
              <a:rPr lang="en-US" altLang="ja-JP" sz="2000" dirty="0" smtClean="0">
                <a:solidFill>
                  <a:srgbClr val="0070C0"/>
                </a:solidFill>
              </a:rPr>
              <a:t>Nov. 10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, 2017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9552" y="3356992"/>
            <a:ext cx="8363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Based on </a:t>
            </a:r>
          </a:p>
          <a:p>
            <a:r>
              <a:rPr lang="en-US" altLang="ja-JP" sz="22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KH</a:t>
            </a:r>
            <a:r>
              <a:rPr lang="en-US" altLang="ja-JP" sz="22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, K. </a:t>
            </a:r>
            <a:r>
              <a:rPr lang="en-US" altLang="ja-JP" sz="2200" dirty="0" err="1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Itakura</a:t>
            </a:r>
            <a:r>
              <a:rPr lang="en-US" altLang="ja-JP" sz="22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, S. Ozaki, </a:t>
            </a:r>
            <a:r>
              <a:rPr lang="en-US" altLang="ja-JP" sz="22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[</a:t>
            </a:r>
            <a:r>
              <a:rPr lang="en-US" altLang="ja-JP" sz="2200" dirty="0" err="1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hep-ph</a:t>
            </a:r>
            <a:r>
              <a:rPr lang="en-US" altLang="ja-JP" sz="22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/1706.04913] (To appear in PLB)</a:t>
            </a:r>
          </a:p>
        </p:txBody>
      </p:sp>
    </p:spTree>
    <p:extLst>
      <p:ext uri="{BB962C8B-B14F-4D97-AF65-F5344CB8AC3E}">
        <p14:creationId xmlns:p14="http://schemas.microsoft.com/office/powerpoint/2010/main" val="37383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91276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Wingdings" panose="05000000000000000000" pitchFamily="2" charset="2"/>
              </a:rPr>
              <a:t>Chiral </a:t>
            </a:r>
            <a:r>
              <a:rPr lang="en-US" altLang="ja-JP" sz="2400" dirty="0">
                <a:sym typeface="Wingdings" panose="05000000000000000000" pitchFamily="2" charset="2"/>
              </a:rPr>
              <a:t>symmetry </a:t>
            </a:r>
            <a:r>
              <a:rPr lang="en-US" altLang="ja-JP" sz="2400" dirty="0" smtClean="0">
                <a:sym typeface="Wingdings" panose="05000000000000000000" pitchFamily="2" charset="2"/>
              </a:rPr>
              <a:t>breaking occurs solely for the dimensional reason </a:t>
            </a:r>
          </a:p>
          <a:p>
            <a:r>
              <a:rPr lang="en-US" altLang="ja-JP" sz="2400" dirty="0" smtClean="0">
                <a:sym typeface="Wingdings" panose="05000000000000000000" pitchFamily="2" charset="2"/>
              </a:rPr>
              <a:t>as a consequence of the dimensional reduction in a strong B-field. </a:t>
            </a:r>
          </a:p>
          <a:p>
            <a:endParaRPr lang="en-US" altLang="ja-JP" sz="2400" dirty="0" smtClean="0">
              <a:sym typeface="Wingdings" panose="05000000000000000000" pitchFamily="2" charset="2"/>
            </a:endParaRPr>
          </a:p>
          <a:p>
            <a:r>
              <a:rPr lang="en-US" altLang="ja-JP" sz="2400" dirty="0" smtClean="0">
                <a:sym typeface="Wingdings" panose="05000000000000000000" pitchFamily="2" charset="2"/>
              </a:rPr>
              <a:t>Chiral symmetry is </a:t>
            </a:r>
            <a:r>
              <a:rPr lang="en-US" altLang="ja-JP" sz="2400" dirty="0">
                <a:sym typeface="Wingdings" panose="05000000000000000000" pitchFamily="2" charset="2"/>
              </a:rPr>
              <a:t>broken even in </a:t>
            </a:r>
            <a:r>
              <a:rPr lang="en-US" altLang="ja-JP" sz="2400" dirty="0" smtClean="0">
                <a:sym typeface="Wingdings" panose="05000000000000000000" pitchFamily="2" charset="2"/>
              </a:rPr>
              <a:t>QED in a strong B-field.</a:t>
            </a:r>
          </a:p>
          <a:p>
            <a:endParaRPr lang="en-US" altLang="ja-JP" sz="24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en-US" altLang="ja-JP" sz="2400" dirty="0" err="1">
                <a:solidFill>
                  <a:srgbClr val="00B050"/>
                </a:solidFill>
                <a:sym typeface="Wingdings" panose="05000000000000000000" pitchFamily="2" charset="2"/>
              </a:rPr>
              <a:t>Gusynin</a:t>
            </a:r>
            <a:r>
              <a:rPr lang="en-US" altLang="ja-JP" sz="2400" dirty="0">
                <a:solidFill>
                  <a:srgbClr val="00B050"/>
                </a:solidFill>
                <a:sym typeface="Wingdings" panose="05000000000000000000" pitchFamily="2" charset="2"/>
              </a:rPr>
              <a:t>, </a:t>
            </a:r>
            <a:r>
              <a:rPr lang="en-US" altLang="ja-JP" sz="2400" dirty="0" err="1">
                <a:solidFill>
                  <a:srgbClr val="00B050"/>
                </a:solidFill>
                <a:sym typeface="Wingdings" panose="05000000000000000000" pitchFamily="2" charset="2"/>
              </a:rPr>
              <a:t>Miransky</a:t>
            </a:r>
            <a:r>
              <a:rPr lang="en-US" altLang="ja-JP" sz="2400" dirty="0">
                <a:solidFill>
                  <a:srgbClr val="00B050"/>
                </a:solidFill>
                <a:sym typeface="Wingdings" panose="05000000000000000000" pitchFamily="2" charset="2"/>
              </a:rPr>
              <a:t>, and </a:t>
            </a:r>
            <a:r>
              <a:rPr lang="en-US" altLang="ja-JP" sz="2400" dirty="0" err="1">
                <a:solidFill>
                  <a:srgbClr val="00B050"/>
                </a:solidFill>
                <a:sym typeface="Wingdings" panose="05000000000000000000" pitchFamily="2" charset="2"/>
              </a:rPr>
              <a:t>Shovkovy</a:t>
            </a:r>
            <a:r>
              <a:rPr lang="en-US" altLang="ja-JP" sz="2400" dirty="0">
                <a:solidFill>
                  <a:srgbClr val="00B050"/>
                </a:solidFill>
                <a:sym typeface="Wingdings" panose="05000000000000000000" pitchFamily="2" charset="2"/>
              </a:rPr>
              <a:t>.   </a:t>
            </a: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627784" y="601524"/>
            <a:ext cx="370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  <a:sym typeface="Wingdings" panose="05000000000000000000" pitchFamily="2" charset="2"/>
              </a:rPr>
              <a:t>Magnetic catalysis</a:t>
            </a:r>
            <a:r>
              <a:rPr lang="ja-JP" alt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20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612560" y="1685734"/>
            <a:ext cx="87289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Even when G(Λ</a:t>
            </a:r>
            <a:r>
              <a:rPr kumimoji="1" lang="en-US" altLang="ja-JP" sz="2400" baseline="-25000" dirty="0" smtClean="0">
                <a:solidFill>
                  <a:srgbClr val="00B050"/>
                </a:solidFill>
              </a:rPr>
              <a:t>UV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) = G</a:t>
            </a:r>
            <a:r>
              <a:rPr kumimoji="1" lang="en-US" altLang="ja-JP" sz="2400" baseline="-25000" dirty="0" smtClean="0">
                <a:solidFill>
                  <a:srgbClr val="00B050"/>
                </a:solidFill>
              </a:rPr>
              <a:t>NJL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 is small, the smallness can be </a:t>
            </a:r>
          </a:p>
          <a:p>
            <a:r>
              <a:rPr kumimoji="1" lang="en-US" altLang="ja-JP" sz="2400" dirty="0" smtClean="0">
                <a:solidFill>
                  <a:srgbClr val="00B050"/>
                </a:solidFill>
              </a:rPr>
              <a:t>compensated by </a:t>
            </a:r>
            <a:r>
              <a:rPr lang="en-US" altLang="ja-JP" sz="2400" dirty="0" smtClean="0">
                <a:solidFill>
                  <a:srgbClr val="00B050"/>
                </a:solidFill>
              </a:rPr>
              <a:t>the large degeneracy ~ |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eB</a:t>
            </a:r>
            <a:r>
              <a:rPr lang="en-US" altLang="ja-JP" sz="2400" dirty="0" smtClean="0">
                <a:solidFill>
                  <a:srgbClr val="00B050"/>
                </a:solidFill>
              </a:rPr>
              <a:t>|. </a:t>
            </a: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-- </a:t>
            </a:r>
            <a:r>
              <a:rPr kumimoji="1" lang="en-US" altLang="ja-JP" sz="2400" dirty="0" smtClean="0">
                <a:solidFill>
                  <a:srgbClr val="00B050"/>
                </a:solidFill>
              </a:rPr>
              <a:t>Chiral sym. </a:t>
            </a:r>
            <a:r>
              <a:rPr lang="en-US" altLang="ja-JP" sz="2400" dirty="0">
                <a:solidFill>
                  <a:srgbClr val="00B050"/>
                </a:solidFill>
              </a:rPr>
              <a:t>c</a:t>
            </a:r>
            <a:r>
              <a:rPr lang="en-US" altLang="ja-JP" sz="2400" dirty="0" smtClean="0">
                <a:solidFill>
                  <a:srgbClr val="00B050"/>
                </a:solidFill>
              </a:rPr>
              <a:t>an be broken for any G when |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eB</a:t>
            </a:r>
            <a:r>
              <a:rPr lang="en-US" altLang="ja-JP" sz="2400" dirty="0" smtClean="0">
                <a:solidFill>
                  <a:srgbClr val="00B050"/>
                </a:solidFill>
              </a:rPr>
              <a:t>| is sufficiently large.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2132856"/>
            <a:ext cx="88898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B0F0"/>
                </a:solidFill>
              </a:rPr>
              <a:t>The </a:t>
            </a:r>
            <a:r>
              <a:rPr kumimoji="1" lang="en-US" altLang="ja-JP" sz="2400" dirty="0" err="1" smtClean="0">
                <a:solidFill>
                  <a:srgbClr val="00B0F0"/>
                </a:solidFill>
              </a:rPr>
              <a:t>m</a:t>
            </a:r>
            <a:r>
              <a:rPr kumimoji="1" lang="en-US" altLang="ja-JP" sz="2400" baseline="-25000" dirty="0" err="1" smtClean="0">
                <a:solidFill>
                  <a:srgbClr val="00B0F0"/>
                </a:solidFill>
              </a:rPr>
              <a:t>dyn</a:t>
            </a:r>
            <a:r>
              <a:rPr kumimoji="1" lang="en-US" altLang="ja-JP" sz="2400" dirty="0" smtClean="0">
                <a:solidFill>
                  <a:srgbClr val="00B0F0"/>
                </a:solidFill>
              </a:rPr>
              <a:t> explicitly depends on the coupling constant in NJL model, </a:t>
            </a:r>
          </a:p>
          <a:p>
            <a:r>
              <a:rPr lang="en-US" altLang="ja-JP" sz="2400" dirty="0" smtClean="0">
                <a:solidFill>
                  <a:srgbClr val="00B0F0"/>
                </a:solidFill>
              </a:rPr>
              <a:t>      implying the dependence on the interaction type.</a:t>
            </a:r>
          </a:p>
          <a:p>
            <a:endParaRPr kumimoji="1" lang="en-US" altLang="ja-JP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srgbClr val="00B0F0"/>
                </a:solidFill>
              </a:rPr>
              <a:t>The </a:t>
            </a:r>
            <a:r>
              <a:rPr lang="en-US" altLang="ja-JP" sz="2400" dirty="0">
                <a:solidFill>
                  <a:srgbClr val="00B0F0"/>
                </a:solidFill>
              </a:rPr>
              <a:t>dimensionless </a:t>
            </a:r>
            <a:r>
              <a:rPr lang="en-US" altLang="ja-JP" sz="2400" dirty="0" smtClean="0">
                <a:solidFill>
                  <a:srgbClr val="00B0F0"/>
                </a:solidFill>
              </a:rPr>
              <a:t>combination, </a:t>
            </a:r>
            <a:r>
              <a:rPr lang="en-US" altLang="ja-JP" sz="2400" dirty="0" err="1" smtClean="0">
                <a:solidFill>
                  <a:srgbClr val="00B0F0"/>
                </a:solidFill>
              </a:rPr>
              <a:t>eB</a:t>
            </a:r>
            <a:r>
              <a:rPr lang="en-US" altLang="ja-JP" sz="2400" dirty="0" smtClean="0">
                <a:solidFill>
                  <a:srgbClr val="00B0F0"/>
                </a:solidFill>
              </a:rPr>
              <a:t>*G, appears </a:t>
            </a:r>
            <a:endParaRPr lang="en-US" altLang="ja-JP" sz="2400" dirty="0">
              <a:solidFill>
                <a:srgbClr val="00B0F0"/>
              </a:solidFill>
            </a:endParaRPr>
          </a:p>
          <a:p>
            <a:r>
              <a:rPr lang="en-US" altLang="ja-JP" sz="2400" dirty="0">
                <a:solidFill>
                  <a:srgbClr val="00B0F0"/>
                </a:solidFill>
              </a:rPr>
              <a:t>     </a:t>
            </a:r>
            <a:r>
              <a:rPr lang="en-US" altLang="ja-JP" sz="2400" dirty="0" smtClean="0">
                <a:solidFill>
                  <a:srgbClr val="00B0F0"/>
                </a:solidFill>
              </a:rPr>
              <a:t>because </a:t>
            </a:r>
            <a:r>
              <a:rPr lang="en-US" altLang="ja-JP" sz="2400" dirty="0">
                <a:solidFill>
                  <a:srgbClr val="00B0F0"/>
                </a:solidFill>
              </a:rPr>
              <a:t>of the </a:t>
            </a:r>
            <a:r>
              <a:rPr lang="en-US" altLang="ja-JP" sz="2400" dirty="0" err="1">
                <a:solidFill>
                  <a:srgbClr val="00B0F0"/>
                </a:solidFill>
              </a:rPr>
              <a:t>dimensionful</a:t>
            </a:r>
            <a:r>
              <a:rPr lang="en-US" altLang="ja-JP" sz="2400" dirty="0">
                <a:solidFill>
                  <a:srgbClr val="00B0F0"/>
                </a:solidFill>
              </a:rPr>
              <a:t> coupling constant in </a:t>
            </a:r>
            <a:r>
              <a:rPr lang="en-US" altLang="ja-JP" sz="2400" dirty="0" smtClean="0">
                <a:solidFill>
                  <a:srgbClr val="00B0F0"/>
                </a:solidFill>
              </a:rPr>
              <a:t>NJL model.</a:t>
            </a:r>
            <a:endParaRPr lang="ja-JP" altLang="en-US" sz="2400" dirty="0">
              <a:solidFill>
                <a:srgbClr val="00B0F0"/>
              </a:solidFill>
            </a:endParaRPr>
          </a:p>
          <a:p>
            <a:endParaRPr kumimoji="1" lang="ja-JP" altLang="en-US" sz="2400" dirty="0">
              <a:solidFill>
                <a:srgbClr val="00B0F0"/>
              </a:solidFill>
            </a:endParaRPr>
          </a:p>
        </p:txBody>
      </p:sp>
      <p:pic>
        <p:nvPicPr>
          <p:cNvPr id="6" name="図 5" descr="\begin{document}&#10;\begin{align*}&#10;m_{\rm dyn} \sim \Lambda_{\rm dyn} = \sqrt{eB} &#10;\exp\left( - \frac{c}{ |eB| G_{\rm NJL} } \right)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904" y="1124744"/>
            <a:ext cx="5283352" cy="76437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5496" y="4760565"/>
            <a:ext cx="919238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" dirty="0" smtClean="0">
                <a:solidFill>
                  <a:srgbClr val="FF7575"/>
                </a:solidFill>
              </a:rPr>
              <a:t>What </a:t>
            </a:r>
            <a:r>
              <a:rPr lang="en-US" altLang="ja-JP" sz="2600" dirty="0" smtClean="0">
                <a:solidFill>
                  <a:srgbClr val="FF7575"/>
                </a:solidFill>
              </a:rPr>
              <a:t>form of the gap appears </a:t>
            </a:r>
            <a:r>
              <a:rPr kumimoji="1" lang="en-US" altLang="ja-JP" sz="2600" dirty="0" smtClean="0">
                <a:solidFill>
                  <a:srgbClr val="FF7575"/>
                </a:solidFill>
              </a:rPr>
              <a:t>in QED, </a:t>
            </a:r>
          </a:p>
          <a:p>
            <a:r>
              <a:rPr kumimoji="1" lang="en-US" altLang="ja-JP" sz="2600" dirty="0" smtClean="0">
                <a:solidFill>
                  <a:srgbClr val="FF7575"/>
                </a:solidFill>
              </a:rPr>
              <a:t>and ultimately in QCD or any other strongly coupled system?</a:t>
            </a:r>
          </a:p>
          <a:p>
            <a:endParaRPr lang="en-US" altLang="ja-JP" sz="2600" dirty="0">
              <a:solidFill>
                <a:srgbClr val="FF7575"/>
              </a:solidFill>
            </a:endParaRPr>
          </a:p>
          <a:p>
            <a:r>
              <a:rPr lang="en-US" altLang="ja-JP" sz="2600" dirty="0" smtClean="0">
                <a:solidFill>
                  <a:srgbClr val="FF7575"/>
                </a:solidFill>
              </a:rPr>
              <a:t>More specifically, how the differences can be described by the RG?</a:t>
            </a:r>
            <a:endParaRPr lang="ja-JP" altLang="en-US" sz="2600" dirty="0">
              <a:solidFill>
                <a:srgbClr val="FF7575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7744" y="179929"/>
            <a:ext cx="3822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F0"/>
                </a:solidFill>
              </a:rPr>
              <a:t>Example 1: NJL model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1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81101" y="242645"/>
            <a:ext cx="5476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Interactions in an underlying theory </a:t>
            </a:r>
          </a:p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--- “Intrinsic” energy dependence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83444" y="1666616"/>
            <a:ext cx="5916748" cy="754272"/>
            <a:chOff x="212378" y="1577513"/>
            <a:chExt cx="7180552" cy="915383"/>
          </a:xfrm>
        </p:grpSpPr>
        <p:pic>
          <p:nvPicPr>
            <p:cNvPr id="3" name="図 2" descr="\begin{document}&#10;NJL: $G(\Lambda) = G_{\rm NJL}$ (constant in energy)&#10;&#10;QED: $G(\Lambda) \sim \frac{1}{\Lambda^2}$ 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86" y="1577513"/>
              <a:ext cx="6256744" cy="915383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212378" y="1972488"/>
              <a:ext cx="713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E.g.,</a:t>
              </a:r>
              <a:endParaRPr kumimoji="1" lang="ja-JP" altLang="en-US" sz="240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716016" y="1210254"/>
            <a:ext cx="6408712" cy="1858706"/>
            <a:chOff x="-2069589" y="116633"/>
            <a:chExt cx="8162184" cy="2367262"/>
          </a:xfrm>
        </p:grpSpPr>
        <p:sp>
          <p:nvSpPr>
            <p:cNvPr id="9" name="フリーフォーム 8"/>
            <p:cNvSpPr/>
            <p:nvPr/>
          </p:nvSpPr>
          <p:spPr>
            <a:xfrm rot="5400000">
              <a:off x="1602073" y="1208443"/>
              <a:ext cx="821377" cy="221931"/>
            </a:xfrm>
            <a:custGeom>
              <a:avLst/>
              <a:gdLst>
                <a:gd name="connsiteX0" fmla="*/ 0 w 5780690"/>
                <a:gd name="connsiteY0" fmla="*/ 357725 h 746722"/>
                <a:gd name="connsiteX1" fmla="*/ 336331 w 5780690"/>
                <a:gd name="connsiteY1" fmla="*/ 10884 h 746722"/>
                <a:gd name="connsiteX2" fmla="*/ 735725 w 5780690"/>
                <a:gd name="connsiteY2" fmla="*/ 273642 h 746722"/>
                <a:gd name="connsiteX3" fmla="*/ 1082566 w 5780690"/>
                <a:gd name="connsiteY3" fmla="*/ 746608 h 746722"/>
                <a:gd name="connsiteX4" fmla="*/ 1439918 w 5780690"/>
                <a:gd name="connsiteY4" fmla="*/ 315684 h 746722"/>
                <a:gd name="connsiteX5" fmla="*/ 1755228 w 5780690"/>
                <a:gd name="connsiteY5" fmla="*/ 10884 h 746722"/>
                <a:gd name="connsiteX6" fmla="*/ 2165131 w 5780690"/>
                <a:gd name="connsiteY6" fmla="*/ 315684 h 746722"/>
                <a:gd name="connsiteX7" fmla="*/ 2490952 w 5780690"/>
                <a:gd name="connsiteY7" fmla="*/ 715077 h 746722"/>
                <a:gd name="connsiteX8" fmla="*/ 2890345 w 5780690"/>
                <a:gd name="connsiteY8" fmla="*/ 315684 h 746722"/>
                <a:gd name="connsiteX9" fmla="*/ 3216166 w 5780690"/>
                <a:gd name="connsiteY9" fmla="*/ 373 h 746722"/>
                <a:gd name="connsiteX10" fmla="*/ 3594538 w 5780690"/>
                <a:gd name="connsiteY10" fmla="*/ 326194 h 746722"/>
                <a:gd name="connsiteX11" fmla="*/ 3930869 w 5780690"/>
                <a:gd name="connsiteY11" fmla="*/ 736097 h 746722"/>
                <a:gd name="connsiteX12" fmla="*/ 4351283 w 5780690"/>
                <a:gd name="connsiteY12" fmla="*/ 326194 h 746722"/>
                <a:gd name="connsiteX13" fmla="*/ 4698125 w 5780690"/>
                <a:gd name="connsiteY13" fmla="*/ 373 h 746722"/>
                <a:gd name="connsiteX14" fmla="*/ 5034456 w 5780690"/>
                <a:gd name="connsiteY14" fmla="*/ 389256 h 746722"/>
                <a:gd name="connsiteX15" fmla="*/ 5412828 w 5780690"/>
                <a:gd name="connsiteY15" fmla="*/ 725587 h 746722"/>
                <a:gd name="connsiteX16" fmla="*/ 5780690 w 5780690"/>
                <a:gd name="connsiteY16" fmla="*/ 347215 h 746722"/>
                <a:gd name="connsiteX0" fmla="*/ 0 w 5780690"/>
                <a:gd name="connsiteY0" fmla="*/ 357725 h 746639"/>
                <a:gd name="connsiteX1" fmla="*/ 336331 w 5780690"/>
                <a:gd name="connsiteY1" fmla="*/ 10884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755228 w 5780690"/>
                <a:gd name="connsiteY5" fmla="*/ 10884 h 746639"/>
                <a:gd name="connsiteX6" fmla="*/ 2165131 w 5780690"/>
                <a:gd name="connsiteY6" fmla="*/ 315684 h 746639"/>
                <a:gd name="connsiteX7" fmla="*/ 2490952 w 5780690"/>
                <a:gd name="connsiteY7" fmla="*/ 715077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34456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36331 w 5780690"/>
                <a:gd name="connsiteY1" fmla="*/ 10884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786759 w 5780690"/>
                <a:gd name="connsiteY5" fmla="*/ 10884 h 746639"/>
                <a:gd name="connsiteX6" fmla="*/ 2165131 w 5780690"/>
                <a:gd name="connsiteY6" fmla="*/ 315684 h 746639"/>
                <a:gd name="connsiteX7" fmla="*/ 2490952 w 5780690"/>
                <a:gd name="connsiteY7" fmla="*/ 715077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34456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36331 w 5780690"/>
                <a:gd name="connsiteY1" fmla="*/ 10884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786759 w 5780690"/>
                <a:gd name="connsiteY5" fmla="*/ 10884 h 746639"/>
                <a:gd name="connsiteX6" fmla="*/ 2165131 w 5780690"/>
                <a:gd name="connsiteY6" fmla="*/ 315684 h 746639"/>
                <a:gd name="connsiteX7" fmla="*/ 2522483 w 5780690"/>
                <a:gd name="connsiteY7" fmla="*/ 704566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34456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36331 w 5780690"/>
                <a:gd name="connsiteY1" fmla="*/ 10884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786759 w 5780690"/>
                <a:gd name="connsiteY5" fmla="*/ 10884 h 746639"/>
                <a:gd name="connsiteX6" fmla="*/ 2165131 w 5780690"/>
                <a:gd name="connsiteY6" fmla="*/ 315684 h 746639"/>
                <a:gd name="connsiteX7" fmla="*/ 2522483 w 5780690"/>
                <a:gd name="connsiteY7" fmla="*/ 704566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87008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88883 w 5780690"/>
                <a:gd name="connsiteY1" fmla="*/ 31905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786759 w 5780690"/>
                <a:gd name="connsiteY5" fmla="*/ 10884 h 746639"/>
                <a:gd name="connsiteX6" fmla="*/ 2165131 w 5780690"/>
                <a:gd name="connsiteY6" fmla="*/ 315684 h 746639"/>
                <a:gd name="connsiteX7" fmla="*/ 2522483 w 5780690"/>
                <a:gd name="connsiteY7" fmla="*/ 704566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87008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88883 w 5780690"/>
                <a:gd name="connsiteY1" fmla="*/ 31905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818290 w 5780690"/>
                <a:gd name="connsiteY5" fmla="*/ 374 h 746639"/>
                <a:gd name="connsiteX6" fmla="*/ 2165131 w 5780690"/>
                <a:gd name="connsiteY6" fmla="*/ 315684 h 746639"/>
                <a:gd name="connsiteX7" fmla="*/ 2522483 w 5780690"/>
                <a:gd name="connsiteY7" fmla="*/ 704566 h 746639"/>
                <a:gd name="connsiteX8" fmla="*/ 2890345 w 5780690"/>
                <a:gd name="connsiteY8" fmla="*/ 315684 h 746639"/>
                <a:gd name="connsiteX9" fmla="*/ 3216166 w 5780690"/>
                <a:gd name="connsiteY9" fmla="*/ 373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87008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  <a:gd name="connsiteX0" fmla="*/ 0 w 5780690"/>
                <a:gd name="connsiteY0" fmla="*/ 357725 h 746639"/>
                <a:gd name="connsiteX1" fmla="*/ 388883 w 5780690"/>
                <a:gd name="connsiteY1" fmla="*/ 31905 h 746639"/>
                <a:gd name="connsiteX2" fmla="*/ 735725 w 5780690"/>
                <a:gd name="connsiteY2" fmla="*/ 336704 h 746639"/>
                <a:gd name="connsiteX3" fmla="*/ 1082566 w 5780690"/>
                <a:gd name="connsiteY3" fmla="*/ 746608 h 746639"/>
                <a:gd name="connsiteX4" fmla="*/ 1439918 w 5780690"/>
                <a:gd name="connsiteY4" fmla="*/ 315684 h 746639"/>
                <a:gd name="connsiteX5" fmla="*/ 1818290 w 5780690"/>
                <a:gd name="connsiteY5" fmla="*/ 374 h 746639"/>
                <a:gd name="connsiteX6" fmla="*/ 2165131 w 5780690"/>
                <a:gd name="connsiteY6" fmla="*/ 315684 h 746639"/>
                <a:gd name="connsiteX7" fmla="*/ 2522483 w 5780690"/>
                <a:gd name="connsiteY7" fmla="*/ 704566 h 746639"/>
                <a:gd name="connsiteX8" fmla="*/ 2890345 w 5780690"/>
                <a:gd name="connsiteY8" fmla="*/ 315684 h 746639"/>
                <a:gd name="connsiteX9" fmla="*/ 3258208 w 5780690"/>
                <a:gd name="connsiteY9" fmla="*/ 10884 h 746639"/>
                <a:gd name="connsiteX10" fmla="*/ 3594538 w 5780690"/>
                <a:gd name="connsiteY10" fmla="*/ 326194 h 746639"/>
                <a:gd name="connsiteX11" fmla="*/ 3930869 w 5780690"/>
                <a:gd name="connsiteY11" fmla="*/ 736097 h 746639"/>
                <a:gd name="connsiteX12" fmla="*/ 4351283 w 5780690"/>
                <a:gd name="connsiteY12" fmla="*/ 326194 h 746639"/>
                <a:gd name="connsiteX13" fmla="*/ 4698125 w 5780690"/>
                <a:gd name="connsiteY13" fmla="*/ 373 h 746639"/>
                <a:gd name="connsiteX14" fmla="*/ 5087008 w 5780690"/>
                <a:gd name="connsiteY14" fmla="*/ 389256 h 746639"/>
                <a:gd name="connsiteX15" fmla="*/ 5412828 w 5780690"/>
                <a:gd name="connsiteY15" fmla="*/ 725587 h 746639"/>
                <a:gd name="connsiteX16" fmla="*/ 5780690 w 5780690"/>
                <a:gd name="connsiteY16" fmla="*/ 347215 h 74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780690" h="746639">
                  <a:moveTo>
                    <a:pt x="0" y="357725"/>
                  </a:moveTo>
                  <a:cubicBezTo>
                    <a:pt x="106855" y="191311"/>
                    <a:pt x="266262" y="35408"/>
                    <a:pt x="388883" y="31905"/>
                  </a:cubicBezTo>
                  <a:cubicBezTo>
                    <a:pt x="511504" y="28402"/>
                    <a:pt x="620111" y="217587"/>
                    <a:pt x="735725" y="336704"/>
                  </a:cubicBezTo>
                  <a:cubicBezTo>
                    <a:pt x="851339" y="455821"/>
                    <a:pt x="965201" y="750111"/>
                    <a:pt x="1082566" y="746608"/>
                  </a:cubicBezTo>
                  <a:cubicBezTo>
                    <a:pt x="1199931" y="743105"/>
                    <a:pt x="1317297" y="440056"/>
                    <a:pt x="1439918" y="315684"/>
                  </a:cubicBezTo>
                  <a:cubicBezTo>
                    <a:pt x="1562539" y="191312"/>
                    <a:pt x="1697421" y="374"/>
                    <a:pt x="1818290" y="374"/>
                  </a:cubicBezTo>
                  <a:cubicBezTo>
                    <a:pt x="1939159" y="374"/>
                    <a:pt x="2047766" y="198319"/>
                    <a:pt x="2165131" y="315684"/>
                  </a:cubicBezTo>
                  <a:cubicBezTo>
                    <a:pt x="2282496" y="433049"/>
                    <a:pt x="2401614" y="704566"/>
                    <a:pt x="2522483" y="704566"/>
                  </a:cubicBezTo>
                  <a:cubicBezTo>
                    <a:pt x="2643352" y="704566"/>
                    <a:pt x="2767724" y="431298"/>
                    <a:pt x="2890345" y="315684"/>
                  </a:cubicBezTo>
                  <a:cubicBezTo>
                    <a:pt x="3012966" y="200070"/>
                    <a:pt x="3140843" y="9132"/>
                    <a:pt x="3258208" y="10884"/>
                  </a:cubicBezTo>
                  <a:cubicBezTo>
                    <a:pt x="3375573" y="12636"/>
                    <a:pt x="3482428" y="205325"/>
                    <a:pt x="3594538" y="326194"/>
                  </a:cubicBezTo>
                  <a:cubicBezTo>
                    <a:pt x="3706648" y="447063"/>
                    <a:pt x="3804745" y="736097"/>
                    <a:pt x="3930869" y="736097"/>
                  </a:cubicBezTo>
                  <a:cubicBezTo>
                    <a:pt x="4056993" y="736097"/>
                    <a:pt x="4223407" y="448815"/>
                    <a:pt x="4351283" y="326194"/>
                  </a:cubicBezTo>
                  <a:cubicBezTo>
                    <a:pt x="4479159" y="203573"/>
                    <a:pt x="4575504" y="-10137"/>
                    <a:pt x="4698125" y="373"/>
                  </a:cubicBezTo>
                  <a:cubicBezTo>
                    <a:pt x="4820746" y="10883"/>
                    <a:pt x="4967891" y="268387"/>
                    <a:pt x="5087008" y="389256"/>
                  </a:cubicBezTo>
                  <a:cubicBezTo>
                    <a:pt x="5206125" y="510125"/>
                    <a:pt x="5297214" y="732594"/>
                    <a:pt x="5412828" y="725587"/>
                  </a:cubicBezTo>
                  <a:cubicBezTo>
                    <a:pt x="5528442" y="718580"/>
                    <a:pt x="5658945" y="532897"/>
                    <a:pt x="5780690" y="34721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弧 9"/>
            <p:cNvSpPr/>
            <p:nvPr/>
          </p:nvSpPr>
          <p:spPr>
            <a:xfrm rot="10800000" flipV="1">
              <a:off x="1835697" y="188641"/>
              <a:ext cx="4256898" cy="2295254"/>
            </a:xfrm>
            <a:prstGeom prst="arc">
              <a:avLst>
                <a:gd name="adj1" fmla="val 18622233"/>
                <a:gd name="adj2" fmla="val 20806459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弧 10"/>
            <p:cNvSpPr/>
            <p:nvPr/>
          </p:nvSpPr>
          <p:spPr>
            <a:xfrm rot="10800000" flipH="1" flipV="1">
              <a:off x="-2061162" y="188641"/>
              <a:ext cx="4256898" cy="2295254"/>
            </a:xfrm>
            <a:prstGeom prst="arc">
              <a:avLst>
                <a:gd name="adj1" fmla="val 18622233"/>
                <a:gd name="adj2" fmla="val 20806459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弧 11"/>
            <p:cNvSpPr/>
            <p:nvPr/>
          </p:nvSpPr>
          <p:spPr>
            <a:xfrm rot="10800000">
              <a:off x="1827270" y="116633"/>
              <a:ext cx="4256898" cy="2295254"/>
            </a:xfrm>
            <a:prstGeom prst="arc">
              <a:avLst>
                <a:gd name="adj1" fmla="val 18622233"/>
                <a:gd name="adj2" fmla="val 20806459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弧 12"/>
            <p:cNvSpPr/>
            <p:nvPr/>
          </p:nvSpPr>
          <p:spPr>
            <a:xfrm rot="10800000" flipH="1">
              <a:off x="-2069589" y="116633"/>
              <a:ext cx="4256898" cy="2295254"/>
            </a:xfrm>
            <a:prstGeom prst="arc">
              <a:avLst>
                <a:gd name="adj1" fmla="val 18622233"/>
                <a:gd name="adj2" fmla="val 20806459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-2484784" y="3284984"/>
            <a:ext cx="11665613" cy="3578696"/>
            <a:chOff x="-2484784" y="3284984"/>
            <a:chExt cx="11665613" cy="3578696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16452" y="3284984"/>
              <a:ext cx="89643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B0F0"/>
                  </a:solidFill>
                </a:rPr>
                <a:t>U</a:t>
              </a:r>
              <a:r>
                <a:rPr kumimoji="1" lang="en-US" altLang="ja-JP" sz="2800" dirty="0" smtClean="0">
                  <a:solidFill>
                    <a:srgbClr val="00B0F0"/>
                  </a:solidFill>
                </a:rPr>
                <a:t>nderlying theory may have </a:t>
              </a:r>
              <a:r>
                <a:rPr lang="en-US" altLang="ja-JP" sz="2800" dirty="0" smtClean="0">
                  <a:solidFill>
                    <a:srgbClr val="00B0F0"/>
                  </a:solidFill>
                </a:rPr>
                <a:t>a hierarchy of the energy scales.</a:t>
              </a:r>
              <a:endParaRPr kumimoji="1" lang="ja-JP" altLang="en-US" sz="2800" dirty="0">
                <a:solidFill>
                  <a:srgbClr val="00B0F0"/>
                </a:solidFill>
              </a:endParaRPr>
            </a:p>
          </p:txBody>
        </p:sp>
        <p:grpSp>
          <p:nvGrpSpPr>
            <p:cNvPr id="89" name="グループ化 88"/>
            <p:cNvGrpSpPr/>
            <p:nvPr/>
          </p:nvGrpSpPr>
          <p:grpSpPr>
            <a:xfrm>
              <a:off x="171293" y="3975941"/>
              <a:ext cx="5884570" cy="2887739"/>
              <a:chOff x="171293" y="3975941"/>
              <a:chExt cx="5884570" cy="2887739"/>
            </a:xfrm>
          </p:grpSpPr>
          <p:cxnSp>
            <p:nvCxnSpPr>
              <p:cNvPr id="17" name="直線コネクタ 16"/>
              <p:cNvCxnSpPr/>
              <p:nvPr/>
            </p:nvCxnSpPr>
            <p:spPr>
              <a:xfrm>
                <a:off x="2576363" y="6496221"/>
                <a:ext cx="206674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2576363" y="5488109"/>
                <a:ext cx="2066748" cy="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2576363" y="4298675"/>
                <a:ext cx="2066748" cy="0"/>
              </a:xfrm>
              <a:prstGeom prst="line">
                <a:avLst/>
              </a:prstGeom>
              <a:ln w="571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テキスト ボックス 19"/>
              <p:cNvSpPr txBox="1"/>
              <p:nvPr/>
            </p:nvSpPr>
            <p:spPr>
              <a:xfrm>
                <a:off x="171293" y="4018267"/>
                <a:ext cx="188635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i="1" dirty="0" smtClean="0"/>
                  <a:t>Energy scales</a:t>
                </a:r>
              </a:p>
              <a:p>
                <a:r>
                  <a:rPr lang="en-US" altLang="ja-JP" sz="2400" b="1" i="1" dirty="0" smtClean="0"/>
                  <a:t>in QED in B</a:t>
                </a:r>
                <a:endParaRPr kumimoji="1" lang="ja-JP" altLang="en-US" sz="2400" b="1" i="1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627784" y="3975941"/>
                <a:ext cx="1839109" cy="311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Higher Landau levels</a:t>
                </a:r>
                <a:endParaRPr kumimoji="1" lang="ja-JP" altLang="en-US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3059832" y="5176331"/>
                <a:ext cx="1375285" cy="311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/>
                  <a:t>S</a:t>
                </a:r>
                <a:r>
                  <a:rPr lang="en-US" altLang="ja-JP" dirty="0" smtClean="0"/>
                  <a:t>creening mass</a:t>
                </a:r>
                <a:endParaRPr kumimoji="1" lang="ja-JP" altLang="en-US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3290296" y="6172526"/>
                <a:ext cx="1126135" cy="311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Landau pole</a:t>
                </a:r>
                <a:endParaRPr kumimoji="1" lang="ja-JP" altLang="en-US" dirty="0"/>
              </a:p>
            </p:txBody>
          </p:sp>
          <p:sp>
            <p:nvSpPr>
              <p:cNvPr id="24" name="上矢印 23"/>
              <p:cNvSpPr/>
              <p:nvPr/>
            </p:nvSpPr>
            <p:spPr>
              <a:xfrm>
                <a:off x="2024389" y="3975941"/>
                <a:ext cx="459379" cy="2837435"/>
              </a:xfrm>
              <a:prstGeom prst="upArrow">
                <a:avLst/>
              </a:prstGeom>
              <a:gradFill flip="none" rotWithShape="1">
                <a:gsLst>
                  <a:gs pos="0">
                    <a:srgbClr val="7030A0"/>
                  </a:gs>
                  <a:gs pos="71000">
                    <a:srgbClr val="FFFF00"/>
                  </a:gs>
                  <a:gs pos="31000">
                    <a:srgbClr val="00B0F0"/>
                  </a:gs>
                  <a:gs pos="100000">
                    <a:srgbClr val="FF0000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下矢印 25"/>
              <p:cNvSpPr/>
              <p:nvPr/>
            </p:nvSpPr>
            <p:spPr>
              <a:xfrm>
                <a:off x="2819510" y="4432291"/>
                <a:ext cx="364720" cy="911802"/>
              </a:xfrm>
              <a:prstGeom prst="downArrow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下矢印 26"/>
              <p:cNvSpPr/>
              <p:nvPr/>
            </p:nvSpPr>
            <p:spPr>
              <a:xfrm>
                <a:off x="2819510" y="5633985"/>
                <a:ext cx="364720" cy="790228"/>
              </a:xfrm>
              <a:prstGeom prst="downArrow">
                <a:avLst/>
              </a:prstGeom>
              <a:noFill/>
              <a:ln w="38100"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3184230" y="4636273"/>
                <a:ext cx="1032763" cy="311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B050"/>
                    </a:solidFill>
                    <a:latin typeface="Arial Black" panose="020B0A04020102020204" pitchFamily="34" charset="0"/>
                    <a:ea typeface="GungsuhChe" panose="02030609000101010101" pitchFamily="49" charset="-127"/>
                  </a:rPr>
                  <a:t>Region I</a:t>
                </a:r>
                <a:endParaRPr kumimoji="1" lang="ja-JP" altLang="en-US" dirty="0">
                  <a:solidFill>
                    <a:srgbClr val="00B050"/>
                  </a:solidFill>
                  <a:latin typeface="Arial Black" panose="020B0A04020102020204" pitchFamily="34" charset="0"/>
                  <a:ea typeface="GungsuhChe" panose="02030609000101010101" pitchFamily="49" charset="-127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84230" y="5669648"/>
                <a:ext cx="1108542" cy="311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FF0000"/>
                    </a:solidFill>
                    <a:latin typeface="Arial Black" panose="020B0A04020102020204" pitchFamily="34" charset="0"/>
                    <a:ea typeface="GungsuhChe" panose="02030609000101010101" pitchFamily="49" charset="-127"/>
                  </a:rPr>
                  <a:t>Region II</a:t>
                </a:r>
                <a:endParaRPr kumimoji="1" lang="ja-JP" altLang="en-US" dirty="0">
                  <a:solidFill>
                    <a:srgbClr val="FF0000"/>
                  </a:solidFill>
                  <a:latin typeface="Arial Black" panose="020B0A04020102020204" pitchFamily="34" charset="0"/>
                  <a:ea typeface="GungsuhChe" panose="02030609000101010101" pitchFamily="49" charset="-127"/>
                </a:endParaRPr>
              </a:p>
            </p:txBody>
          </p:sp>
          <p:pic>
            <p:nvPicPr>
              <p:cNvPr id="30" name="図 29" descr="\begin{document}&#10;\begin{align*}&#10;\Lambda_{\rm UV} \sim \sqrt{2eB}&#10;\end{align*}&#10;\end{document}"/>
              <p:cNvPicPr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5472" y="4191965"/>
                <a:ext cx="1230391" cy="239857"/>
              </a:xfrm>
              <a:prstGeom prst="rect">
                <a:avLst/>
              </a:prstGeom>
            </p:spPr>
          </p:pic>
          <p:sp>
            <p:nvSpPr>
              <p:cNvPr id="32" name="円/楕円 31"/>
              <p:cNvSpPr/>
              <p:nvPr/>
            </p:nvSpPr>
            <p:spPr>
              <a:xfrm>
                <a:off x="4963306" y="5949280"/>
                <a:ext cx="914400" cy="914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6000" dirty="0" smtClean="0">
                    <a:solidFill>
                      <a:schemeClr val="bg1"/>
                    </a:solidFill>
                  </a:rPr>
                  <a:t>?</a:t>
                </a:r>
                <a:endParaRPr kumimoji="1" lang="ja-JP" altLang="en-US" sz="60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3" name="図 32" descr="\begin{document}&#10;\begin{align*}&#10;\Lambda_{\rm sc} \sim \sqrt{\alpha \, eB}&#10;\end{align*}&#10;\end{document}"/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5474" y="5344093"/>
                <a:ext cx="1228569" cy="247347"/>
              </a:xfrm>
              <a:prstGeom prst="rect">
                <a:avLst/>
              </a:prstGeom>
            </p:spPr>
          </p:pic>
        </p:grpSp>
        <p:grpSp>
          <p:nvGrpSpPr>
            <p:cNvPr id="90" name="グループ化 89"/>
            <p:cNvGrpSpPr/>
            <p:nvPr/>
          </p:nvGrpSpPr>
          <p:grpSpPr>
            <a:xfrm>
              <a:off x="7442959" y="4770359"/>
              <a:ext cx="1449521" cy="1250929"/>
              <a:chOff x="7442959" y="4770359"/>
              <a:chExt cx="1449521" cy="1250929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 rot="1563995">
                <a:off x="7442959" y="5149354"/>
                <a:ext cx="1449521" cy="566015"/>
                <a:chOff x="2843938" y="2414429"/>
                <a:chExt cx="1731153" cy="675987"/>
              </a:xfrm>
            </p:grpSpPr>
            <p:sp>
              <p:nvSpPr>
                <p:cNvPr id="37" name="円/楕円 36"/>
                <p:cNvSpPr/>
                <p:nvPr/>
              </p:nvSpPr>
              <p:spPr>
                <a:xfrm rot="9328246">
                  <a:off x="3407295" y="2415070"/>
                  <a:ext cx="584529" cy="584529"/>
                </a:xfrm>
                <a:prstGeom prst="ellipse">
                  <a:avLst/>
                </a:prstGeom>
                <a:noFill/>
                <a:ln w="2857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フリーフォーム 37"/>
                <p:cNvSpPr/>
                <p:nvPr/>
              </p:nvSpPr>
              <p:spPr>
                <a:xfrm rot="20143952" flipH="1">
                  <a:off x="2843938" y="2955314"/>
                  <a:ext cx="625447" cy="135102"/>
                </a:xfrm>
                <a:custGeom>
                  <a:avLst/>
                  <a:gdLst>
                    <a:gd name="connsiteX0" fmla="*/ 0 w 6371771"/>
                    <a:gd name="connsiteY0" fmla="*/ 803124 h 1533677"/>
                    <a:gd name="connsiteX1" fmla="*/ 682171 w 6371771"/>
                    <a:gd name="connsiteY1" fmla="*/ 120953 h 1533677"/>
                    <a:gd name="connsiteX2" fmla="*/ 1407885 w 6371771"/>
                    <a:gd name="connsiteY2" fmla="*/ 1528839 h 1533677"/>
                    <a:gd name="connsiteX3" fmla="*/ 2133600 w 6371771"/>
                    <a:gd name="connsiteY3" fmla="*/ 106439 h 1533677"/>
                    <a:gd name="connsiteX4" fmla="*/ 2844800 w 6371771"/>
                    <a:gd name="connsiteY4" fmla="*/ 1528839 h 1533677"/>
                    <a:gd name="connsiteX5" fmla="*/ 3570514 w 6371771"/>
                    <a:gd name="connsiteY5" fmla="*/ 77410 h 1533677"/>
                    <a:gd name="connsiteX6" fmla="*/ 4281714 w 6371771"/>
                    <a:gd name="connsiteY6" fmla="*/ 1514324 h 1533677"/>
                    <a:gd name="connsiteX7" fmla="*/ 4978400 w 6371771"/>
                    <a:gd name="connsiteY7" fmla="*/ 91924 h 1533677"/>
                    <a:gd name="connsiteX8" fmla="*/ 5733143 w 6371771"/>
                    <a:gd name="connsiteY8" fmla="*/ 1514324 h 1533677"/>
                    <a:gd name="connsiteX9" fmla="*/ 6371771 w 6371771"/>
                    <a:gd name="connsiteY9" fmla="*/ 77410 h 1533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371771" h="1533677">
                      <a:moveTo>
                        <a:pt x="0" y="803124"/>
                      </a:moveTo>
                      <a:cubicBezTo>
                        <a:pt x="223761" y="401562"/>
                        <a:pt x="447523" y="0"/>
                        <a:pt x="682171" y="120953"/>
                      </a:cubicBezTo>
                      <a:cubicBezTo>
                        <a:pt x="916819" y="241906"/>
                        <a:pt x="1165980" y="1531258"/>
                        <a:pt x="1407885" y="1528839"/>
                      </a:cubicBezTo>
                      <a:cubicBezTo>
                        <a:pt x="1649790" y="1526420"/>
                        <a:pt x="1894114" y="106439"/>
                        <a:pt x="2133600" y="106439"/>
                      </a:cubicBezTo>
                      <a:cubicBezTo>
                        <a:pt x="2373086" y="106439"/>
                        <a:pt x="2605314" y="1533677"/>
                        <a:pt x="2844800" y="1528839"/>
                      </a:cubicBezTo>
                      <a:cubicBezTo>
                        <a:pt x="3084286" y="1524001"/>
                        <a:pt x="3331028" y="79829"/>
                        <a:pt x="3570514" y="77410"/>
                      </a:cubicBezTo>
                      <a:cubicBezTo>
                        <a:pt x="3810000" y="74991"/>
                        <a:pt x="4047066" y="1511905"/>
                        <a:pt x="4281714" y="1514324"/>
                      </a:cubicBezTo>
                      <a:cubicBezTo>
                        <a:pt x="4516362" y="1516743"/>
                        <a:pt x="4736495" y="91924"/>
                        <a:pt x="4978400" y="91924"/>
                      </a:cubicBezTo>
                      <a:cubicBezTo>
                        <a:pt x="5220305" y="91924"/>
                        <a:pt x="5500915" y="1516743"/>
                        <a:pt x="5733143" y="1514324"/>
                      </a:cubicBezTo>
                      <a:cubicBezTo>
                        <a:pt x="5965371" y="1511905"/>
                        <a:pt x="6168571" y="794657"/>
                        <a:pt x="6371771" y="77410"/>
                      </a:cubicBezTo>
                    </a:path>
                  </a:pathLst>
                </a:custGeom>
                <a:ln w="381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フリーフォーム 38"/>
                <p:cNvSpPr/>
                <p:nvPr/>
              </p:nvSpPr>
              <p:spPr>
                <a:xfrm rot="20143952" flipH="1">
                  <a:off x="3949644" y="2414429"/>
                  <a:ext cx="625447" cy="135102"/>
                </a:xfrm>
                <a:custGeom>
                  <a:avLst/>
                  <a:gdLst>
                    <a:gd name="connsiteX0" fmla="*/ 0 w 6371771"/>
                    <a:gd name="connsiteY0" fmla="*/ 803124 h 1533677"/>
                    <a:gd name="connsiteX1" fmla="*/ 682171 w 6371771"/>
                    <a:gd name="connsiteY1" fmla="*/ 120953 h 1533677"/>
                    <a:gd name="connsiteX2" fmla="*/ 1407885 w 6371771"/>
                    <a:gd name="connsiteY2" fmla="*/ 1528839 h 1533677"/>
                    <a:gd name="connsiteX3" fmla="*/ 2133600 w 6371771"/>
                    <a:gd name="connsiteY3" fmla="*/ 106439 h 1533677"/>
                    <a:gd name="connsiteX4" fmla="*/ 2844800 w 6371771"/>
                    <a:gd name="connsiteY4" fmla="*/ 1528839 h 1533677"/>
                    <a:gd name="connsiteX5" fmla="*/ 3570514 w 6371771"/>
                    <a:gd name="connsiteY5" fmla="*/ 77410 h 1533677"/>
                    <a:gd name="connsiteX6" fmla="*/ 4281714 w 6371771"/>
                    <a:gd name="connsiteY6" fmla="*/ 1514324 h 1533677"/>
                    <a:gd name="connsiteX7" fmla="*/ 4978400 w 6371771"/>
                    <a:gd name="connsiteY7" fmla="*/ 91924 h 1533677"/>
                    <a:gd name="connsiteX8" fmla="*/ 5733143 w 6371771"/>
                    <a:gd name="connsiteY8" fmla="*/ 1514324 h 1533677"/>
                    <a:gd name="connsiteX9" fmla="*/ 6371771 w 6371771"/>
                    <a:gd name="connsiteY9" fmla="*/ 77410 h 15336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371771" h="1533677">
                      <a:moveTo>
                        <a:pt x="0" y="803124"/>
                      </a:moveTo>
                      <a:cubicBezTo>
                        <a:pt x="223761" y="401562"/>
                        <a:pt x="447523" y="0"/>
                        <a:pt x="682171" y="120953"/>
                      </a:cubicBezTo>
                      <a:cubicBezTo>
                        <a:pt x="916819" y="241906"/>
                        <a:pt x="1165980" y="1531258"/>
                        <a:pt x="1407885" y="1528839"/>
                      </a:cubicBezTo>
                      <a:cubicBezTo>
                        <a:pt x="1649790" y="1526420"/>
                        <a:pt x="1894114" y="106439"/>
                        <a:pt x="2133600" y="106439"/>
                      </a:cubicBezTo>
                      <a:cubicBezTo>
                        <a:pt x="2373086" y="106439"/>
                        <a:pt x="2605314" y="1533677"/>
                        <a:pt x="2844800" y="1528839"/>
                      </a:cubicBezTo>
                      <a:cubicBezTo>
                        <a:pt x="3084286" y="1524001"/>
                        <a:pt x="3331028" y="79829"/>
                        <a:pt x="3570514" y="77410"/>
                      </a:cubicBezTo>
                      <a:cubicBezTo>
                        <a:pt x="3810000" y="74991"/>
                        <a:pt x="4047066" y="1511905"/>
                        <a:pt x="4281714" y="1514324"/>
                      </a:cubicBezTo>
                      <a:cubicBezTo>
                        <a:pt x="4516362" y="1516743"/>
                        <a:pt x="4736495" y="91924"/>
                        <a:pt x="4978400" y="91924"/>
                      </a:cubicBezTo>
                      <a:cubicBezTo>
                        <a:pt x="5220305" y="91924"/>
                        <a:pt x="5500915" y="1516743"/>
                        <a:pt x="5733143" y="1514324"/>
                      </a:cubicBezTo>
                      <a:cubicBezTo>
                        <a:pt x="5965371" y="1511905"/>
                        <a:pt x="6168571" y="794657"/>
                        <a:pt x="6371771" y="77410"/>
                      </a:cubicBezTo>
                    </a:path>
                  </a:pathLst>
                </a:custGeom>
                <a:ln w="3810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7669513" y="4770359"/>
                <a:ext cx="963519" cy="1250929"/>
                <a:chOff x="3853089" y="2970159"/>
                <a:chExt cx="963519" cy="1250929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3853089" y="3195581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77" name="フリーフォーム 76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78" name="グループ化 77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79" name="直線コネクタ 78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直線コネクタ 80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直線コネクタ 81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2" name="グループ化 41"/>
                <p:cNvGrpSpPr/>
                <p:nvPr/>
              </p:nvGrpSpPr>
              <p:grpSpPr>
                <a:xfrm rot="3023076">
                  <a:off x="4203883" y="3066576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71" name="フリーフォーム 70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72" name="グループ化 71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73" name="直線コネクタ 72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直線コネクタ 73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直線コネクタ 74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直線コネクタ 75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3" name="グループ化 42"/>
                <p:cNvGrpSpPr/>
                <p:nvPr/>
              </p:nvGrpSpPr>
              <p:grpSpPr>
                <a:xfrm rot="5772032">
                  <a:off x="4559975" y="3249216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65" name="フリーフォーム 64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66" name="グループ化 65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67" name="直線コネクタ 66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直線コネクタ 67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直線コネクタ 68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直線コネクタ 69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4" name="グループ化 43"/>
                <p:cNvGrpSpPr/>
                <p:nvPr/>
              </p:nvGrpSpPr>
              <p:grpSpPr>
                <a:xfrm rot="16962263">
                  <a:off x="3831917" y="3797143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59" name="フリーフォーム 58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60" name="グループ化 59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61" name="直線コネクタ 60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直線コネクタ 61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直線コネクタ 62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直線コネクタ 63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5" name="グループ化 44"/>
                <p:cNvGrpSpPr/>
                <p:nvPr/>
              </p:nvGrpSpPr>
              <p:grpSpPr>
                <a:xfrm rot="11598947">
                  <a:off x="4426606" y="3909967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53" name="フリーフォーム 52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4" name="グループ化 53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55" name="直線コネクタ 54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直線コネクタ 55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直線コネクタ 56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直線コネクタ 57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6" name="グループ化 45"/>
                <p:cNvGrpSpPr/>
                <p:nvPr/>
              </p:nvGrpSpPr>
              <p:grpSpPr>
                <a:xfrm rot="14083869">
                  <a:off x="4107129" y="3964455"/>
                  <a:ext cx="353050" cy="160216"/>
                  <a:chOff x="5267450" y="3810639"/>
                  <a:chExt cx="848735" cy="391695"/>
                </a:xfrm>
              </p:grpSpPr>
              <p:sp>
                <p:nvSpPr>
                  <p:cNvPr id="47" name="フリーフォーム 46"/>
                  <p:cNvSpPr/>
                  <p:nvPr/>
                </p:nvSpPr>
                <p:spPr>
                  <a:xfrm rot="2260291">
                    <a:off x="5351970" y="4104714"/>
                    <a:ext cx="764215" cy="97620"/>
                  </a:xfrm>
                  <a:custGeom>
                    <a:avLst/>
                    <a:gdLst>
                      <a:gd name="connsiteX0" fmla="*/ 0 w 5780690"/>
                      <a:gd name="connsiteY0" fmla="*/ 357725 h 746722"/>
                      <a:gd name="connsiteX1" fmla="*/ 336331 w 5780690"/>
                      <a:gd name="connsiteY1" fmla="*/ 10884 h 746722"/>
                      <a:gd name="connsiteX2" fmla="*/ 735725 w 5780690"/>
                      <a:gd name="connsiteY2" fmla="*/ 273642 h 746722"/>
                      <a:gd name="connsiteX3" fmla="*/ 1082566 w 5780690"/>
                      <a:gd name="connsiteY3" fmla="*/ 746608 h 746722"/>
                      <a:gd name="connsiteX4" fmla="*/ 1439918 w 5780690"/>
                      <a:gd name="connsiteY4" fmla="*/ 315684 h 746722"/>
                      <a:gd name="connsiteX5" fmla="*/ 1755228 w 5780690"/>
                      <a:gd name="connsiteY5" fmla="*/ 10884 h 746722"/>
                      <a:gd name="connsiteX6" fmla="*/ 2165131 w 5780690"/>
                      <a:gd name="connsiteY6" fmla="*/ 315684 h 746722"/>
                      <a:gd name="connsiteX7" fmla="*/ 2490952 w 5780690"/>
                      <a:gd name="connsiteY7" fmla="*/ 715077 h 746722"/>
                      <a:gd name="connsiteX8" fmla="*/ 2890345 w 5780690"/>
                      <a:gd name="connsiteY8" fmla="*/ 315684 h 746722"/>
                      <a:gd name="connsiteX9" fmla="*/ 3216166 w 5780690"/>
                      <a:gd name="connsiteY9" fmla="*/ 373 h 746722"/>
                      <a:gd name="connsiteX10" fmla="*/ 3594538 w 5780690"/>
                      <a:gd name="connsiteY10" fmla="*/ 326194 h 746722"/>
                      <a:gd name="connsiteX11" fmla="*/ 3930869 w 5780690"/>
                      <a:gd name="connsiteY11" fmla="*/ 736097 h 746722"/>
                      <a:gd name="connsiteX12" fmla="*/ 4351283 w 5780690"/>
                      <a:gd name="connsiteY12" fmla="*/ 326194 h 746722"/>
                      <a:gd name="connsiteX13" fmla="*/ 4698125 w 5780690"/>
                      <a:gd name="connsiteY13" fmla="*/ 373 h 746722"/>
                      <a:gd name="connsiteX14" fmla="*/ 5034456 w 5780690"/>
                      <a:gd name="connsiteY14" fmla="*/ 389256 h 746722"/>
                      <a:gd name="connsiteX15" fmla="*/ 5412828 w 5780690"/>
                      <a:gd name="connsiteY15" fmla="*/ 725587 h 746722"/>
                      <a:gd name="connsiteX16" fmla="*/ 5780690 w 5780690"/>
                      <a:gd name="connsiteY16" fmla="*/ 347215 h 746722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55228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490952 w 5780690"/>
                      <a:gd name="connsiteY7" fmla="*/ 715077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34456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36331 w 5780690"/>
                      <a:gd name="connsiteY1" fmla="*/ 10884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786759 w 5780690"/>
                      <a:gd name="connsiteY5" fmla="*/ 1088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16166 w 5780690"/>
                      <a:gd name="connsiteY9" fmla="*/ 373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  <a:gd name="connsiteX0" fmla="*/ 0 w 5780690"/>
                      <a:gd name="connsiteY0" fmla="*/ 357725 h 746639"/>
                      <a:gd name="connsiteX1" fmla="*/ 388883 w 5780690"/>
                      <a:gd name="connsiteY1" fmla="*/ 31905 h 746639"/>
                      <a:gd name="connsiteX2" fmla="*/ 735725 w 5780690"/>
                      <a:gd name="connsiteY2" fmla="*/ 336704 h 746639"/>
                      <a:gd name="connsiteX3" fmla="*/ 1082566 w 5780690"/>
                      <a:gd name="connsiteY3" fmla="*/ 746608 h 746639"/>
                      <a:gd name="connsiteX4" fmla="*/ 1439918 w 5780690"/>
                      <a:gd name="connsiteY4" fmla="*/ 315684 h 746639"/>
                      <a:gd name="connsiteX5" fmla="*/ 1818290 w 5780690"/>
                      <a:gd name="connsiteY5" fmla="*/ 374 h 746639"/>
                      <a:gd name="connsiteX6" fmla="*/ 2165131 w 5780690"/>
                      <a:gd name="connsiteY6" fmla="*/ 315684 h 746639"/>
                      <a:gd name="connsiteX7" fmla="*/ 2522483 w 5780690"/>
                      <a:gd name="connsiteY7" fmla="*/ 704566 h 746639"/>
                      <a:gd name="connsiteX8" fmla="*/ 2890345 w 5780690"/>
                      <a:gd name="connsiteY8" fmla="*/ 315684 h 746639"/>
                      <a:gd name="connsiteX9" fmla="*/ 3258208 w 5780690"/>
                      <a:gd name="connsiteY9" fmla="*/ 10884 h 746639"/>
                      <a:gd name="connsiteX10" fmla="*/ 3594538 w 5780690"/>
                      <a:gd name="connsiteY10" fmla="*/ 326194 h 746639"/>
                      <a:gd name="connsiteX11" fmla="*/ 3930869 w 5780690"/>
                      <a:gd name="connsiteY11" fmla="*/ 736097 h 746639"/>
                      <a:gd name="connsiteX12" fmla="*/ 4351283 w 5780690"/>
                      <a:gd name="connsiteY12" fmla="*/ 326194 h 746639"/>
                      <a:gd name="connsiteX13" fmla="*/ 4698125 w 5780690"/>
                      <a:gd name="connsiteY13" fmla="*/ 373 h 746639"/>
                      <a:gd name="connsiteX14" fmla="*/ 5087008 w 5780690"/>
                      <a:gd name="connsiteY14" fmla="*/ 389256 h 746639"/>
                      <a:gd name="connsiteX15" fmla="*/ 5412828 w 5780690"/>
                      <a:gd name="connsiteY15" fmla="*/ 725587 h 746639"/>
                      <a:gd name="connsiteX16" fmla="*/ 5780690 w 5780690"/>
                      <a:gd name="connsiteY16" fmla="*/ 347215 h 746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780690" h="746639">
                        <a:moveTo>
                          <a:pt x="0" y="357725"/>
                        </a:moveTo>
                        <a:cubicBezTo>
                          <a:pt x="106855" y="191311"/>
                          <a:pt x="266262" y="35408"/>
                          <a:pt x="388883" y="31905"/>
                        </a:cubicBezTo>
                        <a:cubicBezTo>
                          <a:pt x="511504" y="28402"/>
                          <a:pt x="620111" y="217587"/>
                          <a:pt x="735725" y="336704"/>
                        </a:cubicBezTo>
                        <a:cubicBezTo>
                          <a:pt x="851339" y="455821"/>
                          <a:pt x="965201" y="750111"/>
                          <a:pt x="1082566" y="746608"/>
                        </a:cubicBezTo>
                        <a:cubicBezTo>
                          <a:pt x="1199931" y="743105"/>
                          <a:pt x="1317297" y="440056"/>
                          <a:pt x="1439918" y="315684"/>
                        </a:cubicBezTo>
                        <a:cubicBezTo>
                          <a:pt x="1562539" y="191312"/>
                          <a:pt x="1697421" y="374"/>
                          <a:pt x="1818290" y="374"/>
                        </a:cubicBezTo>
                        <a:cubicBezTo>
                          <a:pt x="1939159" y="374"/>
                          <a:pt x="2047766" y="198319"/>
                          <a:pt x="2165131" y="315684"/>
                        </a:cubicBezTo>
                        <a:cubicBezTo>
                          <a:pt x="2282496" y="433049"/>
                          <a:pt x="2401614" y="704566"/>
                          <a:pt x="2522483" y="704566"/>
                        </a:cubicBezTo>
                        <a:cubicBezTo>
                          <a:pt x="2643352" y="704566"/>
                          <a:pt x="2767724" y="431298"/>
                          <a:pt x="2890345" y="315684"/>
                        </a:cubicBezTo>
                        <a:cubicBezTo>
                          <a:pt x="3012966" y="200070"/>
                          <a:pt x="3140843" y="9132"/>
                          <a:pt x="3258208" y="10884"/>
                        </a:cubicBezTo>
                        <a:cubicBezTo>
                          <a:pt x="3375573" y="12636"/>
                          <a:pt x="3482428" y="205325"/>
                          <a:pt x="3594538" y="326194"/>
                        </a:cubicBezTo>
                        <a:cubicBezTo>
                          <a:pt x="3706648" y="447063"/>
                          <a:pt x="3804745" y="736097"/>
                          <a:pt x="3930869" y="736097"/>
                        </a:cubicBezTo>
                        <a:cubicBezTo>
                          <a:pt x="4056993" y="736097"/>
                          <a:pt x="4223407" y="448815"/>
                          <a:pt x="4351283" y="326194"/>
                        </a:cubicBezTo>
                        <a:cubicBezTo>
                          <a:pt x="4479159" y="203573"/>
                          <a:pt x="4575504" y="-10137"/>
                          <a:pt x="4698125" y="373"/>
                        </a:cubicBezTo>
                        <a:cubicBezTo>
                          <a:pt x="4820746" y="10883"/>
                          <a:pt x="4967891" y="268387"/>
                          <a:pt x="5087008" y="389256"/>
                        </a:cubicBezTo>
                        <a:cubicBezTo>
                          <a:pt x="5206125" y="510125"/>
                          <a:pt x="5297214" y="732594"/>
                          <a:pt x="5412828" y="725587"/>
                        </a:cubicBezTo>
                        <a:cubicBezTo>
                          <a:pt x="5528442" y="718580"/>
                          <a:pt x="5658945" y="532897"/>
                          <a:pt x="5780690" y="347215"/>
                        </a:cubicBezTo>
                      </a:path>
                    </a:pathLst>
                  </a:custGeom>
                  <a:noFill/>
                  <a:ln w="38100">
                    <a:solidFill>
                      <a:srgbClr val="5BD54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48" name="グループ化 47"/>
                  <p:cNvGrpSpPr/>
                  <p:nvPr/>
                </p:nvGrpSpPr>
                <p:grpSpPr>
                  <a:xfrm>
                    <a:off x="5267450" y="3810639"/>
                    <a:ext cx="141461" cy="141461"/>
                    <a:chOff x="7240824" y="2855449"/>
                    <a:chExt cx="141461" cy="141461"/>
                  </a:xfrm>
                </p:grpSpPr>
                <p:cxnSp>
                  <p:nvCxnSpPr>
                    <p:cNvPr id="49" name="直線コネクタ 48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直線コネクタ 49"/>
                    <p:cNvCxnSpPr/>
                    <p:nvPr/>
                  </p:nvCxnSpPr>
                  <p:spPr>
                    <a:xfrm flipH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直線コネクタ 50"/>
                    <p:cNvCxnSpPr/>
                    <p:nvPr/>
                  </p:nvCxnSpPr>
                  <p:spPr>
                    <a:xfrm flipV="1"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直線コネクタ 51"/>
                    <p:cNvCxnSpPr/>
                    <p:nvPr/>
                  </p:nvCxnSpPr>
                  <p:spPr>
                    <a:xfrm>
                      <a:off x="7240824" y="2855449"/>
                      <a:ext cx="141461" cy="141461"/>
                    </a:xfrm>
                    <a:prstGeom prst="line">
                      <a:avLst/>
                    </a:prstGeom>
                    <a:ln w="28575">
                      <a:solidFill>
                        <a:srgbClr val="5BD54B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86" name="左矢印 85"/>
            <p:cNvSpPr/>
            <p:nvPr/>
          </p:nvSpPr>
          <p:spPr>
            <a:xfrm>
              <a:off x="6444208" y="5135704"/>
              <a:ext cx="648072" cy="597552"/>
            </a:xfrm>
            <a:prstGeom prst="leftArrow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-2484784" y="5158307"/>
              <a:ext cx="22944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In case of QCD, 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we have Λ</a:t>
              </a:r>
              <a:r>
                <a:rPr lang="en-US" altLang="ja-JP" baseline="-25000" dirty="0" smtClean="0">
                  <a:solidFill>
                    <a:srgbClr val="FF0000"/>
                  </a:solidFill>
                </a:rPr>
                <a:t>QCD ,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 which 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separates 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pertub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. and 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non-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pertub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. regions!!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43608" y="116632"/>
            <a:ext cx="6894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Effective (1+1)-dimensional interaction in QED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pic>
        <p:nvPicPr>
          <p:cNvPr id="4" name="図 3" descr="\begin{document}&#10;\begin{align*}&#10;G (q_\parallel^2) \equiv \int \frac{ d^2 \bq_{\perp}} { (2\pi)^{2} }&#10;\frac{ (-ie)^{2} }{ q_{\parallel}^{2} - \bq_{\perp}^{2} &#10;% + {\color{green} \cancel{\chi_{\rm{LLL}}} &#10;- m_{\gamma}^{2} }\, {\rm{e}}^{ - \frac{ \bq_{\perp}^{2} }{ 2 eB } }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94" y="980728"/>
            <a:ext cx="4898010" cy="837620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4211960" y="1221512"/>
            <a:ext cx="6408712" cy="1858706"/>
            <a:chOff x="-2412776" y="116633"/>
            <a:chExt cx="8162184" cy="2367262"/>
          </a:xfrm>
        </p:grpSpPr>
        <p:sp>
          <p:nvSpPr>
            <p:cNvPr id="6" name="円/楕円 5"/>
            <p:cNvSpPr/>
            <p:nvPr/>
          </p:nvSpPr>
          <p:spPr>
            <a:xfrm>
              <a:off x="1248684" y="790137"/>
              <a:ext cx="864096" cy="10756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-2412776" y="116633"/>
              <a:ext cx="8162184" cy="2367262"/>
              <a:chOff x="-2069589" y="116633"/>
              <a:chExt cx="8162184" cy="2367262"/>
            </a:xfrm>
          </p:grpSpPr>
          <p:sp>
            <p:nvSpPr>
              <p:cNvPr id="8" name="フリーフォーム 7"/>
              <p:cNvSpPr/>
              <p:nvPr/>
            </p:nvSpPr>
            <p:spPr>
              <a:xfrm rot="5400000">
                <a:off x="1602073" y="1208443"/>
                <a:ext cx="821377" cy="221931"/>
              </a:xfrm>
              <a:custGeom>
                <a:avLst/>
                <a:gdLst>
                  <a:gd name="connsiteX0" fmla="*/ 0 w 5780690"/>
                  <a:gd name="connsiteY0" fmla="*/ 357725 h 746722"/>
                  <a:gd name="connsiteX1" fmla="*/ 336331 w 5780690"/>
                  <a:gd name="connsiteY1" fmla="*/ 10884 h 746722"/>
                  <a:gd name="connsiteX2" fmla="*/ 735725 w 5780690"/>
                  <a:gd name="connsiteY2" fmla="*/ 273642 h 746722"/>
                  <a:gd name="connsiteX3" fmla="*/ 1082566 w 5780690"/>
                  <a:gd name="connsiteY3" fmla="*/ 746608 h 746722"/>
                  <a:gd name="connsiteX4" fmla="*/ 1439918 w 5780690"/>
                  <a:gd name="connsiteY4" fmla="*/ 315684 h 746722"/>
                  <a:gd name="connsiteX5" fmla="*/ 1755228 w 5780690"/>
                  <a:gd name="connsiteY5" fmla="*/ 10884 h 746722"/>
                  <a:gd name="connsiteX6" fmla="*/ 2165131 w 5780690"/>
                  <a:gd name="connsiteY6" fmla="*/ 315684 h 746722"/>
                  <a:gd name="connsiteX7" fmla="*/ 2490952 w 5780690"/>
                  <a:gd name="connsiteY7" fmla="*/ 715077 h 746722"/>
                  <a:gd name="connsiteX8" fmla="*/ 2890345 w 5780690"/>
                  <a:gd name="connsiteY8" fmla="*/ 315684 h 746722"/>
                  <a:gd name="connsiteX9" fmla="*/ 3216166 w 5780690"/>
                  <a:gd name="connsiteY9" fmla="*/ 373 h 746722"/>
                  <a:gd name="connsiteX10" fmla="*/ 3594538 w 5780690"/>
                  <a:gd name="connsiteY10" fmla="*/ 326194 h 746722"/>
                  <a:gd name="connsiteX11" fmla="*/ 3930869 w 5780690"/>
                  <a:gd name="connsiteY11" fmla="*/ 736097 h 746722"/>
                  <a:gd name="connsiteX12" fmla="*/ 4351283 w 5780690"/>
                  <a:gd name="connsiteY12" fmla="*/ 326194 h 746722"/>
                  <a:gd name="connsiteX13" fmla="*/ 4698125 w 5780690"/>
                  <a:gd name="connsiteY13" fmla="*/ 373 h 746722"/>
                  <a:gd name="connsiteX14" fmla="*/ 5034456 w 5780690"/>
                  <a:gd name="connsiteY14" fmla="*/ 389256 h 746722"/>
                  <a:gd name="connsiteX15" fmla="*/ 5412828 w 5780690"/>
                  <a:gd name="connsiteY15" fmla="*/ 725587 h 746722"/>
                  <a:gd name="connsiteX16" fmla="*/ 5780690 w 5780690"/>
                  <a:gd name="connsiteY16" fmla="*/ 347215 h 746722"/>
                  <a:gd name="connsiteX0" fmla="*/ 0 w 5780690"/>
                  <a:gd name="connsiteY0" fmla="*/ 357725 h 746639"/>
                  <a:gd name="connsiteX1" fmla="*/ 336331 w 5780690"/>
                  <a:gd name="connsiteY1" fmla="*/ 10884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755228 w 5780690"/>
                  <a:gd name="connsiteY5" fmla="*/ 10884 h 746639"/>
                  <a:gd name="connsiteX6" fmla="*/ 2165131 w 5780690"/>
                  <a:gd name="connsiteY6" fmla="*/ 315684 h 746639"/>
                  <a:gd name="connsiteX7" fmla="*/ 2490952 w 5780690"/>
                  <a:gd name="connsiteY7" fmla="*/ 715077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34456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36331 w 5780690"/>
                  <a:gd name="connsiteY1" fmla="*/ 10884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786759 w 5780690"/>
                  <a:gd name="connsiteY5" fmla="*/ 10884 h 746639"/>
                  <a:gd name="connsiteX6" fmla="*/ 2165131 w 5780690"/>
                  <a:gd name="connsiteY6" fmla="*/ 315684 h 746639"/>
                  <a:gd name="connsiteX7" fmla="*/ 2490952 w 5780690"/>
                  <a:gd name="connsiteY7" fmla="*/ 715077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34456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36331 w 5780690"/>
                  <a:gd name="connsiteY1" fmla="*/ 10884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786759 w 5780690"/>
                  <a:gd name="connsiteY5" fmla="*/ 10884 h 746639"/>
                  <a:gd name="connsiteX6" fmla="*/ 2165131 w 5780690"/>
                  <a:gd name="connsiteY6" fmla="*/ 315684 h 746639"/>
                  <a:gd name="connsiteX7" fmla="*/ 2522483 w 5780690"/>
                  <a:gd name="connsiteY7" fmla="*/ 704566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34456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36331 w 5780690"/>
                  <a:gd name="connsiteY1" fmla="*/ 10884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786759 w 5780690"/>
                  <a:gd name="connsiteY5" fmla="*/ 10884 h 746639"/>
                  <a:gd name="connsiteX6" fmla="*/ 2165131 w 5780690"/>
                  <a:gd name="connsiteY6" fmla="*/ 315684 h 746639"/>
                  <a:gd name="connsiteX7" fmla="*/ 2522483 w 5780690"/>
                  <a:gd name="connsiteY7" fmla="*/ 704566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87008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88883 w 5780690"/>
                  <a:gd name="connsiteY1" fmla="*/ 31905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786759 w 5780690"/>
                  <a:gd name="connsiteY5" fmla="*/ 10884 h 746639"/>
                  <a:gd name="connsiteX6" fmla="*/ 2165131 w 5780690"/>
                  <a:gd name="connsiteY6" fmla="*/ 315684 h 746639"/>
                  <a:gd name="connsiteX7" fmla="*/ 2522483 w 5780690"/>
                  <a:gd name="connsiteY7" fmla="*/ 704566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87008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88883 w 5780690"/>
                  <a:gd name="connsiteY1" fmla="*/ 31905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818290 w 5780690"/>
                  <a:gd name="connsiteY5" fmla="*/ 374 h 746639"/>
                  <a:gd name="connsiteX6" fmla="*/ 2165131 w 5780690"/>
                  <a:gd name="connsiteY6" fmla="*/ 315684 h 746639"/>
                  <a:gd name="connsiteX7" fmla="*/ 2522483 w 5780690"/>
                  <a:gd name="connsiteY7" fmla="*/ 704566 h 746639"/>
                  <a:gd name="connsiteX8" fmla="*/ 2890345 w 5780690"/>
                  <a:gd name="connsiteY8" fmla="*/ 315684 h 746639"/>
                  <a:gd name="connsiteX9" fmla="*/ 3216166 w 5780690"/>
                  <a:gd name="connsiteY9" fmla="*/ 373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87008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  <a:gd name="connsiteX0" fmla="*/ 0 w 5780690"/>
                  <a:gd name="connsiteY0" fmla="*/ 357725 h 746639"/>
                  <a:gd name="connsiteX1" fmla="*/ 388883 w 5780690"/>
                  <a:gd name="connsiteY1" fmla="*/ 31905 h 746639"/>
                  <a:gd name="connsiteX2" fmla="*/ 735725 w 5780690"/>
                  <a:gd name="connsiteY2" fmla="*/ 336704 h 746639"/>
                  <a:gd name="connsiteX3" fmla="*/ 1082566 w 5780690"/>
                  <a:gd name="connsiteY3" fmla="*/ 746608 h 746639"/>
                  <a:gd name="connsiteX4" fmla="*/ 1439918 w 5780690"/>
                  <a:gd name="connsiteY4" fmla="*/ 315684 h 746639"/>
                  <a:gd name="connsiteX5" fmla="*/ 1818290 w 5780690"/>
                  <a:gd name="connsiteY5" fmla="*/ 374 h 746639"/>
                  <a:gd name="connsiteX6" fmla="*/ 2165131 w 5780690"/>
                  <a:gd name="connsiteY6" fmla="*/ 315684 h 746639"/>
                  <a:gd name="connsiteX7" fmla="*/ 2522483 w 5780690"/>
                  <a:gd name="connsiteY7" fmla="*/ 704566 h 746639"/>
                  <a:gd name="connsiteX8" fmla="*/ 2890345 w 5780690"/>
                  <a:gd name="connsiteY8" fmla="*/ 315684 h 746639"/>
                  <a:gd name="connsiteX9" fmla="*/ 3258208 w 5780690"/>
                  <a:gd name="connsiteY9" fmla="*/ 10884 h 746639"/>
                  <a:gd name="connsiteX10" fmla="*/ 3594538 w 5780690"/>
                  <a:gd name="connsiteY10" fmla="*/ 326194 h 746639"/>
                  <a:gd name="connsiteX11" fmla="*/ 3930869 w 5780690"/>
                  <a:gd name="connsiteY11" fmla="*/ 736097 h 746639"/>
                  <a:gd name="connsiteX12" fmla="*/ 4351283 w 5780690"/>
                  <a:gd name="connsiteY12" fmla="*/ 326194 h 746639"/>
                  <a:gd name="connsiteX13" fmla="*/ 4698125 w 5780690"/>
                  <a:gd name="connsiteY13" fmla="*/ 373 h 746639"/>
                  <a:gd name="connsiteX14" fmla="*/ 5087008 w 5780690"/>
                  <a:gd name="connsiteY14" fmla="*/ 389256 h 746639"/>
                  <a:gd name="connsiteX15" fmla="*/ 5412828 w 5780690"/>
                  <a:gd name="connsiteY15" fmla="*/ 725587 h 746639"/>
                  <a:gd name="connsiteX16" fmla="*/ 5780690 w 5780690"/>
                  <a:gd name="connsiteY16" fmla="*/ 347215 h 746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0690" h="746639">
                    <a:moveTo>
                      <a:pt x="0" y="357725"/>
                    </a:moveTo>
                    <a:cubicBezTo>
                      <a:pt x="106855" y="191311"/>
                      <a:pt x="266262" y="35408"/>
                      <a:pt x="388883" y="31905"/>
                    </a:cubicBezTo>
                    <a:cubicBezTo>
                      <a:pt x="511504" y="28402"/>
                      <a:pt x="620111" y="217587"/>
                      <a:pt x="735725" y="336704"/>
                    </a:cubicBezTo>
                    <a:cubicBezTo>
                      <a:pt x="851339" y="455821"/>
                      <a:pt x="965201" y="750111"/>
                      <a:pt x="1082566" y="746608"/>
                    </a:cubicBezTo>
                    <a:cubicBezTo>
                      <a:pt x="1199931" y="743105"/>
                      <a:pt x="1317297" y="440056"/>
                      <a:pt x="1439918" y="315684"/>
                    </a:cubicBezTo>
                    <a:cubicBezTo>
                      <a:pt x="1562539" y="191312"/>
                      <a:pt x="1697421" y="374"/>
                      <a:pt x="1818290" y="374"/>
                    </a:cubicBezTo>
                    <a:cubicBezTo>
                      <a:pt x="1939159" y="374"/>
                      <a:pt x="2047766" y="198319"/>
                      <a:pt x="2165131" y="315684"/>
                    </a:cubicBezTo>
                    <a:cubicBezTo>
                      <a:pt x="2282496" y="433049"/>
                      <a:pt x="2401614" y="704566"/>
                      <a:pt x="2522483" y="704566"/>
                    </a:cubicBezTo>
                    <a:cubicBezTo>
                      <a:pt x="2643352" y="704566"/>
                      <a:pt x="2767724" y="431298"/>
                      <a:pt x="2890345" y="315684"/>
                    </a:cubicBezTo>
                    <a:cubicBezTo>
                      <a:pt x="3012966" y="200070"/>
                      <a:pt x="3140843" y="9132"/>
                      <a:pt x="3258208" y="10884"/>
                    </a:cubicBezTo>
                    <a:cubicBezTo>
                      <a:pt x="3375573" y="12636"/>
                      <a:pt x="3482428" y="205325"/>
                      <a:pt x="3594538" y="326194"/>
                    </a:cubicBezTo>
                    <a:cubicBezTo>
                      <a:pt x="3706648" y="447063"/>
                      <a:pt x="3804745" y="736097"/>
                      <a:pt x="3930869" y="736097"/>
                    </a:cubicBezTo>
                    <a:cubicBezTo>
                      <a:pt x="4056993" y="736097"/>
                      <a:pt x="4223407" y="448815"/>
                      <a:pt x="4351283" y="326194"/>
                    </a:cubicBezTo>
                    <a:cubicBezTo>
                      <a:pt x="4479159" y="203573"/>
                      <a:pt x="4575504" y="-10137"/>
                      <a:pt x="4698125" y="373"/>
                    </a:cubicBezTo>
                    <a:cubicBezTo>
                      <a:pt x="4820746" y="10883"/>
                      <a:pt x="4967891" y="268387"/>
                      <a:pt x="5087008" y="389256"/>
                    </a:cubicBezTo>
                    <a:cubicBezTo>
                      <a:pt x="5206125" y="510125"/>
                      <a:pt x="5297214" y="732594"/>
                      <a:pt x="5412828" y="725587"/>
                    </a:cubicBezTo>
                    <a:cubicBezTo>
                      <a:pt x="5528442" y="718580"/>
                      <a:pt x="5658945" y="532897"/>
                      <a:pt x="5780690" y="347215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弧 8"/>
              <p:cNvSpPr/>
              <p:nvPr/>
            </p:nvSpPr>
            <p:spPr>
              <a:xfrm rot="10800000" flipV="1">
                <a:off x="1835697" y="188641"/>
                <a:ext cx="4256898" cy="2295254"/>
              </a:xfrm>
              <a:prstGeom prst="arc">
                <a:avLst>
                  <a:gd name="adj1" fmla="val 18622233"/>
                  <a:gd name="adj2" fmla="val 20806459"/>
                </a:avLst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弧 9"/>
              <p:cNvSpPr/>
              <p:nvPr/>
            </p:nvSpPr>
            <p:spPr>
              <a:xfrm rot="10800000" flipH="1" flipV="1">
                <a:off x="-2061162" y="188641"/>
                <a:ext cx="4256898" cy="2295254"/>
              </a:xfrm>
              <a:prstGeom prst="arc">
                <a:avLst>
                  <a:gd name="adj1" fmla="val 18622233"/>
                  <a:gd name="adj2" fmla="val 20806459"/>
                </a:avLst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弧 10"/>
              <p:cNvSpPr/>
              <p:nvPr/>
            </p:nvSpPr>
            <p:spPr>
              <a:xfrm rot="10800000">
                <a:off x="1827270" y="116633"/>
                <a:ext cx="4256898" cy="2295254"/>
              </a:xfrm>
              <a:prstGeom prst="arc">
                <a:avLst>
                  <a:gd name="adj1" fmla="val 18622233"/>
                  <a:gd name="adj2" fmla="val 20806459"/>
                </a:avLst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円弧 11"/>
              <p:cNvSpPr/>
              <p:nvPr/>
            </p:nvSpPr>
            <p:spPr>
              <a:xfrm rot="10800000" flipH="1">
                <a:off x="-2069589" y="116633"/>
                <a:ext cx="4256898" cy="2295254"/>
              </a:xfrm>
              <a:prstGeom prst="arc">
                <a:avLst>
                  <a:gd name="adj1" fmla="val 18622233"/>
                  <a:gd name="adj2" fmla="val 20806459"/>
                </a:avLst>
              </a:prstGeom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5" name="図 14" descr="\begin{document}&#10;\begin{align*}&#10;p \ (2 \ {\rm dim})&#10;\end{align*}&#10;\end{document}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639" y="901878"/>
            <a:ext cx="1153908" cy="294874"/>
          </a:xfrm>
          <a:prstGeom prst="rect">
            <a:avLst/>
          </a:prstGeom>
        </p:spPr>
      </p:pic>
      <p:pic>
        <p:nvPicPr>
          <p:cNvPr id="17" name="図 16" descr="\begin{document}&#10;\begin{align*}&#10;q \ (4 \ {\rm dim})&#10;\end{align*}&#10;\end{document}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53878"/>
            <a:ext cx="1126543" cy="294874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>
            <a:off x="7884368" y="1750328"/>
            <a:ext cx="0" cy="6705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6768882" y="1263776"/>
            <a:ext cx="539422" cy="221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107504" y="2587373"/>
            <a:ext cx="9046451" cy="4009979"/>
            <a:chOff x="107504" y="2587373"/>
            <a:chExt cx="9046451" cy="4009979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467544" y="3955525"/>
              <a:ext cx="7585784" cy="1345683"/>
              <a:chOff x="467544" y="3645024"/>
              <a:chExt cx="7585784" cy="1345683"/>
            </a:xfrm>
          </p:grpSpPr>
          <p:pic>
            <p:nvPicPr>
              <p:cNvPr id="24" name="図 23" descr="\begin{document}&#10;\begin{eqnarray}&#10;G( - (\Lambda - \delta \Lambda )^2 ) - G( - \Lambda^2 ) &#10;\simeq \left\{  &#10;\begin{array}{ll}&#10;2 {\alpha} \, \log \left( \frac{ \Lambda }{ \Lambda - \delta \Lambda } \right) &#10;&amp; &#10;\Lambda &gt; m_{\gamma}&#10;\\&#10;0 &amp;  \Lambda &lt; m_{\gamma}&#10;\end{array} &#10;\right. .&#10;\nonumber&#10;\end{eqnarray}&#10;\end{document}"/>
              <p:cNvPicPr>
                <a:picLocks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560" y="4077072"/>
                <a:ext cx="7441768" cy="913635"/>
              </a:xfrm>
              <a:prstGeom prst="rect">
                <a:avLst/>
              </a:prstGeom>
            </p:spPr>
          </p:pic>
          <p:sp>
            <p:nvSpPr>
              <p:cNvPr id="42" name="テキスト ボックス 41"/>
              <p:cNvSpPr txBox="1"/>
              <p:nvPr/>
            </p:nvSpPr>
            <p:spPr>
              <a:xfrm>
                <a:off x="467544" y="3645024"/>
                <a:ext cx="41143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00B0F0"/>
                    </a:solidFill>
                  </a:rPr>
                  <a:t>Increment from the LO diagram</a:t>
                </a:r>
                <a:endParaRPr kumimoji="1" lang="ja-JP" altLang="en-US" sz="2400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505141" y="2587373"/>
              <a:ext cx="7184019" cy="1512168"/>
              <a:chOff x="505141" y="2276872"/>
              <a:chExt cx="7184019" cy="1512168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647564" y="2276872"/>
                <a:ext cx="4178057" cy="720080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649158" y="2276872"/>
                <a:ext cx="3594881" cy="72008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05141" y="2996952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0</a:t>
                </a:r>
                <a:endParaRPr kumimoji="1" lang="ja-JP" altLang="en-US" sz="2400" dirty="0"/>
              </a:p>
            </p:txBody>
          </p:sp>
          <p:pic>
            <p:nvPicPr>
              <p:cNvPr id="33" name="図 32" descr="\begin{document}&#10;\begin{align*}&#10;\Lambda^2&#10;\end{align*}&#10;\end{document}"/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947" y="3055824"/>
                <a:ext cx="338698" cy="301168"/>
              </a:xfrm>
              <a:prstGeom prst="rect">
                <a:avLst/>
              </a:prstGeom>
            </p:spPr>
          </p:pic>
          <p:pic>
            <p:nvPicPr>
              <p:cNvPr id="35" name="図 34" descr="\begin{document}&#10;\begin{align*}&#10;(\Lambda - \delta \Lambda)^2&#10;\end{align*}&#10;\end{document}"/>
              <p:cNvPicPr>
                <a:picLocks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97429" y="3055825"/>
                <a:ext cx="1406690" cy="388781"/>
              </a:xfrm>
              <a:prstGeom prst="rect">
                <a:avLst/>
              </a:prstGeom>
            </p:spPr>
          </p:pic>
          <p:cxnSp>
            <p:nvCxnSpPr>
              <p:cNvPr id="26" name="直線矢印コネクタ 25"/>
              <p:cNvCxnSpPr/>
              <p:nvPr/>
            </p:nvCxnSpPr>
            <p:spPr>
              <a:xfrm>
                <a:off x="675220" y="2996952"/>
                <a:ext cx="461686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図 44" descr="\begin{document}&#10;{\red Mom transfer $- q_\parallel^2$}&#10;\end{document}"/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04048" y="3341379"/>
                <a:ext cx="2685112" cy="447661"/>
              </a:xfrm>
              <a:prstGeom prst="rect">
                <a:avLst/>
              </a:prstGeom>
            </p:spPr>
          </p:pic>
        </p:grpSp>
        <p:sp>
          <p:nvSpPr>
            <p:cNvPr id="32" name="テキスト ボックス 31"/>
            <p:cNvSpPr txBox="1"/>
            <p:nvPr/>
          </p:nvSpPr>
          <p:spPr>
            <a:xfrm>
              <a:off x="251520" y="5426060"/>
              <a:ext cx="84419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5757"/>
                  </a:solidFill>
                </a:rPr>
                <a:t>The LO diagram provides a log, and drives the RG in part.</a:t>
              </a:r>
              <a:endParaRPr kumimoji="1" lang="ja-JP" altLang="en-US" sz="2800" dirty="0">
                <a:solidFill>
                  <a:srgbClr val="FF5757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07504" y="6197242"/>
              <a:ext cx="9046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B050"/>
                  </a:solidFill>
                </a:rPr>
                <a:t>NB) The unscreened magnetic gluon changes the color-superconducting gap.   </a:t>
              </a:r>
              <a:r>
                <a:rPr lang="en-US" altLang="ja-JP" sz="2000" dirty="0" err="1" smtClean="0">
                  <a:solidFill>
                    <a:srgbClr val="00B050"/>
                  </a:solidFill>
                </a:rPr>
                <a:t>D.T.Son</a:t>
              </a:r>
              <a:endParaRPr lang="ja-JP" altLang="en-US" sz="20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/>
          <p:cNvGrpSpPr/>
          <p:nvPr/>
        </p:nvGrpSpPr>
        <p:grpSpPr>
          <a:xfrm>
            <a:off x="899592" y="1706003"/>
            <a:ext cx="3052252" cy="3307173"/>
            <a:chOff x="1487174" y="1244091"/>
            <a:chExt cx="2618722" cy="2837435"/>
          </a:xfrm>
        </p:grpSpPr>
        <p:cxnSp>
          <p:nvCxnSpPr>
            <p:cNvPr id="52" name="直線コネクタ 51"/>
            <p:cNvCxnSpPr/>
            <p:nvPr/>
          </p:nvCxnSpPr>
          <p:spPr>
            <a:xfrm>
              <a:off x="2039148" y="3764371"/>
              <a:ext cx="206674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2039148" y="2756259"/>
              <a:ext cx="206674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2039148" y="1566825"/>
              <a:ext cx="2066748" cy="0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2090569" y="1244091"/>
              <a:ext cx="1839109" cy="311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Higher Landau levels</a:t>
              </a:r>
              <a:endParaRPr kumimoji="1" lang="ja-JP" altLang="en-US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2522617" y="2444481"/>
              <a:ext cx="1375285" cy="311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S</a:t>
              </a:r>
              <a:r>
                <a:rPr lang="en-US" altLang="ja-JP" dirty="0" smtClean="0"/>
                <a:t>creening mass</a:t>
              </a:r>
              <a:endParaRPr kumimoji="1" lang="ja-JP" altLang="en-US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753081" y="3440676"/>
              <a:ext cx="1126135" cy="311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Landau pole</a:t>
              </a:r>
              <a:endParaRPr kumimoji="1" lang="ja-JP" altLang="en-US" dirty="0"/>
            </a:p>
          </p:txBody>
        </p:sp>
        <p:sp>
          <p:nvSpPr>
            <p:cNvPr id="59" name="上矢印 58"/>
            <p:cNvSpPr/>
            <p:nvPr/>
          </p:nvSpPr>
          <p:spPr>
            <a:xfrm>
              <a:off x="1487174" y="1244091"/>
              <a:ext cx="459379" cy="2837435"/>
            </a:xfrm>
            <a:prstGeom prst="upArrow">
              <a:avLst/>
            </a:prstGeom>
            <a:gradFill flip="none" rotWithShape="1">
              <a:gsLst>
                <a:gs pos="0">
                  <a:srgbClr val="7030A0"/>
                </a:gs>
                <a:gs pos="71000">
                  <a:srgbClr val="FFFF00"/>
                </a:gs>
                <a:gs pos="31000">
                  <a:srgbClr val="00B0F0"/>
                </a:gs>
                <a:gs pos="100000">
                  <a:srgbClr val="FF0000"/>
                </a:gs>
              </a:gsLst>
              <a:lin ang="5400000" scaled="1"/>
              <a:tileRect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下矢印 59"/>
            <p:cNvSpPr/>
            <p:nvPr/>
          </p:nvSpPr>
          <p:spPr>
            <a:xfrm>
              <a:off x="2282295" y="1700441"/>
              <a:ext cx="364720" cy="911802"/>
            </a:xfrm>
            <a:prstGeom prst="downArrow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下矢印 60"/>
            <p:cNvSpPr/>
            <p:nvPr/>
          </p:nvSpPr>
          <p:spPr>
            <a:xfrm>
              <a:off x="2282295" y="2902135"/>
              <a:ext cx="364720" cy="790228"/>
            </a:xfrm>
            <a:prstGeom prst="downArrow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647015" y="1904423"/>
              <a:ext cx="1032763" cy="311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</a:t>
              </a:r>
              <a:endParaRPr kumimoji="1" lang="ja-JP" altLang="en-US" dirty="0">
                <a:solidFill>
                  <a:srgbClr val="00B05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647015" y="2937798"/>
              <a:ext cx="1108542" cy="311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II</a:t>
              </a:r>
              <a:endPara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</p:grpSp>
      <p:pic>
        <p:nvPicPr>
          <p:cNvPr id="71" name="図 70" descr="\begin{document}&#10;\begin{align*}&#10;G_{\rm Region \ II}(m_{\rm sc}) = G_{\rm Region \ I}(m_{\rm sc})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75" y="3315713"/>
            <a:ext cx="3198611" cy="256880"/>
          </a:xfrm>
          <a:prstGeom prst="rect">
            <a:avLst/>
          </a:prstGeom>
        </p:spPr>
      </p:pic>
      <p:pic>
        <p:nvPicPr>
          <p:cNvPr id="75" name="図 74" descr="\begin{document}&#10;\begin{align*}&#10;{\green&#10;G_{\rm Region \ I}(\Lambda)&#10;\simeq \sqrt{ 2 \alpha \pi } \,\, \tan&#10;\left( - \sqrt{ \frac{  \alpha }{ 2 \pi } }\, {\rm{log}} \frac{ \Lambda^2 }{ 2eB}  \right)&#10;}&#10;\end{align*}&#10;\end{document}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72" y="2466042"/>
            <a:ext cx="4566692" cy="606469"/>
          </a:xfrm>
          <a:prstGeom prst="rect">
            <a:avLst/>
          </a:prstGeom>
        </p:spPr>
      </p:pic>
      <p:pic>
        <p:nvPicPr>
          <p:cNvPr id="76" name="図 75" descr="\begin{document}&#10;\begin{align*}&#10;{\red&#10;G_{\rm Region \ II}( \Lambda) = \frac{ G (m^{}_{\rm sc}) }&#10;{ 1 + \pi ^{-1} G(m_{\rm sc}) \log ( \Lambda/ m_{\rm sc}   ) } &#10;}&#10;\end{align*}&#10;\end{document}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04846"/>
            <a:ext cx="4396993" cy="588431"/>
          </a:xfrm>
          <a:prstGeom prst="rect">
            <a:avLst/>
          </a:prstGeom>
        </p:spPr>
      </p:pic>
      <p:pic>
        <p:nvPicPr>
          <p:cNvPr id="77" name="図 76" descr="\begin{document}&#10;\begin{align*}&#10;\Lambda_{\rm IR} = m_{\rm sc} \, {\rm e}^{-{\pi}/{G(m_{\rm sc})} }&#10;\end{align*}&#10;\end{document}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509120"/>
            <a:ext cx="3413611" cy="438840"/>
          </a:xfrm>
          <a:prstGeom prst="rect">
            <a:avLst/>
          </a:prstGeom>
        </p:spPr>
      </p:pic>
      <p:grpSp>
        <p:nvGrpSpPr>
          <p:cNvPr id="83" name="グループ化 82"/>
          <p:cNvGrpSpPr/>
          <p:nvPr/>
        </p:nvGrpSpPr>
        <p:grpSpPr>
          <a:xfrm>
            <a:off x="611560" y="5004466"/>
            <a:ext cx="8280920" cy="1808912"/>
            <a:chOff x="467544" y="4792228"/>
            <a:chExt cx="9091070" cy="1985883"/>
          </a:xfrm>
        </p:grpSpPr>
        <p:pic>
          <p:nvPicPr>
            <p:cNvPr id="79" name="図 78" descr="\begin{document}&#10;\begin{eqnarray}&#10;m_{\rm{dyn}}&#10;&amp;\simeq&amp; m_{\gamma}\, {\rm{exp}} \left\{ - \frac{ \pi }{ \alpha \, {\rm{log}} (\pi / \alpha ) } + {\rm{log}} \left( \frac{ \pi }{ \alpha } \right)^{1/6} \right\} &#10;\nonumber \\&#10;&amp;=&amp; \sqrt{ 2 eB } \, \alpha^{1/3} {\rm{exp}} \left\{ - \frac{ \pi }{ \alpha \, {\rm{log}}(\pi / \alpha ) } \right\}&#10;\nonumber&#10;\end{eqnarray}&#10;\end{document}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5301208"/>
              <a:ext cx="5803837" cy="1476903"/>
            </a:xfrm>
            <a:prstGeom prst="rect">
              <a:avLst/>
            </a:prstGeom>
          </p:spPr>
        </p:pic>
        <p:sp>
          <p:nvSpPr>
            <p:cNvPr id="82" name="正方形/長方形 81"/>
            <p:cNvSpPr/>
            <p:nvPr/>
          </p:nvSpPr>
          <p:spPr>
            <a:xfrm>
              <a:off x="467544" y="4792228"/>
              <a:ext cx="9091070" cy="6419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3200" dirty="0" smtClean="0">
                  <a:solidFill>
                    <a:srgbClr val="00B0F0"/>
                  </a:solidFill>
                </a:rPr>
                <a:t>Final result with the appropriate screening effect</a:t>
              </a:r>
              <a:endParaRPr lang="ja-JP" altLang="en-US" dirty="0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2321071" y="97468"/>
            <a:ext cx="4843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F0"/>
                </a:solidFill>
              </a:rPr>
              <a:t>RG </a:t>
            </a:r>
            <a:r>
              <a:rPr kumimoji="1" lang="en-US" altLang="ja-JP" sz="3200" dirty="0" err="1" smtClean="0">
                <a:solidFill>
                  <a:srgbClr val="00B0F0"/>
                </a:solidFill>
              </a:rPr>
              <a:t>eqs</a:t>
            </a:r>
            <a:r>
              <a:rPr kumimoji="1" lang="en-US" altLang="ja-JP" sz="3200" dirty="0" smtClean="0">
                <a:solidFill>
                  <a:srgbClr val="00B0F0"/>
                </a:solidFill>
              </a:rPr>
              <a:t>. </a:t>
            </a:r>
            <a:r>
              <a:rPr lang="en-US" altLang="ja-JP" sz="3200" dirty="0">
                <a:solidFill>
                  <a:srgbClr val="00B0F0"/>
                </a:solidFill>
              </a:rPr>
              <a:t>a</a:t>
            </a:r>
            <a:r>
              <a:rPr kumimoji="1" lang="en-US" altLang="ja-JP" sz="3200" dirty="0" smtClean="0">
                <a:solidFill>
                  <a:srgbClr val="00B0F0"/>
                </a:solidFill>
              </a:rPr>
              <a:t>nd the solutions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pic>
        <p:nvPicPr>
          <p:cNvPr id="24" name="図 23" descr="\begin{document}&#10;\begin{eqnarray}&#10;\left\{ \displaystyle&#10;\begin{array}{ll}&#10;\Lambda \frac{d}{d\Lambda}G(\Lambda)= {\red -{2\alpha } } &#10;-\frac{1}{\pi}  G^2(\Lambda)&#10;&amp; (\Lambda  &gt; m_{\gamma} )&#10;\\&#10;\Lambda \frac{d}{d\Lambda}G(\Lambda)=-\frac{1}{\pi} G^2(\Lambda)&#10;&amp; (\Lambda &lt; m_{\gamma} )&#10;\end{array}&#10;\right.&#10;\nonumber&#10;\end{eqnarray}&#10;\end{document}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6"/>
            <a:ext cx="5263839" cy="90538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968428" y="733691"/>
            <a:ext cx="1018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B050"/>
                </a:solidFill>
              </a:rPr>
              <a:t>Region I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74360" y="1140903"/>
            <a:ext cx="1082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Region II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539552" y="1404065"/>
            <a:ext cx="7416824" cy="2456983"/>
            <a:chOff x="539552" y="1404065"/>
            <a:chExt cx="7416824" cy="245698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181629" y="1404065"/>
              <a:ext cx="53431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>
                  <a:solidFill>
                    <a:srgbClr val="00B0F0"/>
                  </a:solidFill>
                </a:rPr>
                <a:t>Example 1: NJL model revisited</a:t>
              </a:r>
              <a:endParaRPr kumimoji="1" lang="ja-JP" altLang="en-US" sz="3200" dirty="0">
                <a:solidFill>
                  <a:srgbClr val="00B0F0"/>
                </a:solidFill>
              </a:endParaRPr>
            </a:p>
          </p:txBody>
        </p:sp>
        <p:pic>
          <p:nvPicPr>
            <p:cNvPr id="9" name="図 8" descr="\begin{document}&#10;\begin{align*}&#10;G (q_\parallel^2) = \int \frac{ d^2 \bq_{\perp}} { (2\pi)^{2} }&#10;G_{\rm NJL}&#10;{\rm{e}}^{ - \frac{ \bq_{\perp}^{2} }{ 2 eB } }&#10;= \frac{eB}{2\pi} G_{\rm NJL}&#10;\end{align*}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219" y="2110855"/>
              <a:ext cx="4563005" cy="670073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539552" y="2843644"/>
              <a:ext cx="37439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/>
                <a:t>Solution is formally </a:t>
              </a:r>
              <a:r>
                <a:rPr lang="en-US" altLang="ja-JP" sz="2400" dirty="0"/>
                <a:t>same as </a:t>
              </a:r>
              <a:endParaRPr lang="ja-JP" altLang="en-US" sz="2400" dirty="0"/>
            </a:p>
          </p:txBody>
        </p:sp>
        <p:pic>
          <p:nvPicPr>
            <p:cNvPr id="17" name="図 16" descr="\begin{document}&#10;\begin{align*}&#10;{\red&#10;G_{\rm Region \ II}( \Lambda) = \frac{ G (\Lambda_0) }&#10;{ 1 + \pi ^{-1} G(\Lambda_0) \log ( \Lambda/ (\Lambda_0   ) } &#10;}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9484" y="2849233"/>
              <a:ext cx="3696892" cy="507759"/>
            </a:xfrm>
            <a:prstGeom prst="rect">
              <a:avLst/>
            </a:prstGeom>
          </p:spPr>
        </p:pic>
        <p:sp>
          <p:nvSpPr>
            <p:cNvPr id="19" name="正方形/長方形 18"/>
            <p:cNvSpPr/>
            <p:nvPr/>
          </p:nvSpPr>
          <p:spPr>
            <a:xfrm>
              <a:off x="944488" y="3337828"/>
              <a:ext cx="65798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800" dirty="0" smtClean="0">
                  <a:sym typeface="Wingdings" panose="05000000000000000000" pitchFamily="2" charset="2"/>
                </a:rPr>
                <a:t> Recovers the aforementioned result</a:t>
              </a:r>
              <a:endParaRPr lang="ja-JP" altLang="en-US" sz="2800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611560" y="216024"/>
            <a:ext cx="7848872" cy="980728"/>
            <a:chOff x="395536" y="0"/>
            <a:chExt cx="7848872" cy="980728"/>
          </a:xfrm>
        </p:grpSpPr>
        <p:pic>
          <p:nvPicPr>
            <p:cNvPr id="6" name="図 5" descr="\begin{document}&#10;\begin{align*}&#10;G (q_\parallel^2) \equiv \int \frac{ d^2 \bq_{\perp}} { (2\pi)^{2} }&#10;\frac{ (-ie)^{2} }{ q_{\parallel}^{2} - \bq_{\perp}^{2} &#10;% + {\color{green} \cancel{\chi_{\rm{LLL}}} &#10;- m_{\gamma}^{2} }\, {\rm{e}}^{ - \frac{ \bq_{\perp}^{2} }{ 2 eB } }&#10;\end{align*}&#10;\end{document}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9306" y="188640"/>
              <a:ext cx="4089078" cy="699283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521774" y="188640"/>
              <a:ext cx="31141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Effective coupling</a:t>
              </a:r>
              <a:endParaRPr kumimoji="1" lang="ja-JP" altLang="en-US" sz="32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95536" y="0"/>
              <a:ext cx="7848872" cy="980728"/>
            </a:xfrm>
            <a:prstGeom prst="rect">
              <a:avLst/>
            </a:prstGeom>
            <a:noFill/>
            <a:ln w="117475" cmpd="dbl">
              <a:solidFill>
                <a:srgbClr val="FF97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39552" y="4140369"/>
            <a:ext cx="8311841" cy="2679314"/>
            <a:chOff x="539552" y="4140369"/>
            <a:chExt cx="8311841" cy="267931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181629" y="4140369"/>
              <a:ext cx="4916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>
                  <a:solidFill>
                    <a:srgbClr val="00B0F0"/>
                  </a:solidFill>
                </a:rPr>
                <a:t>E</a:t>
              </a:r>
              <a:r>
                <a:rPr kumimoji="1" lang="en-US" altLang="ja-JP" sz="3200" dirty="0" smtClean="0">
                  <a:solidFill>
                    <a:srgbClr val="00B0F0"/>
                  </a:solidFill>
                </a:rPr>
                <a:t>xample 2: Unscreened QED</a:t>
              </a:r>
              <a:endParaRPr kumimoji="1" lang="ja-JP" altLang="en-US" sz="3200" dirty="0">
                <a:solidFill>
                  <a:srgbClr val="00B0F0"/>
                </a:solidFill>
              </a:endParaRPr>
            </a:p>
          </p:txBody>
        </p:sp>
        <p:pic>
          <p:nvPicPr>
            <p:cNvPr id="16" name="図 15" descr="\begin{document}&#10;\begin{align*}&#10;{\green&#10;G_{\rm Region \ I}(\Lambda)&#10;\simeq \sqrt{ 2 \alpha \pi } \,\, \tan&#10;\left( - \sqrt{ \frac{  \alpha }{ 2 \pi } }\, {\rm{log}} \frac{ \Lambda^2 }{ 2eB}  \right)&#10;}&#10;\end{align*}&#10;\end{document}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01" y="4941167"/>
              <a:ext cx="4566692" cy="606469"/>
            </a:xfrm>
            <a:prstGeom prst="rect">
              <a:avLst/>
            </a:prstGeom>
          </p:spPr>
        </p:pic>
        <p:sp>
          <p:nvSpPr>
            <p:cNvPr id="20" name="正方形/長方形 19"/>
            <p:cNvSpPr/>
            <p:nvPr/>
          </p:nvSpPr>
          <p:spPr>
            <a:xfrm>
              <a:off x="899592" y="5589240"/>
              <a:ext cx="70567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>
                  <a:sym typeface="Wingdings" panose="05000000000000000000" pitchFamily="2" charset="2"/>
                </a:rPr>
                <a:t>A Landau pole at  tan(</a:t>
              </a:r>
              <a:r>
                <a:rPr lang="ja-JP" altLang="en-US" sz="2400" dirty="0" smtClean="0">
                  <a:sym typeface="Wingdings" panose="05000000000000000000" pitchFamily="2" charset="2"/>
                </a:rPr>
                <a:t>・・・</a:t>
              </a:r>
              <a:r>
                <a:rPr lang="en-US" altLang="ja-JP" sz="2400" dirty="0" smtClean="0">
                  <a:sym typeface="Wingdings" panose="05000000000000000000" pitchFamily="2" charset="2"/>
                </a:rPr>
                <a:t>) = </a:t>
              </a:r>
              <a:r>
                <a:rPr lang="ja-JP" altLang="en-US" sz="2400" dirty="0" smtClean="0">
                  <a:sym typeface="Wingdings" panose="05000000000000000000" pitchFamily="2" charset="2"/>
                </a:rPr>
                <a:t>∞</a:t>
              </a:r>
              <a:r>
                <a:rPr lang="en-US" altLang="ja-JP" sz="2400" dirty="0" smtClean="0">
                  <a:sym typeface="Wingdings" panose="05000000000000000000" pitchFamily="2" charset="2"/>
                </a:rPr>
                <a:t>.</a:t>
              </a:r>
              <a:endParaRPr lang="ja-JP" altLang="en-US" sz="2400" dirty="0"/>
            </a:p>
          </p:txBody>
        </p:sp>
        <p:pic>
          <p:nvPicPr>
            <p:cNvPr id="21" name="図 20" descr="\begin{document}&#10;\begin{align*}&#10;m_{\rm{dyn}} &#10;\simeq &#10;\sqrt{2eB} \, {\rm{exp}} \left( - \frac{ \pi }{2} \sqrt{ \frac{ \pi }{ 2 \alpha } } \right)&#10;\end{align*}&#10;\end{document}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6504" y="6093296"/>
              <a:ext cx="3805696" cy="726387"/>
            </a:xfrm>
            <a:prstGeom prst="rect">
              <a:avLst/>
            </a:prstGeom>
          </p:spPr>
        </p:pic>
        <p:sp>
          <p:nvSpPr>
            <p:cNvPr id="25" name="正方形/長方形 24"/>
            <p:cNvSpPr/>
            <p:nvPr/>
          </p:nvSpPr>
          <p:spPr>
            <a:xfrm>
              <a:off x="539552" y="4983559"/>
              <a:ext cx="37439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 smtClean="0"/>
                <a:t>Solution is formally </a:t>
              </a:r>
              <a:r>
                <a:rPr lang="en-US" altLang="ja-JP" sz="2400" dirty="0"/>
                <a:t>same as </a:t>
              </a:r>
              <a:endParaRPr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7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ptTeX_Preamble" descr="\documentclass[12pt]{jarticle}&#10;\pagestyle{empty}&#10;\usepackage{amsmath}&#10;\usepackage[dvips]{color}&#10;&#10;\usepackage{latexsym}&#10;\usepackage{amsfonts}&#10;\usepackage{amssymb}&#10;\usepackage{amsmath}&#10;\usepackage{bm}&#10;\usepackage{graphicx}&#10;\usepackage{mathrsfs} &#10;%\usepackage{wrapft}&#10;&#10;\usepackage{axodraw4j}&#10;\usepackage{pstricks}&#10;\usepackage{color}&#10;&#10;\usepackage{slashed}&#10;&#10;%%%%%%%%%%%%%%%%%%%%%%%%%%%%%%%%%%%%%%%%%%%%%%%%%%%%%%%%&#10;&#10;\newcommand{\sgn}{ {\rm sgn} }&#10;\newcommand{\prj}{ {\mathcal P} }&#10;\newcommand{\mf}{ m_f }&#10;\newcommand{\gam}{ \gamma }&#10;\newcommand{\M}{ {\mathcal M} }&#10;\newcommand{\N}{ {\mathcal N} }&#10;&#10;\newcommand{\bx}{{\bm{x}}}&#10;\newcommand{\br}{{\bm{r}}}&#10;\newcommand{\bk}{{\bm{k}}}&#10;\newcommand{\bp}{{\bm{p}}}&#10;\newcommand{\bq}{{\bm{q}}}&#10;\newcommand{\integ}{\int\!\!}&#10;&#10;&#10;\newcommand{\F}{ {\mathscr{F}} }&#10;\newcommand{\G}{ {\mathscr{G}} }&#10;\newcommand{\bB}{{\bm{B}}}&#10;\newcommand{\bE}{{\bm{E}}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467544" y="4827591"/>
            <a:ext cx="221970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67544" y="3848311"/>
            <a:ext cx="221970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67544" y="2738459"/>
            <a:ext cx="2219703" cy="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63400" y="2440463"/>
            <a:ext cx="1975216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Higher Landau levels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34314" y="3550840"/>
            <a:ext cx="1477066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creening mass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34314" y="4524439"/>
            <a:ext cx="1209477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Landau pole</a:t>
            </a:r>
            <a:endParaRPr kumimoji="1" lang="ja-JP" altLang="en-US" dirty="0"/>
          </a:p>
        </p:txBody>
      </p:sp>
      <p:sp>
        <p:nvSpPr>
          <p:cNvPr id="43" name="上矢印 42"/>
          <p:cNvSpPr/>
          <p:nvPr/>
        </p:nvSpPr>
        <p:spPr>
          <a:xfrm>
            <a:off x="35637" y="1997417"/>
            <a:ext cx="532193" cy="3287172"/>
          </a:xfrm>
          <a:prstGeom prst="upArrow">
            <a:avLst/>
          </a:prstGeom>
          <a:gradFill flip="none" rotWithShape="1">
            <a:gsLst>
              <a:gs pos="0">
                <a:srgbClr val="7030A0"/>
              </a:gs>
              <a:gs pos="71000">
                <a:srgbClr val="FFFF00"/>
              </a:gs>
              <a:gs pos="31000">
                <a:srgbClr val="00B0F0"/>
              </a:gs>
              <a:gs pos="100000">
                <a:srgbClr val="FF0000"/>
              </a:gs>
            </a:gsLst>
            <a:lin ang="540000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図 43" descr="\begin{document}&#10;\begin{align*}&#10;\sim \alpha^{1/3} \sqrt{eB} e^{ - \frac{\pi}{\alpha \ln(\pi/\alpha)}  }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885" y="4660692"/>
            <a:ext cx="1756923" cy="218315"/>
          </a:xfrm>
          <a:prstGeom prst="rect">
            <a:avLst/>
          </a:prstGeom>
        </p:spPr>
      </p:pic>
      <p:sp>
        <p:nvSpPr>
          <p:cNvPr id="45" name="下矢印 44"/>
          <p:cNvSpPr/>
          <p:nvPr/>
        </p:nvSpPr>
        <p:spPr>
          <a:xfrm>
            <a:off x="728686" y="2869030"/>
            <a:ext cx="391712" cy="979281"/>
          </a:xfrm>
          <a:prstGeom prst="downArrow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>
            <a:off x="728686" y="3978881"/>
            <a:ext cx="391712" cy="848710"/>
          </a:xfrm>
          <a:prstGeom prst="downArrow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20398" y="2869030"/>
            <a:ext cx="1109195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  <a:latin typeface="Arial Black" panose="020B0A04020102020204" pitchFamily="34" charset="0"/>
                <a:ea typeface="GungsuhChe" panose="02030609000101010101" pitchFamily="49" charset="-127"/>
              </a:rPr>
              <a:t>Region I</a:t>
            </a:r>
            <a:endParaRPr kumimoji="1" lang="ja-JP" altLang="en-US" dirty="0">
              <a:solidFill>
                <a:srgbClr val="00B050"/>
              </a:solidFill>
              <a:latin typeface="Arial Black" panose="020B0A04020102020204" pitchFamily="34" charset="0"/>
              <a:ea typeface="GungsuhChe" panose="02030609000101010101" pitchFamily="49" charset="-127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20398" y="3978881"/>
            <a:ext cx="1190582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 Black" panose="020B0A04020102020204" pitchFamily="34" charset="0"/>
                <a:ea typeface="GungsuhChe" panose="02030609000101010101" pitchFamily="49" charset="-127"/>
              </a:rPr>
              <a:t>Region II</a:t>
            </a:r>
            <a:endParaRPr kumimoji="1" lang="ja-JP" altLang="en-US" dirty="0">
              <a:solidFill>
                <a:srgbClr val="FF0000"/>
              </a:solidFill>
              <a:latin typeface="Arial Black" panose="020B0A04020102020204" pitchFamily="34" charset="0"/>
              <a:ea typeface="GungsuhChe" panose="02030609000101010101" pitchFamily="49" charset="-127"/>
            </a:endParaRPr>
          </a:p>
        </p:txBody>
      </p:sp>
      <p:pic>
        <p:nvPicPr>
          <p:cNvPr id="49" name="図 48" descr="\begin{document}&#10;\begin{align*}&#10;\Lambda_{\rm UV} \sim \sqrt{2eB}&#10;\end{align*}&#10;\end{document}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03" y="2607889"/>
            <a:ext cx="1321449" cy="257607"/>
          </a:xfrm>
          <a:prstGeom prst="rect">
            <a:avLst/>
          </a:prstGeom>
        </p:spPr>
      </p:pic>
      <p:cxnSp>
        <p:nvCxnSpPr>
          <p:cNvPr id="55" name="直線コネクタ 54"/>
          <p:cNvCxnSpPr/>
          <p:nvPr/>
        </p:nvCxnSpPr>
        <p:spPr>
          <a:xfrm>
            <a:off x="5074593" y="4899599"/>
            <a:ext cx="221970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5074592" y="2174941"/>
            <a:ext cx="221970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074593" y="2810467"/>
            <a:ext cx="2219703" cy="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270449" y="2512471"/>
            <a:ext cx="1975216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Higher Landau levels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325718" y="1844824"/>
            <a:ext cx="1477066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creening mass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841363" y="4596447"/>
            <a:ext cx="1209477" cy="334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Landau pole</a:t>
            </a:r>
            <a:endParaRPr kumimoji="1" lang="ja-JP" altLang="en-US" dirty="0"/>
          </a:p>
        </p:txBody>
      </p:sp>
      <p:pic>
        <p:nvPicPr>
          <p:cNvPr id="75" name="図 74" descr="\begin{document}&#10;\begin{align*}&#10;\Lambda_{\rm UV} \sim \sqrt{2eB}&#10;\end{align*}&#10;\end{document}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52" y="2679897"/>
            <a:ext cx="1321449" cy="257607"/>
          </a:xfrm>
          <a:prstGeom prst="rect">
            <a:avLst/>
          </a:prstGeom>
        </p:spPr>
      </p:pic>
      <p:pic>
        <p:nvPicPr>
          <p:cNvPr id="7" name="図 6" descr="\begin{document}&#10;\begin{align*}&#10;\Lambda_{\rm sc} \sim \sqrt{\alpha N_f eB}&#10;\end{align*}&#10;\end{document}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53" y="2042116"/>
            <a:ext cx="1618351" cy="290145"/>
          </a:xfrm>
          <a:prstGeom prst="rect">
            <a:avLst/>
          </a:prstGeom>
        </p:spPr>
      </p:pic>
      <p:sp>
        <p:nvSpPr>
          <p:cNvPr id="83" name="下矢印 82"/>
          <p:cNvSpPr/>
          <p:nvPr/>
        </p:nvSpPr>
        <p:spPr>
          <a:xfrm>
            <a:off x="5270449" y="2937504"/>
            <a:ext cx="391712" cy="1890087"/>
          </a:xfrm>
          <a:prstGeom prst="downArrow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\begin{document}&#10;\begin{align*}&#10;\sim  \sqrt{eB} e^{ - \frac{1}{ G |eB| }  }&#10;\end{align*}&#10;\end{document}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934" y="4660692"/>
            <a:ext cx="1556640" cy="314580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899592" y="179929"/>
            <a:ext cx="7502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00B0F0"/>
                </a:solidFill>
              </a:rPr>
              <a:t>E</a:t>
            </a:r>
            <a:r>
              <a:rPr lang="en-US" altLang="ja-JP" sz="3200" dirty="0" smtClean="0">
                <a:solidFill>
                  <a:srgbClr val="00B0F0"/>
                </a:solidFill>
              </a:rPr>
              <a:t>xample 3: </a:t>
            </a:r>
            <a:r>
              <a:rPr lang="en-US" altLang="ja-JP" sz="3200" dirty="0">
                <a:solidFill>
                  <a:srgbClr val="00B0F0"/>
                </a:solidFill>
              </a:rPr>
              <a:t>Many-flavor </a:t>
            </a:r>
            <a:r>
              <a:rPr lang="en-US" altLang="ja-JP" sz="3200" dirty="0" smtClean="0">
                <a:solidFill>
                  <a:srgbClr val="00B0F0"/>
                </a:solidFill>
              </a:rPr>
              <a:t>QED with α*</a:t>
            </a:r>
            <a:r>
              <a:rPr lang="en-US" altLang="ja-JP" sz="3200" dirty="0" err="1" smtClean="0">
                <a:solidFill>
                  <a:srgbClr val="00B0F0"/>
                </a:solidFill>
              </a:rPr>
              <a:t>Nf</a:t>
            </a:r>
            <a:r>
              <a:rPr lang="en-US" altLang="ja-JP" sz="3200" dirty="0" smtClean="0">
                <a:solidFill>
                  <a:srgbClr val="00B0F0"/>
                </a:solidFill>
              </a:rPr>
              <a:t> &gt;&gt; 1</a:t>
            </a:r>
            <a:endParaRPr lang="en-US" altLang="ja-JP" sz="3200" dirty="0">
              <a:solidFill>
                <a:srgbClr val="00B0F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290203" y="1268760"/>
            <a:ext cx="3026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200" dirty="0">
                <a:solidFill>
                  <a:srgbClr val="00B0F0"/>
                </a:solidFill>
              </a:rPr>
              <a:t>Many-flavor QED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28368" y="1268760"/>
            <a:ext cx="4423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3200" dirty="0" smtClean="0">
                <a:solidFill>
                  <a:srgbClr val="00B0F0"/>
                </a:solidFill>
              </a:rPr>
              <a:t>Ordinary QED</a:t>
            </a:r>
            <a:r>
              <a:rPr lang="ja-JP" altLang="en-US" sz="3200" dirty="0" smtClean="0">
                <a:solidFill>
                  <a:srgbClr val="00B0F0"/>
                </a:solidFill>
              </a:rPr>
              <a:t> </a:t>
            </a:r>
            <a:r>
              <a:rPr lang="en-US" altLang="ja-JP" sz="3200" dirty="0" smtClean="0">
                <a:solidFill>
                  <a:srgbClr val="00B0F0"/>
                </a:solidFill>
              </a:rPr>
              <a:t>(α*</a:t>
            </a:r>
            <a:r>
              <a:rPr lang="en-US" altLang="ja-JP" sz="3200" dirty="0" err="1" smtClean="0">
                <a:solidFill>
                  <a:srgbClr val="00B0F0"/>
                </a:solidFill>
              </a:rPr>
              <a:t>Nf</a:t>
            </a:r>
            <a:r>
              <a:rPr lang="en-US" altLang="ja-JP" sz="3200" dirty="0" smtClean="0">
                <a:solidFill>
                  <a:srgbClr val="00B0F0"/>
                </a:solidFill>
              </a:rPr>
              <a:t> &lt;&lt;1)</a:t>
            </a:r>
            <a:endParaRPr lang="en-US" altLang="ja-JP" sz="3200" dirty="0">
              <a:solidFill>
                <a:srgbClr val="00B0F0"/>
              </a:solidFill>
            </a:endParaRPr>
          </a:p>
        </p:txBody>
      </p:sp>
      <p:pic>
        <p:nvPicPr>
          <p:cNvPr id="15" name="図 14" descr="\begin{document}&#10;\begin{align*}&#10;G |eB| \sim \frac{ \alpha  }{ m_\gamma^2 } |eB| \sim \frac{1}{ N_f }&#10;\end{align*}&#10;\end{document}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778" y="5611560"/>
            <a:ext cx="2537511" cy="625752"/>
          </a:xfrm>
          <a:prstGeom prst="rect">
            <a:avLst/>
          </a:prstGeom>
        </p:spPr>
      </p:pic>
      <p:pic>
        <p:nvPicPr>
          <p:cNvPr id="16" name="図 15" descr="\begin{document}&#10;\begin{align*}&#10;m_{\rm dyn} \sim \sqrt{eB} e^{-N_f} &#10;\end{align*}&#10;\end{document}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59" y="6314116"/>
            <a:ext cx="2969461" cy="49926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194830" y="5733256"/>
            <a:ext cx="1333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have </a:t>
            </a:r>
            <a:endParaRPr kumimoji="1" lang="ja-JP" altLang="en-US" sz="24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218009" y="6279703"/>
            <a:ext cx="148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Therefore,</a:t>
            </a:r>
            <a:endParaRPr kumimoji="1" lang="ja-JP" altLang="en-US" sz="2400" dirty="0"/>
          </a:p>
        </p:txBody>
      </p:sp>
      <p:pic>
        <p:nvPicPr>
          <p:cNvPr id="18" name="図 17" descr="\begin{document}&#10;\begin{align*}&#10;\Lambda_{\rm sc} \sim \sqrt{\alpha N_f eB}&#10;\end{align*}&#10;\end{document}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84" y="3660343"/>
            <a:ext cx="1542797" cy="276598"/>
          </a:xfrm>
          <a:prstGeom prst="rect">
            <a:avLst/>
          </a:prstGeom>
        </p:spPr>
      </p:pic>
      <p:sp>
        <p:nvSpPr>
          <p:cNvPr id="87" name="正方形/長方形 86"/>
          <p:cNvSpPr/>
          <p:nvPr/>
        </p:nvSpPr>
        <p:spPr>
          <a:xfrm>
            <a:off x="961696" y="5271591"/>
            <a:ext cx="2604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00B0F0"/>
                </a:solidFill>
              </a:rPr>
              <a:t>In many-flavor </a:t>
            </a:r>
            <a:r>
              <a:rPr lang="en-US" altLang="ja-JP" sz="2400" dirty="0">
                <a:solidFill>
                  <a:srgbClr val="00B0F0"/>
                </a:solidFill>
              </a:rPr>
              <a:t>QED</a:t>
            </a:r>
          </a:p>
        </p:txBody>
      </p:sp>
    </p:spTree>
    <p:extLst>
      <p:ext uri="{BB962C8B-B14F-4D97-AF65-F5344CB8AC3E}">
        <p14:creationId xmlns:p14="http://schemas.microsoft.com/office/powerpoint/2010/main" val="6025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988545" y="-27384"/>
            <a:ext cx="3294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B0F0"/>
                </a:solidFill>
              </a:rPr>
              <a:t>QCD perspective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695539" y="836711"/>
            <a:ext cx="3782226" cy="2808313"/>
            <a:chOff x="4695539" y="803101"/>
            <a:chExt cx="3439573" cy="2553892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539" y="803101"/>
              <a:ext cx="3439573" cy="2553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正方形/長方形 10"/>
            <p:cNvSpPr/>
            <p:nvPr/>
          </p:nvSpPr>
          <p:spPr>
            <a:xfrm>
              <a:off x="5724128" y="908720"/>
              <a:ext cx="2316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 smtClean="0">
                  <a:solidFill>
                    <a:srgbClr val="00B050"/>
                  </a:solidFill>
                </a:rPr>
                <a:t>Endrodi</a:t>
              </a:r>
              <a:r>
                <a:rPr lang="en-US" altLang="ja-JP" dirty="0" smtClean="0">
                  <a:solidFill>
                    <a:srgbClr val="00B050"/>
                  </a:solidFill>
                </a:rPr>
                <a:t>, JHEP07(2015)</a:t>
              </a:r>
              <a:endParaRPr lang="ja-JP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08067" y="836711"/>
            <a:ext cx="3747909" cy="2808312"/>
            <a:chOff x="467544" y="908720"/>
            <a:chExt cx="3363508" cy="252028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908720"/>
              <a:ext cx="3363508" cy="252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2618195" y="2406079"/>
              <a:ext cx="782587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5757"/>
                  </a:solidFill>
                </a:rPr>
                <a:t>T = 0</a:t>
              </a:r>
              <a:endParaRPr kumimoji="1" lang="ja-JP" altLang="en-US" sz="2400" dirty="0">
                <a:solidFill>
                  <a:srgbClr val="FF5757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07504" y="3645024"/>
            <a:ext cx="90783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+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At T= 0</a:t>
            </a:r>
            <a:r>
              <a:rPr kumimoji="1" lang="en-US" altLang="ja-JP" sz="2800" dirty="0" smtClean="0"/>
              <a:t>, an enhancement of the chiral condensate was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kumimoji="1" lang="en-US" altLang="ja-JP" sz="2800" dirty="0" smtClean="0"/>
              <a:t>observed in lattice QCD simulations.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ym typeface="Wingdings" panose="05000000000000000000" pitchFamily="2" charset="2"/>
              </a:rPr>
              <a:t> </a:t>
            </a:r>
            <a:r>
              <a:rPr lang="en-US" altLang="ja-JP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Qualitative agreement </a:t>
            </a:r>
            <a:r>
              <a:rPr lang="en-US" altLang="ja-JP" sz="2800" dirty="0" smtClean="0">
                <a:sym typeface="Wingdings" panose="05000000000000000000" pitchFamily="2" charset="2"/>
              </a:rPr>
              <a:t>with the magnetic catalysis.</a:t>
            </a:r>
            <a:endParaRPr lang="en-US" altLang="ja-JP" sz="2800" dirty="0" smtClean="0"/>
          </a:p>
          <a:p>
            <a:r>
              <a:rPr lang="en-US" altLang="ja-JP" sz="2800" dirty="0" smtClean="0"/>
              <a:t>+ However, the chiral restoration occurs </a:t>
            </a:r>
            <a:r>
              <a:rPr lang="en-US" altLang="ja-JP" sz="2800" dirty="0" smtClean="0">
                <a:solidFill>
                  <a:srgbClr val="FF0000"/>
                </a:solidFill>
              </a:rPr>
              <a:t>at a lower T 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/>
              <a:t>in a stronger B-field,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c</a:t>
            </a:r>
            <a:r>
              <a:rPr kumimoji="1" lang="en-US" altLang="ja-JP" sz="2800" dirty="0" smtClean="0"/>
              <a:t>alled the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 “</a:t>
            </a:r>
            <a:r>
              <a:rPr kumimoji="1" lang="en-US" altLang="ja-JP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inverse magnetic catalysis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.”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520" y="6006549"/>
            <a:ext cx="878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7030A0"/>
                </a:solidFill>
              </a:rPr>
              <a:t>Typical model calculations fail to reproduce the linear growth at T = 0 </a:t>
            </a:r>
            <a:r>
              <a:rPr lang="en-US" altLang="ja-JP" sz="2400" dirty="0" smtClean="0">
                <a:solidFill>
                  <a:srgbClr val="7030A0"/>
                </a:solidFill>
              </a:rPr>
              <a:t>and the inverse magnetic catalysis at finite T.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2257797" y="44624"/>
            <a:ext cx="4978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3200" dirty="0" smtClean="0">
                <a:solidFill>
                  <a:srgbClr val="00B0F0"/>
                </a:solidFill>
              </a:rPr>
              <a:t>Possible hierarchies in QCD</a:t>
            </a:r>
            <a:endParaRPr lang="en-US" altLang="ja-JP" sz="3200" dirty="0">
              <a:solidFill>
                <a:srgbClr val="00B0F0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27584" y="692696"/>
            <a:ext cx="3487273" cy="2694555"/>
            <a:chOff x="611701" y="437722"/>
            <a:chExt cx="4430444" cy="3423326"/>
          </a:xfrm>
        </p:grpSpPr>
        <p:cxnSp>
          <p:nvCxnSpPr>
            <p:cNvPr id="2" name="直線コネクタ 1"/>
            <p:cNvCxnSpPr/>
            <p:nvPr/>
          </p:nvCxnSpPr>
          <p:spPr>
            <a:xfrm>
              <a:off x="1043608" y="3524432"/>
              <a:ext cx="221970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/>
            <p:cNvCxnSpPr/>
            <p:nvPr/>
          </p:nvCxnSpPr>
          <p:spPr>
            <a:xfrm>
              <a:off x="1043608" y="2545152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/>
            <p:cNvCxnSpPr/>
            <p:nvPr/>
          </p:nvCxnSpPr>
          <p:spPr>
            <a:xfrm>
              <a:off x="1043608" y="918684"/>
              <a:ext cx="2219703" cy="0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/>
            <p:cNvSpPr txBox="1"/>
            <p:nvPr/>
          </p:nvSpPr>
          <p:spPr>
            <a:xfrm>
              <a:off x="1199844" y="437722"/>
              <a:ext cx="197521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Higher Landau levels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10378" y="2084422"/>
              <a:ext cx="147706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S</a:t>
              </a:r>
              <a:r>
                <a:rPr lang="en-US" altLang="ja-JP" dirty="0" smtClean="0"/>
                <a:t>creening mass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748744" y="3121820"/>
              <a:ext cx="1209478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Landau pole</a:t>
              </a:r>
              <a:endParaRPr kumimoji="1" lang="ja-JP" altLang="en-US" dirty="0"/>
            </a:p>
          </p:txBody>
        </p:sp>
        <p:sp>
          <p:nvSpPr>
            <p:cNvPr id="8" name="上矢印 7"/>
            <p:cNvSpPr/>
            <p:nvPr/>
          </p:nvSpPr>
          <p:spPr>
            <a:xfrm>
              <a:off x="611701" y="694258"/>
              <a:ext cx="532193" cy="3166790"/>
            </a:xfrm>
            <a:prstGeom prst="upArrow">
              <a:avLst/>
            </a:prstGeom>
            <a:gradFill flip="none" rotWithShape="1">
              <a:gsLst>
                <a:gs pos="0">
                  <a:srgbClr val="7030A0"/>
                </a:gs>
                <a:gs pos="71000">
                  <a:srgbClr val="FFFF00"/>
                </a:gs>
                <a:gs pos="31000">
                  <a:srgbClr val="00B0F0"/>
                </a:gs>
                <a:gs pos="100000">
                  <a:srgbClr val="FF0000"/>
                </a:gs>
              </a:gsLst>
              <a:lin ang="5400000" scaled="1"/>
              <a:tileRect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1304750" y="1733296"/>
              <a:ext cx="391712" cy="811856"/>
            </a:xfrm>
            <a:prstGeom prst="downArrow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下矢印 10"/>
            <p:cNvSpPr/>
            <p:nvPr/>
          </p:nvSpPr>
          <p:spPr>
            <a:xfrm>
              <a:off x="1304750" y="2675722"/>
              <a:ext cx="391712" cy="848710"/>
            </a:xfrm>
            <a:prstGeom prst="downArrow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96462" y="1718982"/>
              <a:ext cx="1109195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</a:t>
              </a:r>
              <a:endParaRPr kumimoji="1" lang="ja-JP" altLang="en-US" dirty="0">
                <a:solidFill>
                  <a:srgbClr val="00B05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696462" y="2675722"/>
              <a:ext cx="1190582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II</a:t>
              </a:r>
              <a:endPara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14" name="図 13" descr="\begin{document}&#10;\begin{align*}&#10;\Lambda_{\rm UV} \sim \sqrt{2eB}&#10;\end{align*}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9167" y="788114"/>
              <a:ext cx="1321449" cy="257607"/>
            </a:xfrm>
            <a:prstGeom prst="rect">
              <a:avLst/>
            </a:prstGeom>
          </p:spPr>
        </p:pic>
        <p:pic>
          <p:nvPicPr>
            <p:cNvPr id="31" name="図 30" descr="\begin{document}&#10;\begin{align*}&#10;\Lambda_{\rm sc} \sim \sqrt{\alpha N_f eB}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348" y="2448207"/>
              <a:ext cx="1542797" cy="276598"/>
            </a:xfrm>
            <a:prstGeom prst="rect">
              <a:avLst/>
            </a:prstGeom>
          </p:spPr>
        </p:pic>
        <p:cxnSp>
          <p:nvCxnSpPr>
            <p:cNvPr id="33" name="直線コネクタ 32"/>
            <p:cNvCxnSpPr/>
            <p:nvPr/>
          </p:nvCxnSpPr>
          <p:spPr>
            <a:xfrm>
              <a:off x="1056153" y="1621785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図 33" descr="\begin{document}&#10;\begin{align*}&#10;\Lambda_{\rm QCD}&#10;\end{align*}&#10;\end{document}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1361941"/>
              <a:ext cx="897818" cy="403860"/>
            </a:xfrm>
            <a:prstGeom prst="rect">
              <a:avLst/>
            </a:prstGeom>
          </p:spPr>
        </p:pic>
        <p:sp>
          <p:nvSpPr>
            <p:cNvPr id="35" name="下矢印 34"/>
            <p:cNvSpPr/>
            <p:nvPr/>
          </p:nvSpPr>
          <p:spPr>
            <a:xfrm>
              <a:off x="1331640" y="988027"/>
              <a:ext cx="391712" cy="633758"/>
            </a:xfrm>
            <a:prstGeom prst="downArrow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723352" y="973713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F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0</a:t>
              </a:r>
              <a:endParaRPr kumimoji="1" lang="ja-JP" altLang="en-US" dirty="0">
                <a:solidFill>
                  <a:srgbClr val="00B0F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37" name="図 36" descr="\begin{document}&#10;\begin{align*}&#10;m_{\rm dyn} \sim ???&#10;\end{align*}&#10;\end{document}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49" y="3357533"/>
              <a:ext cx="911535" cy="205378"/>
            </a:xfrm>
            <a:prstGeom prst="rect">
              <a:avLst/>
            </a:prstGeom>
          </p:spPr>
        </p:pic>
      </p:grpSp>
      <p:sp>
        <p:nvSpPr>
          <p:cNvPr id="38" name="角丸四角形 37"/>
          <p:cNvSpPr/>
          <p:nvPr/>
        </p:nvSpPr>
        <p:spPr>
          <a:xfrm>
            <a:off x="4747046" y="764704"/>
            <a:ext cx="4145434" cy="6469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B0F0"/>
                </a:solidFill>
              </a:rPr>
              <a:t>Perturbative region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747046" y="1484784"/>
            <a:ext cx="4145434" cy="20232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B0F0"/>
                </a:solidFill>
              </a:rPr>
              <a:t>Intrinsic energy dep. </a:t>
            </a:r>
          </a:p>
          <a:p>
            <a:pPr algn="ctr"/>
            <a:r>
              <a:rPr lang="en-US" altLang="ja-JP" sz="2800" dirty="0">
                <a:solidFill>
                  <a:srgbClr val="00B0F0"/>
                </a:solidFill>
              </a:rPr>
              <a:t>i</a:t>
            </a:r>
            <a:r>
              <a:rPr lang="en-US" altLang="ja-JP" sz="2800" dirty="0" smtClean="0">
                <a:solidFill>
                  <a:srgbClr val="00B0F0"/>
                </a:solidFill>
              </a:rPr>
              <a:t>n </a:t>
            </a:r>
            <a:r>
              <a:rPr kumimoji="1" lang="en-US" altLang="ja-JP" sz="2800" dirty="0" smtClean="0">
                <a:solidFill>
                  <a:srgbClr val="00B0F0"/>
                </a:solidFill>
              </a:rPr>
              <a:t>the low-energy QCD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827584" y="4078190"/>
            <a:ext cx="3494907" cy="2735186"/>
            <a:chOff x="611701" y="420613"/>
            <a:chExt cx="4396045" cy="3440435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1043608" y="3524432"/>
              <a:ext cx="221970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043608" y="2545152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043608" y="918684"/>
              <a:ext cx="2219703" cy="0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239464" y="420613"/>
              <a:ext cx="197521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Higher Landau levels</a:t>
              </a:r>
              <a:endParaRPr kumimoji="1" lang="ja-JP" altLang="en-US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810378" y="1226007"/>
              <a:ext cx="147706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S</a:t>
              </a:r>
              <a:r>
                <a:rPr lang="en-US" altLang="ja-JP" dirty="0" smtClean="0"/>
                <a:t>creening mass</a:t>
              </a:r>
              <a:endParaRPr kumimoji="1" lang="ja-JP" altLang="en-US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810378" y="3136450"/>
              <a:ext cx="1209477" cy="3348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Landau pole</a:t>
              </a:r>
              <a:endParaRPr kumimoji="1" lang="ja-JP" altLang="en-US" dirty="0"/>
            </a:p>
          </p:txBody>
        </p:sp>
        <p:sp>
          <p:nvSpPr>
            <p:cNvPr id="43" name="上矢印 42"/>
            <p:cNvSpPr/>
            <p:nvPr/>
          </p:nvSpPr>
          <p:spPr>
            <a:xfrm>
              <a:off x="611701" y="694258"/>
              <a:ext cx="532193" cy="3166790"/>
            </a:xfrm>
            <a:prstGeom prst="upArrow">
              <a:avLst/>
            </a:prstGeom>
            <a:gradFill flip="none" rotWithShape="1">
              <a:gsLst>
                <a:gs pos="0">
                  <a:srgbClr val="7030A0"/>
                </a:gs>
                <a:gs pos="71000">
                  <a:srgbClr val="FFFF00"/>
                </a:gs>
                <a:gs pos="31000">
                  <a:srgbClr val="00B0F0"/>
                </a:gs>
                <a:gs pos="100000">
                  <a:srgbClr val="FF0000"/>
                </a:gs>
              </a:gsLst>
              <a:lin ang="5400000" scaled="1"/>
              <a:tileRect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下矢印 43"/>
            <p:cNvSpPr/>
            <p:nvPr/>
          </p:nvSpPr>
          <p:spPr>
            <a:xfrm>
              <a:off x="1304750" y="1733296"/>
              <a:ext cx="391712" cy="811856"/>
            </a:xfrm>
            <a:prstGeom prst="downArrow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下矢印 46"/>
            <p:cNvSpPr/>
            <p:nvPr/>
          </p:nvSpPr>
          <p:spPr>
            <a:xfrm>
              <a:off x="1304750" y="2675722"/>
              <a:ext cx="391712" cy="848710"/>
            </a:xfrm>
            <a:prstGeom prst="downArrow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696462" y="1718983"/>
              <a:ext cx="1619513" cy="464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I’</a:t>
              </a:r>
              <a:endParaRPr kumimoji="1" lang="ja-JP" altLang="en-US" dirty="0">
                <a:solidFill>
                  <a:srgbClr val="00B05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696462" y="2675722"/>
              <a:ext cx="1732427" cy="464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II’</a:t>
              </a:r>
              <a:endPara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51" name="図 50" descr="\begin{document}&#10;\begin{align*}&#10;\Lambda_{\rm UV} \sim \sqrt{2eB}&#10;\end{align*}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9167" y="788114"/>
              <a:ext cx="1321449" cy="257607"/>
            </a:xfrm>
            <a:prstGeom prst="rect">
              <a:avLst/>
            </a:prstGeom>
          </p:spPr>
        </p:pic>
        <p:pic>
          <p:nvPicPr>
            <p:cNvPr id="52" name="図 51" descr="\begin{document}&#10;\begin{align*}&#10;\Lambda_{\rm sc} \sim \sqrt{\alpha N_f eB}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49" y="1580682"/>
              <a:ext cx="1542797" cy="276598"/>
            </a:xfrm>
            <a:prstGeom prst="rect">
              <a:avLst/>
            </a:prstGeom>
          </p:spPr>
        </p:pic>
        <p:cxnSp>
          <p:nvCxnSpPr>
            <p:cNvPr id="53" name="直線コネクタ 52"/>
            <p:cNvCxnSpPr/>
            <p:nvPr/>
          </p:nvCxnSpPr>
          <p:spPr>
            <a:xfrm>
              <a:off x="1056153" y="1621785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図 55" descr="\begin{document}&#10;\begin{align*}&#10;\Lambda_{\rm QCD}&#10;\end{align*}&#10;\end{document}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2343221"/>
              <a:ext cx="897818" cy="403860"/>
            </a:xfrm>
            <a:prstGeom prst="rect">
              <a:avLst/>
            </a:prstGeom>
          </p:spPr>
        </p:pic>
        <p:sp>
          <p:nvSpPr>
            <p:cNvPr id="57" name="下矢印 56"/>
            <p:cNvSpPr/>
            <p:nvPr/>
          </p:nvSpPr>
          <p:spPr>
            <a:xfrm>
              <a:off x="1331640" y="988027"/>
              <a:ext cx="391712" cy="633758"/>
            </a:xfrm>
            <a:prstGeom prst="downArrow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1723351" y="973713"/>
              <a:ext cx="1700166" cy="464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F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0’</a:t>
              </a:r>
              <a:endParaRPr kumimoji="1" lang="ja-JP" altLang="en-US" dirty="0">
                <a:solidFill>
                  <a:srgbClr val="00B0F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59" name="図 58" descr="\begin{document}&#10;\begin{align*}&#10;m_{\rm dyn} \sim ???&#10;\end{align*}&#10;\end{document}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49" y="3357533"/>
              <a:ext cx="911535" cy="205378"/>
            </a:xfrm>
            <a:prstGeom prst="rect">
              <a:avLst/>
            </a:prstGeom>
          </p:spPr>
        </p:pic>
      </p:grpSp>
      <p:sp>
        <p:nvSpPr>
          <p:cNvPr id="60" name="角丸四角形 59"/>
          <p:cNvSpPr/>
          <p:nvPr/>
        </p:nvSpPr>
        <p:spPr>
          <a:xfrm>
            <a:off x="4747046" y="4006182"/>
            <a:ext cx="4145434" cy="6469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B0F0"/>
                </a:solidFill>
              </a:rPr>
              <a:t>Perturbative region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747046" y="4718130"/>
            <a:ext cx="4145434" cy="20232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00B0F0"/>
                </a:solidFill>
              </a:rPr>
              <a:t>Intrinsic energy dep. </a:t>
            </a:r>
          </a:p>
          <a:p>
            <a:pPr algn="ctr"/>
            <a:r>
              <a:rPr lang="en-US" altLang="ja-JP" sz="2800" dirty="0">
                <a:solidFill>
                  <a:srgbClr val="00B0F0"/>
                </a:solidFill>
              </a:rPr>
              <a:t>in the low-energy QCD</a:t>
            </a:r>
            <a:endParaRPr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3573016"/>
            <a:ext cx="2714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In a stronger B: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752020" y="4509120"/>
            <a:ext cx="4140460" cy="2223457"/>
          </a:xfrm>
          <a:prstGeom prst="roundRect">
            <a:avLst/>
          </a:prstGeom>
          <a:solidFill>
            <a:srgbClr val="FF3399">
              <a:alpha val="1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</a:rPr>
              <a:t>A strong screening.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4752020" y="2717829"/>
            <a:ext cx="4140460" cy="783179"/>
          </a:xfrm>
          <a:prstGeom prst="roundRect">
            <a:avLst/>
          </a:prstGeom>
          <a:solidFill>
            <a:srgbClr val="FF3399">
              <a:alpha val="18824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</a:rPr>
              <a:t>A strong screening.</a:t>
            </a:r>
          </a:p>
        </p:txBody>
      </p:sp>
    </p:spTree>
    <p:extLst>
      <p:ext uri="{BB962C8B-B14F-4D97-AF65-F5344CB8AC3E}">
        <p14:creationId xmlns:p14="http://schemas.microsoft.com/office/powerpoint/2010/main" val="17075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39952" y="404664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Typical models fail to reproduce </a:t>
            </a:r>
          </a:p>
          <a:p>
            <a:r>
              <a:rPr kumimoji="1" lang="en-US" altLang="ja-JP" sz="2400" dirty="0" smtClean="0"/>
              <a:t>the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linear growth </a:t>
            </a:r>
            <a:r>
              <a:rPr kumimoji="1" lang="en-US" altLang="ja-JP" sz="2400" dirty="0" smtClean="0"/>
              <a:t>in the lattice result.</a:t>
            </a:r>
            <a:endParaRPr kumimoji="1" lang="ja-JP" altLang="en-US" sz="2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248286" y="332656"/>
            <a:ext cx="3747909" cy="2808312"/>
            <a:chOff x="467544" y="908720"/>
            <a:chExt cx="3363508" cy="252028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908720"/>
              <a:ext cx="3363508" cy="252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2618195" y="2406079"/>
              <a:ext cx="782587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5757"/>
                  </a:solidFill>
                </a:rPr>
                <a:t>T = 0</a:t>
              </a:r>
              <a:endParaRPr kumimoji="1" lang="ja-JP" altLang="en-US" sz="2400" dirty="0">
                <a:solidFill>
                  <a:srgbClr val="FF5757"/>
                </a:solidFill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9054" y="3051565"/>
            <a:ext cx="62191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Cf., </a:t>
            </a:r>
            <a:r>
              <a:rPr lang="en-US" altLang="ja-JP" sz="16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Studies by the Schwinger-Dyson equation in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T. Kojo and N. Su (2013), and KH</a:t>
            </a:r>
            <a:r>
              <a:rPr lang="en-US" altLang="ja-JP" sz="16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altLang="ja-JP" sz="16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T. Kojo, N. Su (2016).</a:t>
            </a:r>
            <a:endParaRPr lang="en-US" altLang="ja-JP" sz="1600" dirty="0">
              <a:solidFill>
                <a:srgbClr val="00B05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189" y="4566607"/>
            <a:ext cx="82515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If the </a:t>
            </a:r>
            <a:r>
              <a:rPr lang="en-US" altLang="ja-JP" sz="2800" dirty="0" err="1" smtClean="0"/>
              <a:t>m</a:t>
            </a:r>
            <a:r>
              <a:rPr lang="en-US" altLang="ja-JP" sz="2800" baseline="-25000" dirty="0" err="1" smtClean="0"/>
              <a:t>dyn</a:t>
            </a:r>
            <a:r>
              <a:rPr lang="en-US" altLang="ja-JP" sz="2800" dirty="0" smtClean="0"/>
              <a:t> does not grow with </a:t>
            </a:r>
            <a:r>
              <a:rPr lang="en-US" altLang="ja-JP" sz="2800" dirty="0" err="1" smtClean="0"/>
              <a:t>eB</a:t>
            </a:r>
            <a:r>
              <a:rPr lang="en-US" altLang="ja-JP" sz="2800" dirty="0" smtClean="0"/>
              <a:t>, </a:t>
            </a:r>
            <a:r>
              <a:rPr lang="en-US" altLang="ja-JP" sz="2800" dirty="0" smtClean="0">
                <a:solidFill>
                  <a:srgbClr val="FF0000"/>
                </a:solidFill>
              </a:rPr>
              <a:t>thermal fluctuations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will be enhanced </a:t>
            </a:r>
            <a:r>
              <a:rPr lang="en-US" altLang="ja-JP" sz="2800" dirty="0" smtClean="0"/>
              <a:t>by the large degeneracy factor ~ </a:t>
            </a:r>
            <a:r>
              <a:rPr lang="en-US" altLang="ja-JP" sz="2800" dirty="0" err="1" smtClean="0"/>
              <a:t>eB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>
                <a:sym typeface="Wingdings" panose="05000000000000000000" pitchFamily="2" charset="2"/>
              </a:rPr>
              <a:t>(If the gap is </a:t>
            </a:r>
            <a:r>
              <a:rPr lang="en-US" altLang="ja-JP" sz="2800" dirty="0" err="1" smtClean="0"/>
              <a:t>m</a:t>
            </a:r>
            <a:r>
              <a:rPr lang="en-US" altLang="ja-JP" sz="2800" baseline="-25000" dirty="0" err="1" smtClean="0"/>
              <a:t>dyn</a:t>
            </a:r>
            <a:r>
              <a:rPr lang="en-US" altLang="ja-JP" sz="2800" dirty="0" smtClean="0">
                <a:sym typeface="Wingdings" panose="05000000000000000000" pitchFamily="2" charset="2"/>
              </a:rPr>
              <a:t>~ eB</a:t>
            </a:r>
            <a:r>
              <a:rPr lang="en-US" altLang="ja-JP" sz="2800" baseline="30000" dirty="0" smtClean="0">
                <a:sym typeface="Wingdings" panose="05000000000000000000" pitchFamily="2" charset="2"/>
              </a:rPr>
              <a:t>1/2</a:t>
            </a:r>
            <a:r>
              <a:rPr lang="en-US" altLang="ja-JP" sz="2800" dirty="0" smtClean="0">
                <a:sym typeface="Wingdings" panose="05000000000000000000" pitchFamily="2" charset="2"/>
              </a:rPr>
              <a:t>, Tc ~ eB</a:t>
            </a:r>
            <a:r>
              <a:rPr lang="en-US" altLang="ja-JP" sz="2800" baseline="30000" dirty="0" smtClean="0">
                <a:sym typeface="Wingdings" panose="05000000000000000000" pitchFamily="2" charset="2"/>
              </a:rPr>
              <a:t>1/2</a:t>
            </a:r>
            <a:r>
              <a:rPr lang="en-US" altLang="ja-JP" sz="2800" dirty="0" smtClean="0">
                <a:sym typeface="Wingdings" panose="05000000000000000000" pitchFamily="2" charset="2"/>
              </a:rPr>
              <a:t>.)</a:t>
            </a:r>
          </a:p>
        </p:txBody>
      </p:sp>
      <p:grpSp>
        <p:nvGrpSpPr>
          <p:cNvPr id="81" name="グループ化 80"/>
          <p:cNvGrpSpPr/>
          <p:nvPr/>
        </p:nvGrpSpPr>
        <p:grpSpPr>
          <a:xfrm>
            <a:off x="5020492" y="1124744"/>
            <a:ext cx="3583956" cy="3744416"/>
            <a:chOff x="5380532" y="1844824"/>
            <a:chExt cx="3583956" cy="3744416"/>
          </a:xfrm>
        </p:grpSpPr>
        <p:sp>
          <p:nvSpPr>
            <p:cNvPr id="8" name="正方形/長方形 7"/>
            <p:cNvSpPr/>
            <p:nvPr/>
          </p:nvSpPr>
          <p:spPr>
            <a:xfrm>
              <a:off x="5380532" y="1844824"/>
              <a:ext cx="3583956" cy="3744416"/>
            </a:xfrm>
            <a:prstGeom prst="rect">
              <a:avLst/>
            </a:prstGeom>
            <a:solidFill>
              <a:srgbClr val="00B0F0">
                <a:alpha val="34902"/>
              </a:srgbClr>
            </a:solidFill>
            <a:ln>
              <a:solidFill>
                <a:schemeClr val="tx1"/>
              </a:solidFill>
            </a:ln>
            <a:scene3d>
              <a:camera prst="orthographicFront">
                <a:rot lat="3699606" lon="18566384" rev="18819717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7956376" y="2975228"/>
              <a:ext cx="360040" cy="661112"/>
              <a:chOff x="7560332" y="3487968"/>
              <a:chExt cx="360040" cy="661112"/>
            </a:xfrm>
          </p:grpSpPr>
          <p:sp>
            <p:nvSpPr>
              <p:cNvPr id="26" name="円/楕円 25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円/楕円 27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28" name="円/楕円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3"/>
                    <a:stretch>
                      <a:fillRect l="-5882" b="-17647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9" name="グループ化 28"/>
            <p:cNvGrpSpPr/>
            <p:nvPr/>
          </p:nvGrpSpPr>
          <p:grpSpPr>
            <a:xfrm>
              <a:off x="7308304" y="2967337"/>
              <a:ext cx="360040" cy="661112"/>
              <a:chOff x="7560332" y="3487968"/>
              <a:chExt cx="360040" cy="661112"/>
            </a:xfrm>
          </p:grpSpPr>
          <p:sp>
            <p:nvSpPr>
              <p:cNvPr id="30" name="円/楕円 29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円/楕円 31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2" name="円/楕円 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4"/>
                    <a:stretch>
                      <a:fillRect l="-5882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7" name="グループ化 36"/>
            <p:cNvGrpSpPr/>
            <p:nvPr/>
          </p:nvGrpSpPr>
          <p:grpSpPr>
            <a:xfrm>
              <a:off x="6732240" y="2983912"/>
              <a:ext cx="360040" cy="661112"/>
              <a:chOff x="7560332" y="3487968"/>
              <a:chExt cx="360040" cy="661112"/>
            </a:xfrm>
          </p:grpSpPr>
          <p:sp>
            <p:nvSpPr>
              <p:cNvPr id="38" name="円/楕円 37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円/楕円 39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40" name="円/楕円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5"/>
                    <a:stretch>
                      <a:fillRect l="-5882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グループ化 40"/>
            <p:cNvGrpSpPr/>
            <p:nvPr/>
          </p:nvGrpSpPr>
          <p:grpSpPr>
            <a:xfrm>
              <a:off x="6084168" y="2976021"/>
              <a:ext cx="360040" cy="661112"/>
              <a:chOff x="7560332" y="3487968"/>
              <a:chExt cx="360040" cy="661112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円/楕円 43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44" name="円/楕円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6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4" name="グループ化 23"/>
            <p:cNvGrpSpPr/>
            <p:nvPr/>
          </p:nvGrpSpPr>
          <p:grpSpPr>
            <a:xfrm>
              <a:off x="6426507" y="3356992"/>
              <a:ext cx="360040" cy="661112"/>
              <a:chOff x="7560332" y="3487968"/>
              <a:chExt cx="360040" cy="661112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円/楕円 22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23" name="円/楕円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7"/>
                    <a:stretch>
                      <a:fillRect l="-5882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グループ化 32"/>
            <p:cNvGrpSpPr/>
            <p:nvPr/>
          </p:nvGrpSpPr>
          <p:grpSpPr>
            <a:xfrm>
              <a:off x="5868144" y="3356992"/>
              <a:ext cx="360040" cy="661112"/>
              <a:chOff x="7560332" y="3487968"/>
              <a:chExt cx="360040" cy="661112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円/楕円 35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6" name="円/楕円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8"/>
                    <a:stretch>
                      <a:fillRect l="-3846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グループ化 44"/>
            <p:cNvGrpSpPr/>
            <p:nvPr/>
          </p:nvGrpSpPr>
          <p:grpSpPr>
            <a:xfrm>
              <a:off x="7596336" y="3356992"/>
              <a:ext cx="360040" cy="661112"/>
              <a:chOff x="7560332" y="3487968"/>
              <a:chExt cx="360040" cy="661112"/>
            </a:xfrm>
          </p:grpSpPr>
          <p:sp>
            <p:nvSpPr>
              <p:cNvPr id="46" name="円/楕円 45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円/楕円 47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48" name="円/楕円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9"/>
                    <a:stretch>
                      <a:fillRect l="-5882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9" name="グループ化 48"/>
            <p:cNvGrpSpPr/>
            <p:nvPr/>
          </p:nvGrpSpPr>
          <p:grpSpPr>
            <a:xfrm>
              <a:off x="7037973" y="3356992"/>
              <a:ext cx="360040" cy="661112"/>
              <a:chOff x="7560332" y="3487968"/>
              <a:chExt cx="360040" cy="661112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円/楕円 50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円/楕円 51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2" name="円/楕円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0"/>
                    <a:stretch>
                      <a:fillRect l="-5769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グループ化 52"/>
            <p:cNvGrpSpPr/>
            <p:nvPr/>
          </p:nvGrpSpPr>
          <p:grpSpPr>
            <a:xfrm>
              <a:off x="6138475" y="3848008"/>
              <a:ext cx="360040" cy="661112"/>
              <a:chOff x="7560332" y="3487968"/>
              <a:chExt cx="360040" cy="661112"/>
            </a:xfrm>
          </p:grpSpPr>
          <p:sp>
            <p:nvSpPr>
              <p:cNvPr id="54" name="円/楕円 53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円/楕円 55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6" name="円/楕円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1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グループ化 56"/>
            <p:cNvGrpSpPr/>
            <p:nvPr/>
          </p:nvGrpSpPr>
          <p:grpSpPr>
            <a:xfrm>
              <a:off x="5580112" y="3848008"/>
              <a:ext cx="360040" cy="661112"/>
              <a:chOff x="7560332" y="3487968"/>
              <a:chExt cx="360040" cy="661112"/>
            </a:xfrm>
          </p:grpSpPr>
          <p:sp>
            <p:nvSpPr>
              <p:cNvPr id="58" name="円/楕円 57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/楕円 58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円/楕円 59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60" name="円/楕円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2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グループ化 60"/>
            <p:cNvGrpSpPr/>
            <p:nvPr/>
          </p:nvGrpSpPr>
          <p:grpSpPr>
            <a:xfrm>
              <a:off x="7308304" y="3848008"/>
              <a:ext cx="360040" cy="661112"/>
              <a:chOff x="7560332" y="3487968"/>
              <a:chExt cx="360040" cy="661112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円/楕円 63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64" name="円/楕円 6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3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5" name="グループ化 64"/>
            <p:cNvGrpSpPr/>
            <p:nvPr/>
          </p:nvGrpSpPr>
          <p:grpSpPr>
            <a:xfrm>
              <a:off x="6749941" y="3848008"/>
              <a:ext cx="360040" cy="661112"/>
              <a:chOff x="7560332" y="3487968"/>
              <a:chExt cx="360040" cy="661112"/>
            </a:xfrm>
          </p:grpSpPr>
          <p:sp>
            <p:nvSpPr>
              <p:cNvPr id="66" name="円/楕円 65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円/楕円 67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68" name="円/楕円 6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4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グループ化 68"/>
            <p:cNvGrpSpPr/>
            <p:nvPr/>
          </p:nvGrpSpPr>
          <p:grpSpPr>
            <a:xfrm>
              <a:off x="8460432" y="2996952"/>
              <a:ext cx="360040" cy="661112"/>
              <a:chOff x="7560332" y="3487968"/>
              <a:chExt cx="360040" cy="661112"/>
            </a:xfrm>
          </p:grpSpPr>
          <p:sp>
            <p:nvSpPr>
              <p:cNvPr id="70" name="円/楕円 69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円/楕円 71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72" name="円/楕円 7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5"/>
                    <a:stretch>
                      <a:fillRect l="-5882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グループ化 72"/>
            <p:cNvGrpSpPr/>
            <p:nvPr/>
          </p:nvGrpSpPr>
          <p:grpSpPr>
            <a:xfrm>
              <a:off x="8100392" y="3378716"/>
              <a:ext cx="360040" cy="661112"/>
              <a:chOff x="7560332" y="3487968"/>
              <a:chExt cx="360040" cy="661112"/>
            </a:xfrm>
          </p:grpSpPr>
          <p:sp>
            <p:nvSpPr>
              <p:cNvPr id="74" name="円/楕円 73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円/楕円 74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円/楕円 75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76" name="円/楕円 7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6"/>
                    <a:stretch>
                      <a:fillRect l="-5882" b="-15385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7" name="グループ化 76"/>
            <p:cNvGrpSpPr/>
            <p:nvPr/>
          </p:nvGrpSpPr>
          <p:grpSpPr>
            <a:xfrm>
              <a:off x="7812360" y="3869732"/>
              <a:ext cx="360040" cy="661112"/>
              <a:chOff x="7560332" y="3487968"/>
              <a:chExt cx="360040" cy="661112"/>
            </a:xfrm>
          </p:grpSpPr>
          <p:sp>
            <p:nvSpPr>
              <p:cNvPr id="78" name="円/楕円 77"/>
              <p:cNvSpPr/>
              <p:nvPr/>
            </p:nvSpPr>
            <p:spPr>
              <a:xfrm>
                <a:off x="7560332" y="3487968"/>
                <a:ext cx="360040" cy="66111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7596336" y="3501008"/>
                <a:ext cx="288032" cy="288032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 smtClean="0"/>
                  <a:t>q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円/楕円 79"/>
                  <p:cNvSpPr/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en-US" altLang="ja-JP" i="1" dirty="0" smtClean="0">
                      <a:latin typeface="Cambria Math"/>
                    </a:endParaRP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</m:acc>
                        </m:oMath>
                      </m:oMathPara>
                    </a14:m>
                    <a:endParaRPr kumimoji="1" lang="en-US" altLang="ja-JP" dirty="0" smtClean="0"/>
                  </a:p>
                  <a:p>
                    <a:pPr algn="ctr"/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80" name="円/楕円 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6336" y="3861048"/>
                    <a:ext cx="288032" cy="288032"/>
                  </a:xfrm>
                  <a:prstGeom prst="ellipse">
                    <a:avLst/>
                  </a:prstGeom>
                  <a:blipFill rotWithShape="1">
                    <a:blip r:embed="rId17"/>
                    <a:stretch>
                      <a:fillRect l="-3846" b="-15686"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pic>
        <p:nvPicPr>
          <p:cNvPr id="82" name="図 81" descr="\begin{document}&#10;\begin{align*}&#10;\langle \bar \psi \psi \rangle _{4D}&#10;\sim eB \langle \bar \psi \psi \rangle_{\rm 2D}  &#10;\sim eB m_{\rm dyn}&#10;\end{align*}&#10;\end{document}"/>
          <p:cNvPicPr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628800"/>
            <a:ext cx="4896544" cy="424266"/>
          </a:xfrm>
          <a:prstGeom prst="rect">
            <a:avLst/>
          </a:prstGeom>
        </p:spPr>
      </p:pic>
      <p:sp>
        <p:nvSpPr>
          <p:cNvPr id="85" name="正方形/長方形 84"/>
          <p:cNvSpPr/>
          <p:nvPr/>
        </p:nvSpPr>
        <p:spPr>
          <a:xfrm>
            <a:off x="248286" y="3903439"/>
            <a:ext cx="8032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From this observation at T = 0, it seems that </a:t>
            </a:r>
            <a:r>
              <a:rPr lang="en-US" altLang="ja-JP" sz="2400" dirty="0" err="1">
                <a:solidFill>
                  <a:srgbClr val="FF0000"/>
                </a:solidFill>
              </a:rPr>
              <a:t>m</a:t>
            </a:r>
            <a:r>
              <a:rPr lang="en-US" altLang="ja-JP" sz="2400" baseline="-25000" dirty="0" err="1">
                <a:solidFill>
                  <a:srgbClr val="FF0000"/>
                </a:solidFill>
              </a:rPr>
              <a:t>dyn</a:t>
            </a:r>
            <a:r>
              <a:rPr lang="en-US" altLang="ja-JP" sz="2400" dirty="0">
                <a:solidFill>
                  <a:srgbClr val="FF0000"/>
                </a:solidFill>
              </a:rPr>
              <a:t> ~ O( (</a:t>
            </a:r>
            <a:r>
              <a:rPr lang="en-US" altLang="ja-JP" sz="2400" dirty="0" err="1">
                <a:solidFill>
                  <a:srgbClr val="FF0000"/>
                </a:solidFill>
              </a:rPr>
              <a:t>eB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  <a:r>
              <a:rPr lang="en-US" altLang="ja-JP" sz="2400" baseline="30000" dirty="0">
                <a:solidFill>
                  <a:srgbClr val="FF0000"/>
                </a:solidFill>
              </a:rPr>
              <a:t>0</a:t>
            </a:r>
            <a:r>
              <a:rPr lang="en-US" altLang="ja-JP" sz="2400" dirty="0">
                <a:solidFill>
                  <a:srgbClr val="FF0000"/>
                </a:solidFill>
              </a:rPr>
              <a:t> ).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179512" y="6093296"/>
            <a:ext cx="7771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altLang="ja-JP" sz="2400" dirty="0">
                <a:sym typeface="Wingdings" panose="05000000000000000000" pitchFamily="2" charset="2"/>
              </a:rPr>
              <a:t>A possible scenario for </a:t>
            </a:r>
            <a:r>
              <a:rPr lang="en-US" altLang="ja-JP" sz="2400" dirty="0">
                <a:solidFill>
                  <a:srgbClr val="FF0000"/>
                </a:solidFill>
                <a:sym typeface="Wingdings" panose="05000000000000000000" pitchFamily="2" charset="2"/>
              </a:rPr>
              <a:t>consistent</a:t>
            </a:r>
            <a:r>
              <a:rPr lang="en-US" altLang="ja-JP" sz="2400" dirty="0">
                <a:sym typeface="Wingdings" panose="05000000000000000000" pitchFamily="2" charset="2"/>
              </a:rPr>
              <a:t> description of </a:t>
            </a:r>
          </a:p>
          <a:p>
            <a:r>
              <a:rPr lang="en-US" altLang="ja-JP" sz="2400" dirty="0">
                <a:sym typeface="Wingdings" panose="05000000000000000000" pitchFamily="2" charset="2"/>
              </a:rPr>
              <a:t>      the MC at T = 0 and the inverse MC at finite T.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4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5" grpId="0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27537" y="116632"/>
            <a:ext cx="1880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smtClean="0">
                <a:solidFill>
                  <a:srgbClr val="0070C0"/>
                </a:solidFill>
              </a:rPr>
              <a:t>Outline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179512" y="1283568"/>
            <a:ext cx="9679633" cy="487507"/>
            <a:chOff x="148951" y="476672"/>
            <a:chExt cx="9679633" cy="487507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684584" y="502514"/>
              <a:ext cx="9144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dirty="0" smtClean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The origin of the </a:t>
              </a:r>
              <a:r>
                <a:rPr lang="en-US" altLang="ja-JP" sz="2400" dirty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magnetic </a:t>
              </a:r>
              <a:r>
                <a:rPr lang="en-US" altLang="ja-JP" sz="2400" dirty="0" smtClean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catalysis of </a:t>
              </a:r>
              <a:r>
                <a:rPr lang="en-US" altLang="ja-JP" sz="2400" dirty="0" err="1" smtClean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χSB</a:t>
              </a:r>
              <a:r>
                <a:rPr lang="en-US" altLang="ja-JP" sz="2400" dirty="0" smtClean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 </a:t>
              </a:r>
              <a:r>
                <a:rPr lang="en-US" altLang="ja-JP" sz="2400" dirty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in </a:t>
              </a:r>
              <a:r>
                <a:rPr lang="en-US" altLang="ja-JP" sz="2400" dirty="0" smtClean="0">
                  <a:solidFill>
                    <a:srgbClr val="0070C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a strong B</a:t>
              </a:r>
              <a:endParaRPr lang="en-US" altLang="ja-JP" sz="2400" dirty="0">
                <a:solidFill>
                  <a:srgbClr val="0070C0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48951" y="47667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</a:t>
              </a:r>
              <a:endParaRPr kumimoji="1" lang="ja-JP" altLang="en-US" sz="2400" b="1" dirty="0"/>
            </a:p>
          </p:txBody>
        </p: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76889" y="1844824"/>
            <a:ext cx="772755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B0F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Analogy to superconductivity: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Effective dimensional reduction </a:t>
            </a:r>
            <a:r>
              <a:rPr lang="en-US" altLang="ja-JP" sz="2000" dirty="0" smtClean="0">
                <a:solidFill>
                  <a:srgbClr val="00B0F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in high density and in a strong 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--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Scaling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argument 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on the basis of RG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217638" y="3717032"/>
            <a:ext cx="8070130" cy="892552"/>
            <a:chOff x="95742" y="3717032"/>
            <a:chExt cx="8070130" cy="89255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611560" y="3717032"/>
              <a:ext cx="755431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70C0"/>
                  </a:solidFill>
                </a:rPr>
                <a:t>The RG equation for </a:t>
              </a:r>
              <a:r>
                <a:rPr lang="en-US" altLang="ja-JP" sz="2800" dirty="0">
                  <a:solidFill>
                    <a:srgbClr val="0070C0"/>
                  </a:solidFill>
                </a:rPr>
                <a:t>a weak-coupling gauge </a:t>
              </a:r>
              <a:r>
                <a:rPr lang="en-US" altLang="ja-JP" sz="2800" dirty="0" smtClean="0">
                  <a:solidFill>
                    <a:srgbClr val="0070C0"/>
                  </a:solidFill>
                </a:rPr>
                <a:t>theory</a:t>
              </a:r>
              <a:endParaRPr lang="en-US" altLang="ja-JP" sz="2800" dirty="0">
                <a:solidFill>
                  <a:srgbClr val="0070C0"/>
                </a:solidFill>
              </a:endParaRPr>
            </a:p>
            <a:p>
              <a:r>
                <a:rPr lang="en-US" altLang="ja-JP" sz="2400" dirty="0" smtClean="0">
                  <a:solidFill>
                    <a:srgbClr val="00B0F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-- </a:t>
              </a:r>
              <a:r>
                <a:rPr lang="en-US" altLang="ja-JP" sz="2400" dirty="0" smtClean="0">
                  <a:solidFill>
                    <a:srgbClr val="FF000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Screening effect </a:t>
              </a:r>
              <a:r>
                <a:rPr lang="en-US" altLang="ja-JP" sz="2400" dirty="0" smtClean="0">
                  <a:solidFill>
                    <a:srgbClr val="00B0F0"/>
                  </a:solidFill>
                  <a:latin typeface="Arial" charset="0"/>
                  <a:ea typeface="ＭＳ Ｐゴシック" charset="-128"/>
                  <a:cs typeface="ＭＳ Ｐゴシック" charset="-128"/>
                </a:rPr>
                <a:t>in QED</a:t>
              </a:r>
              <a:endParaRPr lang="en-US" altLang="ja-JP" sz="2400" dirty="0">
                <a:solidFill>
                  <a:srgbClr val="00B0F0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95742" y="371703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/>
                <a:t>2</a:t>
              </a:r>
              <a:endParaRPr kumimoji="1" lang="ja-JP" altLang="en-US" sz="2400" b="1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99394" y="56316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3</a:t>
            </a:r>
            <a:endParaRPr kumimoji="1" lang="ja-JP" altLang="en-US" sz="24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576" y="5589240"/>
            <a:ext cx="7391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Perspective for the MC in </a:t>
            </a:r>
            <a:r>
              <a:rPr lang="en-US" altLang="ja-JP" sz="2800" dirty="0" smtClean="0">
                <a:solidFill>
                  <a:srgbClr val="FF0000"/>
                </a:solidFill>
              </a:rPr>
              <a:t>QCD</a:t>
            </a:r>
            <a:r>
              <a:rPr lang="en-US" altLang="ja-JP" sz="2800" dirty="0" smtClean="0">
                <a:solidFill>
                  <a:srgbClr val="0070C0"/>
                </a:solidFill>
              </a:rPr>
              <a:t> at zero and finite T.</a:t>
            </a:r>
            <a:endParaRPr lang="en-US" altLang="ja-JP" sz="1600" dirty="0">
              <a:solidFill>
                <a:srgbClr val="00B05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71600" y="630002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Cf., KH, </a:t>
            </a:r>
            <a:r>
              <a:rPr lang="en-US" altLang="ja-JP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T. Kojo, N. Su, NPA, (2016).</a:t>
            </a:r>
            <a:endParaRPr lang="en-US" altLang="ja-JP" dirty="0">
              <a:solidFill>
                <a:srgbClr val="00B05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9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/>
          <p:cNvGrpSpPr/>
          <p:nvPr/>
        </p:nvGrpSpPr>
        <p:grpSpPr>
          <a:xfrm>
            <a:off x="611701" y="2276872"/>
            <a:ext cx="4430444" cy="3240360"/>
            <a:chOff x="611701" y="620688"/>
            <a:chExt cx="4430444" cy="3240360"/>
          </a:xfrm>
        </p:grpSpPr>
        <p:cxnSp>
          <p:nvCxnSpPr>
            <p:cNvPr id="2" name="直線コネクタ 1"/>
            <p:cNvCxnSpPr/>
            <p:nvPr/>
          </p:nvCxnSpPr>
          <p:spPr>
            <a:xfrm>
              <a:off x="1043608" y="3524432"/>
              <a:ext cx="221970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/>
            <p:cNvCxnSpPr/>
            <p:nvPr/>
          </p:nvCxnSpPr>
          <p:spPr>
            <a:xfrm>
              <a:off x="1043608" y="2545152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/>
            <p:cNvCxnSpPr/>
            <p:nvPr/>
          </p:nvCxnSpPr>
          <p:spPr>
            <a:xfrm>
              <a:off x="1043608" y="918684"/>
              <a:ext cx="2219703" cy="0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/>
            <p:cNvSpPr txBox="1"/>
            <p:nvPr/>
          </p:nvSpPr>
          <p:spPr>
            <a:xfrm>
              <a:off x="1239464" y="620688"/>
              <a:ext cx="197521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Higher Landau levels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10378" y="2247681"/>
              <a:ext cx="1477066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S</a:t>
              </a:r>
              <a:r>
                <a:rPr lang="en-US" altLang="ja-JP" dirty="0" smtClean="0"/>
                <a:t>creening mass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810378" y="3221280"/>
              <a:ext cx="1209477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Landau pole</a:t>
              </a:r>
              <a:endParaRPr kumimoji="1" lang="ja-JP" altLang="en-US" dirty="0"/>
            </a:p>
          </p:txBody>
        </p:sp>
        <p:sp>
          <p:nvSpPr>
            <p:cNvPr id="8" name="上矢印 7"/>
            <p:cNvSpPr/>
            <p:nvPr/>
          </p:nvSpPr>
          <p:spPr>
            <a:xfrm>
              <a:off x="611701" y="694258"/>
              <a:ext cx="532193" cy="3166790"/>
            </a:xfrm>
            <a:prstGeom prst="upArrow">
              <a:avLst/>
            </a:prstGeom>
            <a:gradFill flip="none" rotWithShape="1">
              <a:gsLst>
                <a:gs pos="0">
                  <a:srgbClr val="7030A0"/>
                </a:gs>
                <a:gs pos="71000">
                  <a:srgbClr val="FFFF00"/>
                </a:gs>
                <a:gs pos="31000">
                  <a:srgbClr val="00B0F0"/>
                </a:gs>
                <a:gs pos="100000">
                  <a:srgbClr val="FF0000"/>
                </a:gs>
              </a:gsLst>
              <a:lin ang="5400000" scaled="1"/>
              <a:tileRect/>
            </a:gra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1304750" y="1733296"/>
              <a:ext cx="391712" cy="811856"/>
            </a:xfrm>
            <a:prstGeom prst="downArrow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下矢印 10"/>
            <p:cNvSpPr/>
            <p:nvPr/>
          </p:nvSpPr>
          <p:spPr>
            <a:xfrm>
              <a:off x="1304750" y="2675722"/>
              <a:ext cx="391712" cy="848710"/>
            </a:xfrm>
            <a:prstGeom prst="downArrow">
              <a:avLst/>
            </a:prstGeom>
            <a:noFill/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96462" y="1718982"/>
              <a:ext cx="1109195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</a:t>
              </a:r>
              <a:endParaRPr kumimoji="1" lang="ja-JP" altLang="en-US" dirty="0">
                <a:solidFill>
                  <a:srgbClr val="00B05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696462" y="2675722"/>
              <a:ext cx="1190582" cy="334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II</a:t>
              </a:r>
              <a:endPara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14" name="図 13" descr="\begin{document}&#10;\begin{align*}&#10;\Lambda_{\rm UV} \sim \sqrt{2eB}&#10;\end{align*}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9167" y="788114"/>
              <a:ext cx="1321449" cy="257607"/>
            </a:xfrm>
            <a:prstGeom prst="rect">
              <a:avLst/>
            </a:prstGeom>
          </p:spPr>
        </p:pic>
        <p:pic>
          <p:nvPicPr>
            <p:cNvPr id="31" name="図 30" descr="\begin{document}&#10;\begin{align*}&#10;\Lambda_{\rm sc} \sim \sqrt{\alpha N_f eB}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9348" y="2357184"/>
              <a:ext cx="1542797" cy="276598"/>
            </a:xfrm>
            <a:prstGeom prst="rect">
              <a:avLst/>
            </a:prstGeom>
          </p:spPr>
        </p:pic>
        <p:cxnSp>
          <p:nvCxnSpPr>
            <p:cNvPr id="33" name="直線コネクタ 32"/>
            <p:cNvCxnSpPr/>
            <p:nvPr/>
          </p:nvCxnSpPr>
          <p:spPr>
            <a:xfrm>
              <a:off x="1056153" y="1621785"/>
              <a:ext cx="2219703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図 33" descr="\begin{document}&#10;\begin{align*}&#10;\Lambda_{\rm QCD}&#10;\end{align*}&#10;\end{document}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9872" y="1361941"/>
              <a:ext cx="897818" cy="403860"/>
            </a:xfrm>
            <a:prstGeom prst="rect">
              <a:avLst/>
            </a:prstGeom>
          </p:spPr>
        </p:pic>
        <p:sp>
          <p:nvSpPr>
            <p:cNvPr id="35" name="下矢印 34"/>
            <p:cNvSpPr/>
            <p:nvPr/>
          </p:nvSpPr>
          <p:spPr>
            <a:xfrm>
              <a:off x="1331640" y="988027"/>
              <a:ext cx="391712" cy="633758"/>
            </a:xfrm>
            <a:prstGeom prst="downArrow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723352" y="973713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F0"/>
                  </a:solidFill>
                  <a:latin typeface="Arial Black" panose="020B0A04020102020204" pitchFamily="34" charset="0"/>
                  <a:ea typeface="GungsuhChe" panose="02030609000101010101" pitchFamily="49" charset="-127"/>
                </a:rPr>
                <a:t>Region 0</a:t>
              </a:r>
              <a:endParaRPr kumimoji="1" lang="ja-JP" altLang="en-US" dirty="0">
                <a:solidFill>
                  <a:srgbClr val="00B0F0"/>
                </a:solidFill>
                <a:latin typeface="Arial Black" panose="020B0A04020102020204" pitchFamily="34" charset="0"/>
                <a:ea typeface="GungsuhChe" panose="02030609000101010101" pitchFamily="49" charset="-127"/>
              </a:endParaRPr>
            </a:p>
          </p:txBody>
        </p:sp>
        <p:pic>
          <p:nvPicPr>
            <p:cNvPr id="37" name="図 36" descr="\begin{document}&#10;\begin{align*}&#10;m_{\rm dyn} \sim ???&#10;\end{align*}&#10;\end{document}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4949" y="3357533"/>
              <a:ext cx="911535" cy="205378"/>
            </a:xfrm>
            <a:prstGeom prst="rect">
              <a:avLst/>
            </a:prstGeom>
          </p:spPr>
        </p:pic>
      </p:grpSp>
      <p:sp>
        <p:nvSpPr>
          <p:cNvPr id="38" name="角丸四角形 37"/>
          <p:cNvSpPr/>
          <p:nvPr/>
        </p:nvSpPr>
        <p:spPr>
          <a:xfrm>
            <a:off x="5724128" y="2420888"/>
            <a:ext cx="2880320" cy="6469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solidFill>
                  <a:srgbClr val="00B0F0"/>
                </a:solidFill>
              </a:rPr>
              <a:t>Perturbative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724128" y="3277970"/>
            <a:ext cx="2880320" cy="20232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rgbClr val="00B0F0"/>
                </a:solidFill>
              </a:rPr>
              <a:t>Intrinsic non-</a:t>
            </a:r>
            <a:r>
              <a:rPr kumimoji="1" lang="en-US" altLang="ja-JP" sz="2800" dirty="0" err="1" smtClean="0">
                <a:solidFill>
                  <a:srgbClr val="00B0F0"/>
                </a:solidFill>
              </a:rPr>
              <a:t>perturbative</a:t>
            </a:r>
            <a:r>
              <a:rPr kumimoji="1" lang="en-US" altLang="ja-JP" sz="2800" dirty="0" smtClean="0">
                <a:solidFill>
                  <a:srgbClr val="00B0F0"/>
                </a:solidFill>
              </a:rPr>
              <a:t> region in QCD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pic>
        <p:nvPicPr>
          <p:cNvPr id="54" name="図 53" descr="\begin{document}&#10;If the RG flow below $\Lambda_{\rm QCD}$ is driven much more strongly than above $\Lambda_{\rm QCD}$,  &#10;the effective initial scale of the RG would be $\Lambda_{\rm UV}^{\rm eff} \sim \Lambda_{\rm QCD}$ instead of $\Lambda_{\rm UV} \sim \sqrt{eB}$. &#10;(Perturbative region would be negligible.)&#10;\end{document}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6" y="5730126"/>
            <a:ext cx="8383073" cy="1011242"/>
          </a:xfrm>
          <a:prstGeom prst="rect">
            <a:avLst/>
          </a:prstGeom>
        </p:spPr>
      </p:pic>
      <p:pic>
        <p:nvPicPr>
          <p:cNvPr id="28" name="図 27" descr="\begin{document}&#10;However, from the RG point of view, if the theory has&#10; &#10;only scales prop. to $\sqrt{eB}$, &#10;we always get $m_{\rm dyn} \sim \sqrt{eB}$. &#10;\end{document}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08495"/>
            <a:ext cx="7488832" cy="7643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36084" y="188640"/>
            <a:ext cx="7772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How can we get the saturation of 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m_dyn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by the RG?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5856" y="332656"/>
            <a:ext cx="1967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</a:rPr>
              <a:t>Summary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6512" y="1268760"/>
            <a:ext cx="92129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We explicitly saw the dimensional reason for the occurrence </a:t>
            </a:r>
          </a:p>
          <a:p>
            <a:r>
              <a:rPr lang="en-US" altLang="ja-JP" sz="2800" dirty="0" smtClean="0"/>
              <a:t>of</a:t>
            </a:r>
            <a:r>
              <a:rPr kumimoji="1" lang="en-US" altLang="ja-JP" sz="2800" dirty="0" smtClean="0"/>
              <a:t> the magneti</a:t>
            </a:r>
            <a:r>
              <a:rPr lang="en-US" altLang="ja-JP" sz="2800" dirty="0" smtClean="0"/>
              <a:t>c catalysis on the basis of the scaling argument.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However, the precise form of gap depends the interaction.</a:t>
            </a:r>
          </a:p>
          <a:p>
            <a:r>
              <a:rPr lang="en-US" altLang="ja-JP" sz="2800" dirty="0" smtClean="0"/>
              <a:t>We discussed the implementation of the screening </a:t>
            </a:r>
          </a:p>
          <a:p>
            <a:r>
              <a:rPr lang="en-US" altLang="ja-JP" sz="2800" dirty="0" smtClean="0"/>
              <a:t>effect from the RG point of view.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395536" y="5406315"/>
            <a:ext cx="71509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To explain the lattice results [or </a:t>
            </a:r>
            <a:r>
              <a:rPr lang="en-US" altLang="ja-JP" sz="2400" dirty="0" err="1" smtClean="0"/>
              <a:t>m</a:t>
            </a:r>
            <a:r>
              <a:rPr lang="en-US" altLang="ja-JP" sz="2400" baseline="-25000" dirty="0" err="1" smtClean="0"/>
              <a:t>dyn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~ O( (</a:t>
            </a:r>
            <a:r>
              <a:rPr lang="en-US" altLang="ja-JP" sz="2400" dirty="0" err="1"/>
              <a:t>eB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0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)], </a:t>
            </a:r>
          </a:p>
          <a:p>
            <a:r>
              <a:rPr lang="en-US" altLang="ja-JP" sz="2400" dirty="0" smtClean="0"/>
              <a:t>an interaction beyond the four-Fermi (NJL) is important.</a:t>
            </a:r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016361" y="6330806"/>
            <a:ext cx="6219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Cf., T. Kojo and N. Su (2013), and KH</a:t>
            </a:r>
            <a:r>
              <a:rPr lang="en-US" altLang="ja-JP" sz="16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altLang="ja-JP" sz="1600" dirty="0" smtClean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T. Kojo, N. Su (2016).</a:t>
            </a:r>
            <a:endParaRPr lang="en-US" altLang="ja-JP" sz="1600" dirty="0">
              <a:solidFill>
                <a:srgbClr val="00B05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4326195"/>
            <a:ext cx="7875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More generally, this is a diagnosis of the RG method (or EFT) </a:t>
            </a:r>
          </a:p>
          <a:p>
            <a:r>
              <a:rPr lang="en-US" altLang="ja-JP" sz="2400" dirty="0" smtClean="0"/>
              <a:t>to include the interaction properties of </a:t>
            </a:r>
            <a:r>
              <a:rPr kumimoji="1" lang="en-US" altLang="ja-JP" sz="2400" dirty="0" smtClean="0"/>
              <a:t>the underlying theory.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504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3779912" y="2694690"/>
            <a:ext cx="54479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+ Low energy excitations along the radius </a:t>
            </a:r>
            <a:r>
              <a:rPr lang="en-US" altLang="ja-JP" sz="2000" dirty="0" smtClean="0">
                <a:solidFill>
                  <a:srgbClr val="0070C0"/>
                </a:solidFill>
              </a:rPr>
              <a:t>[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(1+1) D]</a:t>
            </a:r>
          </a:p>
          <a:p>
            <a:endParaRPr lang="en-US" altLang="ja-JP" sz="2000" dirty="0">
              <a:solidFill>
                <a:srgbClr val="0070C0"/>
              </a:solidFill>
            </a:endParaRPr>
          </a:p>
          <a:p>
            <a:endParaRPr kumimoji="1" lang="en-US" altLang="ja-JP" sz="2000" dirty="0" smtClean="0">
              <a:solidFill>
                <a:srgbClr val="0070C0"/>
              </a:solidFill>
            </a:endParaRPr>
          </a:p>
          <a:p>
            <a:r>
              <a:rPr lang="en-US" altLang="ja-JP" sz="2000" dirty="0" smtClean="0"/>
              <a:t>+ Degenerated states in the tangential plane [2D]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03848" y="5797713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Phase space volume ~ p</a:t>
            </a:r>
            <a:r>
              <a:rPr kumimoji="1" lang="en-US" altLang="ja-JP" sz="2000" baseline="30000" dirty="0" smtClean="0">
                <a:solidFill>
                  <a:srgbClr val="0070C0"/>
                </a:solidFill>
              </a:rPr>
              <a:t>D-1 </a:t>
            </a:r>
            <a:r>
              <a:rPr kumimoji="1" lang="en-US" altLang="ja-JP" sz="2000" dirty="0" err="1" smtClean="0">
                <a:solidFill>
                  <a:srgbClr val="0070C0"/>
                </a:solidFill>
              </a:rPr>
              <a:t>dp</a:t>
            </a:r>
            <a:endParaRPr kumimoji="1" lang="en-US" altLang="ja-JP" sz="2000" dirty="0" smtClean="0">
              <a:solidFill>
                <a:srgbClr val="0070C0"/>
              </a:solidFill>
            </a:endParaRPr>
          </a:p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Enhanced IR dynamics induces </a:t>
            </a:r>
            <a:r>
              <a:rPr kumimoji="1" lang="en-US" altLang="ja-JP" sz="2000" dirty="0" err="1" smtClean="0">
                <a:solidFill>
                  <a:srgbClr val="0070C0"/>
                </a:solidFill>
              </a:rPr>
              <a:t>nonperturbative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 physics, 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such as superconductivity and Kondo effect.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1560" y="663079"/>
            <a:ext cx="807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7575"/>
                </a:solidFill>
              </a:rPr>
              <a:t>Superconductivity occurs no matter how weak the attraction is.</a:t>
            </a:r>
          </a:p>
        </p:txBody>
      </p:sp>
      <p:sp>
        <p:nvSpPr>
          <p:cNvPr id="2" name="下矢印 1"/>
          <p:cNvSpPr/>
          <p:nvPr/>
        </p:nvSpPr>
        <p:spPr>
          <a:xfrm>
            <a:off x="5724128" y="4568934"/>
            <a:ext cx="720080" cy="7322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 descr="\begin{document}&#10;\begin{align*}&#10;\epsilon = \pm \ell_\parallel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43" y="3171852"/>
            <a:ext cx="1372976" cy="455291"/>
          </a:xfrm>
          <a:prstGeom prst="rect">
            <a:avLst/>
          </a:prstGeom>
        </p:spPr>
      </p:pic>
      <p:pic>
        <p:nvPicPr>
          <p:cNvPr id="25" name="図 24" descr="\begin{document}&#10;\begin{align*}&#10;(\ell_\parallel \ll \mu)&#10;\end{align*}&#10;\end{document}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743" y="3140968"/>
            <a:ext cx="1427625" cy="438840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35496" y="2466993"/>
            <a:ext cx="3672408" cy="3986343"/>
            <a:chOff x="179512" y="1677092"/>
            <a:chExt cx="3672408" cy="3986343"/>
          </a:xfrm>
        </p:grpSpPr>
        <p:sp>
          <p:nvSpPr>
            <p:cNvPr id="4" name="円/楕円 3"/>
            <p:cNvSpPr/>
            <p:nvPr/>
          </p:nvSpPr>
          <p:spPr>
            <a:xfrm>
              <a:off x="179512" y="1991027"/>
              <a:ext cx="3672408" cy="3672408"/>
            </a:xfrm>
            <a:prstGeom prst="ellipse">
              <a:avLst/>
            </a:prstGeom>
            <a:gradFill flip="none" rotWithShape="1">
              <a:gsLst>
                <a:gs pos="0">
                  <a:srgbClr val="5E9EFF"/>
                </a:gs>
                <a:gs pos="48000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 flipV="1">
              <a:off x="2015716" y="2456892"/>
              <a:ext cx="864096" cy="13703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グループ化 10"/>
            <p:cNvGrpSpPr/>
            <p:nvPr/>
          </p:nvGrpSpPr>
          <p:grpSpPr>
            <a:xfrm>
              <a:off x="2306518" y="1700808"/>
              <a:ext cx="1329378" cy="1187159"/>
              <a:chOff x="2450534" y="2060848"/>
              <a:chExt cx="1329378" cy="1187159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2450534" y="2060848"/>
                <a:ext cx="1329378" cy="1187159"/>
              </a:xfrm>
              <a:prstGeom prst="rect">
                <a:avLst/>
              </a:prstGeom>
              <a:solidFill>
                <a:srgbClr val="5BD54B">
                  <a:alpha val="49020"/>
                </a:srgbClr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18124491" lon="3147612" rev="17214021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" name="直線矢印コネクタ 6"/>
              <p:cNvCxnSpPr/>
              <p:nvPr/>
            </p:nvCxnSpPr>
            <p:spPr>
              <a:xfrm flipV="1">
                <a:off x="3023828" y="2204864"/>
                <a:ext cx="198022" cy="504056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/>
              <p:cNvCxnSpPr/>
              <p:nvPr/>
            </p:nvCxnSpPr>
            <p:spPr>
              <a:xfrm>
                <a:off x="3023828" y="2708920"/>
                <a:ext cx="396044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/>
              <p:cNvCxnSpPr/>
              <p:nvPr/>
            </p:nvCxnSpPr>
            <p:spPr>
              <a:xfrm flipV="1">
                <a:off x="3038150" y="2564904"/>
                <a:ext cx="309714" cy="135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図 21" descr="\begin{document}&#10;\begin{align*}&#10;\ell_\parallel&#10;\end{align*}&#10;\end{document}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1677092"/>
              <a:ext cx="269663" cy="419760"/>
            </a:xfrm>
            <a:prstGeom prst="rect">
              <a:avLst/>
            </a:prstGeom>
          </p:spPr>
        </p:pic>
        <p:pic>
          <p:nvPicPr>
            <p:cNvPr id="23" name="図 22" descr="\begin{document}&#10;\begin{align*}&#10;\ell_\perp&#10;\end{align*}&#10;\end{document}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8729" y="2348880"/>
              <a:ext cx="371183" cy="349800"/>
            </a:xfrm>
            <a:prstGeom prst="rect">
              <a:avLst/>
            </a:prstGeom>
          </p:spPr>
        </p:pic>
        <p:pic>
          <p:nvPicPr>
            <p:cNvPr id="26" name="図 25" descr="\begin{document}&#10;\begin{align*}&#10;{\red \mu v_F}&#10;\end{align*}&#10;\end{document}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753" y="3432639"/>
              <a:ext cx="634501" cy="270300"/>
            </a:xfrm>
            <a:prstGeom prst="rect">
              <a:avLst/>
            </a:prstGeom>
          </p:spPr>
        </p:pic>
      </p:grpSp>
      <p:sp>
        <p:nvSpPr>
          <p:cNvPr id="13" name="正方形/長方形 12"/>
          <p:cNvSpPr/>
          <p:nvPr/>
        </p:nvSpPr>
        <p:spPr>
          <a:xfrm>
            <a:off x="899592" y="1250757"/>
            <a:ext cx="7584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>
                <a:solidFill>
                  <a:srgbClr val="0070C0"/>
                </a:solidFill>
              </a:rPr>
              <a:t>“Dimensional reduction” in dense systems</a:t>
            </a:r>
          </a:p>
          <a:p>
            <a:pPr lvl="0"/>
            <a:r>
              <a:rPr lang="en-US" altLang="ja-JP" sz="2800" dirty="0">
                <a:solidFill>
                  <a:srgbClr val="0070C0"/>
                </a:solidFill>
              </a:rPr>
              <a:t>-- (1+1)-dimensional low-energy effective theory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203848" y="35913"/>
            <a:ext cx="2238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70C0"/>
                </a:solidFill>
              </a:rPr>
              <a:t>BCS theory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63888" y="5450469"/>
            <a:ext cx="2302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Quantum correction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/>
          <p:cNvGrpSpPr/>
          <p:nvPr/>
        </p:nvGrpSpPr>
        <p:grpSpPr>
          <a:xfrm>
            <a:off x="-324544" y="4275527"/>
            <a:ext cx="9865096" cy="2783182"/>
            <a:chOff x="-324544" y="4275527"/>
            <a:chExt cx="9865096" cy="2783182"/>
          </a:xfrm>
        </p:grpSpPr>
        <p:sp>
          <p:nvSpPr>
            <p:cNvPr id="55" name="正方形/長方形 54"/>
            <p:cNvSpPr/>
            <p:nvPr/>
          </p:nvSpPr>
          <p:spPr>
            <a:xfrm>
              <a:off x="-324544" y="5805264"/>
              <a:ext cx="9865096" cy="125344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7380312" y="6163789"/>
              <a:ext cx="648072" cy="576266"/>
            </a:xfrm>
            <a:prstGeom prst="round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" name="図 14" descr="\begin{document}&#10;\begin{align*}&#10;d_{4-{\rm Fermi}} = (-1) +  4 (1 - \frac{1}{2} ) -1 = 0&#10;\end{align*}&#10;\end{document}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121" y="6086937"/>
              <a:ext cx="5301327" cy="725126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467544" y="5990647"/>
              <a:ext cx="23555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In the BCS </a:t>
              </a:r>
              <a:r>
                <a:rPr kumimoji="1" lang="en-US" altLang="ja-JP" sz="2400" dirty="0" err="1" smtClean="0"/>
                <a:t>config</a:t>
              </a:r>
              <a:r>
                <a:rPr kumimoji="1" lang="en-US" altLang="ja-JP" sz="2400" dirty="0" smtClean="0"/>
                <a:t>.</a:t>
              </a:r>
              <a:endParaRPr kumimoji="1" lang="ja-JP" altLang="en-US" sz="2400" dirty="0"/>
            </a:p>
          </p:txBody>
        </p:sp>
        <p:pic>
          <p:nvPicPr>
            <p:cNvPr id="39" name="図 38" descr="\begin{document}&#10;\begin{align*}&#10;p^{(1)} + p^{(2)} \sim \ell_\parallel \ll \mu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107" y="6464078"/>
              <a:ext cx="2340701" cy="349298"/>
            </a:xfrm>
            <a:prstGeom prst="rect">
              <a:avLst/>
            </a:prstGeom>
          </p:spPr>
        </p:pic>
        <p:sp>
          <p:nvSpPr>
            <p:cNvPr id="69" name="円弧 68"/>
            <p:cNvSpPr/>
            <p:nvPr/>
          </p:nvSpPr>
          <p:spPr>
            <a:xfrm rot="2597819">
              <a:off x="6393555" y="4275527"/>
              <a:ext cx="2304256" cy="2230935"/>
            </a:xfrm>
            <a:prstGeom prst="arc">
              <a:avLst/>
            </a:prstGeom>
            <a:ln w="57150">
              <a:solidFill>
                <a:srgbClr val="FF9797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2699792" y="-27384"/>
            <a:ext cx="3731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F0"/>
                </a:solidFill>
              </a:rPr>
              <a:t>IR scaling dimensions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1763688" y="714524"/>
            <a:ext cx="5328592" cy="410220"/>
            <a:chOff x="1763688" y="836712"/>
            <a:chExt cx="5328592" cy="410220"/>
          </a:xfrm>
        </p:grpSpPr>
        <p:pic>
          <p:nvPicPr>
            <p:cNvPr id="24" name="図 23" descr="\begin{document}&#10;When $\epsilon \to s \epsilon$, $\ell_\para \to s \ell_\para$.&#10;\end{document}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836712"/>
              <a:ext cx="3744416" cy="385850"/>
            </a:xfrm>
            <a:prstGeom prst="rect">
              <a:avLst/>
            </a:prstGeom>
          </p:spPr>
        </p:pic>
        <p:pic>
          <p:nvPicPr>
            <p:cNvPr id="25" name="図 24" descr="\begin{document}&#10;\begin{align*}&#10;(s&lt;1)&#10;\end{align*}&#10;\end{document}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835" y="836712"/>
              <a:ext cx="1148445" cy="410220"/>
            </a:xfrm>
            <a:prstGeom prst="rect">
              <a:avLst/>
            </a:prstGeom>
          </p:spPr>
        </p:pic>
      </p:grpSp>
      <p:grpSp>
        <p:nvGrpSpPr>
          <p:cNvPr id="63" name="グループ化 62"/>
          <p:cNvGrpSpPr/>
          <p:nvPr/>
        </p:nvGrpSpPr>
        <p:grpSpPr>
          <a:xfrm>
            <a:off x="346054" y="1196752"/>
            <a:ext cx="7288070" cy="2064303"/>
            <a:chOff x="346054" y="1196752"/>
            <a:chExt cx="7288070" cy="2064303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6156176" y="2411718"/>
              <a:ext cx="1477948" cy="792088"/>
              <a:chOff x="6518057" y="2708920"/>
              <a:chExt cx="1942375" cy="1040992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6518057" y="2708920"/>
                <a:ext cx="1942375" cy="1040992"/>
              </a:xfrm>
              <a:prstGeom prst="roundRect">
                <a:avLst/>
              </a:prstGeom>
              <a:solidFill>
                <a:srgbClr val="FF97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7" name="図 26" descr="\begin{document}&#10;\begin{align*}&#10;d_\psi = - \frac{1}{2}&#10;\end{align*}&#10;\end{document}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0160" y="2821404"/>
                <a:ext cx="1494248" cy="823620"/>
              </a:xfrm>
              <a:prstGeom prst="rect">
                <a:avLst/>
              </a:prstGeom>
            </p:spPr>
          </p:pic>
        </p:grpSp>
        <p:sp>
          <p:nvSpPr>
            <p:cNvPr id="50" name="テキスト ボックス 49"/>
            <p:cNvSpPr txBox="1"/>
            <p:nvPr/>
          </p:nvSpPr>
          <p:spPr>
            <a:xfrm>
              <a:off x="346054" y="1196752"/>
              <a:ext cx="19598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00B0F0"/>
                  </a:solidFill>
                </a:rPr>
                <a:t>Kinetic term</a:t>
              </a:r>
              <a:endParaRPr kumimoji="1" lang="ja-JP" altLang="en-US" sz="2800" dirty="0">
                <a:solidFill>
                  <a:srgbClr val="00B0F0"/>
                </a:solidFill>
              </a:endParaRPr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1043608" y="2411719"/>
              <a:ext cx="3795412" cy="849336"/>
              <a:chOff x="1043608" y="2411719"/>
              <a:chExt cx="3795412" cy="849336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1619672" y="2411719"/>
                <a:ext cx="804837" cy="849336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2692788" y="2411719"/>
                <a:ext cx="804837" cy="849336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角丸四角形 29"/>
              <p:cNvSpPr/>
              <p:nvPr/>
            </p:nvSpPr>
            <p:spPr>
              <a:xfrm>
                <a:off x="3712248" y="2411719"/>
                <a:ext cx="478992" cy="849336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角丸四角形 30"/>
              <p:cNvSpPr/>
              <p:nvPr/>
            </p:nvSpPr>
            <p:spPr>
              <a:xfrm>
                <a:off x="4360028" y="2411719"/>
                <a:ext cx="478992" cy="849336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8" name="図 17" descr="\begin{document}&#10;\begin{align*}&#10;\bar \psi \cdot \psi&#10;\end{align*}&#10;\end{document}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6984" y="2894621"/>
                <a:ext cx="602806" cy="322256"/>
              </a:xfrm>
              <a:prstGeom prst="rect">
                <a:avLst/>
              </a:prstGeom>
            </p:spPr>
          </p:pic>
          <p:pic>
            <p:nvPicPr>
              <p:cNvPr id="19" name="図 18" descr="\begin{document}&#10;\begin{align*}&#10;dt&#10;\end{align*}&#10;\end{document}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88223" y="2948277"/>
                <a:ext cx="241122" cy="215628"/>
              </a:xfrm>
              <a:prstGeom prst="rect">
                <a:avLst/>
              </a:prstGeom>
            </p:spPr>
          </p:pic>
          <p:pic>
            <p:nvPicPr>
              <p:cNvPr id="20" name="図 19" descr="\begin{document}&#10;\begin{align*}&#10;d\ell_\para&#10;\end{align*}&#10;\end{document}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96358" y="2948277"/>
                <a:ext cx="345136" cy="312778"/>
              </a:xfrm>
              <a:prstGeom prst="rect">
                <a:avLst/>
              </a:prstGeom>
            </p:spPr>
          </p:pic>
          <p:pic>
            <p:nvPicPr>
              <p:cNvPr id="22" name="図 21" descr="\begin{document}&#10;\begin{align*}&#10;\partial_t&#10;\end{align*}&#10;\end{document}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2932" y="2948277"/>
                <a:ext cx="215119" cy="267757"/>
              </a:xfrm>
              <a:prstGeom prst="rect">
                <a:avLst/>
              </a:prstGeom>
            </p:spPr>
          </p:pic>
          <p:pic>
            <p:nvPicPr>
              <p:cNvPr id="57" name="図 56" descr="\begin{document}&#10;\begin{align*}&#10;0 = 2 d_{\psi}  + (-1) + 1 + 1 &#10;\end{align*}&#10;\end{document}"/>
              <p:cNvPicPr>
                <a:picLocks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3608" y="2512605"/>
                <a:ext cx="3596230" cy="382016"/>
              </a:xfrm>
              <a:prstGeom prst="rect">
                <a:avLst/>
              </a:prstGeom>
            </p:spPr>
          </p:pic>
        </p:grpSp>
        <p:pic>
          <p:nvPicPr>
            <p:cNvPr id="62" name="図 61" descr="\begin{document}&#10;\begin{eqnarray}&#10;\mathcal{S}^{\rm{kin}}&#10;= \int \!\! dt \sum_{{\bm v}_F} \int\!\! &#10;\frac{d^2{\bm \ell}_\perp d\ell_\parallel} {(2\pi)^3} &#10;\bar \psi_+  %({\bm \ell}; {\bm v}_F) &#10;( i\partial_t - \ell_\parallel) \gamma^0  &#10;\psi_+  %({\bm \ell}; {\bm v}_F) &#10;+ \mathcal O (1/\mu)&#10;\nonumber&#10;\end{eqnarray}&#10;\end{document}"/>
            <p:cNvPicPr>
              <a:picLocks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446" y="1615741"/>
              <a:ext cx="6372874" cy="795977"/>
            </a:xfrm>
            <a:prstGeom prst="rect">
              <a:avLst/>
            </a:prstGeom>
          </p:spPr>
        </p:pic>
      </p:grpSp>
      <p:pic>
        <p:nvPicPr>
          <p:cNvPr id="64" name="図 63" descr="\begin{document}&#10;\begin{align*}&#10;\mathcal{S}^{\rm{int}} =&#10;\int \!\! dt \prod_{i=1,2,3,4} \int\!\! \frac{d^2\bl_\perp^{(i)} d\ell_\para^{(i)}} {(2\pi)^3} &#10;\, G [\bar \psi_+^{(4)}  \hat  \gam^\mu_\para  \psi_+^{(2)} ]&#10;[\bar \psi_+^{(3)} \hat  \gam_\mu^\para  \psi_+^{(1)} ]&#10;\delta^{(3)}( \bp^{(1)}+\bp^{(2)}-\bp^{(3)}-\bp^{(4)} )&#10;\end{align*}&#10;\end{document}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552" y="4013448"/>
            <a:ext cx="8536965" cy="773408"/>
          </a:xfrm>
          <a:prstGeom prst="rect">
            <a:avLst/>
          </a:prstGeom>
        </p:spPr>
      </p:pic>
      <p:grpSp>
        <p:nvGrpSpPr>
          <p:cNvPr id="68" name="グループ化 67"/>
          <p:cNvGrpSpPr/>
          <p:nvPr/>
        </p:nvGrpSpPr>
        <p:grpSpPr>
          <a:xfrm>
            <a:off x="179512" y="3337828"/>
            <a:ext cx="8940440" cy="2755468"/>
            <a:chOff x="179512" y="3337828"/>
            <a:chExt cx="8940440" cy="2755468"/>
          </a:xfrm>
        </p:grpSpPr>
        <p:pic>
          <p:nvPicPr>
            <p:cNvPr id="14" name="図 13" descr="\begin{document}&#10;\begin{align*}&#10;d_{4-{\rm Fermi}} = (-1) +  4 (1 - \frac{1}{2} ) = + 1&#10;\end{align*}&#10;\end{document}"/>
            <p:cNvPicPr>
              <a:picLocks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151" y="4827808"/>
              <a:ext cx="5106273" cy="748110"/>
            </a:xfrm>
            <a:prstGeom prst="rect">
              <a:avLst/>
            </a:prstGeom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179512" y="4653136"/>
              <a:ext cx="3871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In general momentum </a:t>
              </a:r>
              <a:r>
                <a:rPr kumimoji="1" lang="en-US" altLang="ja-JP" sz="2400" dirty="0" err="1" smtClean="0"/>
                <a:t>config</a:t>
              </a:r>
              <a:r>
                <a:rPr kumimoji="1" lang="en-US" altLang="ja-JP" sz="2400" dirty="0" smtClean="0"/>
                <a:t>.</a:t>
              </a:r>
              <a:endParaRPr kumimoji="1" lang="ja-JP" altLang="en-US" sz="2400" dirty="0"/>
            </a:p>
          </p:txBody>
        </p:sp>
        <p:pic>
          <p:nvPicPr>
            <p:cNvPr id="37" name="図 36" descr="\begin{document}&#10;\begin{align*}&#10;p^{(1)} + p^{(2)} \sim \mu&#10;\end{align*}&#10;\end{document}"/>
            <p:cNvPicPr>
              <a:picLocks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5148813"/>
              <a:ext cx="1944216" cy="368419"/>
            </a:xfrm>
            <a:prstGeom prst="rect">
              <a:avLst/>
            </a:prstGeom>
          </p:spPr>
        </p:pic>
        <p:grpSp>
          <p:nvGrpSpPr>
            <p:cNvPr id="46" name="グループ化 45"/>
            <p:cNvGrpSpPr/>
            <p:nvPr/>
          </p:nvGrpSpPr>
          <p:grpSpPr>
            <a:xfrm>
              <a:off x="4961669" y="5587927"/>
              <a:ext cx="546435" cy="504055"/>
              <a:chOff x="4961669" y="5589241"/>
              <a:chExt cx="546435" cy="504055"/>
            </a:xfrm>
          </p:grpSpPr>
          <p:sp>
            <p:nvSpPr>
              <p:cNvPr id="43" name="角丸四角形 42"/>
              <p:cNvSpPr/>
              <p:nvPr/>
            </p:nvSpPr>
            <p:spPr>
              <a:xfrm>
                <a:off x="4961669" y="5589241"/>
                <a:ext cx="546435" cy="504055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1" name="図 40" descr="\begin{document}&#10;\begin{align*}&#10;dt&#10;\end{align*}&#10;\end{document}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40493" y="5705226"/>
                <a:ext cx="323595" cy="289380"/>
              </a:xfrm>
              <a:prstGeom prst="rect">
                <a:avLst/>
              </a:prstGeom>
            </p:spPr>
          </p:pic>
        </p:grpSp>
        <p:grpSp>
          <p:nvGrpSpPr>
            <p:cNvPr id="45" name="グループ化 44"/>
            <p:cNvGrpSpPr/>
            <p:nvPr/>
          </p:nvGrpSpPr>
          <p:grpSpPr>
            <a:xfrm>
              <a:off x="5796136" y="5589240"/>
              <a:ext cx="1728193" cy="504056"/>
              <a:chOff x="5796136" y="5590554"/>
              <a:chExt cx="1728193" cy="504056"/>
            </a:xfrm>
          </p:grpSpPr>
          <p:sp>
            <p:nvSpPr>
              <p:cNvPr id="44" name="角丸四角形 43"/>
              <p:cNvSpPr/>
              <p:nvPr/>
            </p:nvSpPr>
            <p:spPr>
              <a:xfrm>
                <a:off x="5796137" y="5590554"/>
                <a:ext cx="1728192" cy="504056"/>
              </a:xfrm>
              <a:prstGeom prst="roundRect">
                <a:avLst/>
              </a:prstGeom>
              <a:solidFill>
                <a:srgbClr val="00FF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2" name="図 41" descr="\begin{document}&#10;\begin{align*}&#10;4 ( d\ell_\para + d_\psi)&#10;\end{align*}&#10;\end{document}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6136" y="5678246"/>
                <a:ext cx="1670244" cy="385707"/>
              </a:xfrm>
              <a:prstGeom prst="rect">
                <a:avLst/>
              </a:prstGeom>
            </p:spPr>
          </p:pic>
        </p:grpSp>
        <p:sp>
          <p:nvSpPr>
            <p:cNvPr id="51" name="テキスト ボックス 50"/>
            <p:cNvSpPr txBox="1"/>
            <p:nvPr/>
          </p:nvSpPr>
          <p:spPr>
            <a:xfrm>
              <a:off x="379920" y="3337828"/>
              <a:ext cx="64621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B0F0"/>
                  </a:solidFill>
                </a:rPr>
                <a:t>Four-Fermi operators for superconductivity</a:t>
              </a:r>
              <a:endParaRPr kumimoji="1" lang="ja-JP" alt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164288" y="3429000"/>
              <a:ext cx="19556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err="1" smtClean="0">
                  <a:solidFill>
                    <a:srgbClr val="00B050"/>
                  </a:solidFill>
                </a:rPr>
                <a:t>Polchinski</a:t>
              </a:r>
              <a:r>
                <a:rPr kumimoji="1" lang="en-US" altLang="ja-JP" sz="2000" dirty="0" smtClean="0">
                  <a:solidFill>
                    <a:srgbClr val="00B050"/>
                  </a:solidFill>
                </a:rPr>
                <a:t> (1992)</a:t>
              </a:r>
              <a:endParaRPr kumimoji="1" lang="ja-JP" altLang="en-US" sz="2000" dirty="0">
                <a:solidFill>
                  <a:srgbClr val="00B050"/>
                </a:solidFill>
              </a:endParaRPr>
            </a:p>
          </p:txBody>
        </p:sp>
        <p:pic>
          <p:nvPicPr>
            <p:cNvPr id="67" name="図 66" descr="\begin{document}&#10;\begin{align*}&#10;\mathcal{S}^{\rm{int}} =&#10;\int \!\! dt &#10;\left[\,\int\!\! \frac{d^2\bl_\perp d\ell_\para} {(2\pi)^3} \, \right]^4&#10;\, G [\bar \psi_+^{(4)}  \hat  \gam^\mu_\para  \psi_+^{(2)} ]&#10;[\bar \psi_+^{(3)} \hat  \gam_\mu^\para  \psi_+^{(1)} ]&#10;\delta^{(3)}( \bp^{(1)}+\bp^{(2)}-\bp^{(3)}-\bp^{(4)} )&#10;\end{align*}&#10;\end{document}"/>
            <p:cNvPicPr>
              <a:picLocks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165" y="3977680"/>
              <a:ext cx="8125454" cy="6454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162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6026" y="1593374"/>
            <a:ext cx="697235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5757"/>
                </a:solidFill>
              </a:rPr>
              <a:t>Landau-level quantization </a:t>
            </a:r>
          </a:p>
          <a:p>
            <a:r>
              <a:rPr lang="en-US" altLang="ja-JP" sz="4400" dirty="0">
                <a:solidFill>
                  <a:srgbClr val="FF5757"/>
                </a:solidFill>
              </a:rPr>
              <a:t>and “Dimensional reduction” </a:t>
            </a:r>
          </a:p>
          <a:p>
            <a:r>
              <a:rPr lang="en-US" altLang="ja-JP" sz="4400" dirty="0">
                <a:solidFill>
                  <a:srgbClr val="FF5757"/>
                </a:solidFill>
              </a:rPr>
              <a:t>in </a:t>
            </a:r>
            <a:r>
              <a:rPr lang="en-US" altLang="ja-JP" sz="4400" dirty="0" smtClean="0">
                <a:solidFill>
                  <a:srgbClr val="FF5757"/>
                </a:solidFill>
              </a:rPr>
              <a:t>a strong </a:t>
            </a:r>
            <a:r>
              <a:rPr lang="en-US" altLang="ja-JP" sz="4400" dirty="0">
                <a:solidFill>
                  <a:srgbClr val="FF5757"/>
                </a:solidFill>
              </a:rPr>
              <a:t>magnetic </a:t>
            </a:r>
            <a:r>
              <a:rPr lang="en-US" altLang="ja-JP" sz="4400" dirty="0" smtClean="0">
                <a:solidFill>
                  <a:srgbClr val="FF5757"/>
                </a:solidFill>
              </a:rPr>
              <a:t>field</a:t>
            </a:r>
            <a:endParaRPr lang="ja-JP" altLang="en-US" sz="4400" dirty="0">
              <a:solidFill>
                <a:srgbClr val="FF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107504" y="620688"/>
            <a:ext cx="4038505" cy="3355133"/>
            <a:chOff x="251520" y="620688"/>
            <a:chExt cx="4038505" cy="3355133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251520" y="620688"/>
              <a:ext cx="4038505" cy="3355133"/>
              <a:chOff x="466076" y="-30711"/>
              <a:chExt cx="8118178" cy="6744469"/>
            </a:xfrm>
          </p:grpSpPr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076" y="-30711"/>
                <a:ext cx="8118178" cy="6744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図 49" descr="\begin{document}&#10;\begin{align*}&#10;z \parallel \bm B&#10;\end{align*}&#10;\end{document}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244" y="1377854"/>
                <a:ext cx="767082" cy="328436"/>
              </a:xfrm>
              <a:prstGeom prst="rect">
                <a:avLst/>
              </a:prstGeom>
            </p:spPr>
          </p:pic>
          <p:pic>
            <p:nvPicPr>
              <p:cNvPr id="51" name="図 50" descr="\begin{document}&#10;\begin{align*}&#10;x&#10;\end{align*}&#10;\end{document}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53709" y="5967817"/>
                <a:ext cx="210379" cy="197487"/>
              </a:xfrm>
              <a:prstGeom prst="rect">
                <a:avLst/>
              </a:prstGeom>
            </p:spPr>
          </p:pic>
          <p:pic>
            <p:nvPicPr>
              <p:cNvPr id="52" name="図 51" descr="\begin{document}&#10;\begin{align*}&#10;y&#10;\end{align*}&#10;\end{document}"/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8994" y="2276872"/>
                <a:ext cx="197022" cy="281168"/>
              </a:xfrm>
              <a:prstGeom prst="rect">
                <a:avLst/>
              </a:prstGeom>
            </p:spPr>
          </p:pic>
        </p:grpSp>
        <p:sp>
          <p:nvSpPr>
            <p:cNvPr id="56" name="上矢印 55"/>
            <p:cNvSpPr/>
            <p:nvPr/>
          </p:nvSpPr>
          <p:spPr>
            <a:xfrm>
              <a:off x="812462" y="2052515"/>
              <a:ext cx="807210" cy="1354960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</a:t>
              </a:r>
              <a:endParaRPr kumimoji="1" lang="ja-JP" altLang="en-US" dirty="0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2320133" y="44624"/>
            <a:ext cx="42680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Landau level discretization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due to the </a:t>
            </a:r>
            <a:r>
              <a:rPr lang="en-US" altLang="ja-JP" sz="2800" dirty="0">
                <a:solidFill>
                  <a:srgbClr val="FF0000"/>
                </a:solidFill>
              </a:rPr>
              <a:t>cyclotron motion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19872" y="1196752"/>
            <a:ext cx="4873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“Harmonic oscillator” in the transverse plane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347864" y="2744639"/>
            <a:ext cx="5476604" cy="400110"/>
            <a:chOff x="2195736" y="5085184"/>
            <a:chExt cx="5476604" cy="400110"/>
          </a:xfrm>
        </p:grpSpPr>
        <p:pic>
          <p:nvPicPr>
            <p:cNvPr id="5" name="図 4" descr="\begin{document}&#10;\begin{align*}&#10;\epsilon_n = \sqrt{p_z^2 +  (2n+1) eB + m^2}&#10;\end{align*}&#10;\end{document}"/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4573" y="5085185"/>
              <a:ext cx="3657767" cy="354666"/>
            </a:xfrm>
            <a:prstGeom prst="rect">
              <a:avLst/>
            </a:prstGeom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2195736" y="5085184"/>
              <a:ext cx="1370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Relativistic:</a:t>
              </a:r>
              <a:endParaRPr kumimoji="1" lang="ja-JP" altLang="en-US" sz="2000" dirty="0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660232" y="2267580"/>
            <a:ext cx="20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</a:rPr>
              <a:t>Cyclotron frequency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58348" y="1747849"/>
            <a:ext cx="1756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Nonrelativistic: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07904" y="3187140"/>
            <a:ext cx="5032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5757"/>
                </a:solidFill>
              </a:rPr>
              <a:t>In addition, there is the Zeeman effect.</a:t>
            </a:r>
            <a:endParaRPr kumimoji="1" lang="ja-JP" altLang="en-US" sz="2400" dirty="0">
              <a:solidFill>
                <a:srgbClr val="FF5757"/>
              </a:solidFill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199099" y="3645024"/>
            <a:ext cx="3893181" cy="3896466"/>
            <a:chOff x="23467" y="14262"/>
            <a:chExt cx="6838553" cy="6844322"/>
          </a:xfrm>
        </p:grpSpPr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67" y="14262"/>
              <a:ext cx="6780781" cy="6844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724128" y="1702549"/>
              <a:ext cx="7136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solidFill>
                    <a:srgbClr val="00B0F0"/>
                  </a:solidFill>
                </a:rPr>
                <a:t>R</a:t>
              </a:r>
              <a:r>
                <a:rPr kumimoji="1" lang="ja-JP" altLang="en-US" sz="3600" baseline="-25000" dirty="0" smtClean="0">
                  <a:solidFill>
                    <a:srgbClr val="00B0F0"/>
                  </a:solidFill>
                </a:rPr>
                <a:t>↑</a:t>
              </a:r>
              <a:endParaRPr kumimoji="1" lang="ja-JP" altLang="en-US" sz="3600" baseline="-25000" dirty="0">
                <a:solidFill>
                  <a:srgbClr val="00B0F0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7061" y="1702549"/>
              <a:ext cx="657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solidFill>
                    <a:srgbClr val="FF0000"/>
                  </a:solidFill>
                </a:rPr>
                <a:t>L</a:t>
              </a:r>
              <a:r>
                <a:rPr kumimoji="1" lang="ja-JP" altLang="en-US" sz="3600" baseline="-25000" dirty="0" smtClean="0">
                  <a:solidFill>
                    <a:srgbClr val="FF0000"/>
                  </a:solidFill>
                </a:rPr>
                <a:t>↑</a:t>
              </a:r>
              <a:endParaRPr kumimoji="1" lang="ja-JP" altLang="en-US" sz="3600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3112141" y="2492896"/>
              <a:ext cx="282017" cy="432048"/>
              <a:chOff x="3137855" y="2492896"/>
              <a:chExt cx="282017" cy="432048"/>
            </a:xfrm>
          </p:grpSpPr>
          <p:cxnSp>
            <p:nvCxnSpPr>
              <p:cNvPr id="33" name="直線矢印コネクタ 32"/>
              <p:cNvCxnSpPr/>
              <p:nvPr/>
            </p:nvCxnSpPr>
            <p:spPr>
              <a:xfrm flipV="1">
                <a:off x="3419872" y="2492896"/>
                <a:ext cx="0" cy="432048"/>
              </a:xfrm>
              <a:prstGeom prst="straightConnector1">
                <a:avLst/>
              </a:prstGeom>
              <a:ln w="28575">
                <a:solidFill>
                  <a:srgbClr val="0033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/>
              <p:cNvCxnSpPr/>
              <p:nvPr/>
            </p:nvCxnSpPr>
            <p:spPr>
              <a:xfrm flipV="1">
                <a:off x="3137855" y="2492896"/>
                <a:ext cx="0" cy="432048"/>
              </a:xfrm>
              <a:prstGeom prst="straightConnector1">
                <a:avLst/>
              </a:prstGeom>
              <a:ln w="28575">
                <a:solidFill>
                  <a:srgbClr val="50D05F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" name="図 27" descr="\begin{document}&#10;\begin{align*}&#10;p^0&#10;\end{align*}&#10;\end{document}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355" y="14262"/>
              <a:ext cx="345803" cy="42612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0" name="図 29" descr="\begin{document}&#10;\begin{align*}&#10;p_z&#10;\end{align*}&#10;\end{document}"/>
            <p:cNvPicPr>
              <a:picLocks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217" y="3573016"/>
              <a:ext cx="345803" cy="260760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8" name="グループ化 7"/>
          <p:cNvGrpSpPr/>
          <p:nvPr/>
        </p:nvGrpSpPr>
        <p:grpSpPr>
          <a:xfrm>
            <a:off x="5172406" y="1628800"/>
            <a:ext cx="2639954" cy="646273"/>
            <a:chOff x="5172406" y="1628800"/>
            <a:chExt cx="2639954" cy="646273"/>
          </a:xfrm>
        </p:grpSpPr>
        <p:sp>
          <p:nvSpPr>
            <p:cNvPr id="29" name="角丸四角形 28"/>
            <p:cNvSpPr/>
            <p:nvPr/>
          </p:nvSpPr>
          <p:spPr>
            <a:xfrm>
              <a:off x="7375638" y="1643903"/>
              <a:ext cx="436722" cy="63117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\begin{document}&#10;\begin{align*}&#10;\epsilon_n= \frac{p_z^2}{2m} +  (n+ \frac{1}{2}) \frac{eB}{m}&#10;\end{align*}&#10;\end{document}"/>
            <p:cNvPicPr>
              <a:picLocks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2406" y="1628800"/>
              <a:ext cx="2557789" cy="5911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45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/>
          <p:cNvSpPr txBox="1"/>
          <p:nvPr/>
        </p:nvSpPr>
        <p:spPr>
          <a:xfrm>
            <a:off x="323528" y="97468"/>
            <a:ext cx="8432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Analogy btw the dimensional reduction in</a:t>
            </a:r>
            <a:r>
              <a:rPr lang="ja-JP" altLang="en-US" sz="2800" dirty="0">
                <a:solidFill>
                  <a:srgbClr val="0070C0"/>
                </a:solidFill>
              </a:rPr>
              <a:t> </a:t>
            </a:r>
            <a:r>
              <a:rPr lang="en-US" altLang="ja-JP" sz="2800" dirty="0" smtClean="0">
                <a:solidFill>
                  <a:srgbClr val="0070C0"/>
                </a:solidFill>
              </a:rPr>
              <a:t>a large B and μ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35496" y="2483376"/>
            <a:ext cx="1413207" cy="3177871"/>
            <a:chOff x="769385" y="2987433"/>
            <a:chExt cx="1413207" cy="3177871"/>
          </a:xfrm>
        </p:grpSpPr>
        <p:sp>
          <p:nvSpPr>
            <p:cNvPr id="9" name="上矢印 8"/>
            <p:cNvSpPr/>
            <p:nvPr/>
          </p:nvSpPr>
          <p:spPr>
            <a:xfrm>
              <a:off x="985409" y="2987433"/>
              <a:ext cx="1080120" cy="2466225"/>
            </a:xfrm>
            <a:prstGeom prst="upArrow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69385" y="5642084"/>
              <a:ext cx="14132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00B050"/>
                  </a:solidFill>
                </a:rPr>
                <a:t>Strong B</a:t>
              </a:r>
              <a:endParaRPr kumimoji="1" lang="ja-JP" altLang="en-US" sz="2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2572629" y="692696"/>
            <a:ext cx="363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(1+1)-D dispersion relations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547664" y="1916832"/>
            <a:ext cx="2440923" cy="3900009"/>
            <a:chOff x="1825950" y="1844824"/>
            <a:chExt cx="2674042" cy="4680520"/>
          </a:xfrm>
        </p:grpSpPr>
        <p:sp>
          <p:nvSpPr>
            <p:cNvPr id="56" name="正方形/長方形 55"/>
            <p:cNvSpPr/>
            <p:nvPr/>
          </p:nvSpPr>
          <p:spPr>
            <a:xfrm>
              <a:off x="1825950" y="1844824"/>
              <a:ext cx="2674042" cy="4680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0" name="グループ化 59"/>
            <p:cNvGrpSpPr/>
            <p:nvPr/>
          </p:nvGrpSpPr>
          <p:grpSpPr>
            <a:xfrm>
              <a:off x="1887218" y="2024864"/>
              <a:ext cx="2540766" cy="4428472"/>
              <a:chOff x="-1808208" y="992746"/>
              <a:chExt cx="2540766" cy="4428472"/>
            </a:xfrm>
          </p:grpSpPr>
          <p:grpSp>
            <p:nvGrpSpPr>
              <p:cNvPr id="61" name="グループ化 60"/>
              <p:cNvGrpSpPr/>
              <p:nvPr/>
            </p:nvGrpSpPr>
            <p:grpSpPr>
              <a:xfrm>
                <a:off x="-1457367" y="992746"/>
                <a:ext cx="1925118" cy="4428472"/>
                <a:chOff x="-1457367" y="992746"/>
                <a:chExt cx="1925118" cy="4428472"/>
              </a:xfrm>
            </p:grpSpPr>
            <p:sp>
              <p:nvSpPr>
                <p:cNvPr id="63" name="円柱 62"/>
                <p:cNvSpPr/>
                <p:nvPr/>
              </p:nvSpPr>
              <p:spPr>
                <a:xfrm>
                  <a:off x="-591308" y="992746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円柱 64"/>
                <p:cNvSpPr/>
                <p:nvPr/>
              </p:nvSpPr>
              <p:spPr>
                <a:xfrm>
                  <a:off x="-591309" y="1868820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柱 66"/>
                <p:cNvSpPr/>
                <p:nvPr/>
              </p:nvSpPr>
              <p:spPr>
                <a:xfrm>
                  <a:off x="-881303" y="107673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柱 67"/>
                <p:cNvSpPr/>
                <p:nvPr/>
              </p:nvSpPr>
              <p:spPr>
                <a:xfrm>
                  <a:off x="-1169335" y="1220748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柱 70"/>
                <p:cNvSpPr/>
                <p:nvPr/>
              </p:nvSpPr>
              <p:spPr>
                <a:xfrm>
                  <a:off x="12478" y="1220748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柱 71"/>
                <p:cNvSpPr/>
                <p:nvPr/>
              </p:nvSpPr>
              <p:spPr>
                <a:xfrm>
                  <a:off x="-275554" y="107673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円柱 72"/>
                <p:cNvSpPr/>
                <p:nvPr/>
              </p:nvSpPr>
              <p:spPr>
                <a:xfrm>
                  <a:off x="-582440" y="136035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柱 73"/>
                <p:cNvSpPr/>
                <p:nvPr/>
              </p:nvSpPr>
              <p:spPr>
                <a:xfrm>
                  <a:off x="-275554" y="1508780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柱 74"/>
                <p:cNvSpPr/>
                <p:nvPr/>
              </p:nvSpPr>
              <p:spPr>
                <a:xfrm>
                  <a:off x="288802" y="136035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柱 75"/>
                <p:cNvSpPr/>
                <p:nvPr/>
              </p:nvSpPr>
              <p:spPr>
                <a:xfrm>
                  <a:off x="-1457367" y="1364764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柱 76"/>
                <p:cNvSpPr/>
                <p:nvPr/>
              </p:nvSpPr>
              <p:spPr>
                <a:xfrm>
                  <a:off x="-881303" y="143677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円柱 77"/>
                <p:cNvSpPr/>
                <p:nvPr/>
              </p:nvSpPr>
              <p:spPr>
                <a:xfrm>
                  <a:off x="-582440" y="1770035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柱 78"/>
                <p:cNvSpPr/>
                <p:nvPr/>
              </p:nvSpPr>
              <p:spPr>
                <a:xfrm>
                  <a:off x="54801" y="1580788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円柱 79"/>
                <p:cNvSpPr/>
                <p:nvPr/>
              </p:nvSpPr>
              <p:spPr>
                <a:xfrm>
                  <a:off x="-1169336" y="1508780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円柱 80"/>
                <p:cNvSpPr/>
                <p:nvPr/>
              </p:nvSpPr>
              <p:spPr>
                <a:xfrm>
                  <a:off x="-1165767" y="1813580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円柱 81"/>
                <p:cNvSpPr/>
                <p:nvPr/>
              </p:nvSpPr>
              <p:spPr>
                <a:xfrm>
                  <a:off x="-881303" y="1813580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円柱 82"/>
                <p:cNvSpPr/>
                <p:nvPr/>
              </p:nvSpPr>
              <p:spPr>
                <a:xfrm>
                  <a:off x="-591310" y="215685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円柱 83"/>
                <p:cNvSpPr/>
                <p:nvPr/>
              </p:nvSpPr>
              <p:spPr>
                <a:xfrm>
                  <a:off x="-270500" y="1849863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円柱 84"/>
                <p:cNvSpPr/>
                <p:nvPr/>
              </p:nvSpPr>
              <p:spPr>
                <a:xfrm>
                  <a:off x="-1177208" y="2052151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円柱 85"/>
                <p:cNvSpPr/>
                <p:nvPr/>
              </p:nvSpPr>
              <p:spPr>
                <a:xfrm>
                  <a:off x="-1452313" y="1765744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円柱 86"/>
                <p:cNvSpPr/>
                <p:nvPr/>
              </p:nvSpPr>
              <p:spPr>
                <a:xfrm>
                  <a:off x="-881303" y="2180858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円柱 87"/>
                <p:cNvSpPr/>
                <p:nvPr/>
              </p:nvSpPr>
              <p:spPr>
                <a:xfrm>
                  <a:off x="-265209" y="2156852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円柱 88"/>
                <p:cNvSpPr/>
                <p:nvPr/>
              </p:nvSpPr>
              <p:spPr>
                <a:xfrm>
                  <a:off x="54800" y="1911763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円柱 89"/>
                <p:cNvSpPr/>
                <p:nvPr/>
              </p:nvSpPr>
              <p:spPr>
                <a:xfrm>
                  <a:off x="294050" y="1770035"/>
                  <a:ext cx="173701" cy="3240360"/>
                </a:xfrm>
                <a:prstGeom prst="can">
                  <a:avLst/>
                </a:prstGeom>
                <a:gradFill flip="none" rotWithShape="1">
                  <a:gsLst>
                    <a:gs pos="0">
                      <a:srgbClr val="00B0F0">
                        <a:lumMod val="69000"/>
                      </a:srgbClr>
                    </a:gs>
                    <a:gs pos="50000">
                      <a:srgbClr val="00B0F0">
                        <a:lumMod val="93000"/>
                        <a:lumOff val="7000"/>
                      </a:srgbClr>
                    </a:gs>
                    <a:gs pos="100000">
                      <a:srgbClr val="00B0F0">
                        <a:lumMod val="69000"/>
                      </a:srgbClr>
                    </a:gs>
                  </a:gsLst>
                  <a:lin ang="0" scaled="1"/>
                  <a:tileRect/>
                </a:gradFill>
                <a:ln>
                  <a:noFill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2" name="円弧 61"/>
              <p:cNvSpPr/>
              <p:nvPr/>
            </p:nvSpPr>
            <p:spPr>
              <a:xfrm rot="5400000">
                <a:off x="-1127069" y="2015773"/>
                <a:ext cx="1178488" cy="2540766"/>
              </a:xfrm>
              <a:prstGeom prst="arc">
                <a:avLst>
                  <a:gd name="adj1" fmla="val 15091432"/>
                  <a:gd name="adj2" fmla="val 6959428"/>
                </a:avLst>
              </a:prstGeom>
              <a:ln w="38100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3" name="図 2" descr="\begin{document}&#10;\begin{align*}&#10;\rho = \frac{N_{\rm state}}{S} = \frac{eB}{2\pi} &#10;\end{align*}&#10;\end{document}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04" y="6228893"/>
            <a:ext cx="1960552" cy="584483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097562" y="1842636"/>
            <a:ext cx="3672408" cy="4826724"/>
            <a:chOff x="5097562" y="2274685"/>
            <a:chExt cx="3672408" cy="4826724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5097562" y="2274685"/>
              <a:ext cx="3672408" cy="4034635"/>
              <a:chOff x="-36512" y="1988840"/>
              <a:chExt cx="3672408" cy="4034635"/>
            </a:xfrm>
          </p:grpSpPr>
          <p:sp>
            <p:nvSpPr>
              <p:cNvPr id="95" name="円/楕円 94"/>
              <p:cNvSpPr/>
              <p:nvPr/>
            </p:nvSpPr>
            <p:spPr>
              <a:xfrm>
                <a:off x="-36512" y="2351067"/>
                <a:ext cx="3672408" cy="3672408"/>
              </a:xfrm>
              <a:prstGeom prst="ellipse">
                <a:avLst/>
              </a:prstGeom>
              <a:gradFill flip="none" rotWithShape="1">
                <a:gsLst>
                  <a:gs pos="0">
                    <a:srgbClr val="5E9EFF"/>
                  </a:gs>
                  <a:gs pos="48000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 smtClean="0"/>
                  <a:t>Large Fermi sphere</a:t>
                </a:r>
                <a:endParaRPr kumimoji="1" lang="ja-JP" altLang="en-US" sz="2000" dirty="0"/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195736" y="1991027"/>
                <a:ext cx="1296144" cy="1471848"/>
              </a:xfrm>
              <a:prstGeom prst="rect">
                <a:avLst/>
              </a:prstGeom>
              <a:solidFill>
                <a:srgbClr val="5BD54B">
                  <a:alpha val="49020"/>
                </a:srgbClr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18124491" lon="3147612" rev="17214021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矢印コネクタ 96"/>
              <p:cNvCxnSpPr/>
              <p:nvPr/>
            </p:nvCxnSpPr>
            <p:spPr>
              <a:xfrm flipV="1">
                <a:off x="2663788" y="1988840"/>
                <a:ext cx="324036" cy="72008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矢印コネクタ 97"/>
              <p:cNvCxnSpPr/>
              <p:nvPr/>
            </p:nvCxnSpPr>
            <p:spPr>
              <a:xfrm>
                <a:off x="2663788" y="2708920"/>
                <a:ext cx="396044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/>
              <p:nvPr/>
            </p:nvCxnSpPr>
            <p:spPr>
              <a:xfrm flipV="1">
                <a:off x="2678110" y="2564904"/>
                <a:ext cx="309714" cy="135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" name="図 1" descr="\begin{document}&#10;\begin{align*}&#10;\rho_F \sim \mu^2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9737" y="6741369"/>
              <a:ext cx="1106412" cy="360040"/>
            </a:xfrm>
            <a:prstGeom prst="rect">
              <a:avLst/>
            </a:prstGeom>
          </p:spPr>
        </p:pic>
      </p:grpSp>
      <p:grpSp>
        <p:nvGrpSpPr>
          <p:cNvPr id="7" name="グループ化 6"/>
          <p:cNvGrpSpPr/>
          <p:nvPr/>
        </p:nvGrpSpPr>
        <p:grpSpPr>
          <a:xfrm>
            <a:off x="5299791" y="1268760"/>
            <a:ext cx="3160641" cy="455291"/>
            <a:chOff x="5071232" y="1412776"/>
            <a:chExt cx="3160641" cy="455291"/>
          </a:xfrm>
        </p:grpSpPr>
        <p:pic>
          <p:nvPicPr>
            <p:cNvPr id="57" name="図 56" descr="\begin{document}&#10;\begin{align*}&#10;\epsilon = \pm \ell_\parallel&#10;\end{align*}&#10;\end{document}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1232" y="1412776"/>
              <a:ext cx="1372976" cy="455291"/>
            </a:xfrm>
            <a:prstGeom prst="rect">
              <a:avLst/>
            </a:prstGeom>
          </p:spPr>
        </p:pic>
        <p:pic>
          <p:nvPicPr>
            <p:cNvPr id="58" name="図 57" descr="\begin{document}&#10;\begin{align*}&#10;(\ell_\parallel \ll \mu)&#10;\end{align*}&#10;\end{document}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1428851"/>
              <a:ext cx="1427625" cy="438840"/>
            </a:xfrm>
            <a:prstGeom prst="rect">
              <a:avLst/>
            </a:prstGeom>
          </p:spPr>
        </p:pic>
      </p:grpSp>
      <p:sp>
        <p:nvSpPr>
          <p:cNvPr id="59" name="テキスト ボックス 58"/>
          <p:cNvSpPr txBox="1"/>
          <p:nvPr/>
        </p:nvSpPr>
        <p:spPr>
          <a:xfrm>
            <a:off x="3491880" y="5919663"/>
            <a:ext cx="263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2D density of states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12" name="図 11" descr="\begin{document}&#10;\begin{align*}&#10;\varepsilon = \pm p_z&#10;\end{align*}&#10;\end{document}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139758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51720" y="44624"/>
            <a:ext cx="5007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70C0"/>
                </a:solidFill>
              </a:rPr>
              <a:t>Scaling dimensions in the LLL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pic>
        <p:nvPicPr>
          <p:cNvPr id="38" name="図 37" descr="\begin{document}&#10;\begin{align*}&#10;S_{LLL}^{\rm kin} = \int \!\! dt \int \!\! dp_z \bar \psi_{LLL} (p_z) (i\partial_t \gam^0 - p_z \gam^3 - m_f) \psi_{LLL} (p_z)&#10;\end{align*}&#10;\end{document}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38" y="1337186"/>
            <a:ext cx="7216555" cy="688916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9900592" y="2852936"/>
            <a:ext cx="598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(1+1)-D dispersion relation </a:t>
            </a:r>
            <a:r>
              <a:rPr kumimoji="1" lang="en-US" altLang="ja-JP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kumimoji="1" lang="en-US" altLang="ja-JP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d</a:t>
            </a:r>
            <a:r>
              <a:rPr kumimoji="1" lang="en-US" altLang="ja-JP" sz="2800" baseline="-250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ψ</a:t>
            </a:r>
            <a:r>
              <a:rPr kumimoji="1" lang="en-US" altLang="ja-JP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= - 1/2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5496" y="2977788"/>
            <a:ext cx="9032537" cy="3403540"/>
            <a:chOff x="35496" y="2977788"/>
            <a:chExt cx="9032537" cy="3403540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251520" y="2977788"/>
              <a:ext cx="503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>
                  <a:solidFill>
                    <a:srgbClr val="00B0F0"/>
                  </a:solidFill>
                </a:rPr>
                <a:t>A four-Fermi operator for the LLL</a:t>
              </a:r>
              <a:endParaRPr kumimoji="1" lang="ja-JP" altLang="en-US" sz="2800" dirty="0">
                <a:solidFill>
                  <a:srgbClr val="00B0F0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5496" y="5550331"/>
              <a:ext cx="90325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Always marginal </a:t>
              </a:r>
              <a:r>
                <a:rPr lang="en-US" altLang="ja-JP" sz="2400" dirty="0" smtClean="0"/>
                <a:t>irrespective of the interaction type and </a:t>
              </a:r>
            </a:p>
            <a:p>
              <a:r>
                <a:rPr lang="en-US" altLang="ja-JP" sz="2400" dirty="0" smtClean="0"/>
                <a:t>the coupling constant </a:t>
              </a:r>
              <a:r>
                <a:rPr kumimoji="1" lang="en-US" altLang="ja-JP" sz="2400" dirty="0" smtClean="0"/>
                <a:t>thanks to the “dimensional reduction” in the LLL.</a:t>
              </a:r>
            </a:p>
          </p:txBody>
        </p:sp>
        <p:pic>
          <p:nvPicPr>
            <p:cNvPr id="46" name="図 45" descr="\begin{document}&#10;\begin{align*}&#10;\mathcal{S}^{\rm{int}} =&#10;\int \!\! dt &#10;\left[\,\int\!\! \frac{dp_z} {2\pi} \, \right]^4&#10;\, G [\bar \psi_{\rm LLL}^{(4)}  \hat  \gam^\mu_\para  \psi_{\rm LLL}^{(2)} ]&#10;[\bar \psi_{\rm LLL}^{(3)} \hat  \gam_\mu^\para  \psi_{\rm LLL}^{(1)} ]&#10;\delta ( p_z^{(1)}+p_z^{(2)}-p_z^{(3)}-p_z^{(4)} )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3653453"/>
              <a:ext cx="8856984" cy="726473"/>
            </a:xfrm>
            <a:prstGeom prst="rect">
              <a:avLst/>
            </a:prstGeom>
          </p:spPr>
        </p:pic>
        <p:pic>
          <p:nvPicPr>
            <p:cNvPr id="3" name="図 2" descr="\begin{document}&#10;\begin{align*}&#10;d_4 = -1 + 4 \times (1 - 1/2) {\red -1} = 0&#10;\end{align*}&#10;\end{document}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604" y="4674964"/>
              <a:ext cx="5399596" cy="410220"/>
            </a:xfrm>
            <a:prstGeom prst="rect">
              <a:avLst/>
            </a:prstGeom>
          </p:spPr>
        </p:pic>
      </p:grpSp>
      <p:grpSp>
        <p:nvGrpSpPr>
          <p:cNvPr id="12" name="グループ化 11"/>
          <p:cNvGrpSpPr/>
          <p:nvPr/>
        </p:nvGrpSpPr>
        <p:grpSpPr>
          <a:xfrm>
            <a:off x="6550436" y="2089472"/>
            <a:ext cx="1477948" cy="792088"/>
            <a:chOff x="6518057" y="2708920"/>
            <a:chExt cx="1942375" cy="1040992"/>
          </a:xfrm>
        </p:grpSpPr>
        <p:sp>
          <p:nvSpPr>
            <p:cNvPr id="26" name="角丸四角形 25"/>
            <p:cNvSpPr/>
            <p:nvPr/>
          </p:nvSpPr>
          <p:spPr>
            <a:xfrm>
              <a:off x="6518057" y="2708920"/>
              <a:ext cx="1942375" cy="1040992"/>
            </a:xfrm>
            <a:prstGeom prst="round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 descr="\begin{document}&#10;\begin{align*}&#10;d_\psi = - \frac{1}{2}&#10;\end{align*}&#10;\end{document}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0160" y="2821404"/>
              <a:ext cx="1494248" cy="823620"/>
            </a:xfrm>
            <a:prstGeom prst="rect">
              <a:avLst/>
            </a:prstGeom>
          </p:spPr>
        </p:pic>
      </p:grpSp>
      <p:sp>
        <p:nvSpPr>
          <p:cNvPr id="13" name="テキスト ボックス 12"/>
          <p:cNvSpPr txBox="1"/>
          <p:nvPr/>
        </p:nvSpPr>
        <p:spPr>
          <a:xfrm>
            <a:off x="179512" y="980728"/>
            <a:ext cx="195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Kinetic term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352652" y="2060848"/>
            <a:ext cx="3795412" cy="849336"/>
            <a:chOff x="1352652" y="2060848"/>
            <a:chExt cx="3795412" cy="849336"/>
          </a:xfrm>
        </p:grpSpPr>
        <p:sp>
          <p:nvSpPr>
            <p:cNvPr id="16" name="角丸四角形 15"/>
            <p:cNvSpPr/>
            <p:nvPr/>
          </p:nvSpPr>
          <p:spPr>
            <a:xfrm>
              <a:off x="1894955" y="2060848"/>
              <a:ext cx="804837" cy="849336"/>
            </a:xfrm>
            <a:prstGeom prst="roundRect">
              <a:avLst/>
            </a:prstGeom>
            <a:solidFill>
              <a:srgbClr val="00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3001832" y="2060848"/>
              <a:ext cx="804837" cy="849336"/>
            </a:xfrm>
            <a:prstGeom prst="roundRect">
              <a:avLst/>
            </a:prstGeom>
            <a:solidFill>
              <a:srgbClr val="00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4021292" y="2060848"/>
              <a:ext cx="478992" cy="849336"/>
            </a:xfrm>
            <a:prstGeom prst="roundRect">
              <a:avLst/>
            </a:prstGeom>
            <a:solidFill>
              <a:srgbClr val="00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4669072" y="2060848"/>
              <a:ext cx="478992" cy="849336"/>
            </a:xfrm>
            <a:prstGeom prst="roundRect">
              <a:avLst/>
            </a:prstGeom>
            <a:solidFill>
              <a:srgbClr val="00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" name="図 19" descr="\begin{document}&#10;\begin{align*}&#10;\bar \psi \cdot \psi&#10;\end{align*}&#10;\end{document}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6028" y="2543750"/>
              <a:ext cx="602806" cy="322256"/>
            </a:xfrm>
            <a:prstGeom prst="rect">
              <a:avLst/>
            </a:prstGeom>
          </p:spPr>
        </p:pic>
        <p:pic>
          <p:nvPicPr>
            <p:cNvPr id="21" name="図 20" descr="\begin{document}&#10;\begin{align*}&#10;dt&#10;\end{align*}&#10;\end{document}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7267" y="2597406"/>
              <a:ext cx="241122" cy="215628"/>
            </a:xfrm>
            <a:prstGeom prst="rect">
              <a:avLst/>
            </a:prstGeom>
          </p:spPr>
        </p:pic>
        <p:pic>
          <p:nvPicPr>
            <p:cNvPr id="23" name="図 22" descr="\begin{document}&#10;\begin{align*}&#10;\partial_t&#10;\end{align*}&#10;\end{document}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1976" y="2597406"/>
              <a:ext cx="215119" cy="267757"/>
            </a:xfrm>
            <a:prstGeom prst="rect">
              <a:avLst/>
            </a:prstGeom>
          </p:spPr>
        </p:pic>
        <p:pic>
          <p:nvPicPr>
            <p:cNvPr id="25" name="図 24" descr="\begin{document}&#10;\begin{align*}&#10;0 = 2 d_{\psi}  + (-1) + 1 + 1 &#10;\end{align*}&#10;\end{document}"/>
            <p:cNvPicPr>
              <a:picLocks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652" y="2161734"/>
              <a:ext cx="3596230" cy="382016"/>
            </a:xfrm>
            <a:prstGeom prst="rect">
              <a:avLst/>
            </a:prstGeom>
          </p:spPr>
        </p:pic>
        <p:pic>
          <p:nvPicPr>
            <p:cNvPr id="2" name="図 1" descr="\begin{document}&#10;\begin{align*}&#10;dp_z&#10;\end{align*}&#10;\end{document}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5925" y="2575143"/>
              <a:ext cx="414360" cy="286962"/>
            </a:xfrm>
            <a:prstGeom prst="rect">
              <a:avLst/>
            </a:prstGeom>
          </p:spPr>
        </p:pic>
      </p:grpSp>
      <p:sp>
        <p:nvSpPr>
          <p:cNvPr id="7" name="右矢印 6"/>
          <p:cNvSpPr/>
          <p:nvPr/>
        </p:nvSpPr>
        <p:spPr>
          <a:xfrm>
            <a:off x="5580112" y="2204864"/>
            <a:ext cx="720080" cy="524879"/>
          </a:xfrm>
          <a:prstGeom prst="rightArrow">
            <a:avLst/>
          </a:prstGeom>
          <a:solidFill>
            <a:srgbClr val="00FF00"/>
          </a:solidFill>
          <a:ln>
            <a:solidFill>
              <a:srgbClr val="FF9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\begin{document}&#10;When $\epsilon_{\rm LLL} \to s \epsilon_{\rm LLL}$, &#10;$p_z \to s p_z$. &#10;($s&lt;1$; $\bp_\perp$ does not scale.)&#10;\end{document}"/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692696"/>
            <a:ext cx="7754163" cy="31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ptTeX_Preamble" descr="\documentclass[12pt]{jarticle}&#10;\pagestyle{empty}&#10;\usepackage{amsmath}&#10;\usepackage[dvips]{color}&#10;&#10;\usepackage{latexsym}&#10;\usepackage{amsfonts}&#10;\usepackage{amssymb}&#10;\usepackage{amsmath}&#10;\usepackage{bm}&#10;\usepackage{graphicx}&#10;\usepackage{mathrsfs} &#10;%\usepackage{wrapft}&#10;&#10;\usepackage{axodraw4j}&#10;\usepackage{pstricks}&#10;\usepackage{color}&#10;&#10;\usepackage{slashed}&#10;&#10;%%%%%%%%%%%%%%%%%%%%%%%%%%%%%%%%%%%%%%%%%%%%%%%%%%%%%%%%&#10;&#10;\newcommand{\prj}{ {\mathcal P} }&#10;\newcommand{\mf}{ m_f }&#10;\newcommand{\gam}{ \gamma }&#10;\newcommand{\M}{ {\mathcal M} }&#10;\newcommand{\N}{ {\mathcal N} }&#10;&#10;\newcommand{\bx}{{\bm{x}}}&#10;\newcommand{\br}{{\bm{r}}}&#10;\newcommand{\bk}{{\bm{k}}}&#10;\newcommand{\bp}{{\bm{p}}}&#10;\newcommand{\bq}{{\bm{q}}}&#10;\newcommand{\integ}{\int\!\!}&#10;&#10;\newcommand{\F}{ {\mathscr{F}} }&#10;\newcommand{\G}{ {\mathscr{G}} }&#10;\newcommand{\bB}{{\bm{B}}}&#10;\newcommand{\bE}{{\bm{E}}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7544" y="116632"/>
            <a:ext cx="8178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F0"/>
                </a:solidFill>
              </a:rPr>
              <a:t>RG flow driven by the logarithmic quantum corrections</a:t>
            </a:r>
          </a:p>
        </p:txBody>
      </p:sp>
      <p:pic>
        <p:nvPicPr>
          <p:cNvPr id="11" name="図 10" descr="\begin{document}&#10;\begin{align*}&#10;G( \Lambda - \delta \Lambda) = G( \Lambda ) &#10;+ G^2( \Lambda ) &#10;\rho_B \log \frac{\Lambda}{\Lambda - \delta \Lambda}&#10;\end{align*}&#10;\end{document}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7185714" cy="852240"/>
          </a:xfrm>
          <a:prstGeom prst="rect">
            <a:avLst/>
          </a:prstGeom>
        </p:spPr>
      </p:pic>
      <p:grpSp>
        <p:nvGrpSpPr>
          <p:cNvPr id="30" name="グループ化 29"/>
          <p:cNvGrpSpPr/>
          <p:nvPr/>
        </p:nvGrpSpPr>
        <p:grpSpPr>
          <a:xfrm>
            <a:off x="950916" y="3573017"/>
            <a:ext cx="4485180" cy="936103"/>
            <a:chOff x="950916" y="3573017"/>
            <a:chExt cx="4485180" cy="936103"/>
          </a:xfrm>
        </p:grpSpPr>
        <p:pic>
          <p:nvPicPr>
            <p:cNvPr id="15" name="図 14" descr="\begin{document}&#10;\begin{align*}&#10;\Lambda \frac{ d G(\Lambda) }{ d \Lambda} &#10;= {\red -} G^2(\Lambda) \rho_B &#10;\end{align*}&#10;\end{document}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7165" y="3644160"/>
              <a:ext cx="3768931" cy="864960"/>
            </a:xfrm>
            <a:prstGeom prst="rect">
              <a:avLst/>
            </a:prstGeom>
          </p:spPr>
        </p:pic>
        <p:sp>
          <p:nvSpPr>
            <p:cNvPr id="22" name="屈折矢印 21"/>
            <p:cNvSpPr/>
            <p:nvPr/>
          </p:nvSpPr>
          <p:spPr>
            <a:xfrm rot="5400000">
              <a:off x="917920" y="3606013"/>
              <a:ext cx="659928" cy="593935"/>
            </a:xfrm>
            <a:prstGeom prst="bentUpArrow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287610" y="5611068"/>
            <a:ext cx="8676878" cy="1202308"/>
            <a:chOff x="287610" y="5611068"/>
            <a:chExt cx="8676878" cy="1202308"/>
          </a:xfrm>
        </p:grpSpPr>
        <p:pic>
          <p:nvPicPr>
            <p:cNvPr id="13" name="図 12" descr="\begin{document}&#10;\begin{align*}&#10;\Lambda_{\rm dyn} = \Lambda_{\rm UV} \exp\left( - \frac{1}{\rho_B G(\Lambda_{\rm UV})}\right)&#10;\end{align*}&#10;\end{document}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6049003"/>
              <a:ext cx="4269902" cy="764373"/>
            </a:xfrm>
            <a:prstGeom prst="rect">
              <a:avLst/>
            </a:prstGeom>
          </p:spPr>
        </p:pic>
        <p:pic>
          <p:nvPicPr>
            <p:cNvPr id="25" name="図 24" descr="\begin{document}&#10;{\red&#10;Landau pole [$G(\Lambda) \to \infty$] at &#10;}&#10;\end{document}"/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610" y="5611068"/>
              <a:ext cx="4879306" cy="410220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5610108" y="5816178"/>
              <a:ext cx="33543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solidFill>
                    <a:srgbClr val="00B050"/>
                  </a:solidFill>
                </a:rPr>
                <a:t>Emergent scale in the IR !</a:t>
              </a:r>
            </a:p>
            <a:p>
              <a:r>
                <a:rPr lang="en-US" altLang="ja-JP" sz="2400" dirty="0" smtClean="0">
                  <a:solidFill>
                    <a:srgbClr val="00B050"/>
                  </a:solidFill>
                </a:rPr>
                <a:t>Cf., Similarity to Λ</a:t>
              </a:r>
              <a:r>
                <a:rPr lang="en-US" altLang="ja-JP" sz="2400" baseline="-25000" dirty="0" smtClean="0">
                  <a:solidFill>
                    <a:srgbClr val="00B050"/>
                  </a:solidFill>
                </a:rPr>
                <a:t>QCD</a:t>
              </a:r>
              <a:endParaRPr kumimoji="1" lang="ja-JP" altLang="en-US" sz="2400" baseline="-250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56283" y="-676214"/>
            <a:ext cx="8443766" cy="4515162"/>
            <a:chOff x="256283" y="-676214"/>
            <a:chExt cx="8443766" cy="4515162"/>
          </a:xfrm>
        </p:grpSpPr>
        <p:sp>
          <p:nvSpPr>
            <p:cNvPr id="7" name="円弧 6"/>
            <p:cNvSpPr/>
            <p:nvPr/>
          </p:nvSpPr>
          <p:spPr>
            <a:xfrm flipH="1" flipV="1">
              <a:off x="3534412" y="860492"/>
              <a:ext cx="1895767" cy="1899710"/>
            </a:xfrm>
            <a:prstGeom prst="arc">
              <a:avLst>
                <a:gd name="adj1" fmla="val 503884"/>
                <a:gd name="adj2" fmla="val 10273375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弧 13"/>
            <p:cNvSpPr/>
            <p:nvPr/>
          </p:nvSpPr>
          <p:spPr>
            <a:xfrm rot="10800000" flipH="1" flipV="1">
              <a:off x="3525809" y="366214"/>
              <a:ext cx="1895767" cy="1899710"/>
            </a:xfrm>
            <a:prstGeom prst="arc">
              <a:avLst>
                <a:gd name="adj1" fmla="val 918803"/>
                <a:gd name="adj2" fmla="val 9941510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弧 44"/>
            <p:cNvSpPr/>
            <p:nvPr/>
          </p:nvSpPr>
          <p:spPr>
            <a:xfrm rot="10800000">
              <a:off x="5225656" y="-676214"/>
              <a:ext cx="3444313" cy="3198242"/>
            </a:xfrm>
            <a:prstGeom prst="arc">
              <a:avLst>
                <a:gd name="adj1" fmla="val 18622233"/>
                <a:gd name="adj2" fmla="val 20214604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弧 45"/>
            <p:cNvSpPr/>
            <p:nvPr/>
          </p:nvSpPr>
          <p:spPr>
            <a:xfrm rot="10800000" flipH="1">
              <a:off x="256283" y="-647220"/>
              <a:ext cx="3444313" cy="3198242"/>
            </a:xfrm>
            <a:prstGeom prst="arc">
              <a:avLst>
                <a:gd name="adj1" fmla="val 18622233"/>
                <a:gd name="adj2" fmla="val 20394528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弧 46"/>
            <p:cNvSpPr/>
            <p:nvPr/>
          </p:nvSpPr>
          <p:spPr>
            <a:xfrm rot="10800000" flipV="1">
              <a:off x="5255736" y="616573"/>
              <a:ext cx="3444313" cy="3198242"/>
            </a:xfrm>
            <a:prstGeom prst="arc">
              <a:avLst>
                <a:gd name="adj1" fmla="val 18622233"/>
                <a:gd name="adj2" fmla="val 20211637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弧 47"/>
            <p:cNvSpPr/>
            <p:nvPr/>
          </p:nvSpPr>
          <p:spPr>
            <a:xfrm rot="10800000" flipH="1" flipV="1">
              <a:off x="303412" y="640706"/>
              <a:ext cx="3444313" cy="3198242"/>
            </a:xfrm>
            <a:prstGeom prst="arc">
              <a:avLst>
                <a:gd name="adj1" fmla="val 18622233"/>
                <a:gd name="adj2" fmla="val 20205952"/>
              </a:avLst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" name="図 7" descr="\begin{document}&#10;\begin{align*}&#10;{\blue&#10;\rho_{B} \int_{\Lambda - \delta \Lambda}^\Lambda &#10;\frac{dp_z}{p_z}&#10;}&#10;\end{align*}&#10;\end{document}"/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0221" y="1246660"/>
              <a:ext cx="1351436" cy="625214"/>
            </a:xfrm>
            <a:prstGeom prst="rect">
              <a:avLst/>
            </a:prstGeom>
          </p:spPr>
        </p:pic>
      </p:grpSp>
      <p:pic>
        <p:nvPicPr>
          <p:cNvPr id="27" name="図 26" descr="\begin{document}&#10;\begin{align*}&#10;{\blue \rho_B \sim \int d ^2 p_\perp e^{- p_\perp^2/|eB|} \sim \frac{ |eB| }{2\pi}}&#10;\end{align*}&#10;\end{document}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544" y="968841"/>
            <a:ext cx="3311103" cy="615861"/>
          </a:xfrm>
          <a:prstGeom prst="rect">
            <a:avLst/>
          </a:prstGeom>
        </p:spPr>
      </p:pic>
      <p:grpSp>
        <p:nvGrpSpPr>
          <p:cNvPr id="34" name="グループ化 33"/>
          <p:cNvGrpSpPr/>
          <p:nvPr/>
        </p:nvGrpSpPr>
        <p:grpSpPr>
          <a:xfrm>
            <a:off x="1835696" y="4497264"/>
            <a:ext cx="7164931" cy="904812"/>
            <a:chOff x="1961840" y="4497264"/>
            <a:chExt cx="7164931" cy="904812"/>
          </a:xfrm>
        </p:grpSpPr>
        <p:sp>
          <p:nvSpPr>
            <p:cNvPr id="73" name="屈折矢印 72"/>
            <p:cNvSpPr/>
            <p:nvPr/>
          </p:nvSpPr>
          <p:spPr>
            <a:xfrm rot="5400000">
              <a:off x="1928844" y="4530260"/>
              <a:ext cx="659928" cy="593935"/>
            </a:xfrm>
            <a:prstGeom prst="bentUpArrow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677188" y="4702432"/>
              <a:ext cx="14863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00B050"/>
                  </a:solidFill>
                </a:rPr>
                <a:t>Solution:</a:t>
              </a:r>
              <a:endParaRPr kumimoji="1" lang="ja-JP" altLang="en-US" sz="2800" dirty="0">
                <a:solidFill>
                  <a:srgbClr val="00B050"/>
                </a:solidFill>
              </a:endParaRPr>
            </a:p>
          </p:txBody>
        </p:sp>
        <p:pic>
          <p:nvPicPr>
            <p:cNvPr id="33" name="図 32" descr="\begin{document}&#10;\begin{align*}&#10;G(\Lambda) = &#10;\frac{G(\Lambda_{\rm UV}) }{ \rho_B G(\Lambda_{\rm UV})  \log( \Lambda/\Lambda_{\rm UV})  + 1 }&#10;\end{align*}&#10;\end{document}"/>
            <p:cNvPicPr>
              <a:picLocks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448" y="4609734"/>
              <a:ext cx="4965323" cy="792342"/>
            </a:xfrm>
            <a:prstGeom prst="rect">
              <a:avLst/>
            </a:prstGeom>
          </p:spPr>
        </p:pic>
      </p:grpSp>
      <p:grpSp>
        <p:nvGrpSpPr>
          <p:cNvPr id="6" name="グループ化 5"/>
          <p:cNvGrpSpPr/>
          <p:nvPr/>
        </p:nvGrpSpPr>
        <p:grpSpPr>
          <a:xfrm>
            <a:off x="1431540" y="2201367"/>
            <a:ext cx="6302332" cy="4060686"/>
            <a:chOff x="1405541" y="2060848"/>
            <a:chExt cx="6302332" cy="406068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5541" y="2060848"/>
              <a:ext cx="6302332" cy="4060686"/>
            </a:xfrm>
            <a:prstGeom prst="rect">
              <a:avLst/>
            </a:prstGeom>
            <a:noFill/>
            <a:ln w="762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4951057" y="2181121"/>
              <a:ext cx="2482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Fukushima &amp; </a:t>
              </a:r>
              <a:r>
                <a:rPr kumimoji="1" lang="en-US" altLang="ja-JP" dirty="0" err="1" smtClean="0">
                  <a:solidFill>
                    <a:srgbClr val="00B050"/>
                  </a:solidFill>
                </a:rPr>
                <a:t>Pawlowski</a:t>
              </a:r>
              <a:r>
                <a:rPr kumimoji="1" lang="en-US" altLang="ja-JP" dirty="0" smtClean="0">
                  <a:solidFill>
                    <a:srgbClr val="00B050"/>
                  </a:solidFill>
                </a:rPr>
                <a:t> 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196994" y="3933056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λ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437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12981</TotalTime>
  <Words>1215</Words>
  <Application>Microsoft Office PowerPoint</Application>
  <PresentationFormat>画面に合わせる (4:3)</PresentationFormat>
  <Paragraphs>247</Paragraphs>
  <Slides>21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Koichi</dc:creator>
  <cp:lastModifiedBy>K</cp:lastModifiedBy>
  <cp:revision>1002</cp:revision>
  <dcterms:created xsi:type="dcterms:W3CDTF">2015-06-07T04:06:16Z</dcterms:created>
  <dcterms:modified xsi:type="dcterms:W3CDTF">2017-11-11T06:10:08Z</dcterms:modified>
</cp:coreProperties>
</file>