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handoutMasterIdLst>
    <p:handoutMasterId r:id="rId73"/>
  </p:handoutMasterIdLst>
  <p:sldIdLst>
    <p:sldId id="282" r:id="rId2"/>
    <p:sldId id="473" r:id="rId3"/>
    <p:sldId id="474" r:id="rId4"/>
    <p:sldId id="462" r:id="rId5"/>
    <p:sldId id="321" r:id="rId6"/>
    <p:sldId id="354" r:id="rId7"/>
    <p:sldId id="328" r:id="rId8"/>
    <p:sldId id="349" r:id="rId9"/>
    <p:sldId id="331" r:id="rId10"/>
    <p:sldId id="338" r:id="rId11"/>
    <p:sldId id="301" r:id="rId12"/>
    <p:sldId id="463" r:id="rId13"/>
    <p:sldId id="351" r:id="rId14"/>
    <p:sldId id="437" r:id="rId15"/>
    <p:sldId id="303" r:id="rId16"/>
    <p:sldId id="304" r:id="rId17"/>
    <p:sldId id="375" r:id="rId18"/>
    <p:sldId id="381" r:id="rId19"/>
    <p:sldId id="311" r:id="rId20"/>
    <p:sldId id="385" r:id="rId21"/>
    <p:sldId id="412" r:id="rId22"/>
    <p:sldId id="456" r:id="rId23"/>
    <p:sldId id="476" r:id="rId24"/>
    <p:sldId id="403" r:id="rId25"/>
    <p:sldId id="427" r:id="rId26"/>
    <p:sldId id="428" r:id="rId27"/>
    <p:sldId id="431" r:id="rId28"/>
    <p:sldId id="432" r:id="rId29"/>
    <p:sldId id="389" r:id="rId30"/>
    <p:sldId id="472" r:id="rId31"/>
    <p:sldId id="404" r:id="rId32"/>
    <p:sldId id="433" r:id="rId33"/>
    <p:sldId id="435" r:id="rId34"/>
    <p:sldId id="434" r:id="rId35"/>
    <p:sldId id="450" r:id="rId36"/>
    <p:sldId id="451" r:id="rId37"/>
    <p:sldId id="454" r:id="rId38"/>
    <p:sldId id="436" r:id="rId39"/>
    <p:sldId id="452" r:id="rId40"/>
    <p:sldId id="464" r:id="rId41"/>
    <p:sldId id="457" r:id="rId42"/>
    <p:sldId id="410" r:id="rId43"/>
    <p:sldId id="411" r:id="rId44"/>
    <p:sldId id="291" r:id="rId45"/>
    <p:sldId id="382" r:id="rId46"/>
    <p:sldId id="477" r:id="rId47"/>
    <p:sldId id="465" r:id="rId48"/>
    <p:sldId id="466" r:id="rId49"/>
    <p:sldId id="468" r:id="rId50"/>
    <p:sldId id="470" r:id="rId51"/>
    <p:sldId id="440" r:id="rId52"/>
    <p:sldId id="446" r:id="rId53"/>
    <p:sldId id="438" r:id="rId54"/>
    <p:sldId id="441" r:id="rId55"/>
    <p:sldId id="442" r:id="rId56"/>
    <p:sldId id="443" r:id="rId57"/>
    <p:sldId id="415" r:id="rId58"/>
    <p:sldId id="444" r:id="rId59"/>
    <p:sldId id="445" r:id="rId60"/>
    <p:sldId id="312" r:id="rId61"/>
    <p:sldId id="313" r:id="rId62"/>
    <p:sldId id="447" r:id="rId63"/>
    <p:sldId id="448" r:id="rId64"/>
    <p:sldId id="277" r:id="rId65"/>
    <p:sldId id="367" r:id="rId66"/>
    <p:sldId id="378" r:id="rId67"/>
    <p:sldId id="379" r:id="rId68"/>
    <p:sldId id="449" r:id="rId69"/>
    <p:sldId id="458" r:id="rId70"/>
    <p:sldId id="459" r:id="rId71"/>
  </p:sldIdLst>
  <p:sldSz cx="9144000" cy="6858000" type="screen4x3"/>
  <p:notesSz cx="9939338" cy="680561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pitchFamily="-111"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pitchFamily="-111"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pitchFamily="-111"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pitchFamily="-111"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pitchFamily="-111" charset="-128"/>
        <a:cs typeface="+mn-cs"/>
      </a:defRPr>
    </a:lvl5pPr>
    <a:lvl6pPr marL="2286000" algn="l" defTabSz="914400" rtl="0" eaLnBrk="1" latinLnBrk="0" hangingPunct="1">
      <a:defRPr kumimoji="1" kern="1200">
        <a:solidFill>
          <a:schemeClr val="tx1"/>
        </a:solidFill>
        <a:latin typeface="Arial" charset="0"/>
        <a:ea typeface="ＭＳ Ｐゴシック" pitchFamily="-111" charset="-128"/>
        <a:cs typeface="+mn-cs"/>
      </a:defRPr>
    </a:lvl6pPr>
    <a:lvl7pPr marL="2743200" algn="l" defTabSz="914400" rtl="0" eaLnBrk="1" latinLnBrk="0" hangingPunct="1">
      <a:defRPr kumimoji="1" kern="1200">
        <a:solidFill>
          <a:schemeClr val="tx1"/>
        </a:solidFill>
        <a:latin typeface="Arial" charset="0"/>
        <a:ea typeface="ＭＳ Ｐゴシック" pitchFamily="-111" charset="-128"/>
        <a:cs typeface="+mn-cs"/>
      </a:defRPr>
    </a:lvl7pPr>
    <a:lvl8pPr marL="3200400" algn="l" defTabSz="914400" rtl="0" eaLnBrk="1" latinLnBrk="0" hangingPunct="1">
      <a:defRPr kumimoji="1" kern="1200">
        <a:solidFill>
          <a:schemeClr val="tx1"/>
        </a:solidFill>
        <a:latin typeface="Arial" charset="0"/>
        <a:ea typeface="ＭＳ Ｐゴシック" pitchFamily="-111" charset="-128"/>
        <a:cs typeface="+mn-cs"/>
      </a:defRPr>
    </a:lvl8pPr>
    <a:lvl9pPr marL="3657600" algn="l" defTabSz="914400" rtl="0" eaLnBrk="1" latinLnBrk="0" hangingPunct="1">
      <a:defRPr kumimoji="1" kern="1200">
        <a:solidFill>
          <a:schemeClr val="tx1"/>
        </a:solidFill>
        <a:latin typeface="Arial" charset="0"/>
        <a:ea typeface="ＭＳ Ｐゴシック" pitchFamily="-11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scaleToFitPaper="1" frameSlides="1"/>
  <p:clrMru>
    <a:srgbClr val="CCFFCC"/>
    <a:srgbClr val="FFC8FF"/>
    <a:srgbClr val="CDC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783" autoAdjust="0"/>
    <p:restoredTop sz="91387" autoAdjust="0"/>
  </p:normalViewPr>
  <p:slideViewPr>
    <p:cSldViewPr snapToGrid="0" snapToObjects="1">
      <p:cViewPr varScale="1">
        <p:scale>
          <a:sx n="49" d="100"/>
          <a:sy n="49" d="100"/>
        </p:scale>
        <p:origin x="-461" y="-82"/>
      </p:cViewPr>
      <p:guideLst>
        <p:guide orient="horz" pos="2160"/>
        <p:guide pos="2880"/>
      </p:guideLst>
    </p:cSldViewPr>
  </p:slideViewPr>
  <p:notesTextViewPr>
    <p:cViewPr>
      <p:scale>
        <a:sx n="80" d="100"/>
        <a:sy n="80" d="100"/>
      </p:scale>
      <p:origin x="0" y="0"/>
    </p:cViewPr>
  </p:notesTextViewPr>
  <p:sorterViewPr>
    <p:cViewPr>
      <p:scale>
        <a:sx n="98" d="100"/>
        <a:sy n="98" d="100"/>
      </p:scale>
      <p:origin x="0" y="14045"/>
    </p:cViewPr>
  </p:sorterViewPr>
  <p:notesViewPr>
    <p:cSldViewPr snapToGrid="0" snapToObjects="1">
      <p:cViewPr varScale="1">
        <p:scale>
          <a:sx n="37" d="100"/>
          <a:sy n="37" d="100"/>
        </p:scale>
        <p:origin x="-1622" y="-101"/>
      </p:cViewPr>
      <p:guideLst>
        <p:guide orient="horz" pos="2144"/>
        <p:guide pos="313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oleObject" Target="file:///\\LS-LGL298\share\&#12381;&#12398;&#20182;\&#29987;&#32207;&#30740;&#29992;\&#25955;&#20081;&#24375;&#24230;&#12398;&#12456;&#12463;&#12475;&#12523;\&#12501;&#12479;&#12525;&#12398;&#65314;&#22240;&#23376;&#20837;&#12426;&#25955;&#20081;&#24375;&#24230;.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25955;&#20081;\&#25955;&#20081;1.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7932448246282"/>
          <c:y val="6.8000000000000005E-2"/>
          <c:w val="0.83852416953484799"/>
          <c:h val="0.79600000000000004"/>
        </c:manualLayout>
      </c:layout>
      <c:scatterChart>
        <c:scatterStyle val="smoothMarker"/>
        <c:varyColors val="0"/>
        <c:ser>
          <c:idx val="2"/>
          <c:order val="0"/>
          <c:tx>
            <c:v>C_TDS</c:v>
          </c:tx>
          <c:spPr>
            <a:ln w="38100">
              <a:solidFill>
                <a:srgbClr val="0000FF"/>
              </a:solidFill>
              <a:prstDash val="sysDash"/>
            </a:ln>
          </c:spPr>
          <c:marker>
            <c:symbol val="none"/>
          </c:marker>
          <c:xVal>
            <c:numRef>
              <c:f>Sheet1!$C$3:$C$19</c:f>
              <c:numCache>
                <c:formatCode>General</c:formatCode>
                <c:ptCount val="17"/>
                <c:pt idx="0">
                  <c:v>0</c:v>
                </c:pt>
                <c:pt idx="1">
                  <c:v>2.5000006510421251</c:v>
                </c:pt>
                <c:pt idx="2">
                  <c:v>5.0000052083479476</c:v>
                </c:pt>
                <c:pt idx="3">
                  <c:v>7.5000175782361911</c:v>
                </c:pt>
                <c:pt idx="4">
                  <c:v>10.00004166713542</c:v>
                </c:pt>
                <c:pt idx="5">
                  <c:v>12.50008138163887</c:v>
                </c:pt>
                <c:pt idx="6">
                  <c:v>15.0001406285597</c:v>
                </c:pt>
                <c:pt idx="7">
                  <c:v>17.500223314985629</c:v>
                </c:pt>
                <c:pt idx="8">
                  <c:v>20.000333348334181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60.009003646953943</c:v>
                </c:pt>
              </c:numCache>
            </c:numRef>
          </c:xVal>
          <c:yVal>
            <c:numRef>
              <c:f>Sheet1!$K$3:$K$19</c:f>
              <c:numCache>
                <c:formatCode>General</c:formatCode>
                <c:ptCount val="17"/>
                <c:pt idx="0">
                  <c:v>0</c:v>
                </c:pt>
                <c:pt idx="1">
                  <c:v>0.15095239284764</c:v>
                </c:pt>
                <c:pt idx="2">
                  <c:v>0.49394284037578501</c:v>
                </c:pt>
                <c:pt idx="3">
                  <c:v>0.716392242945743</c:v>
                </c:pt>
                <c:pt idx="4">
                  <c:v>0.77954984209562295</c:v>
                </c:pt>
                <c:pt idx="5">
                  <c:v>0.69779523400001098</c:v>
                </c:pt>
                <c:pt idx="6">
                  <c:v>0.55896634709412396</c:v>
                </c:pt>
                <c:pt idx="7">
                  <c:v>0.42169280431174999</c:v>
                </c:pt>
                <c:pt idx="8">
                  <c:v>0.30722149363307399</c:v>
                </c:pt>
                <c:pt idx="9">
                  <c:v>0.15973079380736299</c:v>
                </c:pt>
                <c:pt idx="10">
                  <c:v>8.8803010481180097E-2</c:v>
                </c:pt>
                <c:pt idx="11">
                  <c:v>4.8264732392688199E-2</c:v>
                </c:pt>
                <c:pt idx="12">
                  <c:v>3.2385032013279601E-2</c:v>
                </c:pt>
                <c:pt idx="13">
                  <c:v>1.9598822627989301E-2</c:v>
                </c:pt>
                <c:pt idx="14">
                  <c:v>1.43999115233421E-2</c:v>
                </c:pt>
                <c:pt idx="15">
                  <c:v>9.9999950563909295E-3</c:v>
                </c:pt>
                <c:pt idx="16">
                  <c:v>6.3999997997505704E-3</c:v>
                </c:pt>
              </c:numCache>
            </c:numRef>
          </c:yVal>
          <c:smooth val="1"/>
        </c:ser>
        <c:ser>
          <c:idx val="3"/>
          <c:order val="1"/>
          <c:tx>
            <c:v>C_elastic</c:v>
          </c:tx>
          <c:spPr>
            <a:ln w="38100">
              <a:solidFill>
                <a:srgbClr val="0000FF"/>
              </a:solidFill>
              <a:prstDash val="solid"/>
            </a:ln>
          </c:spPr>
          <c:marker>
            <c:symbol val="none"/>
          </c:marker>
          <c:xVal>
            <c:numRef>
              <c:f>Sheet1!$C$3:$C$19</c:f>
              <c:numCache>
                <c:formatCode>General</c:formatCode>
                <c:ptCount val="17"/>
                <c:pt idx="0">
                  <c:v>0</c:v>
                </c:pt>
                <c:pt idx="1">
                  <c:v>2.5000006510421251</c:v>
                </c:pt>
                <c:pt idx="2">
                  <c:v>5.0000052083479476</c:v>
                </c:pt>
                <c:pt idx="3">
                  <c:v>7.5000175782361911</c:v>
                </c:pt>
                <c:pt idx="4">
                  <c:v>10.00004166713542</c:v>
                </c:pt>
                <c:pt idx="5">
                  <c:v>12.50008138163887</c:v>
                </c:pt>
                <c:pt idx="6">
                  <c:v>15.0001406285597</c:v>
                </c:pt>
                <c:pt idx="7">
                  <c:v>17.500223314985629</c:v>
                </c:pt>
                <c:pt idx="8">
                  <c:v>20.000333348334181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60.009003646953943</c:v>
                </c:pt>
              </c:numCache>
            </c:numRef>
          </c:xVal>
          <c:yVal>
            <c:numRef>
              <c:f>Sheet1!$I$3:$I$19</c:f>
              <c:numCache>
                <c:formatCode>General</c:formatCode>
                <c:ptCount val="17"/>
                <c:pt idx="0">
                  <c:v>6.0025000000000004</c:v>
                </c:pt>
                <c:pt idx="1">
                  <c:v>4.9566476071523704</c:v>
                </c:pt>
                <c:pt idx="2">
                  <c:v>3.8741571596242141</c:v>
                </c:pt>
                <c:pt idx="3">
                  <c:v>2.3112077570542571</c:v>
                </c:pt>
                <c:pt idx="4">
                  <c:v>1.265350157904376</c:v>
                </c:pt>
                <c:pt idx="5">
                  <c:v>0.62470476599999203</c:v>
                </c:pt>
                <c:pt idx="6">
                  <c:v>0.28743365290587702</c:v>
                </c:pt>
                <c:pt idx="7">
                  <c:v>0.12590719568825001</c:v>
                </c:pt>
                <c:pt idx="8">
                  <c:v>5.2778506366925999E-2</c:v>
                </c:pt>
                <c:pt idx="9">
                  <c:v>8.36920619263796E-3</c:v>
                </c:pt>
                <c:pt idx="10">
                  <c:v>1.19698951881994E-3</c:v>
                </c:pt>
                <c:pt idx="11">
                  <c:v>1.3526760731178401E-4</c:v>
                </c:pt>
                <c:pt idx="12">
                  <c:v>1.49679867205255E-5</c:v>
                </c:pt>
                <c:pt idx="13">
                  <c:v>1.1773720107166799E-6</c:v>
                </c:pt>
                <c:pt idx="14">
                  <c:v>8.8476657887926499E-8</c:v>
                </c:pt>
                <c:pt idx="15">
                  <c:v>4.9436090973440899E-9</c:v>
                </c:pt>
                <c:pt idx="16">
                  <c:v>2.0024944758381801E-10</c:v>
                </c:pt>
              </c:numCache>
            </c:numRef>
          </c:yVal>
          <c:smooth val="1"/>
        </c:ser>
        <c:ser>
          <c:idx val="4"/>
          <c:order val="2"/>
          <c:tx>
            <c:v>N_TDS</c:v>
          </c:tx>
          <c:spPr>
            <a:ln w="38100">
              <a:solidFill>
                <a:srgbClr val="00CC00"/>
              </a:solidFill>
              <a:prstDash val="sysDash"/>
            </a:ln>
          </c:spPr>
          <c:marker>
            <c:symbol val="none"/>
          </c:marker>
          <c:xVal>
            <c:numRef>
              <c:f>Sheet1!$C$97:$C$113</c:f>
              <c:numCache>
                <c:formatCode>General</c:formatCode>
                <c:ptCount val="17"/>
                <c:pt idx="0">
                  <c:v>0</c:v>
                </c:pt>
                <c:pt idx="1">
                  <c:v>2.5000006510421251</c:v>
                </c:pt>
                <c:pt idx="2">
                  <c:v>5.0000052083479476</c:v>
                </c:pt>
                <c:pt idx="3">
                  <c:v>7.5000175782361911</c:v>
                </c:pt>
                <c:pt idx="4">
                  <c:v>10.00004166713542</c:v>
                </c:pt>
                <c:pt idx="5">
                  <c:v>12.50008138163887</c:v>
                </c:pt>
                <c:pt idx="6">
                  <c:v>15.0001406285597</c:v>
                </c:pt>
                <c:pt idx="7">
                  <c:v>17.500223314985629</c:v>
                </c:pt>
                <c:pt idx="8">
                  <c:v>20.000333348334181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60.009003646953943</c:v>
                </c:pt>
              </c:numCache>
            </c:numRef>
          </c:xVal>
          <c:yVal>
            <c:numRef>
              <c:f>Sheet1!$K$97:$K$113</c:f>
              <c:numCache>
                <c:formatCode>General</c:formatCode>
                <c:ptCount val="17"/>
                <c:pt idx="0">
                  <c:v>0</c:v>
                </c:pt>
                <c:pt idx="1">
                  <c:v>0.13033519705107899</c:v>
                </c:pt>
                <c:pt idx="2">
                  <c:v>0.41252555481213798</c:v>
                </c:pt>
                <c:pt idx="3">
                  <c:v>0.66783771518366597</c:v>
                </c:pt>
                <c:pt idx="4">
                  <c:v>0.790490758750786</c:v>
                </c:pt>
                <c:pt idx="5">
                  <c:v>0.75979216405293903</c:v>
                </c:pt>
                <c:pt idx="6">
                  <c:v>0.660404474355062</c:v>
                </c:pt>
                <c:pt idx="7">
                  <c:v>0.53050433325486601</c:v>
                </c:pt>
                <c:pt idx="8">
                  <c:v>0.40630042532974198</c:v>
                </c:pt>
                <c:pt idx="9">
                  <c:v>0.218929059448044</c:v>
                </c:pt>
                <c:pt idx="10">
                  <c:v>0.12087076426605101</c:v>
                </c:pt>
                <c:pt idx="11">
                  <c:v>7.2696260153450001E-2</c:v>
                </c:pt>
                <c:pt idx="12">
                  <c:v>4.4079626906963799E-2</c:v>
                </c:pt>
                <c:pt idx="13">
                  <c:v>2.8898263976984199E-2</c:v>
                </c:pt>
                <c:pt idx="14">
                  <c:v>1.9599879573437898E-2</c:v>
                </c:pt>
                <c:pt idx="15">
                  <c:v>1.2099994018233E-2</c:v>
                </c:pt>
                <c:pt idx="16">
                  <c:v>9.99999968711026E-3</c:v>
                </c:pt>
              </c:numCache>
            </c:numRef>
          </c:yVal>
          <c:smooth val="1"/>
        </c:ser>
        <c:ser>
          <c:idx val="5"/>
          <c:order val="3"/>
          <c:tx>
            <c:v>N_elastic</c:v>
          </c:tx>
          <c:spPr>
            <a:ln w="38100">
              <a:solidFill>
                <a:srgbClr val="00CC00"/>
              </a:solidFill>
              <a:prstDash val="solid"/>
            </a:ln>
          </c:spPr>
          <c:marker>
            <c:symbol val="none"/>
          </c:marker>
          <c:xVal>
            <c:numRef>
              <c:f>Sheet1!$C$97:$C$113</c:f>
              <c:numCache>
                <c:formatCode>General</c:formatCode>
                <c:ptCount val="17"/>
                <c:pt idx="0">
                  <c:v>0</c:v>
                </c:pt>
                <c:pt idx="1">
                  <c:v>2.5000006510421251</c:v>
                </c:pt>
                <c:pt idx="2">
                  <c:v>5.0000052083479476</c:v>
                </c:pt>
                <c:pt idx="3">
                  <c:v>7.5000175782361911</c:v>
                </c:pt>
                <c:pt idx="4">
                  <c:v>10.00004166713542</c:v>
                </c:pt>
                <c:pt idx="5">
                  <c:v>12.50008138163887</c:v>
                </c:pt>
                <c:pt idx="6">
                  <c:v>15.0001406285597</c:v>
                </c:pt>
                <c:pt idx="7">
                  <c:v>17.500223314985629</c:v>
                </c:pt>
                <c:pt idx="8">
                  <c:v>20.000333348334181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60.009003646953943</c:v>
                </c:pt>
              </c:numCache>
            </c:numRef>
          </c:xVal>
          <c:yVal>
            <c:numRef>
              <c:f>Sheet1!$I$97:$I$113</c:f>
              <c:numCache>
                <c:formatCode>General</c:formatCode>
                <c:ptCount val="17"/>
                <c:pt idx="0">
                  <c:v>4.8400000000000007</c:v>
                </c:pt>
                <c:pt idx="1">
                  <c:v>4.2796648029489299</c:v>
                </c:pt>
                <c:pt idx="2">
                  <c:v>3.2355744451878632</c:v>
                </c:pt>
                <c:pt idx="3">
                  <c:v>2.1545622848163379</c:v>
                </c:pt>
                <c:pt idx="4">
                  <c:v>1.283109241249214</c:v>
                </c:pt>
                <c:pt idx="5">
                  <c:v>0.68020783594706102</c:v>
                </c:pt>
                <c:pt idx="6">
                  <c:v>0.33959552564494</c:v>
                </c:pt>
                <c:pt idx="7">
                  <c:v>0.158395666745134</c:v>
                </c:pt>
                <c:pt idx="8">
                  <c:v>6.9799574670259698E-2</c:v>
                </c:pt>
                <c:pt idx="9">
                  <c:v>1.1470940551955799E-2</c:v>
                </c:pt>
                <c:pt idx="10">
                  <c:v>1.62923573394937E-3</c:v>
                </c:pt>
                <c:pt idx="11">
                  <c:v>2.03739846550186E-4</c:v>
                </c:pt>
                <c:pt idx="12">
                  <c:v>2.03730930362709E-5</c:v>
                </c:pt>
                <c:pt idx="13">
                  <c:v>1.73602301580164E-6</c:v>
                </c:pt>
                <c:pt idx="14">
                  <c:v>1.20426562125233E-7</c:v>
                </c:pt>
                <c:pt idx="15">
                  <c:v>5.98176700778634E-9</c:v>
                </c:pt>
                <c:pt idx="16">
                  <c:v>3.1288976184971601E-10</c:v>
                </c:pt>
              </c:numCache>
            </c:numRef>
          </c:yVal>
          <c:smooth val="1"/>
        </c:ser>
        <c:ser>
          <c:idx val="7"/>
          <c:order val="4"/>
          <c:tx>
            <c:v>Cl_TDS</c:v>
          </c:tx>
          <c:spPr>
            <a:ln w="38100">
              <a:solidFill>
                <a:srgbClr val="FF9900"/>
              </a:solidFill>
              <a:prstDash val="sysDash"/>
            </a:ln>
          </c:spPr>
          <c:marker>
            <c:symbol val="none"/>
          </c:marker>
          <c:xVal>
            <c:numRef>
              <c:f>Sheet1!$C$120:$C$136</c:f>
              <c:numCache>
                <c:formatCode>General</c:formatCode>
                <c:ptCount val="17"/>
                <c:pt idx="0">
                  <c:v>0</c:v>
                </c:pt>
                <c:pt idx="1">
                  <c:v>2.5000006510421251</c:v>
                </c:pt>
                <c:pt idx="2">
                  <c:v>5.0000052083479476</c:v>
                </c:pt>
                <c:pt idx="3">
                  <c:v>7.5000175782361911</c:v>
                </c:pt>
                <c:pt idx="4">
                  <c:v>10.00004166713542</c:v>
                </c:pt>
                <c:pt idx="5">
                  <c:v>12.50008138163887</c:v>
                </c:pt>
                <c:pt idx="6">
                  <c:v>15.0001406285597</c:v>
                </c:pt>
                <c:pt idx="7">
                  <c:v>17.500223314985629</c:v>
                </c:pt>
                <c:pt idx="8">
                  <c:v>20.000333348334181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60.009003646953943</c:v>
                </c:pt>
              </c:numCache>
            </c:numRef>
          </c:xVal>
          <c:yVal>
            <c:numRef>
              <c:f>Sheet1!$K$120:$K$136</c:f>
              <c:numCache>
                <c:formatCode>General</c:formatCode>
                <c:ptCount val="17"/>
                <c:pt idx="0">
                  <c:v>0</c:v>
                </c:pt>
                <c:pt idx="1">
                  <c:v>0.45864554317049</c:v>
                </c:pt>
                <c:pt idx="2">
                  <c:v>1.5226013114246459</c:v>
                </c:pt>
                <c:pt idx="3">
                  <c:v>2.5106692496612779</c:v>
                </c:pt>
                <c:pt idx="4">
                  <c:v>2.9473717564367869</c:v>
                </c:pt>
                <c:pt idx="5">
                  <c:v>2.8353235507484942</c:v>
                </c:pt>
                <c:pt idx="6">
                  <c:v>2.3975179176820052</c:v>
                </c:pt>
                <c:pt idx="7">
                  <c:v>1.876415166010408</c:v>
                </c:pt>
                <c:pt idx="8">
                  <c:v>1.433074612288795</c:v>
                </c:pt>
                <c:pt idx="9">
                  <c:v>0.79390468469019104</c:v>
                </c:pt>
                <c:pt idx="10">
                  <c:v>0.46309117574284497</c:v>
                </c:pt>
                <c:pt idx="11">
                  <c:v>0.28942857637651898</c:v>
                </c:pt>
                <c:pt idx="12">
                  <c:v>0.19327832251191401</c:v>
                </c:pt>
                <c:pt idx="13">
                  <c:v>0.13685844549199699</c:v>
                </c:pt>
                <c:pt idx="14">
                  <c:v>9.6095637066749798E-2</c:v>
                </c:pt>
                <c:pt idx="15">
                  <c:v>6.7599624176905002E-2</c:v>
                </c:pt>
                <c:pt idx="16">
                  <c:v>5.2899970514049599E-2</c:v>
                </c:pt>
              </c:numCache>
            </c:numRef>
          </c:yVal>
          <c:smooth val="1"/>
        </c:ser>
        <c:ser>
          <c:idx val="8"/>
          <c:order val="5"/>
          <c:tx>
            <c:v>Cl_elastic</c:v>
          </c:tx>
          <c:spPr>
            <a:ln w="38100">
              <a:solidFill>
                <a:srgbClr val="FF9900"/>
              </a:solidFill>
              <a:prstDash val="solid"/>
            </a:ln>
          </c:spPr>
          <c:marker>
            <c:symbol val="none"/>
          </c:marker>
          <c:xVal>
            <c:numRef>
              <c:f>Sheet1!$C$120:$C$136</c:f>
              <c:numCache>
                <c:formatCode>General</c:formatCode>
                <c:ptCount val="17"/>
                <c:pt idx="0">
                  <c:v>0</c:v>
                </c:pt>
                <c:pt idx="1">
                  <c:v>2.5000006510421251</c:v>
                </c:pt>
                <c:pt idx="2">
                  <c:v>5.0000052083479476</c:v>
                </c:pt>
                <c:pt idx="3">
                  <c:v>7.5000175782361911</c:v>
                </c:pt>
                <c:pt idx="4">
                  <c:v>10.00004166713542</c:v>
                </c:pt>
                <c:pt idx="5">
                  <c:v>12.50008138163887</c:v>
                </c:pt>
                <c:pt idx="6">
                  <c:v>15.0001406285597</c:v>
                </c:pt>
                <c:pt idx="7">
                  <c:v>17.500223314985629</c:v>
                </c:pt>
                <c:pt idx="8">
                  <c:v>20.000333348334181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60.009003646953943</c:v>
                </c:pt>
              </c:numCache>
            </c:numRef>
          </c:xVal>
          <c:yVal>
            <c:numRef>
              <c:f>Sheet1!$I$120:$I$136</c:f>
              <c:numCache>
                <c:formatCode>General</c:formatCode>
                <c:ptCount val="17"/>
                <c:pt idx="0">
                  <c:v>21.16</c:v>
                </c:pt>
                <c:pt idx="1">
                  <c:v>18.117454456829559</c:v>
                </c:pt>
                <c:pt idx="2">
                  <c:v>14.477398688575351</c:v>
                </c:pt>
                <c:pt idx="3">
                  <c:v>9.9502307503387204</c:v>
                </c:pt>
                <c:pt idx="4">
                  <c:v>5.9927282435632199</c:v>
                </c:pt>
                <c:pt idx="5">
                  <c:v>3.26557644925151</c:v>
                </c:pt>
                <c:pt idx="6">
                  <c:v>1.642582082317994</c:v>
                </c:pt>
                <c:pt idx="7">
                  <c:v>0.78048483398959501</c:v>
                </c:pt>
                <c:pt idx="8">
                  <c:v>0.36252538771120402</c:v>
                </c:pt>
                <c:pt idx="9">
                  <c:v>7.0995315309810098E-2</c:v>
                </c:pt>
                <c:pt idx="10">
                  <c:v>1.3008824257156E-2</c:v>
                </c:pt>
                <c:pt idx="11">
                  <c:v>2.1714236234815399E-3</c:v>
                </c:pt>
                <c:pt idx="12">
                  <c:v>3.2167748808647399E-4</c:v>
                </c:pt>
                <c:pt idx="13">
                  <c:v>4.1554508002996903E-5</c:v>
                </c:pt>
                <c:pt idx="14">
                  <c:v>4.3629332501748E-6</c:v>
                </c:pt>
                <c:pt idx="15">
                  <c:v>3.7582309513555099E-7</c:v>
                </c:pt>
                <c:pt idx="16">
                  <c:v>2.94859505343546E-8</c:v>
                </c:pt>
              </c:numCache>
            </c:numRef>
          </c:yVal>
          <c:smooth val="1"/>
        </c:ser>
        <c:ser>
          <c:idx val="0"/>
          <c:order val="6"/>
          <c:tx>
            <c:v>Cu_TDS</c:v>
          </c:tx>
          <c:spPr>
            <a:ln w="38100">
              <a:solidFill>
                <a:schemeClr val="bg1">
                  <a:lumMod val="50000"/>
                </a:schemeClr>
              </a:solidFill>
              <a:prstDash val="dash"/>
            </a:ln>
          </c:spPr>
          <c:marker>
            <c:symbol val="none"/>
          </c:marker>
          <c:xVal>
            <c:numRef>
              <c:f>Sheet1!$C$168:$C$184</c:f>
              <c:numCache>
                <c:formatCode>General</c:formatCode>
                <c:ptCount val="17"/>
                <c:pt idx="0">
                  <c:v>0</c:v>
                </c:pt>
                <c:pt idx="1">
                  <c:v>2.5000006510421251</c:v>
                </c:pt>
                <c:pt idx="2">
                  <c:v>5.0000052083479476</c:v>
                </c:pt>
                <c:pt idx="3">
                  <c:v>7.5000175782361911</c:v>
                </c:pt>
                <c:pt idx="4">
                  <c:v>10.00004166713542</c:v>
                </c:pt>
                <c:pt idx="5">
                  <c:v>12.50008138163887</c:v>
                </c:pt>
                <c:pt idx="6">
                  <c:v>15.0001406285597</c:v>
                </c:pt>
                <c:pt idx="7">
                  <c:v>17.500223314985629</c:v>
                </c:pt>
                <c:pt idx="8">
                  <c:v>20.000333348334181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60.009003646953943</c:v>
                </c:pt>
              </c:numCache>
            </c:numRef>
          </c:xVal>
          <c:yVal>
            <c:numRef>
              <c:f>Sheet1!$K$168:$K$184</c:f>
              <c:numCache>
                <c:formatCode>General</c:formatCode>
                <c:ptCount val="17"/>
                <c:pt idx="0">
                  <c:v>0</c:v>
                </c:pt>
                <c:pt idx="1">
                  <c:v>0.53597017428974503</c:v>
                </c:pt>
                <c:pt idx="2">
                  <c:v>1.5206503225947401</c:v>
                </c:pt>
                <c:pt idx="3">
                  <c:v>2.2170560828136989</c:v>
                </c:pt>
                <c:pt idx="4">
                  <c:v>2.5249605432828379</c:v>
                </c:pt>
                <c:pt idx="5">
                  <c:v>2.5937478059961601</c:v>
                </c:pt>
                <c:pt idx="6">
                  <c:v>2.52504067593356</c:v>
                </c:pt>
                <c:pt idx="7">
                  <c:v>2.3393106651832332</c:v>
                </c:pt>
                <c:pt idx="8">
                  <c:v>2.1579618670336358</c:v>
                </c:pt>
                <c:pt idx="9">
                  <c:v>1.67873803693526</c:v>
                </c:pt>
                <c:pt idx="10">
                  <c:v>1.1904185171311841</c:v>
                </c:pt>
                <c:pt idx="11">
                  <c:v>0.85478867981363904</c:v>
                </c:pt>
                <c:pt idx="12">
                  <c:v>0.58015644376249598</c:v>
                </c:pt>
                <c:pt idx="13">
                  <c:v>0.39382383294360901</c:v>
                </c:pt>
                <c:pt idx="14">
                  <c:v>0.26972974541142902</c:v>
                </c:pt>
                <c:pt idx="15">
                  <c:v>0.20235762062279</c:v>
                </c:pt>
                <c:pt idx="16">
                  <c:v>0.144374457531316</c:v>
                </c:pt>
              </c:numCache>
            </c:numRef>
          </c:yVal>
          <c:smooth val="1"/>
        </c:ser>
        <c:ser>
          <c:idx val="1"/>
          <c:order val="7"/>
          <c:tx>
            <c:v>Cu_elastic</c:v>
          </c:tx>
          <c:spPr>
            <a:ln w="38100">
              <a:solidFill>
                <a:schemeClr val="bg1">
                  <a:lumMod val="50000"/>
                </a:schemeClr>
              </a:solidFill>
              <a:prstDash val="solid"/>
            </a:ln>
          </c:spPr>
          <c:marker>
            <c:symbol val="none"/>
          </c:marker>
          <c:xVal>
            <c:numRef>
              <c:f>Sheet1!$C$168:$C$184</c:f>
              <c:numCache>
                <c:formatCode>General</c:formatCode>
                <c:ptCount val="17"/>
                <c:pt idx="0">
                  <c:v>0</c:v>
                </c:pt>
                <c:pt idx="1">
                  <c:v>2.5000006510421251</c:v>
                </c:pt>
                <c:pt idx="2">
                  <c:v>5.0000052083479476</c:v>
                </c:pt>
                <c:pt idx="3">
                  <c:v>7.5000175782361911</c:v>
                </c:pt>
                <c:pt idx="4">
                  <c:v>10.00004166713542</c:v>
                </c:pt>
                <c:pt idx="5">
                  <c:v>12.50008138163887</c:v>
                </c:pt>
                <c:pt idx="6">
                  <c:v>15.0001406285597</c:v>
                </c:pt>
                <c:pt idx="7">
                  <c:v>17.500223314985629</c:v>
                </c:pt>
                <c:pt idx="8">
                  <c:v>20.000333348334181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60.009003646953943</c:v>
                </c:pt>
              </c:numCache>
            </c:numRef>
          </c:xVal>
          <c:yVal>
            <c:numRef>
              <c:f>Sheet1!$I$168:$I$184</c:f>
              <c:numCache>
                <c:formatCode>General</c:formatCode>
                <c:ptCount val="17"/>
                <c:pt idx="0">
                  <c:v>42.25</c:v>
                </c:pt>
                <c:pt idx="1">
                  <c:v>35.464029825710092</c:v>
                </c:pt>
                <c:pt idx="2">
                  <c:v>24.59144967740518</c:v>
                </c:pt>
                <c:pt idx="3">
                  <c:v>15.339043917186331</c:v>
                </c:pt>
                <c:pt idx="4">
                  <c:v>9.3086394567171666</c:v>
                </c:pt>
                <c:pt idx="5">
                  <c:v>5.7006521940038599</c:v>
                </c:pt>
                <c:pt idx="6">
                  <c:v>3.5265593240664361</c:v>
                </c:pt>
                <c:pt idx="7">
                  <c:v>2.155089334816759</c:v>
                </c:pt>
                <c:pt idx="8">
                  <c:v>1.3389381329663701</c:v>
                </c:pt>
                <c:pt idx="9">
                  <c:v>0.48216196306474302</c:v>
                </c:pt>
                <c:pt idx="10">
                  <c:v>0.155181482868817</c:v>
                </c:pt>
                <c:pt idx="11">
                  <c:v>4.77113201863614E-2</c:v>
                </c:pt>
                <c:pt idx="12">
                  <c:v>1.2743556237503799E-2</c:v>
                </c:pt>
                <c:pt idx="13">
                  <c:v>3.0761670563921599E-3</c:v>
                </c:pt>
                <c:pt idx="14">
                  <c:v>6.7025458857058497E-4</c:v>
                </c:pt>
                <c:pt idx="15">
                  <c:v>1.4237937721031199E-4</c:v>
                </c:pt>
                <c:pt idx="16">
                  <c:v>2.5542468683826799E-5</c:v>
                </c:pt>
              </c:numCache>
            </c:numRef>
          </c:yVal>
          <c:smooth val="1"/>
        </c:ser>
        <c:ser>
          <c:idx val="9"/>
          <c:order val="8"/>
          <c:tx>
            <c:v>Br_TDS</c:v>
          </c:tx>
          <c:spPr>
            <a:ln w="38100">
              <a:solidFill>
                <a:srgbClr val="FF0000"/>
              </a:solidFill>
              <a:prstDash val="sysDash"/>
            </a:ln>
          </c:spPr>
          <c:marker>
            <c:symbol val="none"/>
          </c:marker>
          <c:xVal>
            <c:numRef>
              <c:f>Sheet1!$C$144:$C$160</c:f>
              <c:numCache>
                <c:formatCode>General</c:formatCode>
                <c:ptCount val="17"/>
                <c:pt idx="0">
                  <c:v>0</c:v>
                </c:pt>
                <c:pt idx="1">
                  <c:v>2.5000006510421251</c:v>
                </c:pt>
                <c:pt idx="2">
                  <c:v>5.0000052083479476</c:v>
                </c:pt>
                <c:pt idx="3">
                  <c:v>7.5000175782361911</c:v>
                </c:pt>
                <c:pt idx="4">
                  <c:v>10.00004166713542</c:v>
                </c:pt>
                <c:pt idx="5">
                  <c:v>12.50008138163887</c:v>
                </c:pt>
                <c:pt idx="6">
                  <c:v>15.0001406285597</c:v>
                </c:pt>
                <c:pt idx="7">
                  <c:v>17.500223314985629</c:v>
                </c:pt>
                <c:pt idx="8">
                  <c:v>20.000333348334181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60.009003646953943</c:v>
                </c:pt>
              </c:numCache>
            </c:numRef>
          </c:xVal>
          <c:yVal>
            <c:numRef>
              <c:f>Sheet1!$K$144:$K$160</c:f>
              <c:numCache>
                <c:formatCode>General</c:formatCode>
                <c:ptCount val="17"/>
                <c:pt idx="0">
                  <c:v>0</c:v>
                </c:pt>
                <c:pt idx="1">
                  <c:v>1.141669667809897</c:v>
                </c:pt>
                <c:pt idx="2">
                  <c:v>3.599286756334922</c:v>
                </c:pt>
                <c:pt idx="3">
                  <c:v>5.5533967204446801</c:v>
                </c:pt>
                <c:pt idx="4">
                  <c:v>6.2958651128619998</c:v>
                </c:pt>
                <c:pt idx="5">
                  <c:v>6.0230118863938866</c:v>
                </c:pt>
                <c:pt idx="6">
                  <c:v>5.2345896883941503</c:v>
                </c:pt>
                <c:pt idx="7">
                  <c:v>4.3787728822240801</c:v>
                </c:pt>
                <c:pt idx="8">
                  <c:v>3.5869962895248202</c:v>
                </c:pt>
                <c:pt idx="9">
                  <c:v>2.3498624035227911</c:v>
                </c:pt>
                <c:pt idx="10">
                  <c:v>1.5688295680647619</c:v>
                </c:pt>
                <c:pt idx="11">
                  <c:v>1.073545775750488</c:v>
                </c:pt>
                <c:pt idx="12">
                  <c:v>0.77311329004765295</c:v>
                </c:pt>
                <c:pt idx="13">
                  <c:v>0.53273824399331804</c:v>
                </c:pt>
                <c:pt idx="14">
                  <c:v>0.38438254826700002</c:v>
                </c:pt>
                <c:pt idx="15">
                  <c:v>0.28089843833272998</c:v>
                </c:pt>
                <c:pt idx="16">
                  <c:v>0.20249988712845099</c:v>
                </c:pt>
              </c:numCache>
            </c:numRef>
          </c:yVal>
          <c:smooth val="1"/>
        </c:ser>
        <c:ser>
          <c:idx val="10"/>
          <c:order val="9"/>
          <c:tx>
            <c:v>Br_elastic</c:v>
          </c:tx>
          <c:spPr>
            <a:ln w="38100">
              <a:solidFill>
                <a:srgbClr val="FF0000"/>
              </a:solidFill>
              <a:prstDash val="solid"/>
            </a:ln>
          </c:spPr>
          <c:marker>
            <c:symbol val="none"/>
          </c:marker>
          <c:xVal>
            <c:numRef>
              <c:f>Sheet1!$C$144:$C$160</c:f>
              <c:numCache>
                <c:formatCode>General</c:formatCode>
                <c:ptCount val="17"/>
                <c:pt idx="0">
                  <c:v>0</c:v>
                </c:pt>
                <c:pt idx="1">
                  <c:v>2.5000006510421251</c:v>
                </c:pt>
                <c:pt idx="2">
                  <c:v>5.0000052083479476</c:v>
                </c:pt>
                <c:pt idx="3">
                  <c:v>7.5000175782361911</c:v>
                </c:pt>
                <c:pt idx="4">
                  <c:v>10.00004166713542</c:v>
                </c:pt>
                <c:pt idx="5">
                  <c:v>12.50008138163887</c:v>
                </c:pt>
                <c:pt idx="6">
                  <c:v>15.0001406285597</c:v>
                </c:pt>
                <c:pt idx="7">
                  <c:v>17.500223314985629</c:v>
                </c:pt>
                <c:pt idx="8">
                  <c:v>20.000333348334181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60.009003646953943</c:v>
                </c:pt>
              </c:numCache>
            </c:numRef>
          </c:xVal>
          <c:yVal>
            <c:numRef>
              <c:f>Sheet1!$I$144:$I$160</c:f>
              <c:numCache>
                <c:formatCode>General</c:formatCode>
                <c:ptCount val="17"/>
                <c:pt idx="0">
                  <c:v>53.290000000000013</c:v>
                </c:pt>
                <c:pt idx="1">
                  <c:v>45.098330332190301</c:v>
                </c:pt>
                <c:pt idx="2">
                  <c:v>34.223213243665143</c:v>
                </c:pt>
                <c:pt idx="3">
                  <c:v>22.00910327955528</c:v>
                </c:pt>
                <c:pt idx="4">
                  <c:v>12.80103488713802</c:v>
                </c:pt>
                <c:pt idx="5">
                  <c:v>6.9369881136061231</c:v>
                </c:pt>
                <c:pt idx="6">
                  <c:v>3.5863103116058519</c:v>
                </c:pt>
                <c:pt idx="7">
                  <c:v>1.821327117775936</c:v>
                </c:pt>
                <c:pt idx="8">
                  <c:v>0.90740371047517998</c:v>
                </c:pt>
                <c:pt idx="9">
                  <c:v>0.210137596477181</c:v>
                </c:pt>
                <c:pt idx="10">
                  <c:v>4.4070431935238498E-2</c:v>
                </c:pt>
                <c:pt idx="11">
                  <c:v>8.0542242495117693E-3</c:v>
                </c:pt>
                <c:pt idx="12">
                  <c:v>1.2867099523458899E-3</c:v>
                </c:pt>
                <c:pt idx="13">
                  <c:v>1.61756006682229E-4</c:v>
                </c:pt>
                <c:pt idx="14">
                  <c:v>1.74517330006992E-5</c:v>
                </c:pt>
                <c:pt idx="15">
                  <c:v>1.56166726957953E-6</c:v>
                </c:pt>
                <c:pt idx="16">
                  <c:v>1.12871549777066E-7</c:v>
                </c:pt>
              </c:numCache>
            </c:numRef>
          </c:yVal>
          <c:smooth val="1"/>
        </c:ser>
        <c:dLbls>
          <c:showLegendKey val="0"/>
          <c:showVal val="0"/>
          <c:showCatName val="0"/>
          <c:showSerName val="0"/>
          <c:showPercent val="0"/>
          <c:showBubbleSize val="0"/>
        </c:dLbls>
        <c:axId val="80301440"/>
        <c:axId val="80302016"/>
      </c:scatterChart>
      <c:valAx>
        <c:axId val="80301440"/>
        <c:scaling>
          <c:orientation val="minMax"/>
          <c:max val="60"/>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400" b="1" i="0" u="none" strike="noStrike" baseline="0">
                <a:solidFill>
                  <a:srgbClr val="000000"/>
                </a:solidFill>
                <a:latin typeface="Times New Roman" pitchFamily="18" charset="0"/>
                <a:ea typeface="ＭＳ Ｐゴシック"/>
                <a:cs typeface="Times New Roman" pitchFamily="18" charset="0"/>
              </a:defRPr>
            </a:pPr>
            <a:endParaRPr lang="ja-JP"/>
          </a:p>
        </c:txPr>
        <c:crossAx val="80302016"/>
        <c:crossesAt val="1E-3"/>
        <c:crossBetween val="midCat"/>
        <c:majorUnit val="5"/>
      </c:valAx>
      <c:valAx>
        <c:axId val="80302016"/>
        <c:scaling>
          <c:orientation val="minMax"/>
          <c:max val="8"/>
          <c:min val="0"/>
        </c:scaling>
        <c:delete val="0"/>
        <c:axPos val="l"/>
        <c:numFmt formatCode="General" sourceLinked="1"/>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Times New Roman" pitchFamily="18" charset="0"/>
                <a:ea typeface="ＭＳ Ｐゴシック"/>
                <a:cs typeface="Times New Roman" pitchFamily="18" charset="0"/>
              </a:defRPr>
            </a:pPr>
            <a:endParaRPr lang="ja-JP"/>
          </a:p>
        </c:txPr>
        <c:crossAx val="80301440"/>
        <c:crosses val="autoZero"/>
        <c:crossBetween val="midCat"/>
        <c:majorUnit val="1"/>
      </c:valAx>
      <c:spPr>
        <a:noFill/>
        <a:ln w="12700">
          <a:solidFill>
            <a:srgbClr val="000000"/>
          </a:solidFill>
          <a:prstDash val="solid"/>
        </a:ln>
      </c:spPr>
    </c:plotArea>
    <c:legend>
      <c:legendPos val="r"/>
      <c:layout>
        <c:manualLayout>
          <c:xMode val="edge"/>
          <c:yMode val="edge"/>
          <c:x val="0.64515710126850101"/>
          <c:y val="7.1333333333333596E-2"/>
          <c:w val="0.30017499964466099"/>
          <c:h val="0.62068031496063003"/>
        </c:manualLayout>
      </c:layout>
      <c:overlay val="0"/>
      <c:spPr>
        <a:solidFill>
          <a:srgbClr val="FFFFFF"/>
        </a:solidFill>
        <a:ln w="3175">
          <a:solidFill>
            <a:srgbClr val="000000"/>
          </a:solidFill>
          <a:prstDash val="solid"/>
        </a:ln>
      </c:spPr>
      <c:txPr>
        <a:bodyPr/>
        <a:lstStyle/>
        <a:p>
          <a:pPr>
            <a:defRPr sz="1400" b="0" i="0" u="none" strike="noStrike" baseline="0">
              <a:solidFill>
                <a:srgbClr val="000000"/>
              </a:solidFill>
              <a:latin typeface="Times New Roman" pitchFamily="18" charset="0"/>
              <a:ea typeface="ＭＳ Ｐゴシック"/>
              <a:cs typeface="Times New Roman" pitchFamily="18" charset="0"/>
            </a:defRPr>
          </a:pPr>
          <a:endParaRPr lang="ja-JP"/>
        </a:p>
      </c:txPr>
    </c:legend>
    <c:plotVisOnly val="1"/>
    <c:dispBlanksAs val="gap"/>
    <c:showDLblsOverMax val="0"/>
  </c:chart>
  <c:spPr>
    <a:noFill/>
    <a:ln w="9525">
      <a:noFill/>
    </a:ln>
  </c:spPr>
  <c:txPr>
    <a:bodyPr/>
    <a:lstStyle/>
    <a:p>
      <a:pPr>
        <a:defRPr sz="19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7982642680613796E-2"/>
          <c:y val="3.45872887384404E-2"/>
          <c:w val="0.85344674981320801"/>
          <c:h val="0.86422621237765895"/>
        </c:manualLayout>
      </c:layout>
      <c:scatterChart>
        <c:scatterStyle val="smoothMarker"/>
        <c:varyColors val="0"/>
        <c:ser>
          <c:idx val="0"/>
          <c:order val="0"/>
          <c:tx>
            <c:v>elastic</c:v>
          </c:tx>
          <c:spPr>
            <a:ln w="50800">
              <a:solidFill>
                <a:srgbClr val="0000FF"/>
              </a:solidFill>
            </a:ln>
          </c:spPr>
          <c:marker>
            <c:symbol val="none"/>
          </c:marker>
          <c:xVal>
            <c:numRef>
              <c:f>Sheet1!$C$73:$C$117</c:f>
              <c:numCache>
                <c:formatCode>General</c:formatCode>
                <c:ptCount val="45"/>
                <c:pt idx="0">
                  <c:v>0</c:v>
                </c:pt>
                <c:pt idx="1">
                  <c:v>2.5000006510421251</c:v>
                </c:pt>
                <c:pt idx="2">
                  <c:v>5.0000052083479476</c:v>
                </c:pt>
                <c:pt idx="3">
                  <c:v>7.5000175782361644</c:v>
                </c:pt>
                <c:pt idx="4">
                  <c:v>10.00004166713542</c:v>
                </c:pt>
                <c:pt idx="5">
                  <c:v>12.50008138163887</c:v>
                </c:pt>
                <c:pt idx="6">
                  <c:v>15.0001406285597</c:v>
                </c:pt>
                <c:pt idx="7">
                  <c:v>17.500223314985629</c:v>
                </c:pt>
                <c:pt idx="8">
                  <c:v>20.000333348334081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60.009003646954113</c:v>
                </c:pt>
                <c:pt idx="17">
                  <c:v>65.011448150617611</c:v>
                </c:pt>
                <c:pt idx="18">
                  <c:v>70.014299550697899</c:v>
                </c:pt>
                <c:pt idx="19">
                  <c:v>75.017589257977903</c:v>
                </c:pt>
                <c:pt idx="20">
                  <c:v>80.02134870797785</c:v>
                </c:pt>
                <c:pt idx="21">
                  <c:v>85.025609362742401</c:v>
                </c:pt>
                <c:pt idx="22">
                  <c:v>90.030402712626753</c:v>
                </c:pt>
                <c:pt idx="23">
                  <c:v>95.035760278101748</c:v>
                </c:pt>
                <c:pt idx="24">
                  <c:v>100.0417136115406</c:v>
                </c:pt>
                <c:pt idx="25">
                  <c:v>105.0482942990343</c:v>
                </c:pt>
                <c:pt idx="26">
                  <c:v>110.05553396220181</c:v>
                </c:pt>
                <c:pt idx="27">
                  <c:v>115.0634642600016</c:v>
                </c:pt>
                <c:pt idx="28">
                  <c:v>120.0721168905559</c:v>
                </c:pt>
                <c:pt idx="29">
                  <c:v>125.0815235929828</c:v>
                </c:pt>
                <c:pt idx="30">
                  <c:v>130.09171614922181</c:v>
                </c:pt>
                <c:pt idx="31">
                  <c:v>135.10272638588609</c:v>
                </c:pt>
                <c:pt idx="32">
                  <c:v>140.11458617609989</c:v>
                </c:pt>
                <c:pt idx="33">
                  <c:v>145.12732744137119</c:v>
                </c:pt>
                <c:pt idx="34">
                  <c:v>150.14098215343321</c:v>
                </c:pt>
                <c:pt idx="35">
                  <c:v>155.15558233613669</c:v>
                </c:pt>
                <c:pt idx="36">
                  <c:v>160.17116006731749</c:v>
                </c:pt>
                <c:pt idx="37">
                  <c:v>165.18774748069339</c:v>
                </c:pt>
                <c:pt idx="38">
                  <c:v>170.20537676774629</c:v>
                </c:pt>
                <c:pt idx="39">
                  <c:v>175.22408017965569</c:v>
                </c:pt>
                <c:pt idx="40">
                  <c:v>180.2438900291865</c:v>
                </c:pt>
                <c:pt idx="41">
                  <c:v>185.26483869264581</c:v>
                </c:pt>
                <c:pt idx="42">
                  <c:v>190.28695861178011</c:v>
                </c:pt>
                <c:pt idx="43">
                  <c:v>195.31028229575989</c:v>
                </c:pt>
                <c:pt idx="44">
                  <c:v>200.3348423231196</c:v>
                </c:pt>
              </c:numCache>
            </c:numRef>
          </c:xVal>
          <c:yVal>
            <c:numRef>
              <c:f>Sheet1!$I$73:$I$117</c:f>
              <c:numCache>
                <c:formatCode>General</c:formatCode>
                <c:ptCount val="45"/>
                <c:pt idx="0">
                  <c:v>36</c:v>
                </c:pt>
                <c:pt idx="1">
                  <c:v>27.59851738924382</c:v>
                </c:pt>
                <c:pt idx="2">
                  <c:v>19.167364781383899</c:v>
                </c:pt>
                <c:pt idx="3">
                  <c:v>11.36938916120784</c:v>
                </c:pt>
                <c:pt idx="4">
                  <c:v>6.4450716367776986</c:v>
                </c:pt>
                <c:pt idx="5">
                  <c:v>3.6457681554728181</c:v>
                </c:pt>
                <c:pt idx="6">
                  <c:v>2.1674791989892448</c:v>
                </c:pt>
                <c:pt idx="7">
                  <c:v>1.3384715635889961</c:v>
                </c:pt>
                <c:pt idx="8">
                  <c:v>0.88657039804044602</c:v>
                </c:pt>
                <c:pt idx="9">
                  <c:v>0.42647130880990403</c:v>
                </c:pt>
                <c:pt idx="10">
                  <c:v>0.23469831609029601</c:v>
                </c:pt>
                <c:pt idx="11">
                  <c:v>0.13532917047533799</c:v>
                </c:pt>
                <c:pt idx="12">
                  <c:v>7.61410260318163E-2</c:v>
                </c:pt>
                <c:pt idx="13">
                  <c:v>4.5553465981229203E-2</c:v>
                </c:pt>
                <c:pt idx="14">
                  <c:v>2.6818411261398101E-2</c:v>
                </c:pt>
                <c:pt idx="15">
                  <c:v>1.5774636081841001E-2</c:v>
                </c:pt>
                <c:pt idx="16">
                  <c:v>9.4771103472848697E-3</c:v>
                </c:pt>
                <c:pt idx="17">
                  <c:v>5.42362745685873E-3</c:v>
                </c:pt>
                <c:pt idx="18">
                  <c:v>3.16002775496171E-3</c:v>
                </c:pt>
                <c:pt idx="19">
                  <c:v>1.8301256001440401E-3</c:v>
                </c:pt>
                <c:pt idx="20">
                  <c:v>1.0526797228083201E-3</c:v>
                </c:pt>
                <c:pt idx="21">
                  <c:v>6.0086650892237205E-4</c:v>
                </c:pt>
                <c:pt idx="22">
                  <c:v>3.4007414120553598E-4</c:v>
                </c:pt>
                <c:pt idx="23">
                  <c:v>1.9069572295746701E-4</c:v>
                </c:pt>
                <c:pt idx="24">
                  <c:v>1.05864882272612E-4</c:v>
                </c:pt>
                <c:pt idx="25">
                  <c:v>5.8142712874307497E-5</c:v>
                </c:pt>
                <c:pt idx="26">
                  <c:v>3.1570292580910702E-5</c:v>
                </c:pt>
                <c:pt idx="27">
                  <c:v>1.6936713590653098E-5</c:v>
                </c:pt>
                <c:pt idx="28">
                  <c:v>8.9721023974970603E-6</c:v>
                </c:pt>
                <c:pt idx="29">
                  <c:v>4.69073440394298E-6</c:v>
                </c:pt>
                <c:pt idx="30">
                  <c:v>2.4191064363039602E-6</c:v>
                </c:pt>
                <c:pt idx="31">
                  <c:v>1.2301001811692101E-6</c:v>
                </c:pt>
                <c:pt idx="32">
                  <c:v>6.1647858660908295E-7</c:v>
                </c:pt>
                <c:pt idx="33">
                  <c:v>3.04385258689771E-7</c:v>
                </c:pt>
                <c:pt idx="34">
                  <c:v>1.4801566910736901E-7</c:v>
                </c:pt>
                <c:pt idx="35">
                  <c:v>7.0865293386194095E-8</c:v>
                </c:pt>
                <c:pt idx="36">
                  <c:v>3.33946208390455E-8</c:v>
                </c:pt>
                <c:pt idx="37">
                  <c:v>1.5485393673158499E-8</c:v>
                </c:pt>
                <c:pt idx="38">
                  <c:v>7.0642550678484498E-9</c:v>
                </c:pt>
                <c:pt idx="39">
                  <c:v>3.1696625715399498E-9</c:v>
                </c:pt>
                <c:pt idx="40">
                  <c:v>1.39853807803549E-9</c:v>
                </c:pt>
                <c:pt idx="41">
                  <c:v>6.0669334258058295E-10</c:v>
                </c:pt>
                <c:pt idx="42">
                  <c:v>2.58716029883447E-10</c:v>
                </c:pt>
                <c:pt idx="43">
                  <c:v>1.0843457773108E-10</c:v>
                </c:pt>
                <c:pt idx="44">
                  <c:v>4.4662084439889698E-11</c:v>
                </c:pt>
              </c:numCache>
            </c:numRef>
          </c:yVal>
          <c:smooth val="1"/>
        </c:ser>
        <c:ser>
          <c:idx val="1"/>
          <c:order val="1"/>
          <c:tx>
            <c:v>TDS</c:v>
          </c:tx>
          <c:spPr>
            <a:ln w="50800">
              <a:solidFill>
                <a:srgbClr val="FF0000"/>
              </a:solidFill>
            </a:ln>
          </c:spPr>
          <c:marker>
            <c:symbol val="none"/>
          </c:marker>
          <c:xVal>
            <c:numRef>
              <c:f>Sheet1!$C$73:$C$117</c:f>
              <c:numCache>
                <c:formatCode>General</c:formatCode>
                <c:ptCount val="45"/>
                <c:pt idx="0">
                  <c:v>0</c:v>
                </c:pt>
                <c:pt idx="1">
                  <c:v>2.5000006510421251</c:v>
                </c:pt>
                <c:pt idx="2">
                  <c:v>5.0000052083479476</c:v>
                </c:pt>
                <c:pt idx="3">
                  <c:v>7.5000175782361644</c:v>
                </c:pt>
                <c:pt idx="4">
                  <c:v>10.00004166713542</c:v>
                </c:pt>
                <c:pt idx="5">
                  <c:v>12.50008138163887</c:v>
                </c:pt>
                <c:pt idx="6">
                  <c:v>15.0001406285597</c:v>
                </c:pt>
                <c:pt idx="7">
                  <c:v>17.500223314985629</c:v>
                </c:pt>
                <c:pt idx="8">
                  <c:v>20.000333348334081</c:v>
                </c:pt>
                <c:pt idx="9">
                  <c:v>25.000651087447292</c:v>
                </c:pt>
                <c:pt idx="10">
                  <c:v>30.0011251139215</c:v>
                </c:pt>
                <c:pt idx="11">
                  <c:v>35.001786704574513</c:v>
                </c:pt>
                <c:pt idx="12">
                  <c:v>40.002667146781</c:v>
                </c:pt>
                <c:pt idx="13">
                  <c:v>45.003797740236273</c:v>
                </c:pt>
                <c:pt idx="14">
                  <c:v>50.005209798722277</c:v>
                </c:pt>
                <c:pt idx="15">
                  <c:v>55.006934651874673</c:v>
                </c:pt>
                <c:pt idx="16">
                  <c:v>60.009003646954113</c:v>
                </c:pt>
                <c:pt idx="17">
                  <c:v>65.011448150617611</c:v>
                </c:pt>
                <c:pt idx="18">
                  <c:v>70.014299550697899</c:v>
                </c:pt>
                <c:pt idx="19">
                  <c:v>75.017589257977903</c:v>
                </c:pt>
                <c:pt idx="20">
                  <c:v>80.02134870797785</c:v>
                </c:pt>
                <c:pt idx="21">
                  <c:v>85.025609362742401</c:v>
                </c:pt>
                <c:pt idx="22">
                  <c:v>90.030402712626753</c:v>
                </c:pt>
                <c:pt idx="23">
                  <c:v>95.035760278101748</c:v>
                </c:pt>
                <c:pt idx="24">
                  <c:v>100.0417136115406</c:v>
                </c:pt>
                <c:pt idx="25">
                  <c:v>105.0482942990343</c:v>
                </c:pt>
                <c:pt idx="26">
                  <c:v>110.05553396220181</c:v>
                </c:pt>
                <c:pt idx="27">
                  <c:v>115.0634642600016</c:v>
                </c:pt>
                <c:pt idx="28">
                  <c:v>120.0721168905559</c:v>
                </c:pt>
                <c:pt idx="29">
                  <c:v>125.0815235929828</c:v>
                </c:pt>
                <c:pt idx="30">
                  <c:v>130.09171614922181</c:v>
                </c:pt>
                <c:pt idx="31">
                  <c:v>135.10272638588609</c:v>
                </c:pt>
                <c:pt idx="32">
                  <c:v>140.11458617609989</c:v>
                </c:pt>
                <c:pt idx="33">
                  <c:v>145.12732744137119</c:v>
                </c:pt>
                <c:pt idx="34">
                  <c:v>150.14098215343321</c:v>
                </c:pt>
                <c:pt idx="35">
                  <c:v>155.15558233613669</c:v>
                </c:pt>
                <c:pt idx="36">
                  <c:v>160.17116006731749</c:v>
                </c:pt>
                <c:pt idx="37">
                  <c:v>165.18774748069339</c:v>
                </c:pt>
                <c:pt idx="38">
                  <c:v>170.20537676774629</c:v>
                </c:pt>
                <c:pt idx="39">
                  <c:v>175.22408017965569</c:v>
                </c:pt>
                <c:pt idx="40">
                  <c:v>180.2438900291865</c:v>
                </c:pt>
                <c:pt idx="41">
                  <c:v>185.26483869264581</c:v>
                </c:pt>
                <c:pt idx="42">
                  <c:v>190.28695861178011</c:v>
                </c:pt>
                <c:pt idx="43">
                  <c:v>195.31028229575989</c:v>
                </c:pt>
                <c:pt idx="44">
                  <c:v>200.3348423231196</c:v>
                </c:pt>
              </c:numCache>
            </c:numRef>
          </c:xVal>
          <c:yVal>
            <c:numRef>
              <c:f>Sheet1!$K$73:$K$117</c:f>
              <c:numCache>
                <c:formatCode>General</c:formatCode>
                <c:ptCount val="45"/>
                <c:pt idx="0">
                  <c:v>0</c:v>
                </c:pt>
                <c:pt idx="1">
                  <c:v>6.9082610756034196E-2</c:v>
                </c:pt>
                <c:pt idx="2">
                  <c:v>0.192635218616106</c:v>
                </c:pt>
                <c:pt idx="3">
                  <c:v>0.258710838792166</c:v>
                </c:pt>
                <c:pt idx="4">
                  <c:v>0.263028363222304</c:v>
                </c:pt>
                <c:pt idx="5">
                  <c:v>0.235131844527182</c:v>
                </c:pt>
                <c:pt idx="6">
                  <c:v>0.204120801010755</c:v>
                </c:pt>
                <c:pt idx="7">
                  <c:v>0.174428436411006</c:v>
                </c:pt>
                <c:pt idx="8">
                  <c:v>0.153829601959554</c:v>
                </c:pt>
                <c:pt idx="9">
                  <c:v>0.121128691190098</c:v>
                </c:pt>
                <c:pt idx="10">
                  <c:v>0.10170168390970501</c:v>
                </c:pt>
                <c:pt idx="11">
                  <c:v>8.55708295246638E-2</c:v>
                </c:pt>
                <c:pt idx="12">
                  <c:v>6.8258973968183798E-2</c:v>
                </c:pt>
                <c:pt idx="13">
                  <c:v>5.6846534018770899E-2</c:v>
                </c:pt>
                <c:pt idx="14">
                  <c:v>4.6081588738601902E-2</c:v>
                </c:pt>
                <c:pt idx="15">
                  <c:v>3.7125363918159099E-2</c:v>
                </c:pt>
                <c:pt idx="16">
                  <c:v>3.0522889652715199E-2</c:v>
                </c:pt>
                <c:pt idx="17">
                  <c:v>2.3969616897406901E-2</c:v>
                </c:pt>
                <c:pt idx="18">
                  <c:v>1.9274042812483801E-2</c:v>
                </c:pt>
                <c:pt idx="19">
                  <c:v>1.55336226413797E-2</c:v>
                </c:pt>
                <c:pt idx="20">
                  <c:v>1.25645928632166E-2</c:v>
                </c:pt>
                <c:pt idx="21">
                  <c:v>1.02107106153204E-2</c:v>
                </c:pt>
                <c:pt idx="22">
                  <c:v>8.3432843538061695E-3</c:v>
                </c:pt>
                <c:pt idx="23">
                  <c:v>6.8585724434489497E-3</c:v>
                </c:pt>
                <c:pt idx="24">
                  <c:v>5.6741618432885601E-3</c:v>
                </c:pt>
                <c:pt idx="25">
                  <c:v>4.7252270819738602E-3</c:v>
                </c:pt>
                <c:pt idx="26">
                  <c:v>3.9611041440568802E-3</c:v>
                </c:pt>
                <c:pt idx="27">
                  <c:v>3.3423490751570699E-3</c:v>
                </c:pt>
                <c:pt idx="28">
                  <c:v>2.8383096003280002E-3</c:v>
                </c:pt>
                <c:pt idx="29">
                  <c:v>2.4251698439515302E-3</c:v>
                </c:pt>
                <c:pt idx="30">
                  <c:v>2.08440418162482E-3</c:v>
                </c:pt>
                <c:pt idx="31">
                  <c:v>1.8015686799657299E-3</c:v>
                </c:pt>
                <c:pt idx="32">
                  <c:v>1.56536540706851E-3</c:v>
                </c:pt>
                <c:pt idx="33">
                  <c:v>1.3669213000215401E-3</c:v>
                </c:pt>
                <c:pt idx="34">
                  <c:v>1.1992353737041201E-3</c:v>
                </c:pt>
                <c:pt idx="35">
                  <c:v>1.05675530825938E-3</c:v>
                </c:pt>
                <c:pt idx="36">
                  <c:v>9.3505358875204303E-4</c:v>
                </c:pt>
                <c:pt idx="37">
                  <c:v>8.3057922020794304E-4</c:v>
                </c:pt>
                <c:pt idx="38">
                  <c:v>7.4046824647391602E-4</c:v>
                </c:pt>
                <c:pt idx="39">
                  <c:v>6.6239699981992595E-4</c:v>
                </c:pt>
                <c:pt idx="40">
                  <c:v>5.9446974866676999E-4</c:v>
                </c:pt>
                <c:pt idx="41">
                  <c:v>5.3513110343805803E-4</c:v>
                </c:pt>
                <c:pt idx="42">
                  <c:v>4.83098205492971E-4</c:v>
                </c:pt>
                <c:pt idx="43">
                  <c:v>4.3730732770403102E-4</c:v>
                </c:pt>
                <c:pt idx="44">
                  <c:v>3.9687217374702397E-4</c:v>
                </c:pt>
              </c:numCache>
            </c:numRef>
          </c:yVal>
          <c:smooth val="1"/>
        </c:ser>
        <c:dLbls>
          <c:showLegendKey val="0"/>
          <c:showVal val="0"/>
          <c:showCatName val="0"/>
          <c:showSerName val="0"/>
          <c:showPercent val="0"/>
          <c:showBubbleSize val="0"/>
        </c:dLbls>
        <c:axId val="80303744"/>
        <c:axId val="80304320"/>
      </c:scatterChart>
      <c:valAx>
        <c:axId val="80303744"/>
        <c:scaling>
          <c:orientation val="minMax"/>
          <c:max val="200"/>
          <c:min val="0"/>
        </c:scaling>
        <c:delete val="0"/>
        <c:axPos val="b"/>
        <c:numFmt formatCode="General" sourceLinked="1"/>
        <c:majorTickMark val="out"/>
        <c:minorTickMark val="none"/>
        <c:tickLblPos val="nextTo"/>
        <c:spPr>
          <a:ln w="19050">
            <a:solidFill>
              <a:schemeClr val="tx1"/>
            </a:solidFill>
          </a:ln>
        </c:spPr>
        <c:txPr>
          <a:bodyPr/>
          <a:lstStyle/>
          <a:p>
            <a:pPr>
              <a:defRPr sz="1400" b="1">
                <a:latin typeface="Times New Roman" pitchFamily="18" charset="0"/>
                <a:cs typeface="Times New Roman" pitchFamily="18" charset="0"/>
              </a:defRPr>
            </a:pPr>
            <a:endParaRPr lang="ja-JP"/>
          </a:p>
        </c:txPr>
        <c:crossAx val="80304320"/>
        <c:crossesAt val="1.0000000000000199E-10"/>
        <c:crossBetween val="midCat"/>
        <c:majorUnit val="50"/>
      </c:valAx>
      <c:valAx>
        <c:axId val="80304320"/>
        <c:scaling>
          <c:orientation val="minMax"/>
          <c:max val="0.3"/>
          <c:min val="0"/>
        </c:scaling>
        <c:delete val="0"/>
        <c:axPos val="l"/>
        <c:numFmt formatCode="General" sourceLinked="0"/>
        <c:majorTickMark val="out"/>
        <c:minorTickMark val="none"/>
        <c:tickLblPos val="nextTo"/>
        <c:spPr>
          <a:ln w="19050">
            <a:solidFill>
              <a:prstClr val="black"/>
            </a:solidFill>
          </a:ln>
        </c:spPr>
        <c:txPr>
          <a:bodyPr/>
          <a:lstStyle/>
          <a:p>
            <a:pPr>
              <a:defRPr sz="1200" b="1">
                <a:latin typeface="Times New Roman" pitchFamily="18" charset="0"/>
                <a:cs typeface="Times New Roman" pitchFamily="18" charset="0"/>
              </a:defRPr>
            </a:pPr>
            <a:endParaRPr lang="ja-JP"/>
          </a:p>
        </c:txPr>
        <c:crossAx val="80303744"/>
        <c:crosses val="autoZero"/>
        <c:crossBetween val="midCat"/>
        <c:majorUnit val="5.00000000000001E-2"/>
      </c:valAx>
      <c:spPr>
        <a:noFill/>
        <a:ln>
          <a:solidFill>
            <a:schemeClr val="tx1"/>
          </a:solidFill>
        </a:ln>
      </c:spPr>
    </c:plotArea>
    <c:legend>
      <c:legendPos val="r"/>
      <c:layout>
        <c:manualLayout>
          <c:xMode val="edge"/>
          <c:yMode val="edge"/>
          <c:x val="0.62185501838644897"/>
          <c:y val="0.19444575269212999"/>
          <c:w val="0.27838847813342199"/>
          <c:h val="0.21725756195451501"/>
        </c:manualLayout>
      </c:layout>
      <c:overlay val="0"/>
      <c:txPr>
        <a:bodyPr/>
        <a:lstStyle/>
        <a:p>
          <a:pPr>
            <a:defRPr sz="1800">
              <a:latin typeface="Times New Roman" pitchFamily="18" charset="0"/>
              <a:cs typeface="Times New Roman" pitchFamily="18" charset="0"/>
            </a:defRPr>
          </a:pPr>
          <a:endParaRPr lang="ja-JP"/>
        </a:p>
      </c:txPr>
    </c:legend>
    <c:plotVisOnly val="1"/>
    <c:dispBlanksAs val="gap"/>
    <c:showDLblsOverMax val="0"/>
  </c:chart>
  <c:spPr>
    <a:noFill/>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307047" cy="34028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 2"/>
          <p:cNvSpPr>
            <a:spLocks noGrp="1"/>
          </p:cNvSpPr>
          <p:nvPr>
            <p:ph type="dt" sz="quarter" idx="1"/>
          </p:nvPr>
        </p:nvSpPr>
        <p:spPr>
          <a:xfrm>
            <a:off x="5629992" y="0"/>
            <a:ext cx="4307047" cy="34028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defRPr>
            </a:lvl1pPr>
          </a:lstStyle>
          <a:p>
            <a:fld id="{FEA0F901-AFAB-A74D-A2B7-41A6CD468BFB}" type="datetime1">
              <a:rPr lang="ja-JP" altLang="en-US" smtClean="0"/>
              <a:pPr/>
              <a:t>2011/9/26</a:t>
            </a:fld>
            <a:endParaRPr lang="ja-JP" altLang="en-US"/>
          </a:p>
        </p:txBody>
      </p:sp>
      <p:sp>
        <p:nvSpPr>
          <p:cNvPr id="4" name="フッター プレースホルダ 3"/>
          <p:cNvSpPr>
            <a:spLocks noGrp="1"/>
          </p:cNvSpPr>
          <p:nvPr>
            <p:ph type="ftr" sz="quarter" idx="2"/>
          </p:nvPr>
        </p:nvSpPr>
        <p:spPr>
          <a:xfrm>
            <a:off x="0" y="6464151"/>
            <a:ext cx="4307047" cy="34028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5" name="スライド番号プレースホルダ 4"/>
          <p:cNvSpPr>
            <a:spLocks noGrp="1"/>
          </p:cNvSpPr>
          <p:nvPr>
            <p:ph type="sldNum" sz="quarter" idx="3"/>
          </p:nvPr>
        </p:nvSpPr>
        <p:spPr>
          <a:xfrm>
            <a:off x="5629992" y="6464151"/>
            <a:ext cx="4307047" cy="34028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defRPr>
            </a:lvl1pPr>
          </a:lstStyle>
          <a:p>
            <a:fld id="{B08C790B-8A29-42D4-B740-1726098E57EC}" type="slidenum">
              <a:rPr lang="ja-JP" altLang="en-US"/>
              <a:pPr/>
              <a:t>‹#›</a:t>
            </a:fld>
            <a:endParaRPr lang="ja-JP" altLang="en-US"/>
          </a:p>
        </p:txBody>
      </p:sp>
    </p:spTree>
    <p:extLst>
      <p:ext uri="{BB962C8B-B14F-4D97-AF65-F5344CB8AC3E}">
        <p14:creationId xmlns:p14="http://schemas.microsoft.com/office/powerpoint/2010/main" val="3527276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307047" cy="34028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 2"/>
          <p:cNvSpPr>
            <a:spLocks noGrp="1"/>
          </p:cNvSpPr>
          <p:nvPr>
            <p:ph type="dt" idx="1"/>
          </p:nvPr>
        </p:nvSpPr>
        <p:spPr>
          <a:xfrm>
            <a:off x="5629992" y="0"/>
            <a:ext cx="4307047" cy="34028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defRPr>
            </a:lvl1pPr>
          </a:lstStyle>
          <a:p>
            <a:fld id="{3392D3F8-D87E-0947-BFB0-F8B486CCAE2E}" type="datetime1">
              <a:rPr lang="ja-JP" altLang="en-US" smtClean="0"/>
              <a:pPr/>
              <a:t>2011/9/26</a:t>
            </a:fld>
            <a:endParaRPr lang="ja-JP" altLang="en-US"/>
          </a:p>
        </p:txBody>
      </p:sp>
      <p:sp>
        <p:nvSpPr>
          <p:cNvPr id="4" name="スライド イメージ プレースホルダ 3"/>
          <p:cNvSpPr>
            <a:spLocks noGrp="1" noRot="1" noChangeAspect="1"/>
          </p:cNvSpPr>
          <p:nvPr>
            <p:ph type="sldImg" idx="2"/>
          </p:nvPr>
        </p:nvSpPr>
        <p:spPr>
          <a:xfrm>
            <a:off x="3270250" y="511175"/>
            <a:ext cx="3400425" cy="2551113"/>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 4"/>
          <p:cNvSpPr>
            <a:spLocks noGrp="1"/>
          </p:cNvSpPr>
          <p:nvPr>
            <p:ph type="body" sz="quarter" idx="3"/>
          </p:nvPr>
        </p:nvSpPr>
        <p:spPr>
          <a:xfrm>
            <a:off x="993935" y="3232666"/>
            <a:ext cx="7951470" cy="3062526"/>
          </a:xfrm>
          <a:prstGeom prst="rect">
            <a:avLst/>
          </a:prstGeom>
        </p:spPr>
        <p:txBody>
          <a:bodyPr vert="horz" wrap="square" lIns="91440" tIns="45720" rIns="91440" bIns="45720" numCol="1" anchor="t" anchorCtr="0" compatLnSpc="1">
            <a:prstTxWarp prst="textNoShape">
              <a:avLst/>
            </a:prstTxWarp>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6" name="フッター プレースホルダ 5"/>
          <p:cNvSpPr>
            <a:spLocks noGrp="1"/>
          </p:cNvSpPr>
          <p:nvPr>
            <p:ph type="ftr" sz="quarter" idx="4"/>
          </p:nvPr>
        </p:nvSpPr>
        <p:spPr>
          <a:xfrm>
            <a:off x="0" y="6464151"/>
            <a:ext cx="4307047" cy="34028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 6"/>
          <p:cNvSpPr>
            <a:spLocks noGrp="1"/>
          </p:cNvSpPr>
          <p:nvPr>
            <p:ph type="sldNum" sz="quarter" idx="5"/>
          </p:nvPr>
        </p:nvSpPr>
        <p:spPr>
          <a:xfrm>
            <a:off x="5629992" y="6464151"/>
            <a:ext cx="4307047" cy="34028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defRPr>
            </a:lvl1pPr>
          </a:lstStyle>
          <a:p>
            <a:fld id="{04379C37-E8A4-46F4-8072-23B84A612A35}" type="slidenum">
              <a:rPr lang="ja-JP" altLang="en-US"/>
              <a:pPr/>
              <a:t>‹#›</a:t>
            </a:fld>
            <a:endParaRPr lang="ja-JP" altLang="en-US"/>
          </a:p>
        </p:txBody>
      </p:sp>
    </p:spTree>
    <p:extLst>
      <p:ext uri="{BB962C8B-B14F-4D97-AF65-F5344CB8AC3E}">
        <p14:creationId xmlns:p14="http://schemas.microsoft.com/office/powerpoint/2010/main" val="4585421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kumimoji="1" sz="1200" kern="1200">
        <a:solidFill>
          <a:schemeClr val="tx1"/>
        </a:solidFill>
        <a:latin typeface="+mn-lt"/>
        <a:ea typeface="+mn-ea"/>
        <a:cs typeface="ＭＳ Ｐゴシック" pitchFamily="-111" charset="-128"/>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B93D1DBC-50B7-4C0F-A28A-9CD53552FB50}" type="slidenum">
              <a:rPr lang="en-US" altLang="ja-JP" sz="1200">
                <a:latin typeface="Calibri" pitchFamily="-111" charset="0"/>
              </a:rPr>
              <a:pPr/>
              <a:t>7</a:t>
            </a:fld>
            <a:endParaRPr lang="en-US" altLang="ja-JP" sz="1200">
              <a:latin typeface="Calibri" pitchFamily="-111" charset="0"/>
            </a:endParaRPr>
          </a:p>
        </p:txBody>
      </p:sp>
      <p:sp>
        <p:nvSpPr>
          <p:cNvPr id="49155" name="Rectangle 2"/>
          <p:cNvSpPr>
            <a:spLocks noGrp="1" noRot="1" noChangeAspect="1" noChangeArrowheads="1" noTextEdit="1"/>
          </p:cNvSpPr>
          <p:nvPr>
            <p:ph type="sldImg"/>
          </p:nvPr>
        </p:nvSpPr>
        <p:spPr bwMode="auto">
          <a:xfrm>
            <a:off x="3268663"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12703DE-8011-4A65-84A7-8C92924EBA34}" type="slidenum">
              <a:rPr lang="en-US" altLang="ja-JP" smtClean="0"/>
              <a:pPr/>
              <a:t>17</a:t>
            </a:fld>
            <a:endParaRPr lang="en-US" altLang="ja-JP" smtClean="0"/>
          </a:p>
        </p:txBody>
      </p:sp>
      <p:sp>
        <p:nvSpPr>
          <p:cNvPr id="64515" name="スライド イメージ プレースホルダ 1"/>
          <p:cNvSpPr>
            <a:spLocks noGrp="1" noRot="1" noChangeAspect="1" noTextEdit="1"/>
          </p:cNvSpPr>
          <p:nvPr>
            <p:ph type="sldImg"/>
          </p:nvPr>
        </p:nvSpPr>
        <p:spPr>
          <a:xfrm>
            <a:off x="3270250" y="511175"/>
            <a:ext cx="3400425" cy="2551113"/>
          </a:xfrm>
          <a:ln/>
        </p:spPr>
      </p:sp>
      <p:sp>
        <p:nvSpPr>
          <p:cNvPr id="64516" name="ノート プレースホルダ 2"/>
          <p:cNvSpPr>
            <a:spLocks noGrp="1"/>
          </p:cNvSpPr>
          <p:nvPr>
            <p:ph type="body" idx="1"/>
          </p:nvPr>
        </p:nvSpPr>
        <p:spPr>
          <a:noFill/>
          <a:ln/>
        </p:spPr>
        <p:txBody>
          <a:bodyPr/>
          <a:lstStyle/>
          <a:p>
            <a:pPr eaLnBrk="1" hangingPunct="1">
              <a:spcBef>
                <a:spcPct val="0"/>
              </a:spcBef>
            </a:pPr>
            <a:endParaRPr lang="ja-JP" altLang="ja-JP" smtClean="0"/>
          </a:p>
        </p:txBody>
      </p:sp>
      <p:sp>
        <p:nvSpPr>
          <p:cNvPr id="64517" name="スライド番号プレースホルダ 3"/>
          <p:cNvSpPr txBox="1">
            <a:spLocks noGrp="1"/>
          </p:cNvSpPr>
          <p:nvPr/>
        </p:nvSpPr>
        <p:spPr bwMode="auto">
          <a:xfrm>
            <a:off x="5629361" y="6463969"/>
            <a:ext cx="4308378" cy="340040"/>
          </a:xfrm>
          <a:prstGeom prst="rect">
            <a:avLst/>
          </a:prstGeom>
          <a:noFill/>
          <a:ln w="9525">
            <a:noFill/>
            <a:miter lim="800000"/>
            <a:headEnd/>
            <a:tailEnd/>
          </a:ln>
        </p:spPr>
        <p:txBody>
          <a:bodyPr anchor="b"/>
          <a:lstStyle/>
          <a:p>
            <a:pPr algn="r"/>
            <a:fld id="{C1F96204-53F1-483D-AC09-15EB88F015A6}" type="slidenum">
              <a:rPr lang="en-US" altLang="ja-JP" sz="1200">
                <a:latin typeface="Calibri" pitchFamily="34" charset="0"/>
              </a:rPr>
              <a:pPr algn="r"/>
              <a:t>17</a:t>
            </a:fld>
            <a:endParaRPr lang="en-US" altLang="ja-JP"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ja-JP" smtClean="0"/>
          </a:p>
        </p:txBody>
      </p:sp>
      <p:sp>
        <p:nvSpPr>
          <p:cNvPr id="1034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8F4F9781-0CAA-463E-A29B-D7BB578D8A6E}" type="slidenum">
              <a:rPr lang="ja-JP" altLang="en-US" sz="1200">
                <a:latin typeface="Calibri" pitchFamily="-111" charset="0"/>
              </a:rPr>
              <a:pPr/>
              <a:t>19</a:t>
            </a:fld>
            <a:endParaRPr lang="ja-JP" altLang="en-US" sz="1200">
              <a:latin typeface="Calibri" pitchFamily="-11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235F856-8CB4-D740-ADC2-C0252181A95E}" type="slidenum">
              <a:rPr lang="en-US" altLang="ja-JP">
                <a:latin typeface="Arial" pitchFamily="-1" charset="0"/>
                <a:ea typeface="ＭＳ Ｐゴシック" pitchFamily="-1" charset="-128"/>
                <a:cs typeface="ＭＳ Ｐゴシック" pitchFamily="-1" charset="-128"/>
              </a:rPr>
              <a:pPr/>
              <a:t>20</a:t>
            </a:fld>
            <a:endParaRPr lang="en-US" altLang="ja-JP">
              <a:latin typeface="Arial" pitchFamily="-1" charset="0"/>
              <a:ea typeface="ＭＳ Ｐゴシック" pitchFamily="-1" charset="-128"/>
              <a:cs typeface="ＭＳ Ｐゴシック" pitchFamily="-1" charset="-128"/>
            </a:endParaRPr>
          </a:p>
        </p:txBody>
      </p:sp>
      <p:sp>
        <p:nvSpPr>
          <p:cNvPr id="36867" name="Rectangle 2"/>
          <p:cNvSpPr>
            <a:spLocks noGrp="1" noRot="1" noChangeAspect="1" noChangeArrowheads="1" noTextEdit="1"/>
          </p:cNvSpPr>
          <p:nvPr>
            <p:ph type="sldImg"/>
          </p:nvPr>
        </p:nvSpPr>
        <p:spPr>
          <a:xfrm>
            <a:off x="3270250" y="511175"/>
            <a:ext cx="3400425" cy="2551113"/>
          </a:xfrm>
          <a:ln/>
        </p:spPr>
      </p:sp>
      <p:sp>
        <p:nvSpPr>
          <p:cNvPr id="36868" name="Rectangle 3"/>
          <p:cNvSpPr>
            <a:spLocks noGrp="1" noChangeArrowheads="1"/>
          </p:cNvSpPr>
          <p:nvPr>
            <p:ph type="body" idx="1"/>
          </p:nvPr>
        </p:nvSpPr>
        <p:spPr>
          <a:noFill/>
          <a:ln/>
        </p:spPr>
        <p:txBody>
          <a:bodyPr/>
          <a:lstStyle/>
          <a:p>
            <a:endParaRPr lang="ja-JP" altLang="en-US">
              <a:latin typeface="Calibri" pitchFamily="-1" charset="0"/>
              <a:ea typeface="ＭＳ Ｐ明朝" pitchFamily="-1" charset="-128"/>
              <a:cs typeface="ＭＳ Ｐ明朝"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FDAF44E-8A2C-4844-B2D9-77C68CDD29BA}" type="slidenum">
              <a:rPr lang="en-US" altLang="ja-JP">
                <a:latin typeface="Arial" pitchFamily="-1" charset="0"/>
                <a:ea typeface="ＭＳ Ｐゴシック" pitchFamily="-1" charset="-128"/>
                <a:cs typeface="ＭＳ Ｐゴシック" pitchFamily="-1" charset="-128"/>
              </a:rPr>
              <a:pPr/>
              <a:t>21</a:t>
            </a:fld>
            <a:endParaRPr lang="en-US" altLang="ja-JP">
              <a:latin typeface="Arial" pitchFamily="-1" charset="0"/>
              <a:ea typeface="ＭＳ Ｐゴシック" pitchFamily="-1" charset="-128"/>
              <a:cs typeface="ＭＳ Ｐゴシック" pitchFamily="-1" charset="-128"/>
            </a:endParaRPr>
          </a:p>
        </p:txBody>
      </p:sp>
      <p:sp>
        <p:nvSpPr>
          <p:cNvPr id="24579" name="スライド イメージ プレースホルダ 1"/>
          <p:cNvSpPr>
            <a:spLocks noGrp="1" noRot="1" noChangeAspect="1" noTextEdit="1"/>
          </p:cNvSpPr>
          <p:nvPr>
            <p:ph type="sldImg"/>
          </p:nvPr>
        </p:nvSpPr>
        <p:spPr>
          <a:xfrm>
            <a:off x="3544888" y="542925"/>
            <a:ext cx="2530475" cy="1898650"/>
          </a:xfrm>
          <a:ln/>
        </p:spPr>
      </p:sp>
      <p:sp>
        <p:nvSpPr>
          <p:cNvPr id="24580" name="ノート プレースホルダ 2"/>
          <p:cNvSpPr>
            <a:spLocks noGrp="1"/>
          </p:cNvSpPr>
          <p:nvPr>
            <p:ph type="body" idx="1"/>
          </p:nvPr>
        </p:nvSpPr>
        <p:spPr>
          <a:xfrm>
            <a:off x="961149" y="2542282"/>
            <a:ext cx="7951470" cy="3060360"/>
          </a:xfrm>
          <a:noFill/>
          <a:ln/>
        </p:spPr>
        <p:txBody>
          <a:bodyPr lIns="87572" tIns="43786" rIns="87572" bIns="43786"/>
          <a:lstStyle/>
          <a:p>
            <a:pPr>
              <a:spcBef>
                <a:spcPct val="0"/>
              </a:spcBef>
            </a:pPr>
            <a:r>
              <a:rPr lang="en-US" altLang="ja-JP" sz="1400">
                <a:latin typeface="Calibri" pitchFamily="-1" charset="0"/>
                <a:ea typeface="ＭＳ Ｐ明朝" pitchFamily="-1" charset="-128"/>
                <a:cs typeface="ＭＳ Ｐ明朝" pitchFamily="-1" charset="-128"/>
              </a:rPr>
              <a:t>This figure shows the principle of STEM-EELS method.</a:t>
            </a:r>
          </a:p>
          <a:p>
            <a:pPr>
              <a:spcBef>
                <a:spcPct val="0"/>
              </a:spcBef>
            </a:pPr>
            <a:r>
              <a:rPr lang="en-US" altLang="ja-JP" sz="1400">
                <a:latin typeface="Calibri" pitchFamily="-1" charset="0"/>
                <a:ea typeface="ＭＳ Ｐ明朝" pitchFamily="-1" charset="-128"/>
                <a:cs typeface="ＭＳ Ｐ明朝" pitchFamily="-1" charset="-128"/>
              </a:rPr>
              <a:t>In STEM, the finely focused electron probe is scanned on a sample surface and the electrons scattered to the high angular region are detected by an annular detector. This signal is acquired from each scanning point to form an image, which is called high-angle annular dark-field imaging. </a:t>
            </a:r>
          </a:p>
          <a:p>
            <a:pPr>
              <a:spcBef>
                <a:spcPct val="0"/>
              </a:spcBef>
            </a:pPr>
            <a:r>
              <a:rPr lang="en-US" altLang="ja-JP" sz="1400">
                <a:latin typeface="Calibri" pitchFamily="-1" charset="0"/>
                <a:ea typeface="ＭＳ Ｐ明朝" pitchFamily="-1" charset="-128"/>
                <a:cs typeface="ＭＳ Ｐ明朝" pitchFamily="-1" charset="-128"/>
              </a:rPr>
              <a:t>From this image, we can do the structural analysis of local area. </a:t>
            </a:r>
          </a:p>
          <a:p>
            <a:pPr>
              <a:spcBef>
                <a:spcPct val="0"/>
              </a:spcBef>
            </a:pPr>
            <a:r>
              <a:rPr lang="en-US" altLang="ja-JP" sz="1400">
                <a:latin typeface="Calibri" pitchFamily="-1" charset="0"/>
                <a:ea typeface="ＭＳ Ｐ明朝" pitchFamily="-1" charset="-128"/>
                <a:cs typeface="ＭＳ Ｐ明朝" pitchFamily="-1" charset="-128"/>
              </a:rPr>
              <a:t>On the other hand,  the energy of electrons scattered in small angular region are measured to obtain the EELS, which is used for elemental and state analyses.</a:t>
            </a:r>
          </a:p>
          <a:p>
            <a:pPr>
              <a:spcBef>
                <a:spcPct val="0"/>
              </a:spcBef>
            </a:pPr>
            <a:r>
              <a:rPr lang="en-US" altLang="ja-JP" sz="1400">
                <a:latin typeface="Calibri" pitchFamily="-1" charset="0"/>
                <a:ea typeface="ＭＳ Ｐ明朝" pitchFamily="-1" charset="-128"/>
                <a:cs typeface="ＭＳ Ｐ明朝" pitchFamily="-1" charset="-128"/>
              </a:rPr>
              <a:t>HAADF and EELS signals can be acquired simultaneously, because of the different detection angle.</a:t>
            </a:r>
          </a:p>
          <a:p>
            <a:pPr>
              <a:spcBef>
                <a:spcPct val="0"/>
              </a:spcBef>
            </a:pPr>
            <a:r>
              <a:rPr lang="en-US" altLang="ja-JP" sz="1400">
                <a:latin typeface="Calibri" pitchFamily="-1" charset="0"/>
                <a:ea typeface="ＭＳ Ｐ明朝" pitchFamily="-1" charset="-128"/>
                <a:cs typeface="ＭＳ Ｐ明朝" pitchFamily="-1" charset="-128"/>
              </a:rPr>
              <a:t>If the spectra are measured from each scanning point, we can construct elemental maps.</a:t>
            </a:r>
          </a:p>
        </p:txBody>
      </p:sp>
      <p:sp>
        <p:nvSpPr>
          <p:cNvPr id="24581" name="スライド番号プレースホルダ 3"/>
          <p:cNvSpPr txBox="1">
            <a:spLocks noGrp="1"/>
          </p:cNvSpPr>
          <p:nvPr/>
        </p:nvSpPr>
        <p:spPr bwMode="auto">
          <a:xfrm>
            <a:off x="5629361" y="6465574"/>
            <a:ext cx="4308378" cy="338435"/>
          </a:xfrm>
          <a:prstGeom prst="rect">
            <a:avLst/>
          </a:prstGeom>
          <a:noFill/>
          <a:ln w="9525">
            <a:noFill/>
            <a:miter lim="800000"/>
            <a:headEnd/>
            <a:tailEnd/>
          </a:ln>
        </p:spPr>
        <p:txBody>
          <a:bodyPr lIns="87572" tIns="43786" rIns="87572" bIns="43786" anchor="b">
            <a:prstTxWarp prst="textNoShape">
              <a:avLst/>
            </a:prstTxWarp>
          </a:bodyPr>
          <a:lstStyle/>
          <a:p>
            <a:pPr algn="r"/>
            <a:fld id="{799193DA-6E96-3D41-A76D-33FD87B5E276}" type="slidenum">
              <a:rPr lang="en-US" altLang="ja-JP" sz="1100">
                <a:latin typeface="Calibri" pitchFamily="-1" charset="0"/>
              </a:rPr>
              <a:pPr algn="r"/>
              <a:t>21</a:t>
            </a:fld>
            <a:endParaRPr lang="en-US" altLang="ja-JP" sz="1100">
              <a:latin typeface="Calibri"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30D7F3F-947B-D449-B08B-B00FEF69ADAA}" type="slidenum">
              <a:rPr lang="en-US" altLang="ja-JP"/>
              <a:pPr/>
              <a:t>22</a:t>
            </a:fld>
            <a:endParaRPr lang="en-US" altLang="ja-JP"/>
          </a:p>
        </p:txBody>
      </p:sp>
      <p:sp>
        <p:nvSpPr>
          <p:cNvPr id="356354" name="スライド イメージ プレースホルダ 1"/>
          <p:cNvSpPr>
            <a:spLocks noGrp="1" noRot="1" noChangeAspect="1" noTextEdit="1"/>
          </p:cNvSpPr>
          <p:nvPr>
            <p:ph type="sldImg"/>
          </p:nvPr>
        </p:nvSpPr>
        <p:spPr>
          <a:xfrm>
            <a:off x="3270250" y="511175"/>
            <a:ext cx="3400425" cy="2551113"/>
          </a:xfrm>
          <a:ln/>
        </p:spPr>
      </p:sp>
      <p:sp>
        <p:nvSpPr>
          <p:cNvPr id="356355" name="ノート プレースホルダ 2"/>
          <p:cNvSpPr>
            <a:spLocks noGrp="1"/>
          </p:cNvSpPr>
          <p:nvPr>
            <p:ph type="body" idx="1"/>
          </p:nvPr>
        </p:nvSpPr>
        <p:spPr/>
        <p:txBody>
          <a:bodyPr/>
          <a:lstStyle/>
          <a:p>
            <a:pPr>
              <a:spcBef>
                <a:spcPct val="0"/>
              </a:spcBef>
            </a:pPr>
            <a:r>
              <a:rPr lang="en-US" altLang="ja-JP" sz="1400"/>
              <a:t>And then, </a:t>
            </a:r>
          </a:p>
          <a:p>
            <a:pPr>
              <a:spcBef>
                <a:spcPct val="0"/>
              </a:spcBef>
            </a:pPr>
            <a:r>
              <a:rPr lang="en-US" altLang="ja-JP" sz="1400"/>
              <a:t>This is a schematic diagram of EELS.</a:t>
            </a:r>
          </a:p>
          <a:p>
            <a:pPr>
              <a:spcBef>
                <a:spcPct val="0"/>
              </a:spcBef>
            </a:pPr>
            <a:endParaRPr lang="en-US" altLang="ja-JP" sz="1400"/>
          </a:p>
          <a:p>
            <a:pPr>
              <a:spcBef>
                <a:spcPct val="0"/>
              </a:spcBef>
            </a:pPr>
            <a:r>
              <a:rPr lang="en-US" altLang="ja-JP" sz="1400"/>
              <a:t>By using Core-loss spectrum, we</a:t>
            </a:r>
            <a:r>
              <a:rPr lang="ja-JP" altLang="en-US" sz="1400"/>
              <a:t>　</a:t>
            </a:r>
            <a:r>
              <a:rPr lang="en-US" altLang="ja-JP" sz="1400"/>
              <a:t>can analyze these things</a:t>
            </a:r>
          </a:p>
          <a:p>
            <a:pPr>
              <a:spcBef>
                <a:spcPct val="0"/>
              </a:spcBef>
            </a:pPr>
            <a:r>
              <a:rPr lang="en-US" altLang="ja-JP" sz="1400"/>
              <a:t>Especially, ELNES is related to the transition from atomic core state to the unoccupied state lying above the Fermi level,</a:t>
            </a:r>
          </a:p>
          <a:p>
            <a:pPr>
              <a:spcBef>
                <a:spcPct val="0"/>
              </a:spcBef>
            </a:pPr>
            <a:r>
              <a:rPr lang="en-US" altLang="ja-JP" sz="1400"/>
              <a:t>which  reflect the nature of chemical bonds around the excitation atom.</a:t>
            </a:r>
          </a:p>
          <a:p>
            <a:pPr>
              <a:spcBef>
                <a:spcPct val="0"/>
              </a:spcBef>
            </a:pPr>
            <a:r>
              <a:rPr lang="en-US" altLang="ja-JP" sz="1400"/>
              <a:t> </a:t>
            </a:r>
          </a:p>
          <a:p>
            <a:pPr>
              <a:spcBef>
                <a:spcPct val="0"/>
              </a:spcBef>
            </a:pPr>
            <a:endParaRPr lang="ja-JP" altLang="en-US" sz="1400"/>
          </a:p>
        </p:txBody>
      </p:sp>
      <p:sp>
        <p:nvSpPr>
          <p:cNvPr id="356356" name="スライド番号プレースホルダ 3"/>
          <p:cNvSpPr txBox="1">
            <a:spLocks noGrp="1"/>
          </p:cNvSpPr>
          <p:nvPr/>
        </p:nvSpPr>
        <p:spPr bwMode="auto">
          <a:xfrm>
            <a:off x="5629361" y="6463969"/>
            <a:ext cx="4308378" cy="340040"/>
          </a:xfrm>
          <a:prstGeom prst="rect">
            <a:avLst/>
          </a:prstGeom>
          <a:noFill/>
          <a:ln w="9525">
            <a:noFill/>
            <a:miter lim="800000"/>
            <a:headEnd/>
            <a:tailEnd/>
          </a:ln>
        </p:spPr>
        <p:txBody>
          <a:bodyPr anchor="b">
            <a:prstTxWarp prst="textNoShape">
              <a:avLst/>
            </a:prstTxWarp>
          </a:bodyPr>
          <a:lstStyle/>
          <a:p>
            <a:pPr algn="r"/>
            <a:fld id="{BE271CCC-F700-2B43-BEF4-B675D8F0A732}" type="slidenum">
              <a:rPr lang="en-US" altLang="ja-JP" sz="1200">
                <a:latin typeface="Calibri" pitchFamily="-65" charset="0"/>
              </a:rPr>
              <a:pPr algn="r"/>
              <a:t>22</a:t>
            </a:fld>
            <a:endParaRPr lang="en-US" altLang="ja-JP" sz="1200">
              <a:latin typeface="Calibri" pitchFamily="-65"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3354C924-E3A6-564D-87B2-A26E8031DDE4}" type="slidenum">
              <a:rPr lang="en-US" altLang="ja-JP">
                <a:latin typeface="Arial" pitchFamily="-1" charset="0"/>
                <a:ea typeface="ＭＳ Ｐゴシック" pitchFamily="-1" charset="-128"/>
                <a:cs typeface="ＭＳ Ｐゴシック" pitchFamily="-1" charset="-128"/>
              </a:rPr>
              <a:pPr/>
              <a:t>24</a:t>
            </a:fld>
            <a:endParaRPr lang="en-US" altLang="ja-JP">
              <a:latin typeface="Arial" pitchFamily="-1" charset="0"/>
              <a:ea typeface="ＭＳ Ｐゴシック" pitchFamily="-1" charset="-128"/>
              <a:cs typeface="ＭＳ Ｐゴシック" pitchFamily="-1" charset="-128"/>
            </a:endParaRPr>
          </a:p>
        </p:txBody>
      </p:sp>
      <p:sp>
        <p:nvSpPr>
          <p:cNvPr id="73731" name="スライド イメージ プレースホルダ 1"/>
          <p:cNvSpPr>
            <a:spLocks noGrp="1" noRot="1" noChangeAspect="1" noTextEdit="1"/>
          </p:cNvSpPr>
          <p:nvPr>
            <p:ph type="sldImg"/>
          </p:nvPr>
        </p:nvSpPr>
        <p:spPr>
          <a:xfrm>
            <a:off x="3270250" y="511175"/>
            <a:ext cx="3400425" cy="2551113"/>
          </a:xfrm>
          <a:ln/>
        </p:spPr>
      </p:sp>
      <p:sp>
        <p:nvSpPr>
          <p:cNvPr id="73732" name="ノート プレースホルダ 2"/>
          <p:cNvSpPr>
            <a:spLocks noGrp="1"/>
          </p:cNvSpPr>
          <p:nvPr>
            <p:ph type="body" idx="1"/>
          </p:nvPr>
        </p:nvSpPr>
        <p:spPr>
          <a:noFill/>
          <a:ln/>
        </p:spPr>
        <p:txBody>
          <a:bodyPr/>
          <a:lstStyle/>
          <a:p>
            <a:pPr>
              <a:spcBef>
                <a:spcPct val="0"/>
              </a:spcBef>
            </a:pPr>
            <a:r>
              <a:rPr lang="en-US" altLang="ja-JP" sz="1400">
                <a:latin typeface="Calibri" pitchFamily="-1" charset="0"/>
                <a:ea typeface="ＭＳ Ｐ明朝" pitchFamily="-1" charset="-128"/>
                <a:cs typeface="ＭＳ Ｐ明朝" pitchFamily="-1" charset="-128"/>
              </a:rPr>
              <a:t>In the present research, </a:t>
            </a:r>
          </a:p>
          <a:p>
            <a:pPr>
              <a:spcBef>
                <a:spcPct val="0"/>
              </a:spcBef>
            </a:pPr>
            <a:r>
              <a:rPr lang="en-US" altLang="ja-JP" sz="1400">
                <a:latin typeface="Calibri" pitchFamily="-1" charset="0"/>
                <a:ea typeface="ＭＳ Ｐ明朝" pitchFamily="-1" charset="-128"/>
                <a:cs typeface="ＭＳ Ｐ明朝" pitchFamily="-1" charset="-128"/>
              </a:rPr>
              <a:t>Our aim is to investigate the local electric structure using site resolved EELS spectrum for </a:t>
            </a:r>
            <a:r>
              <a:rPr lang="en-US" altLang="ja-JP" sz="1400">
                <a:solidFill>
                  <a:srgbClr val="FF0000"/>
                </a:solidFill>
                <a:latin typeface="Times New Roman" pitchFamily="-1" charset="0"/>
                <a:ea typeface="Times New Roman" pitchFamily="-1" charset="0"/>
                <a:cs typeface="Times New Roman" pitchFamily="-1" charset="0"/>
              </a:rPr>
              <a:t>brownmillerite structure of Sr</a:t>
            </a:r>
            <a:r>
              <a:rPr lang="en-US" altLang="ja-JP" sz="1400" baseline="-25000">
                <a:solidFill>
                  <a:srgbClr val="FF0000"/>
                </a:solidFill>
                <a:latin typeface="Times New Roman" pitchFamily="-1" charset="0"/>
                <a:ea typeface="Times New Roman" pitchFamily="-1" charset="0"/>
                <a:cs typeface="Times New Roman" pitchFamily="-1" charset="0"/>
              </a:rPr>
              <a:t>2</a:t>
            </a:r>
            <a:r>
              <a:rPr lang="en-US" altLang="ja-JP" sz="1400">
                <a:solidFill>
                  <a:srgbClr val="FF0000"/>
                </a:solidFill>
                <a:latin typeface="Times New Roman" pitchFamily="-1" charset="0"/>
                <a:ea typeface="Times New Roman" pitchFamily="-1" charset="0"/>
                <a:cs typeface="Times New Roman" pitchFamily="-1" charset="0"/>
              </a:rPr>
              <a:t>Fe</a:t>
            </a:r>
            <a:r>
              <a:rPr lang="en-US" altLang="ja-JP" sz="1400" baseline="-25000">
                <a:solidFill>
                  <a:srgbClr val="FF0000"/>
                </a:solidFill>
                <a:latin typeface="Times New Roman" pitchFamily="-1" charset="0"/>
                <a:ea typeface="Times New Roman" pitchFamily="-1" charset="0"/>
                <a:cs typeface="Times New Roman" pitchFamily="-1" charset="0"/>
              </a:rPr>
              <a:t>2</a:t>
            </a:r>
            <a:r>
              <a:rPr lang="en-US" altLang="ja-JP" sz="1400">
                <a:solidFill>
                  <a:srgbClr val="FF0000"/>
                </a:solidFill>
                <a:latin typeface="Times New Roman" pitchFamily="-1" charset="0"/>
                <a:ea typeface="Times New Roman" pitchFamily="-1" charset="0"/>
                <a:cs typeface="Times New Roman" pitchFamily="-1" charset="0"/>
              </a:rPr>
              <a:t>O</a:t>
            </a:r>
            <a:r>
              <a:rPr lang="en-US" altLang="ja-JP" sz="1400" baseline="-25000">
                <a:solidFill>
                  <a:srgbClr val="FF0000"/>
                </a:solidFill>
                <a:latin typeface="Times New Roman" pitchFamily="-1" charset="0"/>
                <a:ea typeface="Times New Roman" pitchFamily="-1" charset="0"/>
                <a:cs typeface="Times New Roman" pitchFamily="-1" charset="0"/>
              </a:rPr>
              <a:t>5</a:t>
            </a:r>
            <a:r>
              <a:rPr lang="en-US" altLang="ja-JP" sz="1400">
                <a:solidFill>
                  <a:srgbClr val="FF0000"/>
                </a:solidFill>
                <a:latin typeface="Times New Roman" pitchFamily="-1" charset="0"/>
                <a:ea typeface="Times New Roman" pitchFamily="-1" charset="0"/>
                <a:cs typeface="Times New Roman" pitchFamily="-1" charset="0"/>
              </a:rPr>
              <a:t> .</a:t>
            </a:r>
            <a:endParaRPr lang="en-US" altLang="ja-JP" sz="1400">
              <a:latin typeface="Calibri" pitchFamily="-1" charset="0"/>
              <a:ea typeface="ＭＳ Ｐ明朝" pitchFamily="-1" charset="-128"/>
              <a:cs typeface="ＭＳ Ｐ明朝" pitchFamily="-1" charset="-128"/>
            </a:endParaRP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r>
              <a:rPr lang="en-US" altLang="ja-JP" sz="1400">
                <a:latin typeface="Calibri" pitchFamily="-1" charset="0"/>
                <a:ea typeface="ＭＳ Ｐ明朝" pitchFamily="-1" charset="-128"/>
                <a:cs typeface="ＭＳ Ｐ明朝" pitchFamily="-1" charset="-128"/>
              </a:rPr>
              <a:t>Crystal structure for bulk crystal are indicating here.</a:t>
            </a:r>
          </a:p>
          <a:p>
            <a:pPr>
              <a:spcBef>
                <a:spcPct val="0"/>
              </a:spcBef>
            </a:pPr>
            <a:r>
              <a:rPr lang="en-US" altLang="ja-JP" sz="1400">
                <a:latin typeface="Calibri" pitchFamily="-1" charset="0"/>
                <a:ea typeface="ＭＳ Ｐ明朝" pitchFamily="-1" charset="-128"/>
                <a:cs typeface="ＭＳ Ｐ明朝" pitchFamily="-1" charset="-128"/>
              </a:rPr>
              <a:t>In this crystal, the FeO</a:t>
            </a:r>
            <a:r>
              <a:rPr lang="en-US" altLang="ja-JP" sz="1400" baseline="-25000">
                <a:latin typeface="Calibri" pitchFamily="-1" charset="0"/>
                <a:ea typeface="ＭＳ Ｐ明朝" pitchFamily="-1" charset="-128"/>
                <a:cs typeface="ＭＳ Ｐ明朝" pitchFamily="-1" charset="-128"/>
              </a:rPr>
              <a:t>6</a:t>
            </a:r>
            <a:r>
              <a:rPr lang="en-US" altLang="ja-JP" sz="1400">
                <a:latin typeface="Calibri" pitchFamily="-1" charset="0"/>
                <a:ea typeface="ＭＳ Ｐ明朝" pitchFamily="-1" charset="-128"/>
                <a:cs typeface="ＭＳ Ｐ明朝" pitchFamily="-1" charset="-128"/>
              </a:rPr>
              <a:t> octahedra and FeO</a:t>
            </a:r>
            <a:r>
              <a:rPr lang="en-US" altLang="ja-JP" sz="1400" baseline="-25000">
                <a:latin typeface="Calibri" pitchFamily="-1" charset="0"/>
                <a:ea typeface="ＭＳ Ｐ明朝" pitchFamily="-1" charset="-128"/>
                <a:cs typeface="ＭＳ Ｐ明朝" pitchFamily="-1" charset="-128"/>
              </a:rPr>
              <a:t>4</a:t>
            </a:r>
            <a:r>
              <a:rPr lang="en-US" altLang="ja-JP" sz="1400">
                <a:latin typeface="Calibri" pitchFamily="-1" charset="0"/>
                <a:ea typeface="ＭＳ Ｐ明朝" pitchFamily="-1" charset="-128"/>
                <a:cs typeface="ＭＳ Ｐ明朝" pitchFamily="-1" charset="-128"/>
              </a:rPr>
              <a:t> tetrahedra are arranged in layers. </a:t>
            </a:r>
          </a:p>
          <a:p>
            <a:pPr>
              <a:spcBef>
                <a:spcPct val="0"/>
              </a:spcBef>
            </a:pPr>
            <a:r>
              <a:rPr lang="en-US" altLang="ja-JP" sz="1400">
                <a:latin typeface="Calibri" pitchFamily="-1" charset="0"/>
                <a:ea typeface="ＭＳ Ｐ明朝" pitchFamily="-1" charset="-128"/>
                <a:cs typeface="ＭＳ Ｐ明朝" pitchFamily="-1" charset="-128"/>
              </a:rPr>
              <a:t>Therefore , there are 3 kind of oxygen atom in the unit cell.</a:t>
            </a:r>
          </a:p>
          <a:p>
            <a:pPr>
              <a:spcBef>
                <a:spcPct val="0"/>
              </a:spcBef>
            </a:pPr>
            <a:r>
              <a:rPr lang="en-US" altLang="ja-JP" sz="1400">
                <a:latin typeface="Calibri" pitchFamily="-1" charset="0"/>
                <a:ea typeface="ＭＳ Ｐ明朝" pitchFamily="-1" charset="-128"/>
                <a:cs typeface="ＭＳ Ｐ明朝" pitchFamily="-1" charset="-128"/>
              </a:rPr>
              <a:t>And this is antiferromagnetic material type G.</a:t>
            </a:r>
          </a:p>
          <a:p>
            <a:pPr>
              <a:spcBef>
                <a:spcPct val="0"/>
              </a:spcBef>
            </a:pPr>
            <a:endParaRPr lang="en-US" altLang="ja-JP" sz="1400">
              <a:solidFill>
                <a:srgbClr val="FF0000"/>
              </a:solidFill>
              <a:latin typeface="Times New Roman" pitchFamily="-1" charset="0"/>
              <a:ea typeface="HGP明朝E" pitchFamily="18" charset="-128"/>
              <a:cs typeface="HGP明朝E" pitchFamily="18" charset="-128"/>
            </a:endParaRPr>
          </a:p>
          <a:p>
            <a:pPr>
              <a:spcBef>
                <a:spcPct val="0"/>
              </a:spcBef>
            </a:pPr>
            <a:r>
              <a:rPr lang="en-US" altLang="ja-JP" sz="1400">
                <a:solidFill>
                  <a:srgbClr val="FF0000"/>
                </a:solidFill>
                <a:latin typeface="Times New Roman" pitchFamily="-1" charset="0"/>
                <a:ea typeface="HGP明朝E" pitchFamily="18" charset="-128"/>
                <a:cs typeface="HGP明朝E" pitchFamily="18" charset="-128"/>
              </a:rPr>
              <a:t>Sr</a:t>
            </a:r>
            <a:r>
              <a:rPr lang="en-US" altLang="ja-JP" sz="1400" baseline="-25000">
                <a:solidFill>
                  <a:srgbClr val="FF0000"/>
                </a:solidFill>
                <a:latin typeface="Times New Roman" pitchFamily="-1" charset="0"/>
                <a:ea typeface="HGP明朝E" pitchFamily="18" charset="-128"/>
                <a:cs typeface="HGP明朝E" pitchFamily="18" charset="-128"/>
              </a:rPr>
              <a:t>2</a:t>
            </a:r>
            <a:r>
              <a:rPr lang="en-US" altLang="ja-JP" sz="1400">
                <a:solidFill>
                  <a:srgbClr val="FF0000"/>
                </a:solidFill>
                <a:latin typeface="Times New Roman" pitchFamily="-1" charset="0"/>
                <a:ea typeface="HGP明朝E" pitchFamily="18" charset="-128"/>
                <a:cs typeface="HGP明朝E" pitchFamily="18" charset="-128"/>
              </a:rPr>
              <a:t>Fe</a:t>
            </a:r>
            <a:r>
              <a:rPr lang="en-US" altLang="ja-JP" sz="1400" baseline="-25000">
                <a:solidFill>
                  <a:srgbClr val="FF0000"/>
                </a:solidFill>
                <a:latin typeface="Times New Roman" pitchFamily="-1" charset="0"/>
                <a:ea typeface="HGP明朝E" pitchFamily="18" charset="-128"/>
                <a:cs typeface="HGP明朝E" pitchFamily="18" charset="-128"/>
              </a:rPr>
              <a:t>2</a:t>
            </a:r>
            <a:r>
              <a:rPr lang="en-US" altLang="ja-JP" sz="1400">
                <a:solidFill>
                  <a:srgbClr val="FF0000"/>
                </a:solidFill>
                <a:latin typeface="Times New Roman" pitchFamily="-1" charset="0"/>
                <a:ea typeface="HGP明朝E" pitchFamily="18" charset="-128"/>
                <a:cs typeface="HGP明朝E" pitchFamily="18" charset="-128"/>
              </a:rPr>
              <a:t>O</a:t>
            </a:r>
            <a:r>
              <a:rPr lang="en-US" altLang="ja-JP" sz="1400" baseline="-25000">
                <a:solidFill>
                  <a:srgbClr val="FF0000"/>
                </a:solidFill>
                <a:latin typeface="Times New Roman" pitchFamily="-1" charset="0"/>
                <a:ea typeface="HGP明朝E" pitchFamily="18" charset="-128"/>
                <a:cs typeface="HGP明朝E" pitchFamily="18" charset="-128"/>
              </a:rPr>
              <a:t>5</a:t>
            </a:r>
            <a:r>
              <a:rPr lang="en-US" altLang="ja-JP" sz="1400">
                <a:latin typeface="Calibri" pitchFamily="-1" charset="0"/>
                <a:ea typeface="ＭＳ Ｐ明朝" pitchFamily="-1" charset="-128"/>
                <a:cs typeface="ＭＳ Ｐ明朝" pitchFamily="-1" charset="-128"/>
              </a:rPr>
              <a:t> thin film </a:t>
            </a:r>
            <a:r>
              <a:rPr lang="en-US" altLang="ja-JP" sz="1400">
                <a:latin typeface="Times New Roman" pitchFamily="-1" charset="0"/>
                <a:ea typeface="Times New Roman" pitchFamily="-1" charset="0"/>
                <a:cs typeface="Times New Roman" pitchFamily="-1" charset="0"/>
              </a:rPr>
              <a:t>can be grown on SrTiO</a:t>
            </a:r>
            <a:r>
              <a:rPr lang="en-US" altLang="ja-JP" sz="1400" baseline="-25000">
                <a:latin typeface="Times New Roman" pitchFamily="-1" charset="0"/>
                <a:ea typeface="Times New Roman" pitchFamily="-1" charset="0"/>
                <a:cs typeface="Times New Roman" pitchFamily="-1" charset="0"/>
              </a:rPr>
              <a:t>3</a:t>
            </a:r>
            <a:r>
              <a:rPr lang="en-US" altLang="ja-JP" sz="1400">
                <a:latin typeface="Times New Roman" pitchFamily="-1" charset="0"/>
                <a:ea typeface="Times New Roman" pitchFamily="-1" charset="0"/>
                <a:cs typeface="Times New Roman" pitchFamily="-1" charset="0"/>
              </a:rPr>
              <a:t> substrate using pulsed Laser Deposition.</a:t>
            </a:r>
          </a:p>
          <a:p>
            <a:pPr>
              <a:spcBef>
                <a:spcPct val="0"/>
              </a:spcBef>
            </a:pPr>
            <a:endParaRPr lang="en-US" altLang="ja-JP" sz="1400">
              <a:latin typeface="Times New Roman" pitchFamily="-1" charset="0"/>
              <a:ea typeface="Times New Roman" pitchFamily="-1" charset="0"/>
              <a:cs typeface="Times New Roman" pitchFamily="-1" charset="0"/>
            </a:endParaRPr>
          </a:p>
        </p:txBody>
      </p:sp>
      <p:sp>
        <p:nvSpPr>
          <p:cNvPr id="73733" name="スライド番号プレースホルダ 3"/>
          <p:cNvSpPr txBox="1">
            <a:spLocks noGrp="1"/>
          </p:cNvSpPr>
          <p:nvPr/>
        </p:nvSpPr>
        <p:spPr bwMode="auto">
          <a:xfrm>
            <a:off x="5629361" y="6463969"/>
            <a:ext cx="4308378" cy="340040"/>
          </a:xfrm>
          <a:prstGeom prst="rect">
            <a:avLst/>
          </a:prstGeom>
          <a:noFill/>
          <a:ln w="9525">
            <a:noFill/>
            <a:miter lim="800000"/>
            <a:headEnd/>
            <a:tailEnd/>
          </a:ln>
        </p:spPr>
        <p:txBody>
          <a:bodyPr anchor="b">
            <a:prstTxWarp prst="textNoShape">
              <a:avLst/>
            </a:prstTxWarp>
          </a:bodyPr>
          <a:lstStyle/>
          <a:p>
            <a:pPr algn="r"/>
            <a:fld id="{9C20AEF0-5397-654B-8004-15932C66D2A3}" type="slidenum">
              <a:rPr lang="en-US" altLang="ja-JP" sz="1200">
                <a:latin typeface="Calibri" pitchFamily="-1" charset="0"/>
              </a:rPr>
              <a:pPr algn="r"/>
              <a:t>24</a:t>
            </a:fld>
            <a:endParaRPr lang="en-US" altLang="ja-JP" sz="1200">
              <a:latin typeface="Calibri"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7296A6A-C971-7247-9698-48C98D3A273E}" type="slidenum">
              <a:rPr lang="en-US" altLang="ja-JP">
                <a:latin typeface="Arial" pitchFamily="-1" charset="0"/>
                <a:ea typeface="ＭＳ Ｐゴシック" pitchFamily="-1" charset="-128"/>
                <a:cs typeface="ＭＳ Ｐゴシック" pitchFamily="-1" charset="-128"/>
              </a:rPr>
              <a:pPr/>
              <a:t>27</a:t>
            </a:fld>
            <a:endParaRPr lang="en-US" altLang="ja-JP">
              <a:latin typeface="Arial" pitchFamily="-1" charset="0"/>
              <a:ea typeface="ＭＳ Ｐゴシック" pitchFamily="-1" charset="-128"/>
              <a:cs typeface="ＭＳ Ｐゴシック" pitchFamily="-1" charset="-128"/>
            </a:endParaRPr>
          </a:p>
        </p:txBody>
      </p:sp>
      <p:sp>
        <p:nvSpPr>
          <p:cNvPr id="43011" name="スライド イメージ プレースホルダ 1"/>
          <p:cNvSpPr>
            <a:spLocks noGrp="1" noRot="1" noChangeAspect="1" noTextEdit="1"/>
          </p:cNvSpPr>
          <p:nvPr>
            <p:ph type="sldImg"/>
          </p:nvPr>
        </p:nvSpPr>
        <p:spPr>
          <a:xfrm>
            <a:off x="3544888" y="542925"/>
            <a:ext cx="2530475" cy="1898650"/>
          </a:xfrm>
          <a:ln/>
        </p:spPr>
      </p:sp>
      <p:sp>
        <p:nvSpPr>
          <p:cNvPr id="43012" name="ノート プレースホルダ 2"/>
          <p:cNvSpPr>
            <a:spLocks noGrp="1"/>
          </p:cNvSpPr>
          <p:nvPr>
            <p:ph type="body" idx="1"/>
          </p:nvPr>
        </p:nvSpPr>
        <p:spPr>
          <a:xfrm>
            <a:off x="961149" y="2542282"/>
            <a:ext cx="7951470" cy="3060360"/>
          </a:xfrm>
          <a:noFill/>
          <a:ln/>
        </p:spPr>
        <p:txBody>
          <a:bodyPr lIns="87572" tIns="43786" rIns="87572" bIns="43786"/>
          <a:lstStyle/>
          <a:p>
            <a:pPr>
              <a:spcBef>
                <a:spcPct val="0"/>
              </a:spcBef>
            </a:pPr>
            <a:r>
              <a:rPr lang="en-US" altLang="ja-JP" sz="1400">
                <a:latin typeface="Calibri" pitchFamily="-1" charset="0"/>
                <a:ea typeface="ＭＳ Ｐ明朝" pitchFamily="-1" charset="-128"/>
                <a:cs typeface="ＭＳ Ｐ明朝" pitchFamily="-1" charset="-128"/>
              </a:rPr>
              <a:t>The experiment was performed using this microscope. </a:t>
            </a:r>
          </a:p>
          <a:p>
            <a:pPr>
              <a:spcBef>
                <a:spcPct val="0"/>
              </a:spcBef>
            </a:pPr>
            <a:r>
              <a:rPr lang="en-US" altLang="ja-JP" sz="1400">
                <a:latin typeface="Calibri" pitchFamily="-1" charset="0"/>
                <a:ea typeface="ＭＳ Ｐ明朝" pitchFamily="-1" charset="-128"/>
                <a:cs typeface="ＭＳ Ｐ明朝" pitchFamily="-1" charset="-128"/>
              </a:rPr>
              <a:t>The spherical aberration corrector is incorporated, which forms the fine electron probe less than 0.1 nm in diameter. </a:t>
            </a:r>
          </a:p>
          <a:p>
            <a:pPr>
              <a:spcBef>
                <a:spcPct val="0"/>
              </a:spcBef>
            </a:pPr>
            <a:r>
              <a:rPr lang="en-GB" altLang="ja-JP" sz="1400">
                <a:latin typeface="Calibri" pitchFamily="-1" charset="0"/>
                <a:ea typeface="ＭＳ Ｐ明朝" pitchFamily="-1" charset="-128"/>
                <a:cs typeface="ＭＳ Ｐ明朝" pitchFamily="-1" charset="-128"/>
              </a:rPr>
              <a:t>EELS spectrum is measured by an omega type of filter.</a:t>
            </a:r>
          </a:p>
          <a:p>
            <a:pPr>
              <a:spcBef>
                <a:spcPct val="0"/>
              </a:spcBef>
            </a:pPr>
            <a:r>
              <a:rPr lang="en-GB" altLang="ja-JP" sz="1400">
                <a:latin typeface="Calibri" pitchFamily="-1" charset="0"/>
                <a:ea typeface="ＭＳ Ｐ明朝" pitchFamily="-1" charset="-128"/>
                <a:cs typeface="ＭＳ Ｐ明朝" pitchFamily="-1" charset="-128"/>
              </a:rPr>
              <a:t>The energy resolution is 0.4 to 0.5 eV owing to the cold field emission gun.</a:t>
            </a:r>
            <a:endParaRPr lang="en-US" altLang="ja-JP" sz="1400">
              <a:latin typeface="Calibri" pitchFamily="-1" charset="0"/>
              <a:ea typeface="ＭＳ Ｐ明朝" pitchFamily="-1" charset="-128"/>
              <a:cs typeface="ＭＳ Ｐ明朝" pitchFamily="-1" charset="-128"/>
            </a:endParaRPr>
          </a:p>
        </p:txBody>
      </p:sp>
      <p:sp>
        <p:nvSpPr>
          <p:cNvPr id="43013" name="スライド番号プレースホルダ 3"/>
          <p:cNvSpPr txBox="1">
            <a:spLocks noGrp="1"/>
          </p:cNvSpPr>
          <p:nvPr/>
        </p:nvSpPr>
        <p:spPr bwMode="auto">
          <a:xfrm>
            <a:off x="5629361" y="6465574"/>
            <a:ext cx="4308378" cy="338435"/>
          </a:xfrm>
          <a:prstGeom prst="rect">
            <a:avLst/>
          </a:prstGeom>
          <a:noFill/>
          <a:ln w="9525">
            <a:noFill/>
            <a:miter lim="800000"/>
            <a:headEnd/>
            <a:tailEnd/>
          </a:ln>
        </p:spPr>
        <p:txBody>
          <a:bodyPr lIns="87572" tIns="43786" rIns="87572" bIns="43786" anchor="b">
            <a:prstTxWarp prst="textNoShape">
              <a:avLst/>
            </a:prstTxWarp>
          </a:bodyPr>
          <a:lstStyle/>
          <a:p>
            <a:pPr algn="r"/>
            <a:fld id="{84538FF4-A8DF-E948-B3AF-3C78B63A5BC7}" type="slidenum">
              <a:rPr lang="en-US" altLang="ja-JP" sz="1100">
                <a:latin typeface="Calibri" pitchFamily="-1" charset="0"/>
              </a:rPr>
              <a:pPr algn="r"/>
              <a:t>27</a:t>
            </a:fld>
            <a:endParaRPr lang="en-US" altLang="ja-JP" sz="1100">
              <a:latin typeface="Calibri" pitchFamily="-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E0318A9-CD34-974D-941F-B329599D63A6}" type="slidenum">
              <a:rPr lang="en-US" altLang="ja-JP">
                <a:latin typeface="Arial" pitchFamily="-1" charset="0"/>
                <a:ea typeface="ＭＳ Ｐゴシック" pitchFamily="-1" charset="-128"/>
                <a:cs typeface="ＭＳ Ｐゴシック" pitchFamily="-1" charset="-128"/>
              </a:rPr>
              <a:pPr/>
              <a:t>29</a:t>
            </a:fld>
            <a:endParaRPr lang="en-US" altLang="ja-JP">
              <a:latin typeface="Arial" pitchFamily="-1" charset="0"/>
              <a:ea typeface="ＭＳ Ｐゴシック" pitchFamily="-1" charset="-128"/>
              <a:cs typeface="ＭＳ Ｐゴシック" pitchFamily="-1" charset="-128"/>
            </a:endParaRPr>
          </a:p>
        </p:txBody>
      </p:sp>
      <p:sp>
        <p:nvSpPr>
          <p:cNvPr id="45059" name="Rectangle 2"/>
          <p:cNvSpPr>
            <a:spLocks noGrp="1" noRot="1" noChangeAspect="1" noChangeArrowheads="1" noTextEdit="1"/>
          </p:cNvSpPr>
          <p:nvPr>
            <p:ph type="sldImg"/>
          </p:nvPr>
        </p:nvSpPr>
        <p:spPr>
          <a:xfrm>
            <a:off x="3270250" y="511175"/>
            <a:ext cx="3400425" cy="2551113"/>
          </a:xfrm>
          <a:ln/>
        </p:spPr>
      </p:sp>
      <p:sp>
        <p:nvSpPr>
          <p:cNvPr id="45060" name="Rectangle 3"/>
          <p:cNvSpPr>
            <a:spLocks noGrp="1" noChangeArrowheads="1"/>
          </p:cNvSpPr>
          <p:nvPr>
            <p:ph type="body" idx="1"/>
          </p:nvPr>
        </p:nvSpPr>
        <p:spPr>
          <a:noFill/>
          <a:ln/>
        </p:spPr>
        <p:txBody>
          <a:bodyPr/>
          <a:lstStyle/>
          <a:p>
            <a:endParaRPr lang="ja-JP" altLang="en-US">
              <a:latin typeface="Calibri" pitchFamily="-1" charset="0"/>
              <a:ea typeface="ＭＳ Ｐ明朝" pitchFamily="-1" charset="-128"/>
              <a:cs typeface="ＭＳ Ｐ明朝"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124F647-F67C-FE4B-AA1D-24660B696B55}" type="slidenum">
              <a:rPr lang="en-US" altLang="ja-JP">
                <a:latin typeface="Arial" pitchFamily="-1" charset="0"/>
                <a:ea typeface="ＭＳ Ｐゴシック" pitchFamily="-1" charset="-128"/>
                <a:cs typeface="ＭＳ Ｐゴシック" pitchFamily="-1" charset="-128"/>
              </a:rPr>
              <a:pPr/>
              <a:t>31</a:t>
            </a:fld>
            <a:endParaRPr lang="en-US" altLang="ja-JP">
              <a:latin typeface="Arial" pitchFamily="-1" charset="0"/>
              <a:ea typeface="ＭＳ Ｐゴシック" pitchFamily="-1" charset="-128"/>
              <a:cs typeface="ＭＳ Ｐゴシック" pitchFamily="-1" charset="-128"/>
            </a:endParaRPr>
          </a:p>
        </p:txBody>
      </p:sp>
      <p:sp>
        <p:nvSpPr>
          <p:cNvPr id="75779" name="スライド イメージ プレースホルダ 1"/>
          <p:cNvSpPr>
            <a:spLocks noGrp="1" noRot="1" noChangeAspect="1" noTextEdit="1"/>
          </p:cNvSpPr>
          <p:nvPr>
            <p:ph type="sldImg"/>
          </p:nvPr>
        </p:nvSpPr>
        <p:spPr>
          <a:xfrm>
            <a:off x="3270250" y="511175"/>
            <a:ext cx="3400425" cy="2551113"/>
          </a:xfrm>
          <a:ln/>
        </p:spPr>
      </p:sp>
      <p:sp>
        <p:nvSpPr>
          <p:cNvPr id="75780" name="ノート プレースホルダ 2"/>
          <p:cNvSpPr>
            <a:spLocks noGrp="1"/>
          </p:cNvSpPr>
          <p:nvPr>
            <p:ph type="body" idx="1"/>
          </p:nvPr>
        </p:nvSpPr>
        <p:spPr>
          <a:noFill/>
          <a:ln/>
        </p:spPr>
        <p:txBody>
          <a:bodyPr/>
          <a:lstStyle/>
          <a:p>
            <a:pPr>
              <a:spcBef>
                <a:spcPct val="0"/>
              </a:spcBef>
            </a:pPr>
            <a:r>
              <a:rPr lang="en-US" altLang="ja-JP" sz="1400">
                <a:latin typeface="Calibri" pitchFamily="-1" charset="0"/>
                <a:ea typeface="ＭＳ Ｐ明朝" pitchFamily="-1" charset="-128"/>
                <a:cs typeface="ＭＳ Ｐ明朝" pitchFamily="-1" charset="-128"/>
              </a:rPr>
              <a:t>In order to realize the site-resolved EELS spectrum,</a:t>
            </a:r>
          </a:p>
          <a:p>
            <a:pPr>
              <a:spcBef>
                <a:spcPct val="0"/>
              </a:spcBef>
            </a:pPr>
            <a:r>
              <a:rPr lang="en-US" altLang="ja-JP" sz="1400">
                <a:latin typeface="Calibri" pitchFamily="-1" charset="0"/>
                <a:ea typeface="ＭＳ Ｐ明朝" pitchFamily="-1" charset="-128"/>
                <a:cs typeface="ＭＳ Ｐ明朝" pitchFamily="-1" charset="-128"/>
              </a:rPr>
              <a:t>delocalization for inelastic scattering electron is important.</a:t>
            </a:r>
          </a:p>
          <a:p>
            <a:pPr>
              <a:spcBef>
                <a:spcPct val="0"/>
              </a:spcBef>
            </a:pPr>
            <a:r>
              <a:rPr lang="en-US" altLang="ja-JP" sz="1400">
                <a:latin typeface="Calibri" pitchFamily="-1" charset="0"/>
                <a:ea typeface="ＭＳ Ｐ明朝" pitchFamily="-1" charset="-128"/>
                <a:cs typeface="ＭＳ Ｐ明朝" pitchFamily="-1" charset="-128"/>
              </a:rPr>
              <a:t>Delocalization means that spatial distribution for EELS signal.</a:t>
            </a: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r>
              <a:rPr lang="en-US" altLang="ja-JP" sz="1400">
                <a:latin typeface="Calibri" pitchFamily="-1" charset="0"/>
                <a:ea typeface="ＭＳ Ｐ明朝" pitchFamily="-1" charset="-128"/>
                <a:cs typeface="ＭＳ Ｐ明朝" pitchFamily="-1" charset="-128"/>
              </a:rPr>
              <a:t>And the delocalization can be defined as this equation.</a:t>
            </a:r>
          </a:p>
          <a:p>
            <a:pPr>
              <a:spcBef>
                <a:spcPct val="0"/>
              </a:spcBef>
            </a:pPr>
            <a:r>
              <a:rPr lang="en-US" altLang="ja-JP" sz="1400">
                <a:latin typeface="Calibri" pitchFamily="-1" charset="0"/>
                <a:ea typeface="ＭＳ Ｐ明朝" pitchFamily="-1" charset="-128"/>
                <a:cs typeface="ＭＳ Ｐ明朝" pitchFamily="-1" charset="-128"/>
              </a:rPr>
              <a:t>Looking at the distribution of delocalization for oygen atom along the [101] projection.</a:t>
            </a:r>
          </a:p>
          <a:p>
            <a:pPr>
              <a:spcBef>
                <a:spcPct val="0"/>
              </a:spcBef>
            </a:pPr>
            <a:r>
              <a:rPr lang="en-US" altLang="ja-JP" sz="1400">
                <a:latin typeface="Calibri" pitchFamily="-1" charset="0"/>
                <a:ea typeface="ＭＳ Ｐ明朝" pitchFamily="-1" charset="-128"/>
                <a:cs typeface="ＭＳ Ｐ明朝" pitchFamily="-1" charset="-128"/>
              </a:rPr>
              <a:t>It is theoretically expected that the site-resolved EELS is possible when the electron probe put on the Fe site.</a:t>
            </a: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r>
              <a:rPr lang="en-US" altLang="ja-JP" sz="1400">
                <a:latin typeface="Times New Roman" pitchFamily="-1" charset="0"/>
                <a:ea typeface="Times New Roman" pitchFamily="-1" charset="0"/>
                <a:cs typeface="Times New Roman" pitchFamily="-1" charset="0"/>
              </a:rPr>
              <a:t>This is a typical HAADF-STEM image of Sr</a:t>
            </a:r>
            <a:r>
              <a:rPr lang="en-US" altLang="ja-JP" sz="1400" baseline="-25000">
                <a:latin typeface="Times New Roman" pitchFamily="-1" charset="0"/>
                <a:ea typeface="Times New Roman" pitchFamily="-1" charset="0"/>
                <a:cs typeface="Times New Roman" pitchFamily="-1" charset="0"/>
              </a:rPr>
              <a:t>2</a:t>
            </a:r>
            <a:r>
              <a:rPr lang="en-US" altLang="ja-JP" sz="1400">
                <a:latin typeface="Times New Roman" pitchFamily="-1" charset="0"/>
                <a:ea typeface="Times New Roman" pitchFamily="-1" charset="0"/>
                <a:cs typeface="Times New Roman" pitchFamily="-1" charset="0"/>
              </a:rPr>
              <a:t>Fe</a:t>
            </a:r>
            <a:r>
              <a:rPr lang="en-US" altLang="ja-JP" sz="1400" baseline="-25000">
                <a:latin typeface="Times New Roman" pitchFamily="-1" charset="0"/>
                <a:ea typeface="Times New Roman" pitchFamily="-1" charset="0"/>
                <a:cs typeface="Times New Roman" pitchFamily="-1" charset="0"/>
              </a:rPr>
              <a:t>2</a:t>
            </a:r>
            <a:r>
              <a:rPr lang="en-US" altLang="ja-JP" sz="1400">
                <a:latin typeface="Times New Roman" pitchFamily="-1" charset="0"/>
                <a:ea typeface="Times New Roman" pitchFamily="-1" charset="0"/>
                <a:cs typeface="Times New Roman" pitchFamily="-1" charset="0"/>
              </a:rPr>
              <a:t>O</a:t>
            </a:r>
            <a:r>
              <a:rPr lang="en-US" altLang="ja-JP" sz="1400" baseline="-25000">
                <a:latin typeface="Times New Roman" pitchFamily="-1" charset="0"/>
                <a:ea typeface="Times New Roman" pitchFamily="-1" charset="0"/>
                <a:cs typeface="Times New Roman" pitchFamily="-1" charset="0"/>
              </a:rPr>
              <a:t>5</a:t>
            </a:r>
            <a:r>
              <a:rPr lang="en-US" altLang="ja-JP" sz="1400">
                <a:latin typeface="Times New Roman" pitchFamily="-1" charset="0"/>
                <a:ea typeface="Times New Roman" pitchFamily="-1" charset="0"/>
                <a:cs typeface="Times New Roman" pitchFamily="-1" charset="0"/>
              </a:rPr>
              <a:t>.</a:t>
            </a:r>
          </a:p>
          <a:p>
            <a:pPr>
              <a:spcBef>
                <a:spcPct val="0"/>
              </a:spcBef>
            </a:pPr>
            <a:r>
              <a:rPr lang="en-US" altLang="ja-JP" sz="1400">
                <a:latin typeface="Times New Roman" pitchFamily="-1" charset="0"/>
                <a:ea typeface="Times New Roman" pitchFamily="-1" charset="0"/>
                <a:cs typeface="Times New Roman" pitchFamily="-1" charset="0"/>
              </a:rPr>
              <a:t>we can easily distinguish the octahedra site and tetrahedra site from the image contrast. </a:t>
            </a:r>
          </a:p>
          <a:p>
            <a:pPr>
              <a:spcBef>
                <a:spcPct val="0"/>
              </a:spcBef>
            </a:pPr>
            <a:r>
              <a:rPr lang="en-US" altLang="ja-JP" sz="1400">
                <a:latin typeface="Times New Roman" pitchFamily="-1" charset="0"/>
                <a:ea typeface="Times New Roman" pitchFamily="-1" charset="0"/>
                <a:cs typeface="Times New Roman" pitchFamily="-1" charset="0"/>
              </a:rPr>
              <a:t>Experimentally EELS spectra were acquired by scanning the electron probe on the each equivalent Fe site.</a:t>
            </a:r>
          </a:p>
          <a:p>
            <a:pPr>
              <a:spcBef>
                <a:spcPct val="0"/>
              </a:spcBef>
            </a:pPr>
            <a:endParaRPr lang="en-US" altLang="ja-JP" sz="1400">
              <a:latin typeface="Times New Roman" pitchFamily="-1" charset="0"/>
              <a:ea typeface="Times New Roman" pitchFamily="-1" charset="0"/>
              <a:cs typeface="Times New Roman" pitchFamily="-1" charset="0"/>
            </a:endParaRPr>
          </a:p>
          <a:p>
            <a:pPr>
              <a:spcBef>
                <a:spcPct val="0"/>
              </a:spcBef>
            </a:pPr>
            <a:endParaRPr lang="en-US" altLang="ja-JP" sz="1400">
              <a:latin typeface="Times New Roman" pitchFamily="-1" charset="0"/>
              <a:ea typeface="Times New Roman" pitchFamily="-1" charset="0"/>
              <a:cs typeface="Times New Roman" pitchFamily="-1" charset="0"/>
            </a:endParaRPr>
          </a:p>
          <a:p>
            <a:pPr>
              <a:spcBef>
                <a:spcPct val="0"/>
              </a:spcBef>
            </a:pPr>
            <a:endParaRPr lang="en-US" altLang="ja-JP" sz="1400">
              <a:latin typeface="Times New Roman" pitchFamily="-1" charset="0"/>
              <a:ea typeface="Times New Roman" pitchFamily="-1" charset="0"/>
              <a:cs typeface="Times New Roman" pitchFamily="-1" charset="0"/>
            </a:endParaRPr>
          </a:p>
          <a:p>
            <a:pPr>
              <a:spcBef>
                <a:spcPct val="0"/>
              </a:spcBef>
            </a:pPr>
            <a:r>
              <a:rPr lang="ja-JP" altLang="en-US" sz="1400">
                <a:latin typeface="Times New Roman" pitchFamily="-1" charset="0"/>
                <a:ea typeface="Times New Roman" pitchFamily="-1" charset="0"/>
                <a:cs typeface="Times New Roman" pitchFamily="-1" charset="0"/>
              </a:rPr>
              <a:t>４分～</a:t>
            </a:r>
            <a:r>
              <a:rPr lang="en-US" altLang="ja-JP" sz="1400">
                <a:latin typeface="Times New Roman" pitchFamily="-1" charset="0"/>
                <a:ea typeface="Times New Roman" pitchFamily="-1" charset="0"/>
                <a:cs typeface="Times New Roman" pitchFamily="-1" charset="0"/>
              </a:rPr>
              <a:t>15</a:t>
            </a:r>
            <a:r>
              <a:rPr lang="ja-JP" altLang="en-US" sz="1400">
                <a:latin typeface="Times New Roman" pitchFamily="-1" charset="0"/>
                <a:ea typeface="Times New Roman" pitchFamily="-1" charset="0"/>
                <a:cs typeface="Times New Roman" pitchFamily="-1" charset="0"/>
              </a:rPr>
              <a:t>秒</a:t>
            </a:r>
            <a:endParaRPr lang="ja-JP" altLang="en-US" sz="1400">
              <a:latin typeface="Calibri" pitchFamily="-1" charset="0"/>
              <a:ea typeface="ＭＳ Ｐ明朝" pitchFamily="-1" charset="-128"/>
              <a:cs typeface="ＭＳ Ｐ明朝" pitchFamily="-1" charset="-128"/>
            </a:endParaRPr>
          </a:p>
        </p:txBody>
      </p:sp>
      <p:sp>
        <p:nvSpPr>
          <p:cNvPr id="75781" name="スライド番号プレースホルダ 3"/>
          <p:cNvSpPr txBox="1">
            <a:spLocks noGrp="1"/>
          </p:cNvSpPr>
          <p:nvPr/>
        </p:nvSpPr>
        <p:spPr bwMode="auto">
          <a:xfrm>
            <a:off x="5629361" y="6463969"/>
            <a:ext cx="4308378" cy="340040"/>
          </a:xfrm>
          <a:prstGeom prst="rect">
            <a:avLst/>
          </a:prstGeom>
          <a:noFill/>
          <a:ln w="9525">
            <a:noFill/>
            <a:miter lim="800000"/>
            <a:headEnd/>
            <a:tailEnd/>
          </a:ln>
        </p:spPr>
        <p:txBody>
          <a:bodyPr anchor="b">
            <a:prstTxWarp prst="textNoShape">
              <a:avLst/>
            </a:prstTxWarp>
          </a:bodyPr>
          <a:lstStyle/>
          <a:p>
            <a:pPr algn="r"/>
            <a:fld id="{14340F50-32A1-A74E-86ED-79D88D2F74A0}" type="slidenum">
              <a:rPr lang="en-US" altLang="ja-JP" sz="1200">
                <a:latin typeface="Calibri" pitchFamily="-1" charset="0"/>
              </a:rPr>
              <a:pPr algn="r"/>
              <a:t>31</a:t>
            </a:fld>
            <a:endParaRPr lang="en-US" altLang="ja-JP" sz="1200">
              <a:latin typeface="Calibri" pitchFamily="-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9197035C-5DE6-4147-9F7D-3B0272F7FE66}" type="slidenum">
              <a:rPr lang="en-US" altLang="ja-JP">
                <a:latin typeface="Arial" pitchFamily="-1" charset="0"/>
                <a:ea typeface="ＭＳ Ｐゴシック" pitchFamily="-1" charset="-128"/>
                <a:cs typeface="ＭＳ Ｐゴシック" pitchFamily="-1" charset="-128"/>
              </a:rPr>
              <a:pPr/>
              <a:t>35</a:t>
            </a:fld>
            <a:endParaRPr lang="en-US" altLang="ja-JP">
              <a:latin typeface="Arial" pitchFamily="-1" charset="0"/>
              <a:ea typeface="ＭＳ Ｐゴシック" pitchFamily="-1" charset="-128"/>
              <a:cs typeface="ＭＳ Ｐゴシック" pitchFamily="-1" charset="-128"/>
            </a:endParaRPr>
          </a:p>
        </p:txBody>
      </p:sp>
      <p:sp>
        <p:nvSpPr>
          <p:cNvPr id="55299" name="Rectangle 2"/>
          <p:cNvSpPr>
            <a:spLocks noGrp="1" noRot="1" noChangeAspect="1" noChangeArrowheads="1" noTextEdit="1"/>
          </p:cNvSpPr>
          <p:nvPr>
            <p:ph type="sldImg"/>
          </p:nvPr>
        </p:nvSpPr>
        <p:spPr>
          <a:xfrm>
            <a:off x="3486150" y="501650"/>
            <a:ext cx="2374900" cy="1781175"/>
          </a:xfrm>
          <a:ln/>
        </p:spPr>
      </p:sp>
      <p:sp>
        <p:nvSpPr>
          <p:cNvPr id="55300" name="Rectangle 3"/>
          <p:cNvSpPr>
            <a:spLocks noGrp="1" noChangeArrowheads="1"/>
          </p:cNvSpPr>
          <p:nvPr>
            <p:ph type="body" idx="1"/>
          </p:nvPr>
        </p:nvSpPr>
        <p:spPr>
          <a:xfrm>
            <a:off x="702070" y="2460478"/>
            <a:ext cx="8140182" cy="4555254"/>
          </a:xfrm>
          <a:noFill/>
          <a:ln/>
        </p:spPr>
        <p:txBody>
          <a:bodyPr/>
          <a:lstStyle/>
          <a:p>
            <a:pPr algn="just">
              <a:spcBef>
                <a:spcPct val="0"/>
              </a:spcBef>
            </a:pPr>
            <a:r>
              <a:rPr lang="en-US" altLang="ja-JP" sz="1400">
                <a:latin typeface="Calibri" pitchFamily="-1" charset="0"/>
                <a:ea typeface="ＭＳ Ｐ明朝" pitchFamily="-1" charset="-128"/>
                <a:cs typeface="ＭＳ Ｐ明朝" pitchFamily="-1" charset="-128"/>
              </a:rPr>
              <a:t>There are some experimental investigations of local electronic structures at internal interfaces and defects such as dislocations.   It is, however, hard to analyze directly the local electronic state from an experiment, so we need to simulate ELNES from a model to say something about p-DOS of specimens.</a:t>
            </a:r>
          </a:p>
          <a:p>
            <a:pPr algn="just">
              <a:spcBef>
                <a:spcPct val="0"/>
              </a:spcBef>
            </a:pPr>
            <a:r>
              <a:rPr lang="en-US" altLang="ja-JP" sz="1400">
                <a:latin typeface="Calibri" pitchFamily="-1" charset="0"/>
                <a:ea typeface="ＭＳ Ｐ明朝" pitchFamily="-1" charset="-128"/>
                <a:cs typeface="ＭＳ Ｐ明朝" pitchFamily="-1" charset="-128"/>
              </a:rPr>
              <a:t>So far, unfortunately, we had no appropriate simulation tools to understand fine structures correctly, because so-called core-hole effect should be taken into account in the calculations. The core-hole effect is an effect changing electronic states due to hole-formation in deep energy level after excitation. The core-hole effect requires us to perform calculation in a larger unit cell so as to avoid artificial interaction between excited atoms.</a:t>
            </a:r>
          </a:p>
          <a:p>
            <a:pPr algn="just">
              <a:spcBef>
                <a:spcPct val="0"/>
              </a:spcBef>
            </a:pPr>
            <a:r>
              <a:rPr lang="en-US" altLang="ja-JP" sz="1400">
                <a:latin typeface="Calibri" pitchFamily="-1" charset="0"/>
                <a:ea typeface="ＭＳ Ｐ明朝" pitchFamily="-1" charset="-128"/>
                <a:cs typeface="ＭＳ Ｐ明朝" pitchFamily="-1" charset="-128"/>
              </a:rPr>
              <a:t>Recently, owing to the development of calculation techniques, the ELNES can be simulated by first principles band calculations, which providing a better understanding of the local electronic structures.  There are several methods to incorporate the core-hole effect in the calculation. From our experience, the best agreement with the experimental spectrum was achieved with the excited state calculation.  That is fully excited approximation as shown here schematically.</a:t>
            </a:r>
          </a:p>
          <a:p>
            <a:endParaRPr lang="en-US" altLang="ja-JP" sz="1400">
              <a:latin typeface="Calibri" pitchFamily="-1" charset="0"/>
              <a:ea typeface="ＭＳ Ｐ明朝" pitchFamily="-1" charset="-128"/>
              <a:cs typeface="ＭＳ Ｐ明朝" pitchFamily="-1" charset="-128"/>
            </a:endParaRPr>
          </a:p>
          <a:p>
            <a:r>
              <a:rPr lang="en-US" altLang="ja-JP" sz="1400">
                <a:latin typeface="Calibri" pitchFamily="-1" charset="0"/>
                <a:ea typeface="ＭＳ Ｐ明朝" pitchFamily="-1" charset="-128"/>
                <a:cs typeface="ＭＳ Ｐ明朝" pitchFamily="-1" charset="-128"/>
              </a:rPr>
              <a:t>( This figure shows the three types of calculation including a core-hole effect together with ground state calculation disregarding the core-hole effect, </a:t>
            </a:r>
          </a:p>
          <a:p>
            <a:r>
              <a:rPr lang="en-US" altLang="ja-JP" sz="1400">
                <a:latin typeface="Calibri" pitchFamily="-1" charset="0"/>
                <a:ea typeface="ＭＳ Ｐ明朝" pitchFamily="-1" charset="-128"/>
                <a:cs typeface="ＭＳ Ｐ明朝" pitchFamily="-1" charset="-128"/>
              </a:rPr>
              <a:t>that is, the excited state calculation with a 1s core-hole, Z+1 approximation with an introduction of Al instead of Mg (not shown in the slide), and the transition state calculation with a half of core-hole. ) </a:t>
            </a:r>
          </a:p>
          <a:p>
            <a:endParaRPr lang="en-US" altLang="ja-JP" sz="1400">
              <a:latin typeface="Calibri" pitchFamily="-1" charset="0"/>
              <a:ea typeface="ＭＳ Ｐ明朝" pitchFamily="-1" charset="-128"/>
              <a:cs typeface="ＭＳ Ｐ明朝" pitchFamily="-1" charset="-128"/>
            </a:endParaRPr>
          </a:p>
          <a:p>
            <a:endParaRPr lang="en-US" altLang="ja-JP" sz="1400">
              <a:latin typeface="Calibri" pitchFamily="-1" charset="0"/>
              <a:ea typeface="ＭＳ Ｐ明朝" pitchFamily="-1" charset="-128"/>
              <a:cs typeface="ＭＳ Ｐ明朝"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381B1D42-35B7-4F7C-9531-3A9CB4DD0A2E}" type="slidenum">
              <a:rPr lang="en-US" altLang="ja-JP" sz="1200">
                <a:latin typeface="Calibri" pitchFamily="-111" charset="0"/>
              </a:rPr>
              <a:pPr/>
              <a:t>8</a:t>
            </a:fld>
            <a:endParaRPr lang="en-US" altLang="ja-JP" sz="1200">
              <a:latin typeface="Calibri" pitchFamily="-111" charset="0"/>
            </a:endParaRPr>
          </a:p>
        </p:txBody>
      </p:sp>
      <p:sp>
        <p:nvSpPr>
          <p:cNvPr id="45059" name="Rectangle 2"/>
          <p:cNvSpPr>
            <a:spLocks noGrp="1" noRot="1" noChangeAspect="1" noChangeArrowheads="1" noTextEdit="1"/>
          </p:cNvSpPr>
          <p:nvPr>
            <p:ph type="sldImg"/>
          </p:nvPr>
        </p:nvSpPr>
        <p:spPr bwMode="auto">
          <a:xfrm>
            <a:off x="7270750" y="5172075"/>
            <a:ext cx="1557338" cy="1166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xfrm>
            <a:off x="1136581" y="508058"/>
            <a:ext cx="7456806" cy="4557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smtClean="0"/>
              <a:t>This shows an image taken for chlorinated-Cu-phthlocyanine thin crystal.</a:t>
            </a:r>
          </a:p>
          <a:p>
            <a:r>
              <a:rPr lang="en-US" altLang="ja-JP" sz="1400" smtClean="0"/>
              <a:t>In the image, you can identify the atoms in the molecule, especially heavy atoms of Cu and Cl.</a:t>
            </a:r>
          </a:p>
          <a:p>
            <a:r>
              <a:rPr lang="en-US" altLang="ja-JP" sz="1400" smtClean="0">
                <a:sym typeface="Wingdings" pitchFamily="-111" charset="2"/>
              </a:rPr>
              <a:t></a:t>
            </a:r>
          </a:p>
          <a:p>
            <a:r>
              <a:rPr lang="en-US" altLang="ja-JP" sz="1400" smtClean="0"/>
              <a:t>However, the TEM image depends largely on the value of defocus as shown in these image-simulations at different defocus values, </a:t>
            </a:r>
          </a:p>
          <a:p>
            <a:r>
              <a:rPr lang="en-US" altLang="ja-JP" sz="1400" smtClean="0"/>
              <a:t>and the most reliable image is produced only at the Scherzer focus due to coherent interference of scattered electron waves.</a:t>
            </a:r>
          </a:p>
          <a:p>
            <a:r>
              <a:rPr lang="en-US" altLang="ja-JP" sz="1400" smtClean="0"/>
              <a:t>This special defocus is originated from the spherical aberration.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D6A04707-531F-9E4F-8FED-AA7405B3EF2B}" type="slidenum">
              <a:rPr lang="en-US" altLang="ja-JP">
                <a:latin typeface="Arial" pitchFamily="-1" charset="0"/>
                <a:ea typeface="ＭＳ Ｐゴシック" pitchFamily="-1" charset="-128"/>
                <a:cs typeface="ＭＳ Ｐゴシック" pitchFamily="-1" charset="-128"/>
              </a:rPr>
              <a:pPr/>
              <a:t>42</a:t>
            </a:fld>
            <a:endParaRPr lang="en-US" altLang="ja-JP">
              <a:latin typeface="Arial" pitchFamily="-1" charset="0"/>
              <a:ea typeface="ＭＳ Ｐゴシック" pitchFamily="-1" charset="-128"/>
              <a:cs typeface="ＭＳ Ｐゴシック" pitchFamily="-1" charset="-128"/>
            </a:endParaRPr>
          </a:p>
        </p:txBody>
      </p:sp>
      <p:sp>
        <p:nvSpPr>
          <p:cNvPr id="88067" name="スライド イメージ プレースホルダ 1"/>
          <p:cNvSpPr>
            <a:spLocks noGrp="1" noRot="1" noChangeAspect="1" noTextEdit="1"/>
          </p:cNvSpPr>
          <p:nvPr>
            <p:ph type="sldImg"/>
          </p:nvPr>
        </p:nvSpPr>
        <p:spPr>
          <a:xfrm>
            <a:off x="3270250" y="511175"/>
            <a:ext cx="3400425" cy="2551113"/>
          </a:xfrm>
          <a:ln/>
        </p:spPr>
      </p:sp>
      <p:sp>
        <p:nvSpPr>
          <p:cNvPr id="88068" name="ノート プレースホルダ 2"/>
          <p:cNvSpPr>
            <a:spLocks noGrp="1"/>
          </p:cNvSpPr>
          <p:nvPr>
            <p:ph type="body" idx="1"/>
          </p:nvPr>
        </p:nvSpPr>
        <p:spPr>
          <a:noFill/>
          <a:ln/>
        </p:spPr>
        <p:txBody>
          <a:bodyPr/>
          <a:lstStyle/>
          <a:p>
            <a:pPr>
              <a:spcBef>
                <a:spcPct val="0"/>
              </a:spcBef>
            </a:pPr>
            <a:r>
              <a:rPr lang="ja-JP" altLang="en-US">
                <a:latin typeface="Calibri" pitchFamily="-1" charset="0"/>
                <a:ea typeface="ＭＳ Ｐ明朝" pitchFamily="-1" charset="-128"/>
                <a:cs typeface="ＭＳ Ｐ明朝" pitchFamily="-1" charset="-128"/>
              </a:rPr>
              <a:t>以上まとめますと、</a:t>
            </a:r>
            <a:endParaRPr lang="en-US" altLang="ja-JP">
              <a:latin typeface="Calibri" pitchFamily="-1" charset="0"/>
              <a:ea typeface="ＭＳ Ｐ明朝" pitchFamily="-1" charset="-128"/>
              <a:cs typeface="ＭＳ Ｐ明朝" pitchFamily="-1" charset="-128"/>
            </a:endParaRPr>
          </a:p>
          <a:p>
            <a:pPr>
              <a:spcBef>
                <a:spcPct val="0"/>
              </a:spcBef>
            </a:pPr>
            <a:endParaRPr lang="ja-JP" altLang="en-US">
              <a:latin typeface="Calibri" pitchFamily="-1" charset="0"/>
              <a:ea typeface="ＭＳ Ｐ明朝" pitchFamily="-1" charset="-128"/>
              <a:cs typeface="ＭＳ Ｐ明朝" pitchFamily="-1" charset="-128"/>
            </a:endParaRPr>
          </a:p>
        </p:txBody>
      </p:sp>
      <p:sp>
        <p:nvSpPr>
          <p:cNvPr id="88069" name="スライド番号プレースホルダ 3"/>
          <p:cNvSpPr txBox="1">
            <a:spLocks noGrp="1"/>
          </p:cNvSpPr>
          <p:nvPr/>
        </p:nvSpPr>
        <p:spPr bwMode="auto">
          <a:xfrm>
            <a:off x="5629361" y="6463969"/>
            <a:ext cx="4308378" cy="340040"/>
          </a:xfrm>
          <a:prstGeom prst="rect">
            <a:avLst/>
          </a:prstGeom>
          <a:noFill/>
          <a:ln w="9525">
            <a:noFill/>
            <a:miter lim="800000"/>
            <a:headEnd/>
            <a:tailEnd/>
          </a:ln>
        </p:spPr>
        <p:txBody>
          <a:bodyPr anchor="b">
            <a:prstTxWarp prst="textNoShape">
              <a:avLst/>
            </a:prstTxWarp>
          </a:bodyPr>
          <a:lstStyle/>
          <a:p>
            <a:pPr algn="r"/>
            <a:fld id="{FA551CD2-4390-A745-8A85-AA4F3235A6DA}" type="slidenum">
              <a:rPr lang="en-US" altLang="ja-JP" sz="1200">
                <a:latin typeface="Calibri" pitchFamily="-1" charset="0"/>
              </a:rPr>
              <a:pPr algn="r"/>
              <a:t>42</a:t>
            </a:fld>
            <a:endParaRPr lang="en-US" altLang="ja-JP" sz="1200">
              <a:latin typeface="Calibri" pitchFamily="-1"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7456ED3-289C-4C45-86C5-608BCB8FE92E}" type="slidenum">
              <a:rPr lang="en-US" altLang="ja-JP">
                <a:latin typeface="Arial" pitchFamily="-1" charset="0"/>
                <a:ea typeface="ＭＳ Ｐゴシック" pitchFamily="-1" charset="-128"/>
                <a:cs typeface="ＭＳ Ｐゴシック" pitchFamily="-1" charset="-128"/>
              </a:rPr>
              <a:pPr/>
              <a:t>43</a:t>
            </a:fld>
            <a:endParaRPr lang="en-US" altLang="ja-JP">
              <a:latin typeface="Arial" pitchFamily="-1" charset="0"/>
              <a:ea typeface="ＭＳ Ｐゴシック" pitchFamily="-1" charset="-128"/>
              <a:cs typeface="ＭＳ Ｐゴシック" pitchFamily="-1" charset="-128"/>
            </a:endParaRPr>
          </a:p>
        </p:txBody>
      </p:sp>
      <p:sp>
        <p:nvSpPr>
          <p:cNvPr id="90115" name="スライド イメージ プレースホルダ 1"/>
          <p:cNvSpPr>
            <a:spLocks noGrp="1" noRot="1" noChangeAspect="1" noTextEdit="1"/>
          </p:cNvSpPr>
          <p:nvPr>
            <p:ph type="sldImg"/>
          </p:nvPr>
        </p:nvSpPr>
        <p:spPr>
          <a:xfrm>
            <a:off x="3270250" y="511175"/>
            <a:ext cx="3400425" cy="2551113"/>
          </a:xfrm>
          <a:ln/>
        </p:spPr>
      </p:sp>
      <p:sp>
        <p:nvSpPr>
          <p:cNvPr id="90116" name="ノート プレースホルダ 2"/>
          <p:cNvSpPr>
            <a:spLocks noGrp="1"/>
          </p:cNvSpPr>
          <p:nvPr>
            <p:ph type="body" idx="1"/>
          </p:nvPr>
        </p:nvSpPr>
        <p:spPr>
          <a:noFill/>
          <a:ln/>
        </p:spPr>
        <p:txBody>
          <a:bodyPr/>
          <a:lstStyle/>
          <a:p>
            <a:pPr>
              <a:spcBef>
                <a:spcPct val="0"/>
              </a:spcBef>
            </a:pPr>
            <a:endParaRPr lang="ja-JP" altLang="en-US">
              <a:latin typeface="Calibri" pitchFamily="-1" charset="0"/>
              <a:ea typeface="ＭＳ Ｐ明朝" pitchFamily="-1" charset="-128"/>
              <a:cs typeface="ＭＳ Ｐ明朝" pitchFamily="-1" charset="-128"/>
            </a:endParaRPr>
          </a:p>
        </p:txBody>
      </p:sp>
      <p:sp>
        <p:nvSpPr>
          <p:cNvPr id="90117" name="スライド番号プレースホルダ 3"/>
          <p:cNvSpPr txBox="1">
            <a:spLocks noGrp="1"/>
          </p:cNvSpPr>
          <p:nvPr/>
        </p:nvSpPr>
        <p:spPr bwMode="auto">
          <a:xfrm>
            <a:off x="5629361" y="6463969"/>
            <a:ext cx="4308378" cy="340040"/>
          </a:xfrm>
          <a:prstGeom prst="rect">
            <a:avLst/>
          </a:prstGeom>
          <a:noFill/>
          <a:ln w="9525">
            <a:noFill/>
            <a:miter lim="800000"/>
            <a:headEnd/>
            <a:tailEnd/>
          </a:ln>
        </p:spPr>
        <p:txBody>
          <a:bodyPr anchor="b">
            <a:prstTxWarp prst="textNoShape">
              <a:avLst/>
            </a:prstTxWarp>
          </a:bodyPr>
          <a:lstStyle/>
          <a:p>
            <a:pPr algn="r"/>
            <a:fld id="{5424AD12-F3B5-B549-89F0-FD2681DDE817}" type="slidenum">
              <a:rPr lang="en-US" altLang="ja-JP" sz="1200">
                <a:latin typeface="Calibri" pitchFamily="-1" charset="0"/>
              </a:rPr>
              <a:pPr algn="r"/>
              <a:t>43</a:t>
            </a:fld>
            <a:endParaRPr lang="en-US" altLang="ja-JP" sz="1200">
              <a:latin typeface="Calibri" pitchFamily="-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70250" y="511175"/>
            <a:ext cx="3400425" cy="2551113"/>
          </a:xfrm>
        </p:spPr>
      </p:sp>
      <p:sp>
        <p:nvSpPr>
          <p:cNvPr id="3" name="ノート プレースホルダ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latin typeface="+mn-lt"/>
                <a:ea typeface="+mn-ea"/>
                <a:cs typeface="ＭＳ Ｐゴシック" pitchFamily="-111" charset="-128"/>
              </a:rPr>
              <a:t>First</a:t>
            </a:r>
            <a:r>
              <a:rPr kumimoji="1" lang="en-US" sz="1200" kern="1200" baseline="0" dirty="0" smtClean="0">
                <a:solidFill>
                  <a:schemeClr val="tx1"/>
                </a:solidFill>
                <a:latin typeface="+mn-lt"/>
                <a:ea typeface="+mn-ea"/>
                <a:cs typeface="ＭＳ Ｐゴシック" pitchFamily="-111" charset="-128"/>
              </a:rPr>
              <a:t> of all, r</a:t>
            </a:r>
            <a:r>
              <a:rPr kumimoji="1" lang="en-US" sz="1200" kern="1200" dirty="0" smtClean="0">
                <a:solidFill>
                  <a:schemeClr val="tx1"/>
                </a:solidFill>
                <a:latin typeface="+mn-lt"/>
                <a:ea typeface="+mn-ea"/>
                <a:cs typeface="ＭＳ Ｐゴシック" pitchFamily="-111" charset="-128"/>
              </a:rPr>
              <a:t>eally have to say that I would like to express the appreciation from the people of Japan for your enormous supports on the occasion of big earthquake in eastern Japan in this March. </a:t>
            </a:r>
            <a:endParaRPr kumimoji="1" lang="ja-JP" altLang="en-US" sz="1200" kern="1200" dirty="0" smtClean="0">
              <a:solidFill>
                <a:schemeClr val="tx1"/>
              </a:solidFill>
              <a:latin typeface="+mn-lt"/>
              <a:ea typeface="+mn-ea"/>
              <a:cs typeface="ＭＳ Ｐゴシック" pitchFamily="-111" charset="-128"/>
            </a:endParaRPr>
          </a:p>
          <a:p>
            <a:endParaRPr lang="ja-JP" altLang="en-US" dirty="0"/>
          </a:p>
        </p:txBody>
      </p:sp>
      <p:sp>
        <p:nvSpPr>
          <p:cNvPr id="4" name="スライド番号プレースホルダ 3"/>
          <p:cNvSpPr>
            <a:spLocks noGrp="1"/>
          </p:cNvSpPr>
          <p:nvPr>
            <p:ph type="sldNum" sz="quarter" idx="10"/>
          </p:nvPr>
        </p:nvSpPr>
        <p:spPr/>
        <p:txBody>
          <a:bodyPr/>
          <a:lstStyle/>
          <a:p>
            <a:fld id="{04379C37-E8A4-46F4-8072-23B84A612A35}" type="slidenum">
              <a:rPr lang="ja-JP" altLang="en-US" smtClean="0"/>
              <a:pPr/>
              <a:t>48</a:t>
            </a:fld>
            <a:endParaRPr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DEF6C754-2208-4890-8087-1179EDFE9BF3}" type="slidenum">
              <a:rPr lang="en-US" altLang="ja-JP" sz="1200">
                <a:latin typeface="Calibri" pitchFamily="-111" charset="0"/>
              </a:rPr>
              <a:pPr/>
              <a:t>51</a:t>
            </a:fld>
            <a:endParaRPr lang="en-US" altLang="ja-JP" sz="1200">
              <a:latin typeface="Calibri" pitchFamily="-111" charset="0"/>
            </a:endParaRPr>
          </a:p>
        </p:txBody>
      </p:sp>
      <p:sp>
        <p:nvSpPr>
          <p:cNvPr id="38915" name="Rectangle 2"/>
          <p:cNvSpPr>
            <a:spLocks noGrp="1" noRot="1" noChangeAspect="1" noChangeArrowheads="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xfrm>
            <a:off x="1325246" y="3231486"/>
            <a:ext cx="7288848" cy="3063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t>This shows our own history on improving high voltage electron microscopes.</a:t>
            </a:r>
          </a:p>
          <a:p>
            <a:r>
              <a:rPr lang="en-US" altLang="ja-JP" smtClean="0"/>
              <a:t>About 50 years ago, Kyoto University started high voltage electron microscopy which accelerating voltage increased up to 1MV.</a:t>
            </a:r>
          </a:p>
          <a:p>
            <a:r>
              <a:rPr lang="en-US" altLang="ja-JP" smtClean="0"/>
              <a:t>The main aim is to improve the resolution by using shorter electron wavelength.</a:t>
            </a:r>
          </a:p>
          <a:p>
            <a:r>
              <a:rPr lang="en-US" altLang="ja-JP" smtClean="0"/>
              <a:t>Another aim was to decrease the radiation damage, in particular for organic, polymeric and biological specimens.</a:t>
            </a:r>
          </a:p>
          <a:p>
            <a:r>
              <a:rPr lang="en-US" altLang="ja-JP" smtClean="0"/>
              <a:t>The damage could make smaller due to lower cross-section for high voltage electron beam.</a:t>
            </a:r>
          </a:p>
          <a:p>
            <a:r>
              <a:rPr lang="en-US" altLang="ja-JP" smtClean="0"/>
              <a:t>However, at the same time, detection efficiency of detector became worse due to again the lower cross-section, even when we employed various detectors; such as high sensitive photographic films, image intensifier, imaging plate and CCD camera.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7296A6A-C971-7247-9698-48C98D3A273E}" type="slidenum">
              <a:rPr lang="en-US" altLang="ja-JP">
                <a:latin typeface="Arial" pitchFamily="-1" charset="0"/>
                <a:ea typeface="ＭＳ Ｐゴシック" pitchFamily="-1" charset="-128"/>
                <a:cs typeface="ＭＳ Ｐゴシック" pitchFamily="-1" charset="-128"/>
              </a:rPr>
              <a:pPr/>
              <a:t>53</a:t>
            </a:fld>
            <a:endParaRPr lang="en-US" altLang="ja-JP">
              <a:latin typeface="Arial" pitchFamily="-1" charset="0"/>
              <a:ea typeface="ＭＳ Ｐゴシック" pitchFamily="-1" charset="-128"/>
              <a:cs typeface="ＭＳ Ｐゴシック" pitchFamily="-1" charset="-128"/>
            </a:endParaRPr>
          </a:p>
        </p:txBody>
      </p:sp>
      <p:sp>
        <p:nvSpPr>
          <p:cNvPr id="43011" name="スライド イメージ プレースホルダ 1"/>
          <p:cNvSpPr>
            <a:spLocks noGrp="1" noRot="1" noChangeAspect="1" noTextEdit="1"/>
          </p:cNvSpPr>
          <p:nvPr>
            <p:ph type="sldImg"/>
          </p:nvPr>
        </p:nvSpPr>
        <p:spPr>
          <a:xfrm>
            <a:off x="3544888" y="542925"/>
            <a:ext cx="2530475" cy="1898650"/>
          </a:xfrm>
          <a:ln/>
        </p:spPr>
      </p:sp>
      <p:sp>
        <p:nvSpPr>
          <p:cNvPr id="43012" name="ノート プレースホルダ 2"/>
          <p:cNvSpPr>
            <a:spLocks noGrp="1"/>
          </p:cNvSpPr>
          <p:nvPr>
            <p:ph type="body" idx="1"/>
          </p:nvPr>
        </p:nvSpPr>
        <p:spPr>
          <a:xfrm>
            <a:off x="961149" y="2542282"/>
            <a:ext cx="7951470" cy="3060360"/>
          </a:xfrm>
          <a:noFill/>
          <a:ln/>
        </p:spPr>
        <p:txBody>
          <a:bodyPr lIns="87572" tIns="43786" rIns="87572" bIns="43786"/>
          <a:lstStyle/>
          <a:p>
            <a:pPr>
              <a:spcBef>
                <a:spcPct val="0"/>
              </a:spcBef>
            </a:pPr>
            <a:r>
              <a:rPr lang="en-US" altLang="ja-JP" sz="1400">
                <a:latin typeface="Calibri" pitchFamily="-1" charset="0"/>
                <a:ea typeface="ＭＳ Ｐ明朝" pitchFamily="-1" charset="-128"/>
                <a:cs typeface="ＭＳ Ｐ明朝" pitchFamily="-1" charset="-128"/>
              </a:rPr>
              <a:t>The experiment was performed using this microscope. </a:t>
            </a:r>
          </a:p>
          <a:p>
            <a:pPr>
              <a:spcBef>
                <a:spcPct val="0"/>
              </a:spcBef>
            </a:pPr>
            <a:r>
              <a:rPr lang="en-US" altLang="ja-JP" sz="1400">
                <a:latin typeface="Calibri" pitchFamily="-1" charset="0"/>
                <a:ea typeface="ＭＳ Ｐ明朝" pitchFamily="-1" charset="-128"/>
                <a:cs typeface="ＭＳ Ｐ明朝" pitchFamily="-1" charset="-128"/>
              </a:rPr>
              <a:t>The spherical aberration corrector is incorporated, which forms the fine electron probe less than 0.1 nm in diameter. </a:t>
            </a:r>
          </a:p>
          <a:p>
            <a:pPr>
              <a:spcBef>
                <a:spcPct val="0"/>
              </a:spcBef>
            </a:pPr>
            <a:r>
              <a:rPr lang="en-GB" altLang="ja-JP" sz="1400">
                <a:latin typeface="Calibri" pitchFamily="-1" charset="0"/>
                <a:ea typeface="ＭＳ Ｐ明朝" pitchFamily="-1" charset="-128"/>
                <a:cs typeface="ＭＳ Ｐ明朝" pitchFamily="-1" charset="-128"/>
              </a:rPr>
              <a:t>EELS spectrum is measured by an omega type of filter.</a:t>
            </a:r>
          </a:p>
          <a:p>
            <a:pPr>
              <a:spcBef>
                <a:spcPct val="0"/>
              </a:spcBef>
            </a:pPr>
            <a:r>
              <a:rPr lang="en-GB" altLang="ja-JP" sz="1400">
                <a:latin typeface="Calibri" pitchFamily="-1" charset="0"/>
                <a:ea typeface="ＭＳ Ｐ明朝" pitchFamily="-1" charset="-128"/>
                <a:cs typeface="ＭＳ Ｐ明朝" pitchFamily="-1" charset="-128"/>
              </a:rPr>
              <a:t>The energy resolution is 0.4 to 0.5 eV owing to the cold field emission gun.</a:t>
            </a:r>
            <a:endParaRPr lang="en-US" altLang="ja-JP" sz="1400">
              <a:latin typeface="Calibri" pitchFamily="-1" charset="0"/>
              <a:ea typeface="ＭＳ Ｐ明朝" pitchFamily="-1" charset="-128"/>
              <a:cs typeface="ＭＳ Ｐ明朝" pitchFamily="-1" charset="-128"/>
            </a:endParaRPr>
          </a:p>
        </p:txBody>
      </p:sp>
      <p:sp>
        <p:nvSpPr>
          <p:cNvPr id="43013" name="スライド番号プレースホルダ 3"/>
          <p:cNvSpPr txBox="1">
            <a:spLocks noGrp="1"/>
          </p:cNvSpPr>
          <p:nvPr/>
        </p:nvSpPr>
        <p:spPr bwMode="auto">
          <a:xfrm>
            <a:off x="5629361" y="6465574"/>
            <a:ext cx="4308378" cy="338435"/>
          </a:xfrm>
          <a:prstGeom prst="rect">
            <a:avLst/>
          </a:prstGeom>
          <a:noFill/>
          <a:ln w="9525">
            <a:noFill/>
            <a:miter lim="800000"/>
            <a:headEnd/>
            <a:tailEnd/>
          </a:ln>
        </p:spPr>
        <p:txBody>
          <a:bodyPr lIns="87572" tIns="43786" rIns="87572" bIns="43786" anchor="b">
            <a:prstTxWarp prst="textNoShape">
              <a:avLst/>
            </a:prstTxWarp>
          </a:bodyPr>
          <a:lstStyle/>
          <a:p>
            <a:pPr algn="r"/>
            <a:fld id="{84538FF4-A8DF-E948-B3AF-3C78B63A5BC7}" type="slidenum">
              <a:rPr lang="en-US" altLang="ja-JP" sz="1100">
                <a:latin typeface="Calibri" pitchFamily="-1" charset="0"/>
              </a:rPr>
              <a:pPr algn="r"/>
              <a:t>53</a:t>
            </a:fld>
            <a:endParaRPr lang="en-US" altLang="ja-JP" sz="1100">
              <a:latin typeface="Calibri" pitchFamily="-1"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9B86C4DD-4F55-4D03-8DB0-10D5A28D3196}" type="slidenum">
              <a:rPr lang="en-US" altLang="ja-JP" sz="1200">
                <a:latin typeface="Calibri" pitchFamily="-111" charset="0"/>
              </a:rPr>
              <a:pPr/>
              <a:t>54</a:t>
            </a:fld>
            <a:endParaRPr lang="en-US" altLang="ja-JP" sz="1200">
              <a:latin typeface="Calibri" pitchFamily="-111" charset="0"/>
            </a:endParaRPr>
          </a:p>
        </p:txBody>
      </p:sp>
      <p:sp>
        <p:nvSpPr>
          <p:cNvPr id="31747" name="Rectangle 1026"/>
          <p:cNvSpPr>
            <a:spLocks noGrp="1" noRot="1" noChangeAspect="1" noChangeArrowheads="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latin typeface="Century" pitchFamily="-111" charset="0"/>
              <a:ea typeface="ＭＳ 明朝" pitchFamily="-11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B9A73017-1B9A-44C0-B6F9-E776989B4299}" type="slidenum">
              <a:rPr lang="en-US" altLang="ja-JP" sz="1200">
                <a:latin typeface="Calibri" pitchFamily="-111" charset="0"/>
              </a:rPr>
              <a:pPr/>
              <a:t>55</a:t>
            </a:fld>
            <a:endParaRPr lang="en-US" altLang="ja-JP" sz="1200">
              <a:latin typeface="Calibri" pitchFamily="-111" charset="0"/>
            </a:endParaRPr>
          </a:p>
        </p:txBody>
      </p:sp>
      <p:sp>
        <p:nvSpPr>
          <p:cNvPr id="33795" name="Rectangle 2"/>
          <p:cNvSpPr>
            <a:spLocks noGrp="1" noRot="1" noChangeAspect="1" noChangeArrowheads="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ja-JP" altLang="en-US" smtClean="0">
              <a:solidFill>
                <a:srgbClr val="000000"/>
              </a:solidFill>
              <a:latin typeface="Century" pitchFamily="-111" charset="0"/>
              <a:ea typeface="ＭＳ 明朝" pitchFamily="-111"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446E90B8-4951-4C6D-B576-16E67001E961}" type="slidenum">
              <a:rPr lang="en-US" altLang="ja-JP" sz="1200">
                <a:latin typeface="Calibri" pitchFamily="-111" charset="0"/>
              </a:rPr>
              <a:pPr/>
              <a:t>56</a:t>
            </a:fld>
            <a:endParaRPr lang="en-US" altLang="ja-JP" sz="1200">
              <a:latin typeface="Calibri" pitchFamily="-111" charset="0"/>
            </a:endParaRPr>
          </a:p>
        </p:txBody>
      </p:sp>
      <p:sp>
        <p:nvSpPr>
          <p:cNvPr id="43011" name="Rectangle 2"/>
          <p:cNvSpPr>
            <a:spLocks noGrp="1" noRot="1" noChangeAspect="1" noChangeArrowheads="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xfrm>
            <a:off x="1325246" y="3231486"/>
            <a:ext cx="7288848" cy="3063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t>This shows the improvement of such images.</a:t>
            </a:r>
          </a:p>
          <a:p>
            <a:r>
              <a:rPr lang="en-US" altLang="ja-JP" smtClean="0"/>
              <a:t>At present, one can see directly the molecular arrangement in a crystal and even atomic arrangement in the molecule.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B6198716-7C0D-402F-A9AD-ACD2D7AB6A39}" type="slidenum">
              <a:rPr lang="en-US" altLang="ja-JP" sz="1200">
                <a:latin typeface="Calibri" pitchFamily="-111" charset="0"/>
              </a:rPr>
              <a:pPr/>
              <a:t>58</a:t>
            </a:fld>
            <a:endParaRPr lang="en-US" altLang="ja-JP" sz="1200">
              <a:latin typeface="Calibri" pitchFamily="-111" charset="0"/>
            </a:endParaRPr>
          </a:p>
        </p:txBody>
      </p:sp>
      <p:sp>
        <p:nvSpPr>
          <p:cNvPr id="57347" name="Rectangle 2"/>
          <p:cNvSpPr>
            <a:spLocks noGrp="1" noRot="1" noChangeAspect="1" noChangeArrowheads="1" noTextEdit="1"/>
          </p:cNvSpPr>
          <p:nvPr>
            <p:ph type="sldImg"/>
          </p:nvPr>
        </p:nvSpPr>
        <p:spPr bwMode="auto">
          <a:xfrm>
            <a:off x="3268663"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ja-JP" b="1" smtClean="0"/>
              <a:t>We adopted the camera length of 12 cm as a LAADF-STEM condition in JEOL 2200FS, which corresponds to the detection angle of 20</a:t>
            </a:r>
            <a:r>
              <a:rPr lang="ja-JP" altLang="en-US" b="1" smtClean="0"/>
              <a:t>～</a:t>
            </a:r>
            <a:r>
              <a:rPr lang="en-US" altLang="ja-JP" b="1" smtClean="0"/>
              <a:t>53 mrad); </a:t>
            </a:r>
          </a:p>
          <a:p>
            <a:pPr>
              <a:spcBef>
                <a:spcPct val="0"/>
              </a:spcBef>
            </a:pPr>
            <a:r>
              <a:rPr lang="en-US" altLang="ja-JP" b="1" smtClean="0"/>
              <a:t>For the typical organic crystals, diffracted waves are concentrated at lower angles due to large lattice dimensions.</a:t>
            </a:r>
          </a:p>
          <a:p>
            <a:pPr>
              <a:spcBef>
                <a:spcPct val="0"/>
              </a:spcBef>
            </a:pPr>
            <a:r>
              <a:rPr lang="en-US" altLang="ja-JP" b="1" smtClean="0"/>
              <a:t>In such cases, the elastic contribution might be small, so that the high resolution could be expected even in LAADF-condition.</a:t>
            </a:r>
          </a:p>
          <a:p>
            <a:pPr>
              <a:spcBef>
                <a:spcPct val="0"/>
              </a:spcBef>
            </a:pPr>
            <a:r>
              <a:rPr lang="en-US" altLang="ja-JP" b="1" smtClean="0"/>
              <a:t>Of course, highest TDS intensity can be used for imaging so as to minimize radiation damage.</a:t>
            </a:r>
          </a:p>
          <a:p>
            <a:pPr algn="just"/>
            <a:endParaRPr lang="ja-JP" altLang="en-US" b="1" smtClean="0">
              <a:ea typeface="ＭＳ 明朝" pitchFamily="-111"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7F818C02-2E49-4376-973A-30D9B264DD82}" type="slidenum">
              <a:rPr lang="en-US" altLang="ja-JP" sz="1200">
                <a:latin typeface="Calibri" pitchFamily="-111" charset="0"/>
              </a:rPr>
              <a:pPr/>
              <a:t>59</a:t>
            </a:fld>
            <a:endParaRPr lang="en-US" altLang="ja-JP" sz="1200">
              <a:latin typeface="Calibri" pitchFamily="-111" charset="0"/>
            </a:endParaRPr>
          </a:p>
        </p:txBody>
      </p:sp>
      <p:sp>
        <p:nvSpPr>
          <p:cNvPr id="61443" name="Rectangle 2"/>
          <p:cNvSpPr>
            <a:spLocks noGrp="1" noRot="1" noChangeAspect="1" noChangeArrowheads="1" noTextEdit="1"/>
          </p:cNvSpPr>
          <p:nvPr>
            <p:ph type="sldImg"/>
          </p:nvPr>
        </p:nvSpPr>
        <p:spPr bwMode="auto">
          <a:xfrm>
            <a:off x="3268663"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b="1" smtClean="0">
                <a:solidFill>
                  <a:srgbClr val="000000"/>
                </a:solidFill>
                <a:ea typeface="ＭＳ 明朝" pitchFamily="-111" charset="-128"/>
              </a:rPr>
              <a:t>Firstly, I would like to present the usefulness of LAADF-STEM for molecular imaging.</a:t>
            </a:r>
          </a:p>
          <a:p>
            <a:r>
              <a:rPr lang="en-US" altLang="ja-JP" b="1" smtClean="0">
                <a:solidFill>
                  <a:srgbClr val="000000"/>
                </a:solidFill>
                <a:ea typeface="ＭＳ 明朝" pitchFamily="-111" charset="-128"/>
              </a:rPr>
              <a:t>The specimen is C16-CuPc whose critical dose is about 30 C/cm2.</a:t>
            </a:r>
          </a:p>
          <a:p>
            <a:r>
              <a:rPr lang="en-US" altLang="ja-JP" b="1" smtClean="0">
                <a:solidFill>
                  <a:srgbClr val="000000"/>
                </a:solidFill>
                <a:ea typeface="ＭＳ 明朝" pitchFamily="-111" charset="-128"/>
              </a:rPr>
              <a:t>The electron beam is introduced along its c-axis.</a:t>
            </a:r>
          </a:p>
          <a:p>
            <a:r>
              <a:rPr lang="en-US" altLang="ja-JP" b="1" smtClean="0">
                <a:solidFill>
                  <a:srgbClr val="000000"/>
                </a:solidFill>
                <a:ea typeface="ＭＳ 明朝" pitchFamily="-111" charset="-128"/>
              </a:rPr>
              <a:t>And these kind of image is expected.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8D97B3B5-C949-4D9C-8D55-6B1279D2115C}" type="slidenum">
              <a:rPr lang="en-US" altLang="ja-JP" sz="1200">
                <a:latin typeface="Calibri" pitchFamily="-111" charset="0"/>
              </a:rPr>
              <a:pPr/>
              <a:t>9</a:t>
            </a:fld>
            <a:endParaRPr lang="en-US" altLang="ja-JP" sz="1200">
              <a:latin typeface="Calibri" pitchFamily="-111" charset="0"/>
            </a:endParaRPr>
          </a:p>
        </p:txBody>
      </p:sp>
      <p:sp>
        <p:nvSpPr>
          <p:cNvPr id="55299" name="Rectangle 2"/>
          <p:cNvSpPr>
            <a:spLocks noGrp="1" noRot="1" noChangeAspect="1" noChangeArrowheads="1" noTextEdit="1"/>
          </p:cNvSpPr>
          <p:nvPr>
            <p:ph type="sldImg"/>
          </p:nvPr>
        </p:nvSpPr>
        <p:spPr bwMode="auto">
          <a:xfrm>
            <a:off x="3268663"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80000"/>
              </a:lnSpc>
            </a:pPr>
            <a:r>
              <a:rPr lang="en-US" altLang="ja-JP" b="1" dirty="0" smtClean="0"/>
              <a:t>As; arsenic , Si; silicon</a:t>
            </a:r>
          </a:p>
          <a:p>
            <a:pPr algn="just">
              <a:lnSpc>
                <a:spcPct val="80000"/>
              </a:lnSpc>
            </a:pPr>
            <a:r>
              <a:rPr lang="en-US" altLang="ja-JP" b="1" dirty="0" smtClean="0"/>
              <a:t>As you know, HAADF-STEM of ADF-STEM creates images by collecting high-angle scattered electrons, typically above 50 </a:t>
            </a:r>
            <a:r>
              <a:rPr lang="en-US" altLang="ja-JP" b="1" dirty="0" err="1" smtClean="0"/>
              <a:t>mrad</a:t>
            </a:r>
            <a:r>
              <a:rPr lang="en-US" altLang="ja-JP" b="1" dirty="0" smtClean="0"/>
              <a:t>.</a:t>
            </a:r>
          </a:p>
          <a:p>
            <a:pPr algn="just">
              <a:lnSpc>
                <a:spcPct val="80000"/>
              </a:lnSpc>
            </a:pPr>
            <a:r>
              <a:rPr lang="en-US" altLang="ja-JP" b="1" dirty="0" smtClean="0"/>
              <a:t>In this case, the scattering is originated by TDS, which realizes high resolution imaging with Z-contrast.</a:t>
            </a:r>
          </a:p>
          <a:p>
            <a:pPr algn="just">
              <a:lnSpc>
                <a:spcPct val="80000"/>
              </a:lnSpc>
            </a:pPr>
            <a:r>
              <a:rPr lang="en-US" altLang="ja-JP" b="1" dirty="0" smtClean="0"/>
              <a:t>This provides us quantitative analysis of atomic structure.</a:t>
            </a:r>
          </a:p>
          <a:p>
            <a:pPr algn="just">
              <a:lnSpc>
                <a:spcPct val="80000"/>
              </a:lnSpc>
            </a:pPr>
            <a:r>
              <a:rPr lang="en-US" altLang="ja-JP" b="1" dirty="0" smtClean="0"/>
              <a:t>However, it is usually more difficult to take images of radiation-sensitive specimens than TEM.</a:t>
            </a:r>
          </a:p>
          <a:p>
            <a:pPr algn="just">
              <a:lnSpc>
                <a:spcPct val="80000"/>
              </a:lnSpc>
            </a:pPr>
            <a:r>
              <a:rPr lang="en-US" altLang="ja-JP" b="1" dirty="0" smtClean="0"/>
              <a:t>We notice eventually another imaging of ADF-STEM, that is LAADF-STEM as an alternative method.</a:t>
            </a:r>
          </a:p>
          <a:p>
            <a:pPr algn="just">
              <a:lnSpc>
                <a:spcPct val="80000"/>
              </a:lnSpc>
            </a:pPr>
            <a:r>
              <a:rPr lang="en-US" altLang="ja-JP" b="1" dirty="0" smtClean="0"/>
              <a:t>As shown in this scattering profiles, above 50 </a:t>
            </a:r>
            <a:r>
              <a:rPr lang="en-US" altLang="ja-JP" b="1" dirty="0" err="1" smtClean="0"/>
              <a:t>mrad</a:t>
            </a:r>
            <a:r>
              <a:rPr lang="en-US" altLang="ja-JP" b="1" dirty="0" smtClean="0"/>
              <a:t>, the scattering happens mainly by TDS.</a:t>
            </a:r>
          </a:p>
          <a:p>
            <a:pPr algn="just">
              <a:lnSpc>
                <a:spcPct val="80000"/>
              </a:lnSpc>
            </a:pPr>
            <a:r>
              <a:rPr lang="en-US" altLang="ja-JP" b="1" dirty="0" smtClean="0"/>
              <a:t>Since LAADF-condition below 50 </a:t>
            </a:r>
            <a:r>
              <a:rPr lang="en-US" altLang="ja-JP" b="1" dirty="0" err="1" smtClean="0"/>
              <a:t>mrad</a:t>
            </a:r>
            <a:r>
              <a:rPr lang="en-US" altLang="ja-JP" b="1" dirty="0" smtClean="0"/>
              <a:t> gives strongest TDS than HAADF-condition, it would be more suitable for imaging of radiation-sensitive materials.</a:t>
            </a:r>
          </a:p>
          <a:p>
            <a:pPr algn="just">
              <a:lnSpc>
                <a:spcPct val="80000"/>
              </a:lnSpc>
            </a:pPr>
            <a:r>
              <a:rPr lang="en-US" altLang="ja-JP" b="1" dirty="0" smtClean="0"/>
              <a:t>But, in this case, one needs to be careful in interpretation of images taken because the images contain some contribution from elastically scattered electrons.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ja-JP" smtClean="0">
              <a:ea typeface="ＭＳ Ｐ明朝" pitchFamily="-111" charset="-128"/>
            </a:endParaRPr>
          </a:p>
        </p:txBody>
      </p:sp>
      <p:sp>
        <p:nvSpPr>
          <p:cNvPr id="1065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821E6A36-D224-4D4A-A8CE-3DB544CDCDE8}" type="slidenum">
              <a:rPr lang="ja-JP" altLang="en-US" sz="1200">
                <a:latin typeface="Calibri" pitchFamily="-111" charset="0"/>
              </a:rPr>
              <a:pPr/>
              <a:t>60</a:t>
            </a:fld>
            <a:endParaRPr lang="ja-JP" altLang="en-US" sz="1200">
              <a:latin typeface="Calibri" pitchFamily="-11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p:cNvSpPr>
            <a:spLocks noGrp="1" noRot="1" noChangeAspect="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 2"/>
          <p:cNvSpPr>
            <a:spLocks noGrp="1"/>
          </p:cNvSpPr>
          <p:nvPr>
            <p:ph type="body" idx="1"/>
          </p:nvPr>
        </p:nvSpPr>
        <p:spPr/>
        <p:txBody>
          <a:bodyPr rtlCol="0">
            <a:normAutofit fontScale="85000" lnSpcReduction="20000"/>
          </a:bodyPr>
          <a:lstStyle/>
          <a:p>
            <a:pPr>
              <a:defRPr/>
            </a:pPr>
            <a:endParaRPr lang="ja-JP" altLang="en-US" dirty="0">
              <a:cs typeface="+mn-cs"/>
            </a:endParaRPr>
          </a:p>
        </p:txBody>
      </p:sp>
      <p:sp>
        <p:nvSpPr>
          <p:cNvPr id="1085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367CC684-8746-49DA-8412-D99290068A84}" type="slidenum">
              <a:rPr lang="ja-JP" altLang="en-US" sz="1200">
                <a:latin typeface="Calibri" pitchFamily="-111" charset="0"/>
              </a:rPr>
              <a:pPr/>
              <a:t>61</a:t>
            </a:fld>
            <a:endParaRPr lang="ja-JP" altLang="en-US" sz="1200">
              <a:latin typeface="Calibri" pitchFamily="-111"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3915C56-7729-684B-AB97-82BD26FCE147}" type="slidenum">
              <a:rPr lang="en-US" altLang="ja-JP">
                <a:latin typeface="Arial" pitchFamily="-1" charset="0"/>
                <a:ea typeface="ＭＳ Ｐゴシック" pitchFamily="-1" charset="-128"/>
                <a:cs typeface="ＭＳ Ｐゴシック" pitchFamily="-1" charset="-128"/>
              </a:rPr>
              <a:pPr/>
              <a:t>62</a:t>
            </a:fld>
            <a:endParaRPr lang="en-US" altLang="ja-JP">
              <a:latin typeface="Arial" pitchFamily="-1" charset="0"/>
              <a:ea typeface="ＭＳ Ｐゴシック" pitchFamily="-1" charset="-128"/>
              <a:cs typeface="ＭＳ Ｐゴシック" pitchFamily="-1" charset="-128"/>
            </a:endParaRPr>
          </a:p>
        </p:txBody>
      </p:sp>
      <p:sp>
        <p:nvSpPr>
          <p:cNvPr id="101379" name="スライド イメージ プレースホルダ 1"/>
          <p:cNvSpPr>
            <a:spLocks noGrp="1" noRot="1" noChangeAspect="1" noTextEdit="1"/>
          </p:cNvSpPr>
          <p:nvPr>
            <p:ph type="sldImg"/>
          </p:nvPr>
        </p:nvSpPr>
        <p:spPr>
          <a:xfrm>
            <a:off x="3270250" y="511175"/>
            <a:ext cx="3400425" cy="2551113"/>
          </a:xfrm>
          <a:ln/>
        </p:spPr>
      </p:sp>
      <p:sp>
        <p:nvSpPr>
          <p:cNvPr id="101380" name="ノート プレースホルダ 2"/>
          <p:cNvSpPr>
            <a:spLocks noGrp="1"/>
          </p:cNvSpPr>
          <p:nvPr>
            <p:ph type="body" idx="1"/>
          </p:nvPr>
        </p:nvSpPr>
        <p:spPr>
          <a:noFill/>
          <a:ln/>
        </p:spPr>
        <p:txBody>
          <a:bodyPr/>
          <a:lstStyle/>
          <a:p>
            <a:pPr>
              <a:spcBef>
                <a:spcPct val="0"/>
              </a:spcBef>
            </a:pPr>
            <a:r>
              <a:rPr lang="en-US" altLang="ja-JP" sz="1400">
                <a:latin typeface="Calibri" pitchFamily="-1" charset="0"/>
                <a:ea typeface="ＭＳ Ｐ明朝" pitchFamily="-1" charset="-128"/>
                <a:cs typeface="ＭＳ Ｐ明朝" pitchFamily="-1" charset="-128"/>
              </a:rPr>
              <a:t>Recently, new imaging method using STEM is developing.</a:t>
            </a:r>
          </a:p>
          <a:p>
            <a:pPr>
              <a:spcBef>
                <a:spcPct val="0"/>
              </a:spcBef>
            </a:pPr>
            <a:r>
              <a:rPr lang="en-US" altLang="ja-JP" sz="1400">
                <a:latin typeface="Calibri" pitchFamily="-1" charset="0"/>
                <a:ea typeface="ＭＳ Ｐ明朝" pitchFamily="-1" charset="-128"/>
                <a:cs typeface="ＭＳ Ｐ明朝" pitchFamily="-1" charset="-128"/>
              </a:rPr>
              <a:t>By using ABF image, we  can observe oxygen columns.</a:t>
            </a:r>
          </a:p>
          <a:p>
            <a:pPr>
              <a:spcBef>
                <a:spcPct val="0"/>
              </a:spcBef>
            </a:pPr>
            <a:r>
              <a:rPr lang="en-US" altLang="ja-JP" sz="1400">
                <a:latin typeface="Calibri" pitchFamily="-1" charset="0"/>
                <a:ea typeface="ＭＳ Ｐ明朝" pitchFamily="-1" charset="-128"/>
                <a:cs typeface="ＭＳ Ｐ明朝" pitchFamily="-1" charset="-128"/>
              </a:rPr>
              <a:t>For example, in case of STO, oxygen are observed in the center,</a:t>
            </a:r>
          </a:p>
          <a:p>
            <a:pPr>
              <a:spcBef>
                <a:spcPct val="0"/>
              </a:spcBef>
            </a:pPr>
            <a:r>
              <a:rPr lang="en-US" altLang="ja-JP" sz="1400">
                <a:latin typeface="Calibri" pitchFamily="-1" charset="0"/>
                <a:ea typeface="ＭＳ Ｐ明朝" pitchFamily="-1" charset="-128"/>
                <a:cs typeface="ＭＳ Ｐ明朝" pitchFamily="-1" charset="-128"/>
              </a:rPr>
              <a:t>On the other hand, in case of SrFeO</a:t>
            </a:r>
            <a:r>
              <a:rPr lang="en-US" altLang="ja-JP" sz="1400" baseline="-25000">
                <a:latin typeface="Calibri" pitchFamily="-1" charset="0"/>
                <a:ea typeface="ＭＳ Ｐ明朝" pitchFamily="-1" charset="-128"/>
                <a:cs typeface="ＭＳ Ｐ明朝" pitchFamily="-1" charset="-128"/>
              </a:rPr>
              <a:t>2.5</a:t>
            </a:r>
            <a:r>
              <a:rPr lang="en-US" altLang="ja-JP" sz="1400">
                <a:latin typeface="Calibri" pitchFamily="-1" charset="0"/>
                <a:ea typeface="ＭＳ Ｐ明朝" pitchFamily="-1" charset="-128"/>
                <a:cs typeface="ＭＳ Ｐ明朝" pitchFamily="-1" charset="-128"/>
              </a:rPr>
              <a:t>,   distorted octahedra are observed directly.</a:t>
            </a:r>
          </a:p>
          <a:p>
            <a:pPr>
              <a:spcBef>
                <a:spcPct val="0"/>
              </a:spcBef>
            </a:pPr>
            <a:r>
              <a:rPr lang="en-US" altLang="ja-JP" sz="1400">
                <a:latin typeface="Calibri" pitchFamily="-1" charset="0"/>
                <a:ea typeface="ＭＳ Ｐ明朝" pitchFamily="-1" charset="-128"/>
                <a:cs typeface="ＭＳ Ｐ明朝" pitchFamily="-1" charset="-128"/>
              </a:rPr>
              <a:t>Therefore, the Distortion of octahedron is also confirmed using ABF image.   </a:t>
            </a:r>
          </a:p>
        </p:txBody>
      </p:sp>
      <p:sp>
        <p:nvSpPr>
          <p:cNvPr id="101381" name="スライド番号プレースホルダ 3"/>
          <p:cNvSpPr txBox="1">
            <a:spLocks noGrp="1"/>
          </p:cNvSpPr>
          <p:nvPr/>
        </p:nvSpPr>
        <p:spPr bwMode="auto">
          <a:xfrm>
            <a:off x="5629361" y="6463969"/>
            <a:ext cx="4308378" cy="340040"/>
          </a:xfrm>
          <a:prstGeom prst="rect">
            <a:avLst/>
          </a:prstGeom>
          <a:noFill/>
          <a:ln w="9525">
            <a:noFill/>
            <a:miter lim="800000"/>
            <a:headEnd/>
            <a:tailEnd/>
          </a:ln>
        </p:spPr>
        <p:txBody>
          <a:bodyPr anchor="b">
            <a:prstTxWarp prst="textNoShape">
              <a:avLst/>
            </a:prstTxWarp>
          </a:bodyPr>
          <a:lstStyle/>
          <a:p>
            <a:pPr algn="r"/>
            <a:fld id="{AD7F3A39-1FF2-FA48-941E-BECF6AA4C91F}" type="slidenum">
              <a:rPr lang="en-US" altLang="ja-JP" sz="1200">
                <a:latin typeface="Calibri" pitchFamily="-1" charset="0"/>
              </a:rPr>
              <a:pPr algn="r"/>
              <a:t>62</a:t>
            </a:fld>
            <a:endParaRPr lang="en-US" altLang="ja-JP" sz="1200">
              <a:latin typeface="Calibri" pitchFamily="-1"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931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904BA303-6FCC-4BF4-A16E-85D7D6C56B9F}" type="slidenum">
              <a:rPr lang="ja-JP" altLang="en-US" sz="1200">
                <a:latin typeface="Calibri" pitchFamily="-111" charset="0"/>
              </a:rPr>
              <a:pPr/>
              <a:t>66</a:t>
            </a:fld>
            <a:endParaRPr lang="ja-JP" altLang="en-US" sz="1200">
              <a:latin typeface="Calibri" pitchFamily="-111"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952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87E5B9C5-CEC1-4BB9-8130-280392EF66E5}" type="slidenum">
              <a:rPr lang="ja-JP" altLang="en-US" sz="1200">
                <a:latin typeface="Calibri" pitchFamily="-111" charset="0"/>
              </a:rPr>
              <a:pPr/>
              <a:t>67</a:t>
            </a:fld>
            <a:endParaRPr lang="ja-JP" altLang="en-US" sz="1200">
              <a:latin typeface="Calibri" pitchFamily="-111"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F8B819E-0A46-2341-8BA3-B1BA842FBAF8}" type="slidenum">
              <a:rPr lang="en-US" altLang="ja-JP">
                <a:latin typeface="Arial" pitchFamily="-1" charset="0"/>
                <a:ea typeface="ＭＳ Ｐゴシック" pitchFamily="-1" charset="-128"/>
                <a:cs typeface="ＭＳ Ｐゴシック" pitchFamily="-1" charset="-128"/>
              </a:rPr>
              <a:pPr/>
              <a:t>68</a:t>
            </a:fld>
            <a:endParaRPr lang="en-US" altLang="ja-JP">
              <a:latin typeface="Arial" pitchFamily="-1" charset="0"/>
              <a:ea typeface="ＭＳ Ｐゴシック" pitchFamily="-1" charset="-128"/>
              <a:cs typeface="ＭＳ Ｐゴシック" pitchFamily="-1" charset="-128"/>
            </a:endParaRPr>
          </a:p>
        </p:txBody>
      </p:sp>
      <p:sp>
        <p:nvSpPr>
          <p:cNvPr id="77827" name="スライド イメージ プレースホルダ 1"/>
          <p:cNvSpPr>
            <a:spLocks noGrp="1" noRot="1" noChangeAspect="1" noTextEdit="1"/>
          </p:cNvSpPr>
          <p:nvPr>
            <p:ph type="sldImg"/>
          </p:nvPr>
        </p:nvSpPr>
        <p:spPr>
          <a:xfrm>
            <a:off x="3270250" y="511175"/>
            <a:ext cx="3400425" cy="2551113"/>
          </a:xfrm>
          <a:ln/>
        </p:spPr>
      </p:sp>
      <p:sp>
        <p:nvSpPr>
          <p:cNvPr id="77828" name="ノート プレースホルダ 2"/>
          <p:cNvSpPr>
            <a:spLocks noGrp="1"/>
          </p:cNvSpPr>
          <p:nvPr>
            <p:ph type="body" idx="1"/>
          </p:nvPr>
        </p:nvSpPr>
        <p:spPr>
          <a:noFill/>
          <a:ln/>
        </p:spPr>
        <p:txBody>
          <a:bodyPr/>
          <a:lstStyle/>
          <a:p>
            <a:pPr>
              <a:spcBef>
                <a:spcPct val="0"/>
              </a:spcBef>
            </a:pPr>
            <a:r>
              <a:rPr lang="en-US" altLang="ja-JP" sz="1400">
                <a:latin typeface="Calibri" pitchFamily="-1" charset="0"/>
                <a:ea typeface="ＭＳ Ｐ明朝" pitchFamily="-1" charset="-128"/>
                <a:cs typeface="ＭＳ Ｐ明朝" pitchFamily="-1" charset="-128"/>
              </a:rPr>
              <a:t>This is a result of O K-edge ELNES from each site. </a:t>
            </a:r>
          </a:p>
          <a:p>
            <a:pPr>
              <a:spcBef>
                <a:spcPct val="0"/>
              </a:spcBef>
            </a:pPr>
            <a:r>
              <a:rPr lang="en-US" altLang="ja-JP" sz="1400">
                <a:latin typeface="Calibri" pitchFamily="-1" charset="0"/>
                <a:ea typeface="ＭＳ Ｐ明朝" pitchFamily="-1" charset="-128"/>
                <a:cs typeface="ＭＳ Ｐ明朝" pitchFamily="-1" charset="-128"/>
              </a:rPr>
              <a:t>O K-edge is transition from 1s band to unoccupied 2p band.</a:t>
            </a:r>
          </a:p>
          <a:p>
            <a:pPr>
              <a:spcBef>
                <a:spcPct val="0"/>
              </a:spcBef>
            </a:pPr>
            <a:r>
              <a:rPr lang="en-US" altLang="ja-JP" sz="1400">
                <a:latin typeface="Calibri" pitchFamily="-1" charset="0"/>
                <a:ea typeface="ＭＳ Ｐ明朝" pitchFamily="-1" charset="-128"/>
                <a:cs typeface="ＭＳ Ｐ明朝" pitchFamily="-1" charset="-128"/>
              </a:rPr>
              <a:t>And the experimental spectrum from whole unit was agree well with the calculated spectrum</a:t>
            </a: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r>
              <a:rPr lang="en-US" altLang="ja-JP" sz="1400">
                <a:latin typeface="Calibri" pitchFamily="-1" charset="0"/>
                <a:ea typeface="ＭＳ Ｐ明朝" pitchFamily="-1" charset="-128"/>
                <a:cs typeface="ＭＳ Ｐ明朝" pitchFamily="-1" charset="-128"/>
              </a:rPr>
              <a:t>Site-resolved EELS is realized and </a:t>
            </a:r>
          </a:p>
          <a:p>
            <a:pPr>
              <a:spcBef>
                <a:spcPct val="0"/>
              </a:spcBef>
            </a:pPr>
            <a:r>
              <a:rPr lang="en-US" altLang="ja-JP" sz="1400">
                <a:latin typeface="Calibri" pitchFamily="-1" charset="0"/>
                <a:ea typeface="ＭＳ Ｐ明朝" pitchFamily="-1" charset="-128"/>
                <a:cs typeface="ＭＳ Ｐ明朝" pitchFamily="-1" charset="-128"/>
              </a:rPr>
              <a:t>Each spectrum has different futures reflecting local electric structure.</a:t>
            </a:r>
          </a:p>
          <a:p>
            <a:pPr>
              <a:spcBef>
                <a:spcPct val="0"/>
              </a:spcBef>
            </a:pPr>
            <a:r>
              <a:rPr lang="en-US" altLang="ja-JP" sz="1400">
                <a:latin typeface="Calibri" pitchFamily="-1" charset="0"/>
                <a:ea typeface="ＭＳ Ｐ明朝" pitchFamily="-1" charset="-128"/>
                <a:cs typeface="ＭＳ Ｐ明朝" pitchFamily="-1" charset="-128"/>
              </a:rPr>
              <a:t>By comparing with the theoretical PDOS result,</a:t>
            </a:r>
          </a:p>
          <a:p>
            <a:pPr>
              <a:spcBef>
                <a:spcPct val="0"/>
              </a:spcBef>
            </a:pPr>
            <a:r>
              <a:rPr lang="en-US" altLang="ja-JP" sz="1400">
                <a:latin typeface="Calibri" pitchFamily="-1" charset="0"/>
                <a:ea typeface="ＭＳ Ｐ明朝" pitchFamily="-1" charset="-128"/>
                <a:cs typeface="ＭＳ Ｐ明朝" pitchFamily="-1" charset="-128"/>
              </a:rPr>
              <a:t>It was found that the each peak is attributed to these hybrid state.</a:t>
            </a: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r>
              <a:rPr lang="en-US" altLang="ja-JP" sz="1400">
                <a:latin typeface="Calibri" pitchFamily="-1" charset="0"/>
                <a:ea typeface="ＭＳ Ｐ明朝" pitchFamily="-1" charset="-128"/>
                <a:cs typeface="ＭＳ Ｐ明朝" pitchFamily="-1" charset="-128"/>
              </a:rPr>
              <a:t>Especially, pre-peak is most different.</a:t>
            </a:r>
          </a:p>
          <a:p>
            <a:pPr>
              <a:spcBef>
                <a:spcPct val="0"/>
              </a:spcBef>
            </a:pPr>
            <a:r>
              <a:rPr lang="en-US" altLang="ja-JP" sz="1400">
                <a:latin typeface="Calibri" pitchFamily="-1" charset="0"/>
                <a:ea typeface="ＭＳ Ｐ明朝" pitchFamily="-1" charset="-128"/>
                <a:cs typeface="ＭＳ Ｐ明朝" pitchFamily="-1" charset="-128"/>
              </a:rPr>
              <a:t>The pre-preak in octahedra site is sprited, while that of in tetrahedra site is not sprited.  </a:t>
            </a:r>
          </a:p>
          <a:p>
            <a:pPr>
              <a:spcBef>
                <a:spcPct val="0"/>
              </a:spcBef>
            </a:pPr>
            <a:r>
              <a:rPr lang="en-US" altLang="ja-JP" sz="1400">
                <a:latin typeface="Calibri" pitchFamily="-1" charset="0"/>
                <a:ea typeface="ＭＳ Ｐ明朝" pitchFamily="-1" charset="-128"/>
                <a:cs typeface="ＭＳ Ｐ明朝" pitchFamily="-1" charset="-128"/>
              </a:rPr>
              <a:t>And the intensity of pre-preak in octahedra site is smaller than that in tetrahedra site. </a:t>
            </a:r>
          </a:p>
          <a:p>
            <a:pPr>
              <a:spcBef>
                <a:spcPct val="0"/>
              </a:spcBef>
            </a:pPr>
            <a:r>
              <a:rPr lang="en-US" altLang="ja-JP" sz="1400">
                <a:latin typeface="Calibri" pitchFamily="-1" charset="0"/>
                <a:ea typeface="ＭＳ Ｐ明朝" pitchFamily="-1" charset="-128"/>
                <a:cs typeface="ＭＳ Ｐ明朝" pitchFamily="-1" charset="-128"/>
              </a:rPr>
              <a:t>This means the hole concentration in octahedra site is smaller than that of tetrahedra site.</a:t>
            </a:r>
          </a:p>
          <a:p>
            <a:pPr>
              <a:spcBef>
                <a:spcPct val="0"/>
              </a:spcBef>
            </a:pPr>
            <a:r>
              <a:rPr lang="en-US" altLang="ja-JP" sz="1400">
                <a:latin typeface="Calibri" pitchFamily="-1" charset="0"/>
                <a:ea typeface="ＭＳ Ｐ明朝" pitchFamily="-1" charset="-128"/>
                <a:cs typeface="ＭＳ Ｐ明朝" pitchFamily="-1" charset="-128"/>
              </a:rPr>
              <a:t>It is considred </a:t>
            </a:r>
            <a:r>
              <a:rPr lang="ja-JP" altLang="en-US" sz="1400">
                <a:latin typeface="Calibri" pitchFamily="-1" charset="0"/>
                <a:ea typeface="ＭＳ Ｐ明朝" pitchFamily="-1" charset="-128"/>
                <a:cs typeface="ＭＳ Ｐ明朝" pitchFamily="-1" charset="-128"/>
              </a:rPr>
              <a:t>ｔ</a:t>
            </a:r>
            <a:r>
              <a:rPr lang="en-US" altLang="ja-JP" sz="1400">
                <a:latin typeface="Calibri" pitchFamily="-1" charset="0"/>
                <a:ea typeface="ＭＳ Ｐ明朝" pitchFamily="-1" charset="-128"/>
                <a:cs typeface="ＭＳ Ｐ明朝" pitchFamily="-1" charset="-128"/>
              </a:rPr>
              <a:t>hese results reflect the nature of chemical bonding. </a:t>
            </a: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r>
              <a:rPr lang="en-US" altLang="ja-JP" sz="1400">
                <a:latin typeface="Times New Roman" pitchFamily="-1" charset="0"/>
                <a:ea typeface="Times New Roman" pitchFamily="-1" charset="0"/>
                <a:cs typeface="Times New Roman" pitchFamily="-1" charset="0"/>
              </a:rPr>
              <a:t>Transition metal oxide electronic properties are strongly related to the partially filled 3d</a:t>
            </a:r>
          </a:p>
          <a:p>
            <a:pPr>
              <a:spcBef>
                <a:spcPct val="0"/>
              </a:spcBef>
            </a:pPr>
            <a:r>
              <a:rPr lang="en-US" altLang="ja-JP" sz="1400">
                <a:latin typeface="Times New Roman" pitchFamily="-1" charset="0"/>
                <a:ea typeface="Times New Roman" pitchFamily="-1" charset="0"/>
                <a:cs typeface="Times New Roman" pitchFamily="-1" charset="0"/>
              </a:rPr>
              <a:t>band of the transition-metal atoms, which are strongly hybridized with the O 2p bands.</a:t>
            </a:r>
          </a:p>
          <a:p>
            <a:pPr>
              <a:spcBef>
                <a:spcPct val="0"/>
              </a:spcBef>
            </a:pPr>
            <a:r>
              <a:rPr lang="en-US" altLang="ja-JP" sz="1400">
                <a:latin typeface="Times New Roman" pitchFamily="-1" charset="0"/>
                <a:ea typeface="Times New Roman" pitchFamily="-1" charset="0"/>
                <a:cs typeface="Times New Roman" pitchFamily="-1" charset="0"/>
              </a:rPr>
              <a:t>The pre-peak has a strong Fe 3d band contribution and is extremely sensitive to bonding features.</a:t>
            </a:r>
          </a:p>
          <a:p>
            <a:pPr>
              <a:spcBef>
                <a:spcPct val="0"/>
              </a:spcBef>
            </a:pPr>
            <a:endParaRPr lang="en-US" altLang="ja-JP" sz="1400">
              <a:latin typeface="Times New Roman" pitchFamily="-1" charset="0"/>
              <a:ea typeface="Times New Roman" pitchFamily="-1" charset="0"/>
              <a:cs typeface="Times New Roman" pitchFamily="-1" charset="0"/>
            </a:endParaRPr>
          </a:p>
          <a:p>
            <a:pPr>
              <a:spcBef>
                <a:spcPct val="0"/>
              </a:spcBef>
            </a:pPr>
            <a:endParaRPr lang="en-US" altLang="ja-JP" sz="1400">
              <a:latin typeface="Times New Roman" pitchFamily="-1" charset="0"/>
              <a:ea typeface="Times New Roman" pitchFamily="-1" charset="0"/>
              <a:cs typeface="Times New Roman" pitchFamily="-1" charset="0"/>
            </a:endParaRPr>
          </a:p>
          <a:p>
            <a:pPr>
              <a:spcBef>
                <a:spcPct val="0"/>
              </a:spcBef>
            </a:pPr>
            <a:endParaRPr lang="ja-JP" altLang="en-US" sz="1400">
              <a:latin typeface="Times New Roman" pitchFamily="-1" charset="0"/>
              <a:ea typeface="Times New Roman" pitchFamily="-1" charset="0"/>
              <a:cs typeface="Times New Roman" pitchFamily="-1" charset="0"/>
            </a:endParaRPr>
          </a:p>
        </p:txBody>
      </p:sp>
      <p:sp>
        <p:nvSpPr>
          <p:cNvPr id="77829" name="スライド番号プレースホルダ 3"/>
          <p:cNvSpPr txBox="1">
            <a:spLocks noGrp="1"/>
          </p:cNvSpPr>
          <p:nvPr/>
        </p:nvSpPr>
        <p:spPr bwMode="auto">
          <a:xfrm>
            <a:off x="5629361" y="6463969"/>
            <a:ext cx="4308378" cy="340040"/>
          </a:xfrm>
          <a:prstGeom prst="rect">
            <a:avLst/>
          </a:prstGeom>
          <a:noFill/>
          <a:ln w="9525">
            <a:noFill/>
            <a:miter lim="800000"/>
            <a:headEnd/>
            <a:tailEnd/>
          </a:ln>
        </p:spPr>
        <p:txBody>
          <a:bodyPr anchor="b">
            <a:prstTxWarp prst="textNoShape">
              <a:avLst/>
            </a:prstTxWarp>
          </a:bodyPr>
          <a:lstStyle/>
          <a:p>
            <a:pPr algn="r"/>
            <a:fld id="{89788BC3-8534-9041-B0FF-ED0797E857EE}" type="slidenum">
              <a:rPr lang="en-US" altLang="ja-JP" sz="1200">
                <a:latin typeface="Calibri" pitchFamily="-1" charset="0"/>
              </a:rPr>
              <a:pPr algn="r"/>
              <a:t>68</a:t>
            </a:fld>
            <a:endParaRPr lang="en-US" altLang="ja-JP" sz="1200">
              <a:latin typeface="Calibri" pitchFamily="-1"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3251E34-3DF1-0C4F-8588-783497B8CF7C}" type="slidenum">
              <a:rPr lang="en-US" altLang="ja-JP">
                <a:latin typeface="Arial" pitchFamily="-1" charset="0"/>
                <a:ea typeface="ＭＳ Ｐゴシック" pitchFamily="-1" charset="-128"/>
                <a:cs typeface="ＭＳ Ｐゴシック" pitchFamily="-1" charset="-128"/>
              </a:rPr>
              <a:pPr/>
              <a:t>69</a:t>
            </a:fld>
            <a:endParaRPr lang="en-US" altLang="ja-JP">
              <a:latin typeface="Arial" pitchFamily="-1" charset="0"/>
              <a:ea typeface="ＭＳ Ｐゴシック" pitchFamily="-1" charset="-128"/>
              <a:cs typeface="ＭＳ Ｐゴシック" pitchFamily="-1" charset="-128"/>
            </a:endParaRPr>
          </a:p>
        </p:txBody>
      </p:sp>
      <p:sp>
        <p:nvSpPr>
          <p:cNvPr id="86019" name="スライド イメージ プレースホルダ 1"/>
          <p:cNvSpPr>
            <a:spLocks noGrp="1" noRot="1" noChangeAspect="1" noTextEdit="1"/>
          </p:cNvSpPr>
          <p:nvPr>
            <p:ph type="sldImg"/>
          </p:nvPr>
        </p:nvSpPr>
        <p:spPr>
          <a:xfrm>
            <a:off x="3270250" y="511175"/>
            <a:ext cx="3400425" cy="2551113"/>
          </a:xfrm>
          <a:ln/>
        </p:spPr>
      </p:sp>
      <p:sp>
        <p:nvSpPr>
          <p:cNvPr id="86020" name="ノート プレースホルダ 2"/>
          <p:cNvSpPr>
            <a:spLocks noGrp="1"/>
          </p:cNvSpPr>
          <p:nvPr>
            <p:ph type="body" idx="1"/>
          </p:nvPr>
        </p:nvSpPr>
        <p:spPr>
          <a:noFill/>
          <a:ln/>
        </p:spPr>
        <p:txBody>
          <a:bodyPr/>
          <a:lstStyle/>
          <a:p>
            <a:pPr>
              <a:spcBef>
                <a:spcPct val="0"/>
              </a:spcBef>
            </a:pPr>
            <a:r>
              <a:rPr lang="en-US" altLang="ja-JP" sz="1400">
                <a:latin typeface="Calibri" pitchFamily="-1" charset="0"/>
                <a:ea typeface="ＭＳ Ｐ明朝" pitchFamily="-1" charset="-128"/>
                <a:cs typeface="ＭＳ Ｐ明朝" pitchFamily="-1" charset="-128"/>
              </a:rPr>
              <a:t>While in case of the O K-edge of FeO4 tetrahedron site.</a:t>
            </a:r>
          </a:p>
          <a:p>
            <a:pPr>
              <a:spcBef>
                <a:spcPct val="0"/>
              </a:spcBef>
            </a:pPr>
            <a:endParaRPr lang="ja-JP" altLang="en-US" sz="1400">
              <a:latin typeface="Calibri" pitchFamily="-1" charset="0"/>
              <a:ea typeface="ＭＳ Ｐ明朝" pitchFamily="-1" charset="-128"/>
              <a:cs typeface="ＭＳ Ｐ明朝" pitchFamily="-1" charset="-128"/>
            </a:endParaRPr>
          </a:p>
        </p:txBody>
      </p:sp>
      <p:sp>
        <p:nvSpPr>
          <p:cNvPr id="86021" name="スライド番号プレースホルダ 3"/>
          <p:cNvSpPr txBox="1">
            <a:spLocks noGrp="1"/>
          </p:cNvSpPr>
          <p:nvPr/>
        </p:nvSpPr>
        <p:spPr bwMode="auto">
          <a:xfrm>
            <a:off x="5629361" y="6463969"/>
            <a:ext cx="4308378" cy="340040"/>
          </a:xfrm>
          <a:prstGeom prst="rect">
            <a:avLst/>
          </a:prstGeom>
          <a:noFill/>
          <a:ln w="9525">
            <a:noFill/>
            <a:miter lim="800000"/>
            <a:headEnd/>
            <a:tailEnd/>
          </a:ln>
        </p:spPr>
        <p:txBody>
          <a:bodyPr anchor="b">
            <a:prstTxWarp prst="textNoShape">
              <a:avLst/>
            </a:prstTxWarp>
          </a:bodyPr>
          <a:lstStyle/>
          <a:p>
            <a:pPr algn="r"/>
            <a:fld id="{2FF8EF84-9FE3-3C41-923B-C75DF06148BF}" type="slidenum">
              <a:rPr lang="en-US" altLang="ja-JP" sz="1200">
                <a:latin typeface="Calibri" pitchFamily="-1" charset="0"/>
              </a:rPr>
              <a:pPr algn="r"/>
              <a:t>69</a:t>
            </a:fld>
            <a:endParaRPr lang="en-US" altLang="ja-JP" sz="1200">
              <a:latin typeface="Calibri" pitchFamily="-1"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675AE75E-B853-7646-9BEB-D7AEEA3DE79E}" type="slidenum">
              <a:rPr lang="en-US" altLang="ja-JP">
                <a:latin typeface="Arial" pitchFamily="-1" charset="0"/>
                <a:ea typeface="ＭＳ Ｐゴシック" pitchFamily="-1" charset="-128"/>
                <a:cs typeface="ＭＳ Ｐゴシック" pitchFamily="-1" charset="-128"/>
              </a:rPr>
              <a:pPr/>
              <a:t>70</a:t>
            </a:fld>
            <a:endParaRPr lang="en-US" altLang="ja-JP">
              <a:latin typeface="Arial" pitchFamily="-1" charset="0"/>
              <a:ea typeface="ＭＳ Ｐゴシック" pitchFamily="-1" charset="-128"/>
              <a:cs typeface="ＭＳ Ｐゴシック" pitchFamily="-1" charset="-128"/>
            </a:endParaRPr>
          </a:p>
        </p:txBody>
      </p:sp>
      <p:sp>
        <p:nvSpPr>
          <p:cNvPr id="83971" name="スライド イメージ プレースホルダ 1"/>
          <p:cNvSpPr>
            <a:spLocks noGrp="1" noRot="1" noChangeAspect="1" noTextEdit="1"/>
          </p:cNvSpPr>
          <p:nvPr>
            <p:ph type="sldImg"/>
          </p:nvPr>
        </p:nvSpPr>
        <p:spPr>
          <a:xfrm>
            <a:off x="3270250" y="511175"/>
            <a:ext cx="3400425" cy="2551113"/>
          </a:xfrm>
          <a:ln/>
        </p:spPr>
      </p:sp>
      <p:sp>
        <p:nvSpPr>
          <p:cNvPr id="83972" name="ノート プレースホルダ 2"/>
          <p:cNvSpPr>
            <a:spLocks noGrp="1"/>
          </p:cNvSpPr>
          <p:nvPr>
            <p:ph type="body" idx="1"/>
          </p:nvPr>
        </p:nvSpPr>
        <p:spPr>
          <a:noFill/>
          <a:ln/>
        </p:spPr>
        <p:txBody>
          <a:bodyPr/>
          <a:lstStyle/>
          <a:p>
            <a:pPr>
              <a:spcBef>
                <a:spcPct val="0"/>
              </a:spcBef>
            </a:pPr>
            <a:r>
              <a:rPr lang="en-US" altLang="ja-JP" sz="1400">
                <a:latin typeface="Calibri" pitchFamily="-1" charset="0"/>
                <a:ea typeface="ＭＳ Ｐ明朝" pitchFamily="-1" charset="-128"/>
                <a:cs typeface="ＭＳ Ｐ明朝" pitchFamily="-1" charset="-128"/>
              </a:rPr>
              <a:t>Since the FeO</a:t>
            </a:r>
            <a:r>
              <a:rPr lang="en-US" altLang="ja-JP" sz="1400" baseline="-25000">
                <a:latin typeface="Calibri" pitchFamily="-1" charset="0"/>
                <a:ea typeface="ＭＳ Ｐ明朝" pitchFamily="-1" charset="-128"/>
                <a:cs typeface="ＭＳ Ｐ明朝" pitchFamily="-1" charset="-128"/>
              </a:rPr>
              <a:t>6</a:t>
            </a:r>
            <a:r>
              <a:rPr lang="en-US" altLang="ja-JP" sz="1400">
                <a:latin typeface="Calibri" pitchFamily="-1" charset="0"/>
                <a:ea typeface="ＭＳ Ｐ明朝" pitchFamily="-1" charset="-128"/>
                <a:cs typeface="ＭＳ Ｐ明朝" pitchFamily="-1" charset="-128"/>
              </a:rPr>
              <a:t> octahedra is distorted by periodic oxygen defect.  </a:t>
            </a:r>
          </a:p>
          <a:p>
            <a:pPr>
              <a:spcBef>
                <a:spcPct val="0"/>
              </a:spcBef>
            </a:pPr>
            <a:r>
              <a:rPr lang="en-US" altLang="ja-JP" sz="1400">
                <a:latin typeface="Calibri" pitchFamily="-1" charset="0"/>
                <a:ea typeface="ＭＳ Ｐ明朝" pitchFamily="-1" charset="-128"/>
                <a:cs typeface="ＭＳ Ｐ明朝" pitchFamily="-1" charset="-128"/>
              </a:rPr>
              <a:t>it was expected that such a distortion from cubic symmetry leads to a splitting of the t</a:t>
            </a:r>
            <a:r>
              <a:rPr lang="en-US" altLang="ja-JP" sz="1400" baseline="-25000">
                <a:latin typeface="Calibri" pitchFamily="-1" charset="0"/>
                <a:ea typeface="ＭＳ Ｐ明朝" pitchFamily="-1" charset="-128"/>
                <a:cs typeface="ＭＳ Ｐ明朝" pitchFamily="-1" charset="-128"/>
              </a:rPr>
              <a:t>2g</a:t>
            </a:r>
            <a:r>
              <a:rPr lang="en-US" altLang="ja-JP" sz="1400">
                <a:latin typeface="Calibri" pitchFamily="-1" charset="0"/>
                <a:ea typeface="ＭＳ Ｐ明朝" pitchFamily="-1" charset="-128"/>
                <a:cs typeface="ＭＳ Ｐ明朝" pitchFamily="-1" charset="-128"/>
              </a:rPr>
              <a:t> and e</a:t>
            </a:r>
            <a:r>
              <a:rPr lang="en-US" altLang="ja-JP" sz="1400" baseline="-25000">
                <a:latin typeface="Calibri" pitchFamily="-1" charset="0"/>
                <a:ea typeface="ＭＳ Ｐ明朝" pitchFamily="-1" charset="-128"/>
                <a:cs typeface="ＭＳ Ｐ明朝" pitchFamily="-1" charset="-128"/>
              </a:rPr>
              <a:t>g</a:t>
            </a:r>
            <a:r>
              <a:rPr lang="en-US" altLang="ja-JP" sz="1400">
                <a:latin typeface="Calibri" pitchFamily="-1" charset="0"/>
                <a:ea typeface="ＭＳ Ｐ明朝" pitchFamily="-1" charset="-128"/>
                <a:cs typeface="ＭＳ Ｐ明朝" pitchFamily="-1" charset="-128"/>
              </a:rPr>
              <a:t> states.</a:t>
            </a: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r>
              <a:rPr lang="en-US" altLang="ja-JP" sz="1400">
                <a:latin typeface="Calibri" pitchFamily="-1" charset="0"/>
                <a:ea typeface="ＭＳ Ｐ明朝" pitchFamily="-1" charset="-128"/>
                <a:cs typeface="ＭＳ Ｐ明朝" pitchFamily="-1" charset="-128"/>
              </a:rPr>
              <a:t>The </a:t>
            </a:r>
            <a:r>
              <a:rPr lang="en-US" altLang="ja-JP" sz="1400" b="1">
                <a:latin typeface="Calibri" pitchFamily="-1" charset="0"/>
                <a:ea typeface="ＭＳ Ｐ明朝" pitchFamily="-1" charset="-128"/>
                <a:cs typeface="ＭＳ Ｐ明朝" pitchFamily="-1" charset="-128"/>
              </a:rPr>
              <a:t>b</a:t>
            </a:r>
            <a:r>
              <a:rPr lang="en-US" altLang="ja-JP" sz="1400" b="1" baseline="-25000">
                <a:latin typeface="Calibri" pitchFamily="-1" charset="0"/>
                <a:ea typeface="ＭＳ Ｐ明朝" pitchFamily="-1" charset="-128"/>
                <a:cs typeface="ＭＳ Ｐ明朝" pitchFamily="-1" charset="-128"/>
              </a:rPr>
              <a:t>1g</a:t>
            </a:r>
            <a:r>
              <a:rPr lang="en-US" altLang="ja-JP" sz="1400">
                <a:latin typeface="Calibri" pitchFamily="-1" charset="0"/>
                <a:ea typeface="ＭＳ Ｐ明朝" pitchFamily="-1" charset="-128"/>
                <a:cs typeface="ＭＳ Ｐ明朝" pitchFamily="-1" charset="-128"/>
              </a:rPr>
              <a:t> state is extended into the in-plane, while the </a:t>
            </a:r>
            <a:r>
              <a:rPr lang="en-US" altLang="ja-JP" sz="1400" b="1">
                <a:latin typeface="Calibri" pitchFamily="-1" charset="0"/>
                <a:ea typeface="ＭＳ Ｐ明朝" pitchFamily="-1" charset="-128"/>
                <a:cs typeface="ＭＳ Ｐ明朝" pitchFamily="-1" charset="-128"/>
              </a:rPr>
              <a:t>a</a:t>
            </a:r>
            <a:r>
              <a:rPr lang="en-US" altLang="ja-JP" sz="1400" b="1" baseline="-25000">
                <a:latin typeface="Calibri" pitchFamily="-1" charset="0"/>
                <a:ea typeface="ＭＳ Ｐ明朝" pitchFamily="-1" charset="-128"/>
                <a:cs typeface="ＭＳ Ｐ明朝" pitchFamily="-1" charset="-128"/>
              </a:rPr>
              <a:t>1g</a:t>
            </a:r>
            <a:r>
              <a:rPr lang="en-US" altLang="ja-JP" sz="1400">
                <a:latin typeface="Calibri" pitchFamily="-1" charset="0"/>
                <a:ea typeface="ＭＳ Ｐ明朝" pitchFamily="-1" charset="-128"/>
                <a:cs typeface="ＭＳ Ｐ明朝" pitchFamily="-1" charset="-128"/>
              </a:rPr>
              <a:t> state is directed in the z direction</a:t>
            </a: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r>
              <a:rPr lang="en-US" altLang="ja-JP" sz="1400">
                <a:latin typeface="Calibri" pitchFamily="-1" charset="0"/>
                <a:ea typeface="ＭＳ Ｐ明朝" pitchFamily="-1" charset="-128"/>
                <a:cs typeface="ＭＳ Ｐ明朝" pitchFamily="-1" charset="-128"/>
              </a:rPr>
              <a:t>Therefore, </a:t>
            </a:r>
            <a:r>
              <a:rPr lang="en-US" altLang="ja-JP" sz="1400" b="1">
                <a:latin typeface="Calibri" pitchFamily="-1" charset="0"/>
                <a:ea typeface="ＭＳ Ｐ明朝" pitchFamily="-1" charset="-128"/>
                <a:cs typeface="ＭＳ Ｐ明朝" pitchFamily="-1" charset="-128"/>
              </a:rPr>
              <a:t>a</a:t>
            </a:r>
            <a:r>
              <a:rPr lang="en-US" altLang="ja-JP" sz="1400" b="1" baseline="-25000">
                <a:latin typeface="Calibri" pitchFamily="-1" charset="0"/>
                <a:ea typeface="ＭＳ Ｐ明朝" pitchFamily="-1" charset="-128"/>
                <a:cs typeface="ＭＳ Ｐ明朝" pitchFamily="-1" charset="-128"/>
              </a:rPr>
              <a:t>1g</a:t>
            </a:r>
            <a:r>
              <a:rPr lang="en-US" altLang="ja-JP" sz="1400">
                <a:latin typeface="Calibri" pitchFamily="-1" charset="0"/>
                <a:ea typeface="ＭＳ Ｐ明朝" pitchFamily="-1" charset="-128"/>
                <a:cs typeface="ＭＳ Ｐ明朝" pitchFamily="-1" charset="-128"/>
              </a:rPr>
              <a:t> state make the stronger hybridization with O2 2p band than that of O3.</a:t>
            </a:r>
          </a:p>
          <a:p>
            <a:pPr>
              <a:spcBef>
                <a:spcPct val="0"/>
              </a:spcBef>
            </a:pPr>
            <a:r>
              <a:rPr lang="en-US" altLang="ja-JP" sz="1400">
                <a:latin typeface="Calibri" pitchFamily="-1" charset="0"/>
                <a:ea typeface="ＭＳ Ｐ明朝" pitchFamily="-1" charset="-128"/>
                <a:cs typeface="ＭＳ Ｐ明朝" pitchFamily="-1" charset="-128"/>
              </a:rPr>
              <a:t>Therefore, it was found each pre-peak are attribute to these state. </a:t>
            </a: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endParaRPr lang="en-US" altLang="ja-JP" sz="1400">
              <a:latin typeface="Calibri" pitchFamily="-1" charset="0"/>
              <a:ea typeface="ＭＳ Ｐ明朝" pitchFamily="-1" charset="-128"/>
              <a:cs typeface="ＭＳ Ｐ明朝" pitchFamily="-1" charset="-128"/>
            </a:endParaRPr>
          </a:p>
          <a:p>
            <a:pPr>
              <a:spcBef>
                <a:spcPct val="0"/>
              </a:spcBef>
            </a:pPr>
            <a:endParaRPr lang="en-US" altLang="ja-JP" sz="1400">
              <a:latin typeface="Calibri" pitchFamily="-1" charset="0"/>
              <a:ea typeface="ＭＳ Ｐ明朝" pitchFamily="-1" charset="-128"/>
              <a:cs typeface="ＭＳ Ｐ明朝" pitchFamily="-1" charset="-128"/>
            </a:endParaRPr>
          </a:p>
        </p:txBody>
      </p:sp>
      <p:sp>
        <p:nvSpPr>
          <p:cNvPr id="83973" name="スライド番号プレースホルダ 3"/>
          <p:cNvSpPr txBox="1">
            <a:spLocks noGrp="1"/>
          </p:cNvSpPr>
          <p:nvPr/>
        </p:nvSpPr>
        <p:spPr bwMode="auto">
          <a:xfrm>
            <a:off x="5629361" y="6463969"/>
            <a:ext cx="4308378" cy="340040"/>
          </a:xfrm>
          <a:prstGeom prst="rect">
            <a:avLst/>
          </a:prstGeom>
          <a:noFill/>
          <a:ln w="9525">
            <a:noFill/>
            <a:miter lim="800000"/>
            <a:headEnd/>
            <a:tailEnd/>
          </a:ln>
        </p:spPr>
        <p:txBody>
          <a:bodyPr anchor="b">
            <a:prstTxWarp prst="textNoShape">
              <a:avLst/>
            </a:prstTxWarp>
          </a:bodyPr>
          <a:lstStyle/>
          <a:p>
            <a:pPr algn="r"/>
            <a:fld id="{547B193F-B178-4548-A35F-F510379CDA5E}" type="slidenum">
              <a:rPr lang="en-US" altLang="ja-JP" sz="1200">
                <a:latin typeface="Calibri" pitchFamily="-1" charset="0"/>
              </a:rPr>
              <a:pPr algn="r"/>
              <a:t>70</a:t>
            </a:fld>
            <a:endParaRPr lang="en-US" altLang="ja-JP" sz="1200">
              <a:latin typeface="Calibri"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E7E7C34C-2D51-4397-A1A7-88121BC45CDA}" type="slidenum">
              <a:rPr lang="en-US" altLang="ja-JP" sz="1200">
                <a:latin typeface="Calibri" pitchFamily="-111" charset="0"/>
              </a:rPr>
              <a:pPr/>
              <a:t>10</a:t>
            </a:fld>
            <a:endParaRPr lang="en-US" altLang="ja-JP" sz="1200">
              <a:latin typeface="Calibri" pitchFamily="-111" charset="0"/>
            </a:endParaRPr>
          </a:p>
        </p:txBody>
      </p:sp>
      <p:sp>
        <p:nvSpPr>
          <p:cNvPr id="68611" name="Rectangle 2"/>
          <p:cNvSpPr>
            <a:spLocks noGrp="1" noRot="1" noChangeAspect="1" noChangeArrowheads="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t>Intensity is proportional to Z to the power 1.7</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 1"/>
          <p:cNvSpPr>
            <a:spLocks noGrp="1" noRot="1" noChangeAspect="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829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07F44B08-0DC5-4B45-898A-87E4D178832D}" type="slidenum">
              <a:rPr lang="ja-JP" altLang="en-US" sz="1200">
                <a:latin typeface="Calibri" pitchFamily="-111" charset="0"/>
              </a:rPr>
              <a:pPr/>
              <a:t>11</a:t>
            </a:fld>
            <a:endParaRPr lang="ja-JP" altLang="en-US" sz="1200">
              <a:latin typeface="Calibri" pitchFamily="-11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mtClean="0"/>
          </a:p>
        </p:txBody>
      </p:sp>
      <p:sp>
        <p:nvSpPr>
          <p:cNvPr id="8499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FCAC41EA-3B0D-4CAA-9E68-7CAE81246291}" type="slidenum">
              <a:rPr lang="en-US" altLang="ja-JP" sz="1200">
                <a:latin typeface="Calibri" pitchFamily="-111" charset="0"/>
              </a:rPr>
              <a:pPr/>
              <a:t>12</a:t>
            </a:fld>
            <a:endParaRPr lang="en-US" altLang="ja-JP" sz="1200">
              <a:latin typeface="Calibri" pitchFamily="-111"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40C68174-F7D1-4354-BDFE-06EFDBB3FD45}" type="slidenum">
              <a:rPr lang="en-US" altLang="ja-JP" sz="1200">
                <a:latin typeface="Calibri" pitchFamily="-111" charset="0"/>
              </a:rPr>
              <a:pPr/>
              <a:t>13</a:t>
            </a:fld>
            <a:endParaRPr lang="en-US" altLang="ja-JP" sz="1200">
              <a:latin typeface="Calibri" pitchFamily="-111" charset="0"/>
            </a:endParaRPr>
          </a:p>
        </p:txBody>
      </p:sp>
      <p:sp>
        <p:nvSpPr>
          <p:cNvPr id="73731" name="Rectangle 2"/>
          <p:cNvSpPr>
            <a:spLocks noGrp="1" noRot="1" noChangeAspect="1" noChangeArrowheads="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xfrm>
            <a:off x="1325246" y="3231486"/>
            <a:ext cx="7288848" cy="3063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t>This shows again how does the spherical aberration affect the image formation.</a:t>
            </a:r>
          </a:p>
          <a:p>
            <a:r>
              <a:rPr lang="en-US" altLang="ja-JP" smtClean="0"/>
              <a:t>All rays could not come onto a Gaussian image plane, but instead a relatively sharp image is formed at the defocus of Scherzer (least confusion).</a:t>
            </a:r>
          </a:p>
          <a:p>
            <a:r>
              <a:rPr lang="en-US" altLang="ja-JP" smtClean="0"/>
              <a:t>The spot size at the least confusion determines the resolution of image.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870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C3399B5D-A508-4C40-A4AC-8628F920C67B}" type="slidenum">
              <a:rPr lang="ja-JP" altLang="en-US" sz="1200">
                <a:latin typeface="Calibri" pitchFamily="-111" charset="0"/>
              </a:rPr>
              <a:pPr/>
              <a:t>15</a:t>
            </a:fld>
            <a:endParaRPr lang="ja-JP" altLang="en-US" sz="1200">
              <a:latin typeface="Calibri" pitchFamily="-11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bwMode="auto">
          <a:xfrm>
            <a:off x="3270250"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mtClean="0"/>
          </a:p>
          <a:p>
            <a:endParaRPr lang="ja-JP" altLang="en-US" smtClean="0"/>
          </a:p>
        </p:txBody>
      </p:sp>
      <p:sp>
        <p:nvSpPr>
          <p:cNvPr id="890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9A1B5454-626C-4785-8792-15AE4C8B0F44}" type="slidenum">
              <a:rPr lang="ja-JP" altLang="en-US" sz="1200">
                <a:latin typeface="Calibri" pitchFamily="-111" charset="0"/>
              </a:rPr>
              <a:pPr/>
              <a:t>16</a:t>
            </a:fld>
            <a:endParaRPr lang="ja-JP" altLang="en-US" sz="1200">
              <a:latin typeface="Calibri" pitchFamily="-11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テキスト プレースホルダ 7"/>
          <p:cNvSpPr>
            <a:spLocks noGrp="1"/>
          </p:cNvSpPr>
          <p:nvPr>
            <p:ph type="body" sz="quarter" idx="13"/>
          </p:nvPr>
        </p:nvSpPr>
        <p:spPr>
          <a:xfrm>
            <a:off x="1717675" y="21457"/>
            <a:ext cx="6051551" cy="596900"/>
          </a:xfrm>
        </p:spPr>
        <p:txBody>
          <a:bodyPr/>
          <a:lstStyle>
            <a:lvl1pPr marL="0" indent="0" algn="ctr">
              <a:lnSpc>
                <a:spcPts val="3240"/>
              </a:lnSpc>
              <a:spcBef>
                <a:spcPts val="0"/>
              </a:spcBef>
              <a:buNone/>
              <a:defRPr>
                <a:solidFill>
                  <a:srgbClr val="3366FF"/>
                </a:solidFill>
              </a:defRPr>
            </a:lvl1pPr>
          </a:lstStyle>
          <a:p>
            <a:pPr lvl="0"/>
            <a:r>
              <a:rPr lang="ja-JP" altLang="en-US" dirty="0" smtClean="0"/>
              <a:t>マスタ テキストの書式設定</a:t>
            </a:r>
          </a:p>
        </p:txBody>
      </p:sp>
      <p:sp>
        <p:nvSpPr>
          <p:cNvPr id="3" name="日付プレースホルダ 3"/>
          <p:cNvSpPr>
            <a:spLocks noGrp="1"/>
          </p:cNvSpPr>
          <p:nvPr>
            <p:ph type="dt" sz="half" idx="14"/>
          </p:nvPr>
        </p:nvSpPr>
        <p:spPr/>
        <p:txBody>
          <a:bodyPr/>
          <a:lstStyle>
            <a:lvl1pPr>
              <a:defRPr/>
            </a:lvl1pPr>
          </a:lstStyle>
          <a:p>
            <a:r>
              <a:rPr lang="en-US" altLang="ja-JP" smtClean="0"/>
              <a:t>2011/9/27</a:t>
            </a:r>
            <a:endParaRPr lang="ja-JP" altLang="en-US"/>
          </a:p>
        </p:txBody>
      </p:sp>
      <p:sp>
        <p:nvSpPr>
          <p:cNvPr id="4" name="フッター プレースホルダ 4"/>
          <p:cNvSpPr>
            <a:spLocks noGrp="1"/>
          </p:cNvSpPr>
          <p:nvPr>
            <p:ph type="ftr" sz="quarter" idx="15"/>
          </p:nvPr>
        </p:nvSpPr>
        <p:spPr/>
        <p:txBody>
          <a:bodyPr/>
          <a:lstStyle>
            <a:lvl1pPr>
              <a:defRPr/>
            </a:lvl1pPr>
          </a:lstStyle>
          <a:p>
            <a:r>
              <a:rPr lang="en-US" altLang="ja-JP" smtClean="0"/>
              <a:t>IAM/MSE</a:t>
            </a:r>
            <a:endParaRPr lang="ja-JP" altLang="en-US"/>
          </a:p>
        </p:txBody>
      </p:sp>
      <p:sp>
        <p:nvSpPr>
          <p:cNvPr id="5" name="スライド番号プレースホルダ 5"/>
          <p:cNvSpPr>
            <a:spLocks noGrp="1"/>
          </p:cNvSpPr>
          <p:nvPr>
            <p:ph type="sldNum" sz="quarter" idx="16"/>
          </p:nvPr>
        </p:nvSpPr>
        <p:spPr/>
        <p:txBody>
          <a:bodyPr/>
          <a:lstStyle>
            <a:lvl1pPr>
              <a:defRPr/>
            </a:lvl1pPr>
          </a:lstStyle>
          <a:p>
            <a:fld id="{2FC9695F-5810-4710-8BFF-0B198DA2622E}" type="slidenum">
              <a:rPr lang="ja-JP" altLang="en-US"/>
              <a:pPr/>
              <a:t>‹#›</a:t>
            </a:fld>
            <a:endParaRPr lang="ja-JP" altLang="en-US"/>
          </a:p>
        </p:txBody>
      </p:sp>
    </p:spTree>
    <p:extLst>
      <p:ext uri="{BB962C8B-B14F-4D97-AF65-F5344CB8AC3E}">
        <p14:creationId xmlns:p14="http://schemas.microsoft.com/office/powerpoint/2010/main" val="2143274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6"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00B63336-07F3-42A2-9C4F-71AB4C37E90D}" type="slidenum">
              <a:rPr lang="ja-JP" altLang="en-US"/>
              <a:pPr/>
              <a:t>‹#›</a:t>
            </a:fld>
            <a:endParaRPr lang="ja-JP" altLang="en-US"/>
          </a:p>
        </p:txBody>
      </p:sp>
    </p:spTree>
    <p:extLst>
      <p:ext uri="{BB962C8B-B14F-4D97-AF65-F5344CB8AC3E}">
        <p14:creationId xmlns:p14="http://schemas.microsoft.com/office/powerpoint/2010/main" val="2467972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6"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66EF6D79-D3E4-47C5-93E2-75F140EE3A55}" type="slidenum">
              <a:rPr lang="ja-JP" altLang="en-US"/>
              <a:pPr/>
              <a:t>‹#›</a:t>
            </a:fld>
            <a:endParaRPr lang="ja-JP" altLang="en-US"/>
          </a:p>
        </p:txBody>
      </p:sp>
    </p:spTree>
    <p:extLst>
      <p:ext uri="{BB962C8B-B14F-4D97-AF65-F5344CB8AC3E}">
        <p14:creationId xmlns:p14="http://schemas.microsoft.com/office/powerpoint/2010/main" val="63258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5"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4E996009-32B0-4F3D-B829-8265152F2577}" type="slidenum">
              <a:rPr lang="ja-JP" altLang="en-US"/>
              <a:pPr/>
              <a:t>‹#›</a:t>
            </a:fld>
            <a:endParaRPr lang="ja-JP" altLang="en-US"/>
          </a:p>
        </p:txBody>
      </p:sp>
    </p:spTree>
    <p:extLst>
      <p:ext uri="{BB962C8B-B14F-4D97-AF65-F5344CB8AC3E}">
        <p14:creationId xmlns:p14="http://schemas.microsoft.com/office/powerpoint/2010/main" val="3280795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5"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283CD951-0D8D-4F57-A564-8B39511E0250}" type="slidenum">
              <a:rPr lang="ja-JP" altLang="en-US"/>
              <a:pPr/>
              <a:t>‹#›</a:t>
            </a:fld>
            <a:endParaRPr lang="ja-JP" altLang="en-US"/>
          </a:p>
        </p:txBody>
      </p:sp>
    </p:spTree>
    <p:extLst>
      <p:ext uri="{BB962C8B-B14F-4D97-AF65-F5344CB8AC3E}">
        <p14:creationId xmlns:p14="http://schemas.microsoft.com/office/powerpoint/2010/main" val="1915422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4"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EA2A2C1A-C046-4043-9C04-AB0BD60D6CF8}" type="slidenum">
              <a:rPr lang="ja-JP" altLang="en-US"/>
              <a:pPr/>
              <a:t>‹#›</a:t>
            </a:fld>
            <a:endParaRPr lang="ja-JP" altLang="en-US"/>
          </a:p>
        </p:txBody>
      </p:sp>
    </p:spTree>
    <p:extLst>
      <p:ext uri="{BB962C8B-B14F-4D97-AF65-F5344CB8AC3E}">
        <p14:creationId xmlns:p14="http://schemas.microsoft.com/office/powerpoint/2010/main" val="123282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5"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39B9D22E-5282-4949-91CE-C145D229B631}" type="slidenum">
              <a:rPr lang="ja-JP" altLang="en-US"/>
              <a:pPr/>
              <a:t>‹#›</a:t>
            </a:fld>
            <a:endParaRPr lang="ja-JP" altLang="en-US"/>
          </a:p>
        </p:txBody>
      </p:sp>
    </p:spTree>
    <p:extLst>
      <p:ext uri="{BB962C8B-B14F-4D97-AF65-F5344CB8AC3E}">
        <p14:creationId xmlns:p14="http://schemas.microsoft.com/office/powerpoint/2010/main" val="246580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5"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FA119236-0F33-40CE-A8FA-D44CA012F318}" type="slidenum">
              <a:rPr lang="ja-JP" altLang="en-US"/>
              <a:pPr/>
              <a:t>‹#›</a:t>
            </a:fld>
            <a:endParaRPr lang="ja-JP" altLang="en-US"/>
          </a:p>
        </p:txBody>
      </p:sp>
    </p:spTree>
    <p:extLst>
      <p:ext uri="{BB962C8B-B14F-4D97-AF65-F5344CB8AC3E}">
        <p14:creationId xmlns:p14="http://schemas.microsoft.com/office/powerpoint/2010/main" val="226502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6"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A14E818D-0788-47FD-866B-0CA6E86AB6A5}" type="slidenum">
              <a:rPr lang="ja-JP" altLang="en-US"/>
              <a:pPr/>
              <a:t>‹#›</a:t>
            </a:fld>
            <a:endParaRPr lang="ja-JP" altLang="en-US"/>
          </a:p>
        </p:txBody>
      </p:sp>
    </p:spTree>
    <p:extLst>
      <p:ext uri="{BB962C8B-B14F-4D97-AF65-F5344CB8AC3E}">
        <p14:creationId xmlns:p14="http://schemas.microsoft.com/office/powerpoint/2010/main" val="2608807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8"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9" name="スライド番号プレースホルダ 5"/>
          <p:cNvSpPr>
            <a:spLocks noGrp="1"/>
          </p:cNvSpPr>
          <p:nvPr>
            <p:ph type="sldNum" sz="quarter" idx="12"/>
          </p:nvPr>
        </p:nvSpPr>
        <p:spPr/>
        <p:txBody>
          <a:bodyPr/>
          <a:lstStyle>
            <a:lvl1pPr>
              <a:defRPr/>
            </a:lvl1pPr>
          </a:lstStyle>
          <a:p>
            <a:fld id="{E7B12733-A946-4C4B-AB82-6EC93A201538}" type="slidenum">
              <a:rPr lang="ja-JP" altLang="en-US"/>
              <a:pPr/>
              <a:t>‹#›</a:t>
            </a:fld>
            <a:endParaRPr lang="ja-JP" altLang="en-US"/>
          </a:p>
        </p:txBody>
      </p:sp>
    </p:spTree>
    <p:extLst>
      <p:ext uri="{BB962C8B-B14F-4D97-AF65-F5344CB8AC3E}">
        <p14:creationId xmlns:p14="http://schemas.microsoft.com/office/powerpoint/2010/main" val="100763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4"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84B7B035-5CDB-4E19-86AB-F730AD86C831}" type="slidenum">
              <a:rPr lang="ja-JP" altLang="en-US"/>
              <a:pPr/>
              <a:t>‹#›</a:t>
            </a:fld>
            <a:endParaRPr lang="ja-JP" altLang="en-US"/>
          </a:p>
        </p:txBody>
      </p:sp>
    </p:spTree>
    <p:extLst>
      <p:ext uri="{BB962C8B-B14F-4D97-AF65-F5344CB8AC3E}">
        <p14:creationId xmlns:p14="http://schemas.microsoft.com/office/powerpoint/2010/main" val="213642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3"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4" name="スライド番号プレースホルダ 5"/>
          <p:cNvSpPr>
            <a:spLocks noGrp="1"/>
          </p:cNvSpPr>
          <p:nvPr>
            <p:ph type="sldNum" sz="quarter" idx="12"/>
          </p:nvPr>
        </p:nvSpPr>
        <p:spPr/>
        <p:txBody>
          <a:bodyPr/>
          <a:lstStyle>
            <a:lvl1pPr>
              <a:defRPr/>
            </a:lvl1pPr>
          </a:lstStyle>
          <a:p>
            <a:fld id="{D52EB80E-06F1-4F72-B7E2-23BDC7693653}" type="slidenum">
              <a:rPr lang="ja-JP" altLang="en-US"/>
              <a:pPr/>
              <a:t>‹#›</a:t>
            </a:fld>
            <a:endParaRPr lang="ja-JP" altLang="en-US"/>
          </a:p>
        </p:txBody>
      </p:sp>
    </p:spTree>
    <p:extLst>
      <p:ext uri="{BB962C8B-B14F-4D97-AF65-F5344CB8AC3E}">
        <p14:creationId xmlns:p14="http://schemas.microsoft.com/office/powerpoint/2010/main" val="73807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1444626" y="2876397"/>
            <a:ext cx="6215063" cy="560387"/>
          </a:xfrm>
        </p:spPr>
        <p:txBody>
          <a:bodyPr/>
          <a:lstStyle>
            <a:lvl1pPr>
              <a:defRPr sz="2800"/>
            </a:lvl1p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r>
              <a:rPr lang="en-US" altLang="ja-JP" smtClean="0"/>
              <a:t>2011/9/27</a:t>
            </a:r>
            <a:endParaRPr lang="ja-JP" altLang="en-US"/>
          </a:p>
        </p:txBody>
      </p:sp>
      <p:sp>
        <p:nvSpPr>
          <p:cNvPr id="4" name="フッター プレースホルダ 4"/>
          <p:cNvSpPr>
            <a:spLocks noGrp="1"/>
          </p:cNvSpPr>
          <p:nvPr>
            <p:ph type="ftr" sz="quarter" idx="11"/>
          </p:nvPr>
        </p:nvSpPr>
        <p:spPr/>
        <p:txBody>
          <a:bodyPr/>
          <a:lstStyle>
            <a:lvl1pPr>
              <a:defRPr/>
            </a:lvl1pPr>
          </a:lstStyle>
          <a:p>
            <a:r>
              <a:rPr lang="en-US" altLang="ja-JP" smtClean="0"/>
              <a:t>IAM/MSE</a:t>
            </a: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87780E26-BB94-4BBC-B41A-EF6762137E66}" type="slidenum">
              <a:rPr lang="ja-JP" altLang="en-US"/>
              <a:pPr/>
              <a:t>‹#›</a:t>
            </a:fld>
            <a:endParaRPr lang="ja-JP" altLang="en-US"/>
          </a:p>
        </p:txBody>
      </p:sp>
    </p:spTree>
    <p:extLst>
      <p:ext uri="{BB962C8B-B14F-4D97-AF65-F5344CB8AC3E}">
        <p14:creationId xmlns:p14="http://schemas.microsoft.com/office/powerpoint/2010/main" val="1967498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3686177" y="3760789"/>
            <a:ext cx="621506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357314"/>
            <a:ext cx="82296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0" y="655637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3366FF"/>
                </a:solidFill>
                <a:latin typeface="Calibri" pitchFamily="-111" charset="0"/>
              </a:defRPr>
            </a:lvl1pPr>
          </a:lstStyle>
          <a:p>
            <a:r>
              <a:rPr lang="en-US" altLang="ja-JP" smtClean="0"/>
              <a:t>2011/9/27</a:t>
            </a:r>
            <a:endParaRPr lang="ja-JP" altLang="en-US"/>
          </a:p>
        </p:txBody>
      </p:sp>
      <p:sp>
        <p:nvSpPr>
          <p:cNvPr id="5" name="フッター プレースホルダ 4"/>
          <p:cNvSpPr>
            <a:spLocks noGrp="1"/>
          </p:cNvSpPr>
          <p:nvPr>
            <p:ph type="ftr" sz="quarter" idx="3"/>
          </p:nvPr>
        </p:nvSpPr>
        <p:spPr>
          <a:xfrm>
            <a:off x="3124200" y="658177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3366FF"/>
                </a:solidFill>
                <a:latin typeface="Calibri" pitchFamily="-111" charset="0"/>
              </a:defRPr>
            </a:lvl1pPr>
          </a:lstStyle>
          <a:p>
            <a:r>
              <a:rPr lang="en-US" altLang="ja-JP" smtClean="0"/>
              <a:t>IAM/MSE</a:t>
            </a:r>
            <a:endParaRPr lang="ja-JP" altLang="en-US"/>
          </a:p>
        </p:txBody>
      </p:sp>
      <p:sp>
        <p:nvSpPr>
          <p:cNvPr id="6" name="スライド番号プレースホルダ 5"/>
          <p:cNvSpPr>
            <a:spLocks noGrp="1"/>
          </p:cNvSpPr>
          <p:nvPr>
            <p:ph type="sldNum" sz="quarter" idx="4"/>
          </p:nvPr>
        </p:nvSpPr>
        <p:spPr>
          <a:xfrm>
            <a:off x="7002463" y="655637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3366FF"/>
                </a:solidFill>
                <a:latin typeface="Calibri" pitchFamily="-111" charset="0"/>
              </a:defRPr>
            </a:lvl1pPr>
          </a:lstStyle>
          <a:p>
            <a:fld id="{6143A378-BBE4-4FC0-A141-EB70909762CD}" type="slidenum">
              <a:rPr lang="ja-JP" altLang="en-US"/>
              <a:pPr/>
              <a:t>‹#›</a:t>
            </a:fld>
            <a:endParaRPr lang="ja-JP" altLang="en-US"/>
          </a:p>
        </p:txBody>
      </p:sp>
      <p:pic>
        <p:nvPicPr>
          <p:cNvPr id="1031" name="Picture 3" descr="C:\Users\aso\Pictures\マーク.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277226" y="212726"/>
            <a:ext cx="747713"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2"/>
          <p:cNvSpPr>
            <a:spLocks noChangeShapeType="1"/>
          </p:cNvSpPr>
          <p:nvPr userDrawn="1"/>
        </p:nvSpPr>
        <p:spPr bwMode="auto">
          <a:xfrm>
            <a:off x="8172451" y="52388"/>
            <a:ext cx="0" cy="857250"/>
          </a:xfrm>
          <a:prstGeom prst="line">
            <a:avLst/>
          </a:prstGeom>
          <a:noFill/>
          <a:ln w="317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a typeface="+mn-ea"/>
            </a:endParaRPr>
          </a:p>
        </p:txBody>
      </p:sp>
      <p:sp>
        <p:nvSpPr>
          <p:cNvPr id="11" name="テキスト ボックス 10"/>
          <p:cNvSpPr txBox="1"/>
          <p:nvPr userDrawn="1"/>
        </p:nvSpPr>
        <p:spPr>
          <a:xfrm>
            <a:off x="8289926" y="17464"/>
            <a:ext cx="710451" cy="230832"/>
          </a:xfrm>
          <a:prstGeom prst="rect">
            <a:avLst/>
          </a:prstGeom>
          <a:noFill/>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900">
                <a:latin typeface="Marker Felt" pitchFamily="-111" charset="0"/>
              </a:rPr>
              <a:t>EMCC, ICR</a:t>
            </a:r>
            <a:endParaRPr lang="ja-JP" altLang="en-US" sz="900">
              <a:latin typeface="Marker Felt" pitchFamily="-111" charset="0"/>
            </a:endParaRPr>
          </a:p>
        </p:txBody>
      </p:sp>
      <p:sp>
        <p:nvSpPr>
          <p:cNvPr id="12" name="Line 2"/>
          <p:cNvSpPr>
            <a:spLocks noChangeShapeType="1"/>
          </p:cNvSpPr>
          <p:nvPr userDrawn="1"/>
        </p:nvSpPr>
        <p:spPr bwMode="auto">
          <a:xfrm>
            <a:off x="1166813" y="49213"/>
            <a:ext cx="0" cy="817562"/>
          </a:xfrm>
          <a:prstGeom prst="line">
            <a:avLst/>
          </a:prstGeom>
          <a:noFill/>
          <a:ln w="317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ja-JP" altLang="en-US">
              <a:latin typeface="+mn-lt"/>
              <a:ea typeface="+mn-ea"/>
            </a:endParaRPr>
          </a:p>
        </p:txBody>
      </p:sp>
      <p:pic>
        <p:nvPicPr>
          <p:cNvPr id="1035" name="図 1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7314" y="138113"/>
            <a:ext cx="103028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userDrawn="1"/>
        </p:nvSpPr>
        <p:spPr>
          <a:xfrm>
            <a:off x="792163" y="6753225"/>
            <a:ext cx="184666" cy="369332"/>
          </a:xfrm>
          <a:prstGeom prst="rect">
            <a:avLst/>
          </a:prstGeom>
          <a:noFill/>
        </p:spPr>
        <p:txBody>
          <a:bodyPr wrap="none">
            <a:spAutoFit/>
          </a:bodyPr>
          <a:lstStyle/>
          <a:p>
            <a:pPr fontAlgn="auto">
              <a:spcBef>
                <a:spcPts val="0"/>
              </a:spcBef>
              <a:spcAft>
                <a:spcPts val="0"/>
              </a:spcAft>
              <a:defRPr/>
            </a:pPr>
            <a:endParaRPr lang="ja-JP" altLang="en-US">
              <a:latin typeface="+mn-lt"/>
              <a:ea typeface="+mn-ea"/>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p:txStyles>
    <p:titleStyle>
      <a:lvl1pPr algn="ctr" defTabSz="457200" rtl="0" fontAlgn="base">
        <a:spcBef>
          <a:spcPct val="0"/>
        </a:spcBef>
        <a:spcAft>
          <a:spcPct val="0"/>
        </a:spcAft>
        <a:defRPr kumimoji="1" sz="3200" kern="1200">
          <a:solidFill>
            <a:schemeClr val="tx1"/>
          </a:solidFill>
          <a:latin typeface="+mj-lt"/>
          <a:ea typeface="+mj-ea"/>
          <a:cs typeface="ＭＳ Ｐゴシック" pitchFamily="-111" charset="-128"/>
        </a:defRPr>
      </a:lvl1pPr>
      <a:lvl2pPr algn="ctr" defTabSz="457200" rtl="0" fontAlgn="base">
        <a:spcBef>
          <a:spcPct val="0"/>
        </a:spcBef>
        <a:spcAft>
          <a:spcPct val="0"/>
        </a:spcAft>
        <a:defRPr kumimoji="1" sz="3200">
          <a:solidFill>
            <a:schemeClr val="tx1"/>
          </a:solidFill>
          <a:latin typeface="Calibri" pitchFamily="-111" charset="0"/>
          <a:ea typeface="ＭＳ Ｐゴシック" pitchFamily="-111" charset="-128"/>
          <a:cs typeface="ＭＳ Ｐゴシック" pitchFamily="-111" charset="-128"/>
        </a:defRPr>
      </a:lvl2pPr>
      <a:lvl3pPr algn="ctr" defTabSz="457200" rtl="0" fontAlgn="base">
        <a:spcBef>
          <a:spcPct val="0"/>
        </a:spcBef>
        <a:spcAft>
          <a:spcPct val="0"/>
        </a:spcAft>
        <a:defRPr kumimoji="1" sz="3200">
          <a:solidFill>
            <a:schemeClr val="tx1"/>
          </a:solidFill>
          <a:latin typeface="Calibri" pitchFamily="-111" charset="0"/>
          <a:ea typeface="ＭＳ Ｐゴシック" pitchFamily="-111" charset="-128"/>
          <a:cs typeface="ＭＳ Ｐゴシック" pitchFamily="-111" charset="-128"/>
        </a:defRPr>
      </a:lvl3pPr>
      <a:lvl4pPr algn="ctr" defTabSz="457200" rtl="0" fontAlgn="base">
        <a:spcBef>
          <a:spcPct val="0"/>
        </a:spcBef>
        <a:spcAft>
          <a:spcPct val="0"/>
        </a:spcAft>
        <a:defRPr kumimoji="1" sz="3200">
          <a:solidFill>
            <a:schemeClr val="tx1"/>
          </a:solidFill>
          <a:latin typeface="Calibri" pitchFamily="-111" charset="0"/>
          <a:ea typeface="ＭＳ Ｐゴシック" pitchFamily="-111" charset="-128"/>
          <a:cs typeface="ＭＳ Ｐゴシック" pitchFamily="-111" charset="-128"/>
        </a:defRPr>
      </a:lvl4pPr>
      <a:lvl5pPr algn="ctr" defTabSz="457200" rtl="0" fontAlgn="base">
        <a:spcBef>
          <a:spcPct val="0"/>
        </a:spcBef>
        <a:spcAft>
          <a:spcPct val="0"/>
        </a:spcAft>
        <a:defRPr kumimoji="1" sz="3200">
          <a:solidFill>
            <a:schemeClr val="tx1"/>
          </a:solidFill>
          <a:latin typeface="Calibri" pitchFamily="-111" charset="0"/>
          <a:ea typeface="ＭＳ Ｐゴシック" pitchFamily="-111" charset="-128"/>
          <a:cs typeface="ＭＳ Ｐゴシック" pitchFamily="-111" charset="-128"/>
        </a:defRPr>
      </a:lvl5pPr>
      <a:lvl6pPr marL="457200" algn="ctr" defTabSz="457200" rtl="0" fontAlgn="base">
        <a:spcBef>
          <a:spcPct val="0"/>
        </a:spcBef>
        <a:spcAft>
          <a:spcPct val="0"/>
        </a:spcAft>
        <a:defRPr kumimoji="1" sz="3200">
          <a:solidFill>
            <a:schemeClr val="tx1"/>
          </a:solidFill>
          <a:latin typeface="Calibri" pitchFamily="-111" charset="0"/>
          <a:ea typeface="ＭＳ Ｐゴシック" pitchFamily="-111" charset="-128"/>
          <a:cs typeface="ＭＳ Ｐゴシック" pitchFamily="-111" charset="-128"/>
        </a:defRPr>
      </a:lvl6pPr>
      <a:lvl7pPr marL="914400" algn="ctr" defTabSz="457200" rtl="0" fontAlgn="base">
        <a:spcBef>
          <a:spcPct val="0"/>
        </a:spcBef>
        <a:spcAft>
          <a:spcPct val="0"/>
        </a:spcAft>
        <a:defRPr kumimoji="1" sz="3200">
          <a:solidFill>
            <a:schemeClr val="tx1"/>
          </a:solidFill>
          <a:latin typeface="Calibri" pitchFamily="-111" charset="0"/>
          <a:ea typeface="ＭＳ Ｐゴシック" pitchFamily="-111" charset="-128"/>
          <a:cs typeface="ＭＳ Ｐゴシック" pitchFamily="-111" charset="-128"/>
        </a:defRPr>
      </a:lvl7pPr>
      <a:lvl8pPr marL="1371600" algn="ctr" defTabSz="457200" rtl="0" fontAlgn="base">
        <a:spcBef>
          <a:spcPct val="0"/>
        </a:spcBef>
        <a:spcAft>
          <a:spcPct val="0"/>
        </a:spcAft>
        <a:defRPr kumimoji="1" sz="3200">
          <a:solidFill>
            <a:schemeClr val="tx1"/>
          </a:solidFill>
          <a:latin typeface="Calibri" pitchFamily="-111" charset="0"/>
          <a:ea typeface="ＭＳ Ｐゴシック" pitchFamily="-111" charset="-128"/>
          <a:cs typeface="ＭＳ Ｐゴシック" pitchFamily="-111" charset="-128"/>
        </a:defRPr>
      </a:lvl8pPr>
      <a:lvl9pPr marL="1828800" algn="ctr" defTabSz="457200" rtl="0" fontAlgn="base">
        <a:spcBef>
          <a:spcPct val="0"/>
        </a:spcBef>
        <a:spcAft>
          <a:spcPct val="0"/>
        </a:spcAft>
        <a:defRPr kumimoji="1" sz="3200">
          <a:solidFill>
            <a:schemeClr val="tx1"/>
          </a:solidFill>
          <a:latin typeface="Calibri" pitchFamily="-111" charset="0"/>
          <a:ea typeface="ＭＳ Ｐゴシック" pitchFamily="-111" charset="-128"/>
          <a:cs typeface="ＭＳ Ｐゴシック" pitchFamily="-111" charset="-128"/>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ＭＳ Ｐゴシック" pitchFamily="-111" charset="-128"/>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em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47.emf"/><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2.gif"/><Relationship Id="rId5" Type="http://schemas.openxmlformats.org/officeDocument/2006/relationships/image" Target="../media/image61.jpe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12.png"/><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5.jpe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7.wmf"/></Relationships>
</file>

<file path=ppt/slides/_rels/slide6.xml.rels><?xml version="1.0" encoding="UTF-8" standalone="yes"?>
<Relationships xmlns="http://schemas.openxmlformats.org/package/2006/relationships"><Relationship Id="rId3" Type="http://schemas.openxmlformats.org/officeDocument/2006/relationships/oleObject" Target="../embeddings/Microsoft_Excel_97-2003_______1.xls"/><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1.xml"/><Relationship Id="rId7" Type="http://schemas.openxmlformats.org/officeDocument/2006/relationships/image" Target="../media/image88.wmf"/><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90.png"/><Relationship Id="rId4" Type="http://schemas.openxmlformats.org/officeDocument/2006/relationships/notesSlide" Target="../notesSlides/notesSlide30.xml"/><Relationship Id="rId9" Type="http://schemas.openxmlformats.org/officeDocument/2006/relationships/image" Target="../media/image89.wmf"/></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1.xml"/><Relationship Id="rId7" Type="http://schemas.openxmlformats.org/officeDocument/2006/relationships/image" Target="../media/image88.wmf"/><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89.wmf"/></Relationships>
</file>

<file path=ppt/slides/_rels/slide62.xml.rels><?xml version="1.0" encoding="UTF-8" standalone="yes"?>
<Relationships xmlns="http://schemas.openxmlformats.org/package/2006/relationships"><Relationship Id="rId3" Type="http://schemas.openxmlformats.org/officeDocument/2006/relationships/image" Target="../media/image91.emf"/><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oleObject" Target="../embeddings/oleObject1.bin"/><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プレースホルダ 11"/>
          <p:cNvSpPr>
            <a:spLocks noGrp="1"/>
          </p:cNvSpPr>
          <p:nvPr>
            <p:ph type="body" sz="quarter" idx="13"/>
          </p:nvPr>
        </p:nvSpPr>
        <p:spPr>
          <a:xfrm>
            <a:off x="1717675" y="22225"/>
            <a:ext cx="6051551" cy="596900"/>
          </a:xfrm>
        </p:spPr>
        <p:txBody>
          <a:bodyPr/>
          <a:lstStyle/>
          <a:p>
            <a:pPr>
              <a:lnSpc>
                <a:spcPts val="3238"/>
              </a:lnSpc>
              <a:spcBef>
                <a:spcPct val="0"/>
              </a:spcBef>
            </a:pPr>
            <a:endParaRPr lang="ja-JP" altLang="en-US" smtClean="0"/>
          </a:p>
        </p:txBody>
      </p:sp>
      <p:sp>
        <p:nvSpPr>
          <p:cNvPr id="3" name="日付プレースホルダ 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898EE140-C0FB-4FDD-8B7B-34E96C6EADD8}" type="slidenum">
              <a:rPr lang="ja-JP" altLang="en-US" sz="1200">
                <a:solidFill>
                  <a:srgbClr val="3366FF"/>
                </a:solidFill>
                <a:latin typeface="Calibri" pitchFamily="-111" charset="0"/>
              </a:rPr>
              <a:pPr/>
              <a:t>1</a:t>
            </a:fld>
            <a:endParaRPr lang="ja-JP" altLang="en-US" sz="1200">
              <a:solidFill>
                <a:srgbClr val="3366FF"/>
              </a:solidFill>
              <a:latin typeface="Calibri" pitchFamily="-111" charset="0"/>
            </a:endParaRPr>
          </a:p>
        </p:txBody>
      </p:sp>
      <p:sp>
        <p:nvSpPr>
          <p:cNvPr id="7" name="テキスト ボックス 3"/>
          <p:cNvSpPr txBox="1">
            <a:spLocks noChangeArrowheads="1"/>
          </p:cNvSpPr>
          <p:nvPr/>
        </p:nvSpPr>
        <p:spPr bwMode="auto">
          <a:xfrm>
            <a:off x="831849" y="1604964"/>
            <a:ext cx="7766051" cy="3785652"/>
          </a:xfrm>
          <a:prstGeom prst="rect">
            <a:avLst/>
          </a:prstGeom>
          <a:ln/>
          <a:effectLst>
            <a:glow rad="139700">
              <a:schemeClr val="accent1">
                <a:alpha val="75000"/>
              </a:schemeClr>
            </a:glow>
            <a:outerShdw blurRad="40000" dist="20000" dir="5400000" rotWithShape="0">
              <a:srgbClr val="000000">
                <a:alpha val="38000"/>
              </a:srgbClr>
            </a:outerShdw>
          </a:effectLst>
          <a:extLst/>
        </p:spPr>
        <p:style>
          <a:lnRef idx="1">
            <a:schemeClr val="accent5"/>
          </a:lnRef>
          <a:fillRef idx="2">
            <a:schemeClr val="accent5"/>
          </a:fillRef>
          <a:effectRef idx="1">
            <a:schemeClr val="accent5"/>
          </a:effectRef>
          <a:fontRef idx="minor">
            <a:schemeClr val="dk1"/>
          </a:fontRef>
        </p:style>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3200" dirty="0"/>
              <a:t>Molecular Structure Imaging and </a:t>
            </a:r>
            <a:endParaRPr lang="en-US" altLang="ja-JP" sz="3200" dirty="0" smtClean="0"/>
          </a:p>
          <a:p>
            <a:pPr algn="ctr"/>
            <a:r>
              <a:rPr lang="en-US" altLang="ja-JP" sz="3200" dirty="0" smtClean="0"/>
              <a:t>Site-resolved </a:t>
            </a:r>
            <a:r>
              <a:rPr lang="en-US" altLang="ja-JP" sz="3200" dirty="0"/>
              <a:t>Analysis </a:t>
            </a:r>
            <a:endParaRPr lang="en-US" altLang="ja-JP" sz="3200" dirty="0" smtClean="0"/>
          </a:p>
          <a:p>
            <a:pPr algn="ctr"/>
            <a:r>
              <a:rPr lang="en-US" altLang="ja-JP" sz="3200" dirty="0" smtClean="0"/>
              <a:t>by </a:t>
            </a:r>
            <a:r>
              <a:rPr lang="en-US" altLang="ja-JP" sz="3200" dirty="0"/>
              <a:t>Cs-corrected STEM</a:t>
            </a:r>
            <a:endParaRPr lang="en-US" altLang="ja-JP" sz="3200" dirty="0">
              <a:latin typeface="Calibri" pitchFamily="-111" charset="0"/>
              <a:cs typeface="Times New Roman" pitchFamily="-111" charset="0"/>
            </a:endParaRPr>
          </a:p>
          <a:p>
            <a:pPr algn="ctr"/>
            <a:endParaRPr lang="en-US" altLang="ja-JP" dirty="0" smtClean="0">
              <a:latin typeface="Calibri" pitchFamily="-111" charset="0"/>
              <a:cs typeface="Times New Roman" pitchFamily="-111" charset="0"/>
            </a:endParaRPr>
          </a:p>
          <a:p>
            <a:pPr algn="ctr"/>
            <a:r>
              <a:rPr lang="en-US" altLang="ja-JP" dirty="0" smtClean="0">
                <a:latin typeface="Calibri" pitchFamily="-111" charset="0"/>
                <a:cs typeface="Times New Roman" pitchFamily="-111" charset="0"/>
              </a:rPr>
              <a:t>M</a:t>
            </a:r>
            <a:r>
              <a:rPr lang="en-US" altLang="ja-JP" dirty="0">
                <a:latin typeface="Calibri" pitchFamily="-111" charset="0"/>
                <a:cs typeface="Times New Roman" pitchFamily="-111" charset="0"/>
              </a:rPr>
              <a:t>. </a:t>
            </a:r>
            <a:r>
              <a:rPr lang="en-US" altLang="ja-JP" dirty="0" err="1">
                <a:latin typeface="Calibri" pitchFamily="-111" charset="0"/>
                <a:cs typeface="Times New Roman" pitchFamily="-111" charset="0"/>
              </a:rPr>
              <a:t>Haruta</a:t>
            </a:r>
            <a:r>
              <a:rPr lang="en-US" altLang="ja-JP" dirty="0">
                <a:latin typeface="Calibri" pitchFamily="-111" charset="0"/>
                <a:cs typeface="Times New Roman" pitchFamily="-111" charset="0"/>
              </a:rPr>
              <a:t>, H. </a:t>
            </a:r>
            <a:r>
              <a:rPr lang="en-US" altLang="ja-JP" dirty="0" err="1" smtClean="0">
                <a:latin typeface="Calibri" pitchFamily="-111" charset="0"/>
                <a:cs typeface="Times New Roman" pitchFamily="-111" charset="0"/>
              </a:rPr>
              <a:t>Kurata</a:t>
            </a:r>
            <a:endParaRPr lang="en-US" altLang="ja-JP" i="1" dirty="0" smtClean="0">
              <a:latin typeface="Calibri" pitchFamily="-111" charset="0"/>
            </a:endParaRPr>
          </a:p>
          <a:p>
            <a:pPr algn="ctr"/>
            <a:r>
              <a:rPr lang="en-US" altLang="ja-JP" sz="1800" i="1" dirty="0">
                <a:latin typeface="Calibri" pitchFamily="-111" charset="0"/>
              </a:rPr>
              <a:t>Institute for Chemical Research, Kyoto University, </a:t>
            </a:r>
            <a:r>
              <a:rPr lang="en-US" altLang="ja-JP" sz="1800" i="1" dirty="0" err="1">
                <a:latin typeface="Calibri" pitchFamily="-111" charset="0"/>
              </a:rPr>
              <a:t>Uji</a:t>
            </a:r>
            <a:r>
              <a:rPr lang="en-US" altLang="ja-JP" sz="1800" i="1" dirty="0">
                <a:latin typeface="Calibri" pitchFamily="-111" charset="0"/>
              </a:rPr>
              <a:t>, Kyoto, </a:t>
            </a:r>
            <a:r>
              <a:rPr lang="en-US" altLang="ja-JP" sz="1800" i="1" dirty="0" smtClean="0">
                <a:latin typeface="Calibri" pitchFamily="-111" charset="0"/>
              </a:rPr>
              <a:t>Japan</a:t>
            </a:r>
          </a:p>
          <a:p>
            <a:pPr algn="ctr"/>
            <a:endParaRPr lang="en-US" altLang="ja-JP" sz="1800" i="1" dirty="0" smtClean="0">
              <a:latin typeface="Calibri" pitchFamily="-111" charset="0"/>
            </a:endParaRPr>
          </a:p>
          <a:p>
            <a:pPr algn="ctr"/>
            <a:r>
              <a:rPr lang="en-US" altLang="ja-JP" dirty="0">
                <a:latin typeface="Calibri" pitchFamily="-111" charset="0"/>
                <a:cs typeface="Times New Roman" pitchFamily="-111" charset="0"/>
              </a:rPr>
              <a:t>and </a:t>
            </a:r>
            <a:r>
              <a:rPr lang="en-US" altLang="ja-JP" dirty="0" smtClean="0">
                <a:latin typeface="Calibri" pitchFamily="-111" charset="0"/>
                <a:cs typeface="Times New Roman" pitchFamily="-111" charset="0"/>
              </a:rPr>
              <a:t> </a:t>
            </a:r>
            <a:r>
              <a:rPr lang="en-US" altLang="ja-JP" u="sng" dirty="0" smtClean="0">
                <a:latin typeface="Calibri" pitchFamily="-111" charset="0"/>
                <a:cs typeface="Times New Roman" pitchFamily="-111" charset="0"/>
              </a:rPr>
              <a:t>S. </a:t>
            </a:r>
            <a:r>
              <a:rPr lang="en-US" altLang="ja-JP" u="sng" dirty="0" err="1" smtClean="0">
                <a:latin typeface="Calibri" pitchFamily="-111" charset="0"/>
                <a:cs typeface="Times New Roman" pitchFamily="-111" charset="0"/>
              </a:rPr>
              <a:t>Isoda</a:t>
            </a:r>
            <a:endParaRPr lang="ja-JP" altLang="en-US" dirty="0" smtClean="0">
              <a:latin typeface="Calibri" pitchFamily="-111" charset="0"/>
            </a:endParaRPr>
          </a:p>
          <a:p>
            <a:pPr algn="ctr"/>
            <a:r>
              <a:rPr lang="en-US" altLang="ja-JP" sz="1800" i="1" dirty="0" smtClean="0">
                <a:latin typeface="Calibri" pitchFamily="-111" charset="0"/>
              </a:rPr>
              <a:t>Institute </a:t>
            </a:r>
            <a:r>
              <a:rPr lang="en-US" altLang="ja-JP" sz="1800" i="1" dirty="0">
                <a:latin typeface="Calibri" pitchFamily="-111" charset="0"/>
              </a:rPr>
              <a:t>for Integrated Cell-Material Sciences (</a:t>
            </a:r>
            <a:r>
              <a:rPr lang="en-US" altLang="ja-JP" sz="1800" i="1" dirty="0" err="1">
                <a:latin typeface="Calibri" pitchFamily="-111" charset="0"/>
              </a:rPr>
              <a:t>iCeMS</a:t>
            </a:r>
            <a:r>
              <a:rPr lang="en-US" altLang="ja-JP" sz="1800" i="1" dirty="0">
                <a:latin typeface="Calibri" pitchFamily="-111" charset="0"/>
              </a:rPr>
              <a:t>), </a:t>
            </a:r>
          </a:p>
          <a:p>
            <a:pPr algn="ctr"/>
            <a:r>
              <a:rPr lang="en-US" altLang="ja-JP" sz="1800" i="1" dirty="0">
                <a:latin typeface="Calibri" pitchFamily="-111" charset="0"/>
              </a:rPr>
              <a:t>Kyoto University, Yoshida-</a:t>
            </a:r>
            <a:r>
              <a:rPr lang="en-US" altLang="ja-JP" sz="1800" i="1" dirty="0" err="1">
                <a:latin typeface="Calibri" pitchFamily="-111" charset="0"/>
              </a:rPr>
              <a:t>Ushinomiya</a:t>
            </a:r>
            <a:r>
              <a:rPr lang="en-US" altLang="ja-JP" sz="1800" i="1" dirty="0">
                <a:latin typeface="Calibri" pitchFamily="-111" charset="0"/>
              </a:rPr>
              <a:t>, Kyoto, Japan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日付プレースホルダ 1"/>
          <p:cNvSpPr>
            <a:spLocks noGrp="1"/>
          </p:cNvSpPr>
          <p:nvPr>
            <p:ph type="dt" sz="quarter" idx="10"/>
          </p:nvPr>
        </p:nvSpPr>
        <p:spPr/>
        <p:txBody>
          <a:bodyPr rtlCol="0"/>
          <a:lstStyle/>
          <a:p>
            <a:pPr fontAlgn="auto">
              <a:spcBef>
                <a:spcPts val="0"/>
              </a:spcBef>
              <a:spcAft>
                <a:spcPts val="0"/>
              </a:spcAft>
              <a:defRPr/>
            </a:pPr>
            <a:r>
              <a:rPr lang="en-US" altLang="ja-JP" smtClean="0">
                <a:latin typeface="+mn-lt"/>
                <a:ea typeface="+mn-ea"/>
              </a:rPr>
              <a:t>2011/9/27</a:t>
            </a:r>
            <a:endParaRPr lang="en-US" altLang="ja-JP">
              <a:latin typeface="+mn-lt"/>
              <a:ea typeface="+mn-ea"/>
            </a:endParaRPr>
          </a:p>
        </p:txBody>
      </p:sp>
      <p:sp>
        <p:nvSpPr>
          <p:cNvPr id="53" name="スライド番号プレースホルダ 3"/>
          <p:cNvSpPr>
            <a:spLocks noGrp="1"/>
          </p:cNvSpPr>
          <p:nvPr>
            <p:ph type="sldNum" sz="quarter" idx="12"/>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8C5B0560-9E3D-4657-AD6F-EE76809F2D94}" type="slidenum">
              <a:rPr lang="en-US" altLang="ja-JP" sz="1200">
                <a:solidFill>
                  <a:srgbClr val="3366FF"/>
                </a:solidFill>
                <a:latin typeface="Calibri" pitchFamily="-111" charset="0"/>
              </a:rPr>
              <a:pPr/>
              <a:t>10</a:t>
            </a:fld>
            <a:endParaRPr lang="en-US" altLang="ja-JP" sz="1200">
              <a:solidFill>
                <a:srgbClr val="3366FF"/>
              </a:solidFill>
              <a:latin typeface="Calibri" pitchFamily="-111" charset="0"/>
            </a:endParaRPr>
          </a:p>
        </p:txBody>
      </p:sp>
      <p:sp>
        <p:nvSpPr>
          <p:cNvPr id="67588" name="Text Box 2"/>
          <p:cNvSpPr txBox="1">
            <a:spLocks noChangeArrowheads="1"/>
          </p:cNvSpPr>
          <p:nvPr/>
        </p:nvSpPr>
        <p:spPr bwMode="auto">
          <a:xfrm>
            <a:off x="0" y="-26481"/>
            <a:ext cx="9144000" cy="584775"/>
          </a:xfrm>
          <a:prstGeom prst="rect">
            <a:avLst/>
          </a:prstGeom>
          <a:noFill/>
          <a:ln w="9525">
            <a:noFill/>
            <a:miter lim="800000"/>
            <a:headEnd/>
            <a:tailEnd/>
          </a:ln>
          <a:extLst/>
        </p:spPr>
        <p:txBody>
          <a:bodyPr anchor="ct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3200" dirty="0" smtClean="0">
                <a:solidFill>
                  <a:srgbClr val="0070C0"/>
                </a:solidFill>
                <a:latin typeface="Calibri" pitchFamily="34" charset="0"/>
                <a:cs typeface="Calibri" pitchFamily="34" charset="0"/>
              </a:rPr>
              <a:t>Quantitative LAADF images </a:t>
            </a:r>
            <a:r>
              <a:rPr lang="en-US" altLang="ja-JP" sz="3200" dirty="0" smtClean="0">
                <a:solidFill>
                  <a:srgbClr val="0070C0"/>
                </a:solidFill>
                <a:latin typeface="Calibri" pitchFamily="34" charset="0"/>
                <a:cs typeface="Calibri" pitchFamily="34" charset="0"/>
              </a:rPr>
              <a:t>? </a:t>
            </a:r>
            <a:r>
              <a:rPr lang="en-US" altLang="ja-JP" sz="3200" dirty="0" smtClean="0">
                <a:solidFill>
                  <a:srgbClr val="0070C0"/>
                </a:solidFill>
                <a:latin typeface="Calibri" pitchFamily="34" charset="0"/>
                <a:cs typeface="Calibri" pitchFamily="34" charset="0"/>
                <a:sym typeface="Wingdings" pitchFamily="2" charset="2"/>
              </a:rPr>
              <a:t> Yes</a:t>
            </a:r>
            <a:endParaRPr lang="en-US" altLang="ja-JP" sz="3200" dirty="0">
              <a:solidFill>
                <a:srgbClr val="0070C0"/>
              </a:solidFill>
              <a:latin typeface="Calibri" pitchFamily="34" charset="0"/>
              <a:cs typeface="Calibri" pitchFamily="34" charset="0"/>
            </a:endParaRPr>
          </a:p>
        </p:txBody>
      </p:sp>
      <p:sp>
        <p:nvSpPr>
          <p:cNvPr id="67589" name="Text Box 3"/>
          <p:cNvSpPr txBox="1">
            <a:spLocks noChangeArrowheads="1"/>
          </p:cNvSpPr>
          <p:nvPr/>
        </p:nvSpPr>
        <p:spPr bwMode="auto">
          <a:xfrm>
            <a:off x="5786439" y="742951"/>
            <a:ext cx="1755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rPr>
              <a:t>Intensity profiles</a:t>
            </a:r>
          </a:p>
        </p:txBody>
      </p:sp>
      <p:grpSp>
        <p:nvGrpSpPr>
          <p:cNvPr id="67590" name="Group 4"/>
          <p:cNvGrpSpPr>
            <a:grpSpLocks/>
          </p:cNvGrpSpPr>
          <p:nvPr/>
        </p:nvGrpSpPr>
        <p:grpSpPr bwMode="auto">
          <a:xfrm>
            <a:off x="933449" y="841375"/>
            <a:ext cx="3462338" cy="2749550"/>
            <a:chOff x="588" y="530"/>
            <a:chExt cx="2181" cy="1732"/>
          </a:xfrm>
        </p:grpSpPr>
        <p:pic>
          <p:nvPicPr>
            <p:cNvPr id="67606" name="Picture 5"/>
            <p:cNvPicPr>
              <a:picLocks noChangeAspect="1" noChangeArrowheads="1"/>
            </p:cNvPicPr>
            <p:nvPr/>
          </p:nvPicPr>
          <p:blipFill>
            <a:blip r:embed="rId3">
              <a:lum bright="15000" contrast="12000"/>
              <a:extLst>
                <a:ext uri="{28A0092B-C50C-407E-A947-70E740481C1C}">
                  <a14:useLocalDpi xmlns:a14="http://schemas.microsoft.com/office/drawing/2010/main" val="0"/>
                </a:ext>
              </a:extLst>
            </a:blip>
            <a:srcRect/>
            <a:stretch>
              <a:fillRect/>
            </a:stretch>
          </p:blipFill>
          <p:spPr bwMode="auto">
            <a:xfrm>
              <a:off x="588" y="768"/>
              <a:ext cx="2181" cy="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607" name="Group 6"/>
            <p:cNvGrpSpPr>
              <a:grpSpLocks noChangeAspect="1"/>
            </p:cNvGrpSpPr>
            <p:nvPr/>
          </p:nvGrpSpPr>
          <p:grpSpPr bwMode="auto">
            <a:xfrm>
              <a:off x="1867" y="1575"/>
              <a:ext cx="642" cy="581"/>
              <a:chOff x="566" y="494"/>
              <a:chExt cx="548" cy="496"/>
            </a:xfrm>
          </p:grpSpPr>
          <p:sp>
            <p:nvSpPr>
              <p:cNvPr id="67612" name="Freeform 7"/>
              <p:cNvSpPr>
                <a:spLocks noChangeAspect="1"/>
              </p:cNvSpPr>
              <p:nvPr/>
            </p:nvSpPr>
            <p:spPr bwMode="auto">
              <a:xfrm>
                <a:off x="740" y="656"/>
                <a:ext cx="198" cy="172"/>
              </a:xfrm>
              <a:custGeom>
                <a:avLst/>
                <a:gdLst>
                  <a:gd name="T0" fmla="*/ 20 w 198"/>
                  <a:gd name="T1" fmla="*/ 14 h 172"/>
                  <a:gd name="T2" fmla="*/ 62 w 198"/>
                  <a:gd name="T3" fmla="*/ 0 h 172"/>
                  <a:gd name="T4" fmla="*/ 96 w 198"/>
                  <a:gd name="T5" fmla="*/ 30 h 172"/>
                  <a:gd name="T6" fmla="*/ 138 w 198"/>
                  <a:gd name="T7" fmla="*/ 2 h 172"/>
                  <a:gd name="T8" fmla="*/ 178 w 198"/>
                  <a:gd name="T9" fmla="*/ 14 h 172"/>
                  <a:gd name="T10" fmla="*/ 194 w 198"/>
                  <a:gd name="T11" fmla="*/ 54 h 172"/>
                  <a:gd name="T12" fmla="*/ 160 w 198"/>
                  <a:gd name="T13" fmla="*/ 88 h 172"/>
                  <a:gd name="T14" fmla="*/ 198 w 198"/>
                  <a:gd name="T15" fmla="*/ 120 h 172"/>
                  <a:gd name="T16" fmla="*/ 178 w 198"/>
                  <a:gd name="T17" fmla="*/ 158 h 172"/>
                  <a:gd name="T18" fmla="*/ 136 w 198"/>
                  <a:gd name="T19" fmla="*/ 172 h 172"/>
                  <a:gd name="T20" fmla="*/ 98 w 198"/>
                  <a:gd name="T21" fmla="*/ 140 h 172"/>
                  <a:gd name="T22" fmla="*/ 62 w 198"/>
                  <a:gd name="T23" fmla="*/ 172 h 172"/>
                  <a:gd name="T24" fmla="*/ 18 w 198"/>
                  <a:gd name="T25" fmla="*/ 156 h 172"/>
                  <a:gd name="T26" fmla="*/ 4 w 198"/>
                  <a:gd name="T27" fmla="*/ 118 h 172"/>
                  <a:gd name="T28" fmla="*/ 38 w 198"/>
                  <a:gd name="T29" fmla="*/ 84 h 172"/>
                  <a:gd name="T30" fmla="*/ 0 w 198"/>
                  <a:gd name="T31" fmla="*/ 48 h 172"/>
                  <a:gd name="T32" fmla="*/ 20 w 198"/>
                  <a:gd name="T33" fmla="*/ 14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8"/>
                  <a:gd name="T52" fmla="*/ 0 h 172"/>
                  <a:gd name="T53" fmla="*/ 198 w 198"/>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8" h="172">
                    <a:moveTo>
                      <a:pt x="20" y="14"/>
                    </a:moveTo>
                    <a:lnTo>
                      <a:pt x="62" y="0"/>
                    </a:lnTo>
                    <a:lnTo>
                      <a:pt x="96" y="30"/>
                    </a:lnTo>
                    <a:lnTo>
                      <a:pt x="138" y="2"/>
                    </a:lnTo>
                    <a:lnTo>
                      <a:pt x="178" y="14"/>
                    </a:lnTo>
                    <a:lnTo>
                      <a:pt x="194" y="54"/>
                    </a:lnTo>
                    <a:lnTo>
                      <a:pt x="160" y="88"/>
                    </a:lnTo>
                    <a:lnTo>
                      <a:pt x="198" y="120"/>
                    </a:lnTo>
                    <a:lnTo>
                      <a:pt x="178" y="158"/>
                    </a:lnTo>
                    <a:lnTo>
                      <a:pt x="136" y="172"/>
                    </a:lnTo>
                    <a:lnTo>
                      <a:pt x="98" y="140"/>
                    </a:lnTo>
                    <a:lnTo>
                      <a:pt x="62" y="172"/>
                    </a:lnTo>
                    <a:lnTo>
                      <a:pt x="18" y="156"/>
                    </a:lnTo>
                    <a:lnTo>
                      <a:pt x="4" y="118"/>
                    </a:lnTo>
                    <a:lnTo>
                      <a:pt x="38" y="84"/>
                    </a:lnTo>
                    <a:lnTo>
                      <a:pt x="0" y="48"/>
                    </a:lnTo>
                    <a:lnTo>
                      <a:pt x="20" y="14"/>
                    </a:lnTo>
                    <a:close/>
                  </a:path>
                </a:pathLst>
              </a:cu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7613" name="Freeform 8"/>
              <p:cNvSpPr>
                <a:spLocks noChangeAspect="1"/>
              </p:cNvSpPr>
              <p:nvPr/>
            </p:nvSpPr>
            <p:spPr bwMode="auto">
              <a:xfrm>
                <a:off x="786" y="542"/>
                <a:ext cx="104" cy="120"/>
              </a:xfrm>
              <a:custGeom>
                <a:avLst/>
                <a:gdLst>
                  <a:gd name="T0" fmla="*/ 16 w 104"/>
                  <a:gd name="T1" fmla="*/ 116 h 120"/>
                  <a:gd name="T2" fmla="*/ 32 w 104"/>
                  <a:gd name="T3" fmla="*/ 74 h 120"/>
                  <a:gd name="T4" fmla="*/ 0 w 104"/>
                  <a:gd name="T5" fmla="*/ 38 h 120"/>
                  <a:gd name="T6" fmla="*/ 32 w 104"/>
                  <a:gd name="T7" fmla="*/ 0 h 120"/>
                  <a:gd name="T8" fmla="*/ 76 w 104"/>
                  <a:gd name="T9" fmla="*/ 0 h 120"/>
                  <a:gd name="T10" fmla="*/ 104 w 104"/>
                  <a:gd name="T11" fmla="*/ 40 h 120"/>
                  <a:gd name="T12" fmla="*/ 78 w 104"/>
                  <a:gd name="T13" fmla="*/ 76 h 120"/>
                  <a:gd name="T14" fmla="*/ 94 w 104"/>
                  <a:gd name="T15" fmla="*/ 120 h 120"/>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120"/>
                  <a:gd name="T26" fmla="*/ 104 w 104"/>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120">
                    <a:moveTo>
                      <a:pt x="16" y="116"/>
                    </a:moveTo>
                    <a:lnTo>
                      <a:pt x="32" y="74"/>
                    </a:lnTo>
                    <a:lnTo>
                      <a:pt x="0" y="38"/>
                    </a:lnTo>
                    <a:lnTo>
                      <a:pt x="32" y="0"/>
                    </a:lnTo>
                    <a:lnTo>
                      <a:pt x="76" y="0"/>
                    </a:lnTo>
                    <a:lnTo>
                      <a:pt x="104" y="40"/>
                    </a:lnTo>
                    <a:lnTo>
                      <a:pt x="78" y="76"/>
                    </a:lnTo>
                    <a:lnTo>
                      <a:pt x="94" y="120"/>
                    </a:lnTo>
                  </a:path>
                </a:pathLst>
              </a:cu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7614" name="Freeform 9"/>
              <p:cNvSpPr>
                <a:spLocks noChangeAspect="1"/>
              </p:cNvSpPr>
              <p:nvPr/>
            </p:nvSpPr>
            <p:spPr bwMode="auto">
              <a:xfrm flipV="1">
                <a:off x="786" y="825"/>
                <a:ext cx="104" cy="120"/>
              </a:xfrm>
              <a:custGeom>
                <a:avLst/>
                <a:gdLst>
                  <a:gd name="T0" fmla="*/ 16 w 104"/>
                  <a:gd name="T1" fmla="*/ 116 h 120"/>
                  <a:gd name="T2" fmla="*/ 32 w 104"/>
                  <a:gd name="T3" fmla="*/ 74 h 120"/>
                  <a:gd name="T4" fmla="*/ 0 w 104"/>
                  <a:gd name="T5" fmla="*/ 38 h 120"/>
                  <a:gd name="T6" fmla="*/ 32 w 104"/>
                  <a:gd name="T7" fmla="*/ 0 h 120"/>
                  <a:gd name="T8" fmla="*/ 76 w 104"/>
                  <a:gd name="T9" fmla="*/ 0 h 120"/>
                  <a:gd name="T10" fmla="*/ 104 w 104"/>
                  <a:gd name="T11" fmla="*/ 40 h 120"/>
                  <a:gd name="T12" fmla="*/ 78 w 104"/>
                  <a:gd name="T13" fmla="*/ 76 h 120"/>
                  <a:gd name="T14" fmla="*/ 94 w 104"/>
                  <a:gd name="T15" fmla="*/ 120 h 120"/>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120"/>
                  <a:gd name="T26" fmla="*/ 104 w 104"/>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120">
                    <a:moveTo>
                      <a:pt x="16" y="116"/>
                    </a:moveTo>
                    <a:lnTo>
                      <a:pt x="32" y="74"/>
                    </a:lnTo>
                    <a:lnTo>
                      <a:pt x="0" y="38"/>
                    </a:lnTo>
                    <a:lnTo>
                      <a:pt x="32" y="0"/>
                    </a:lnTo>
                    <a:lnTo>
                      <a:pt x="76" y="0"/>
                    </a:lnTo>
                    <a:lnTo>
                      <a:pt x="104" y="40"/>
                    </a:lnTo>
                    <a:lnTo>
                      <a:pt x="78" y="76"/>
                    </a:lnTo>
                    <a:lnTo>
                      <a:pt x="94" y="120"/>
                    </a:lnTo>
                  </a:path>
                </a:pathLst>
              </a:cu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7615" name="Freeform 10"/>
              <p:cNvSpPr>
                <a:spLocks noChangeAspect="1"/>
              </p:cNvSpPr>
              <p:nvPr/>
            </p:nvSpPr>
            <p:spPr bwMode="auto">
              <a:xfrm>
                <a:off x="614" y="698"/>
                <a:ext cx="132" cy="92"/>
              </a:xfrm>
              <a:custGeom>
                <a:avLst/>
                <a:gdLst>
                  <a:gd name="T0" fmla="*/ 128 w 132"/>
                  <a:gd name="T1" fmla="*/ 4 h 92"/>
                  <a:gd name="T2" fmla="*/ 80 w 132"/>
                  <a:gd name="T3" fmla="*/ 22 h 92"/>
                  <a:gd name="T4" fmla="*/ 42 w 132"/>
                  <a:gd name="T5" fmla="*/ 0 h 92"/>
                  <a:gd name="T6" fmla="*/ 0 w 132"/>
                  <a:gd name="T7" fmla="*/ 22 h 92"/>
                  <a:gd name="T8" fmla="*/ 0 w 132"/>
                  <a:gd name="T9" fmla="*/ 72 h 92"/>
                  <a:gd name="T10" fmla="*/ 42 w 132"/>
                  <a:gd name="T11" fmla="*/ 92 h 92"/>
                  <a:gd name="T12" fmla="*/ 82 w 132"/>
                  <a:gd name="T13" fmla="*/ 64 h 92"/>
                  <a:gd name="T14" fmla="*/ 132 w 132"/>
                  <a:gd name="T15" fmla="*/ 74 h 92"/>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92"/>
                  <a:gd name="T26" fmla="*/ 132 w 132"/>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92">
                    <a:moveTo>
                      <a:pt x="128" y="4"/>
                    </a:moveTo>
                    <a:lnTo>
                      <a:pt x="80" y="22"/>
                    </a:lnTo>
                    <a:lnTo>
                      <a:pt x="42" y="0"/>
                    </a:lnTo>
                    <a:lnTo>
                      <a:pt x="0" y="22"/>
                    </a:lnTo>
                    <a:lnTo>
                      <a:pt x="0" y="72"/>
                    </a:lnTo>
                    <a:lnTo>
                      <a:pt x="42" y="92"/>
                    </a:lnTo>
                    <a:lnTo>
                      <a:pt x="82" y="64"/>
                    </a:lnTo>
                    <a:lnTo>
                      <a:pt x="132" y="74"/>
                    </a:lnTo>
                  </a:path>
                </a:pathLst>
              </a:cu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7616" name="Freeform 11"/>
              <p:cNvSpPr>
                <a:spLocks noChangeAspect="1"/>
              </p:cNvSpPr>
              <p:nvPr/>
            </p:nvSpPr>
            <p:spPr bwMode="auto">
              <a:xfrm flipH="1">
                <a:off x="934" y="702"/>
                <a:ext cx="132" cy="92"/>
              </a:xfrm>
              <a:custGeom>
                <a:avLst/>
                <a:gdLst>
                  <a:gd name="T0" fmla="*/ 128 w 132"/>
                  <a:gd name="T1" fmla="*/ 4 h 92"/>
                  <a:gd name="T2" fmla="*/ 80 w 132"/>
                  <a:gd name="T3" fmla="*/ 22 h 92"/>
                  <a:gd name="T4" fmla="*/ 42 w 132"/>
                  <a:gd name="T5" fmla="*/ 0 h 92"/>
                  <a:gd name="T6" fmla="*/ 0 w 132"/>
                  <a:gd name="T7" fmla="*/ 22 h 92"/>
                  <a:gd name="T8" fmla="*/ 0 w 132"/>
                  <a:gd name="T9" fmla="*/ 72 h 92"/>
                  <a:gd name="T10" fmla="*/ 42 w 132"/>
                  <a:gd name="T11" fmla="*/ 92 h 92"/>
                  <a:gd name="T12" fmla="*/ 82 w 132"/>
                  <a:gd name="T13" fmla="*/ 64 h 92"/>
                  <a:gd name="T14" fmla="*/ 132 w 132"/>
                  <a:gd name="T15" fmla="*/ 74 h 92"/>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92"/>
                  <a:gd name="T26" fmla="*/ 132 w 132"/>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92">
                    <a:moveTo>
                      <a:pt x="128" y="4"/>
                    </a:moveTo>
                    <a:lnTo>
                      <a:pt x="80" y="22"/>
                    </a:lnTo>
                    <a:lnTo>
                      <a:pt x="42" y="0"/>
                    </a:lnTo>
                    <a:lnTo>
                      <a:pt x="0" y="22"/>
                    </a:lnTo>
                    <a:lnTo>
                      <a:pt x="0" y="72"/>
                    </a:lnTo>
                    <a:lnTo>
                      <a:pt x="42" y="92"/>
                    </a:lnTo>
                    <a:lnTo>
                      <a:pt x="82" y="64"/>
                    </a:lnTo>
                    <a:lnTo>
                      <a:pt x="132" y="74"/>
                    </a:lnTo>
                  </a:path>
                </a:pathLst>
              </a:cu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7617" name="Line 12"/>
              <p:cNvSpPr>
                <a:spLocks noChangeAspect="1" noChangeShapeType="1"/>
              </p:cNvSpPr>
              <p:nvPr/>
            </p:nvSpPr>
            <p:spPr bwMode="auto">
              <a:xfrm>
                <a:off x="692" y="718"/>
                <a:ext cx="0" cy="46"/>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18" name="Line 13"/>
              <p:cNvSpPr>
                <a:spLocks noChangeAspect="1" noChangeShapeType="1"/>
              </p:cNvSpPr>
              <p:nvPr/>
            </p:nvSpPr>
            <p:spPr bwMode="auto">
              <a:xfrm>
                <a:off x="816" y="616"/>
                <a:ext cx="48"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19" name="Line 14"/>
              <p:cNvSpPr>
                <a:spLocks noChangeAspect="1" noChangeShapeType="1"/>
              </p:cNvSpPr>
              <p:nvPr/>
            </p:nvSpPr>
            <p:spPr bwMode="auto">
              <a:xfrm>
                <a:off x="984" y="722"/>
                <a:ext cx="0" cy="46"/>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20" name="Line 15"/>
              <p:cNvSpPr>
                <a:spLocks noChangeAspect="1" noChangeShapeType="1"/>
              </p:cNvSpPr>
              <p:nvPr/>
            </p:nvSpPr>
            <p:spPr bwMode="auto">
              <a:xfrm>
                <a:off x="818" y="870"/>
                <a:ext cx="48"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21" name="Line 16"/>
              <p:cNvSpPr>
                <a:spLocks noChangeAspect="1" noChangeShapeType="1"/>
              </p:cNvSpPr>
              <p:nvPr/>
            </p:nvSpPr>
            <p:spPr bwMode="auto">
              <a:xfrm flipH="1" flipV="1">
                <a:off x="792" y="498"/>
                <a:ext cx="28" cy="44"/>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22" name="Line 17"/>
              <p:cNvSpPr>
                <a:spLocks noChangeAspect="1" noChangeShapeType="1"/>
              </p:cNvSpPr>
              <p:nvPr/>
            </p:nvSpPr>
            <p:spPr bwMode="auto">
              <a:xfrm flipV="1">
                <a:off x="860" y="494"/>
                <a:ext cx="30" cy="48"/>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23" name="Line 18"/>
              <p:cNvSpPr>
                <a:spLocks noChangeAspect="1" noChangeShapeType="1"/>
              </p:cNvSpPr>
              <p:nvPr/>
            </p:nvSpPr>
            <p:spPr bwMode="auto">
              <a:xfrm flipV="1">
                <a:off x="656" y="648"/>
                <a:ext cx="0" cy="52"/>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24" name="Line 19"/>
              <p:cNvSpPr>
                <a:spLocks noChangeAspect="1" noChangeShapeType="1"/>
              </p:cNvSpPr>
              <p:nvPr/>
            </p:nvSpPr>
            <p:spPr bwMode="auto">
              <a:xfrm flipH="1">
                <a:off x="734" y="578"/>
                <a:ext cx="50"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25" name="Line 20"/>
              <p:cNvSpPr>
                <a:spLocks noChangeAspect="1" noChangeShapeType="1"/>
              </p:cNvSpPr>
              <p:nvPr/>
            </p:nvSpPr>
            <p:spPr bwMode="auto">
              <a:xfrm>
                <a:off x="888" y="582"/>
                <a:ext cx="58"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26" name="Line 21"/>
              <p:cNvSpPr>
                <a:spLocks noChangeAspect="1" noChangeShapeType="1"/>
              </p:cNvSpPr>
              <p:nvPr/>
            </p:nvSpPr>
            <p:spPr bwMode="auto">
              <a:xfrm flipH="1" flipV="1">
                <a:off x="566" y="694"/>
                <a:ext cx="48" cy="24"/>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27" name="Line 22"/>
              <p:cNvSpPr>
                <a:spLocks noChangeAspect="1" noChangeShapeType="1"/>
              </p:cNvSpPr>
              <p:nvPr/>
            </p:nvSpPr>
            <p:spPr bwMode="auto">
              <a:xfrm flipH="1">
                <a:off x="566" y="770"/>
                <a:ext cx="48" cy="22"/>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28" name="Line 23"/>
              <p:cNvSpPr>
                <a:spLocks noChangeAspect="1" noChangeShapeType="1"/>
              </p:cNvSpPr>
              <p:nvPr/>
            </p:nvSpPr>
            <p:spPr bwMode="auto">
              <a:xfrm>
                <a:off x="654" y="790"/>
                <a:ext cx="0" cy="5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29" name="Line 24"/>
              <p:cNvSpPr>
                <a:spLocks noChangeAspect="1" noChangeShapeType="1"/>
              </p:cNvSpPr>
              <p:nvPr/>
            </p:nvSpPr>
            <p:spPr bwMode="auto">
              <a:xfrm>
                <a:off x="730" y="906"/>
                <a:ext cx="56"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30" name="Line 25"/>
              <p:cNvSpPr>
                <a:spLocks noChangeAspect="1" noChangeShapeType="1"/>
              </p:cNvSpPr>
              <p:nvPr/>
            </p:nvSpPr>
            <p:spPr bwMode="auto">
              <a:xfrm flipH="1">
                <a:off x="788" y="944"/>
                <a:ext cx="28" cy="46"/>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31" name="Line 26"/>
              <p:cNvSpPr>
                <a:spLocks noChangeAspect="1" noChangeShapeType="1"/>
              </p:cNvSpPr>
              <p:nvPr/>
            </p:nvSpPr>
            <p:spPr bwMode="auto">
              <a:xfrm>
                <a:off x="862" y="944"/>
                <a:ext cx="26" cy="46"/>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32" name="Line 27"/>
              <p:cNvSpPr>
                <a:spLocks noChangeAspect="1" noChangeShapeType="1"/>
              </p:cNvSpPr>
              <p:nvPr/>
            </p:nvSpPr>
            <p:spPr bwMode="auto">
              <a:xfrm>
                <a:off x="888" y="906"/>
                <a:ext cx="58"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33" name="Line 28"/>
              <p:cNvSpPr>
                <a:spLocks noChangeAspect="1" noChangeShapeType="1"/>
              </p:cNvSpPr>
              <p:nvPr/>
            </p:nvSpPr>
            <p:spPr bwMode="auto">
              <a:xfrm>
                <a:off x="1024" y="794"/>
                <a:ext cx="0" cy="46"/>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34" name="Line 29"/>
              <p:cNvSpPr>
                <a:spLocks noChangeAspect="1" noChangeShapeType="1"/>
              </p:cNvSpPr>
              <p:nvPr/>
            </p:nvSpPr>
            <p:spPr bwMode="auto">
              <a:xfrm>
                <a:off x="1062" y="774"/>
                <a:ext cx="52" cy="18"/>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35" name="Line 30"/>
              <p:cNvSpPr>
                <a:spLocks noChangeAspect="1" noChangeShapeType="1"/>
              </p:cNvSpPr>
              <p:nvPr/>
            </p:nvSpPr>
            <p:spPr bwMode="auto">
              <a:xfrm flipV="1">
                <a:off x="1064" y="692"/>
                <a:ext cx="48" cy="3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636" name="Line 31"/>
              <p:cNvSpPr>
                <a:spLocks noChangeAspect="1" noChangeShapeType="1"/>
              </p:cNvSpPr>
              <p:nvPr/>
            </p:nvSpPr>
            <p:spPr bwMode="auto">
              <a:xfrm flipV="1">
                <a:off x="1022" y="646"/>
                <a:ext cx="0" cy="58"/>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67608" name="Text Box 32"/>
            <p:cNvSpPr txBox="1">
              <a:spLocks noChangeArrowheads="1"/>
            </p:cNvSpPr>
            <p:nvPr/>
          </p:nvSpPr>
          <p:spPr bwMode="auto">
            <a:xfrm>
              <a:off x="2070" y="1771"/>
              <a:ext cx="24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b="1">
                  <a:solidFill>
                    <a:srgbClr val="FF3300"/>
                  </a:solidFill>
                  <a:latin typeface="Times New Roman" pitchFamily="-111" charset="0"/>
                </a:rPr>
                <a:t>Cu</a:t>
              </a:r>
            </a:p>
          </p:txBody>
        </p:sp>
        <p:sp>
          <p:nvSpPr>
            <p:cNvPr id="67609" name="Text Box 33"/>
            <p:cNvSpPr txBox="1">
              <a:spLocks noChangeArrowheads="1"/>
            </p:cNvSpPr>
            <p:nvPr/>
          </p:nvSpPr>
          <p:spPr bwMode="auto">
            <a:xfrm>
              <a:off x="2018" y="1472"/>
              <a:ext cx="22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b="1">
                  <a:solidFill>
                    <a:srgbClr val="66FFFF"/>
                  </a:solidFill>
                  <a:latin typeface="Times New Roman" pitchFamily="-111" charset="0"/>
                </a:rPr>
                <a:t>Cl</a:t>
              </a:r>
            </a:p>
          </p:txBody>
        </p:sp>
        <p:sp>
          <p:nvSpPr>
            <p:cNvPr id="67610" name="Text Box 34"/>
            <p:cNvSpPr txBox="1">
              <a:spLocks noChangeArrowheads="1"/>
            </p:cNvSpPr>
            <p:nvPr/>
          </p:nvSpPr>
          <p:spPr bwMode="auto">
            <a:xfrm>
              <a:off x="2169" y="1472"/>
              <a:ext cx="22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b="1">
                  <a:solidFill>
                    <a:srgbClr val="66FFFF"/>
                  </a:solidFill>
                  <a:latin typeface="Times New Roman" pitchFamily="-111" charset="0"/>
                </a:rPr>
                <a:t>Cl</a:t>
              </a:r>
            </a:p>
          </p:txBody>
        </p:sp>
        <p:sp>
          <p:nvSpPr>
            <p:cNvPr id="67611" name="Text Box 35"/>
            <p:cNvSpPr txBox="1">
              <a:spLocks noChangeArrowheads="1"/>
            </p:cNvSpPr>
            <p:nvPr/>
          </p:nvSpPr>
          <p:spPr bwMode="auto">
            <a:xfrm>
              <a:off x="914" y="530"/>
              <a:ext cx="142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latin typeface="Times New Roman" pitchFamily="-111" charset="0"/>
                </a:rPr>
                <a:t>Experimental image</a:t>
              </a:r>
            </a:p>
          </p:txBody>
        </p:sp>
      </p:grpSp>
      <p:pic>
        <p:nvPicPr>
          <p:cNvPr id="67591" name="Picture 36"/>
          <p:cNvPicPr>
            <a:picLocks noChangeAspect="1" noChangeArrowheads="1"/>
          </p:cNvPicPr>
          <p:nvPr/>
        </p:nvPicPr>
        <p:blipFill>
          <a:blip r:embed="rId4">
            <a:lum bright="20000" contrast="6000"/>
            <a:extLst>
              <a:ext uri="{28A0092B-C50C-407E-A947-70E740481C1C}">
                <a14:useLocalDpi xmlns:a14="http://schemas.microsoft.com/office/drawing/2010/main" val="0"/>
              </a:ext>
            </a:extLst>
          </a:blip>
          <a:srcRect/>
          <a:stretch>
            <a:fillRect/>
          </a:stretch>
        </p:blipFill>
        <p:spPr bwMode="auto">
          <a:xfrm>
            <a:off x="914401" y="4114800"/>
            <a:ext cx="35020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Line 37"/>
          <p:cNvSpPr>
            <a:spLocks noChangeAspect="1" noChangeShapeType="1"/>
          </p:cNvSpPr>
          <p:nvPr/>
        </p:nvSpPr>
        <p:spPr bwMode="auto">
          <a:xfrm>
            <a:off x="1076325" y="5870739"/>
            <a:ext cx="3036888" cy="0"/>
          </a:xfrm>
          <a:prstGeom prst="line">
            <a:avLst/>
          </a:prstGeom>
          <a:noFill/>
          <a:ln w="9525">
            <a:solidFill>
              <a:srgbClr val="FFFF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7593" name="Line 38"/>
          <p:cNvSpPr>
            <a:spLocks noChangeAspect="1" noChangeShapeType="1"/>
          </p:cNvSpPr>
          <p:nvPr/>
        </p:nvSpPr>
        <p:spPr bwMode="auto">
          <a:xfrm>
            <a:off x="1789113" y="4197351"/>
            <a:ext cx="0" cy="2109788"/>
          </a:xfrm>
          <a:prstGeom prst="line">
            <a:avLst/>
          </a:prstGeom>
          <a:noFill/>
          <a:ln w="9525">
            <a:solidFill>
              <a:srgbClr val="FFFF00"/>
            </a:solidFill>
            <a:prstDash val="dash"/>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67594" name="Line 39"/>
          <p:cNvSpPr>
            <a:spLocks noChangeAspect="1" noChangeShapeType="1"/>
          </p:cNvSpPr>
          <p:nvPr/>
        </p:nvSpPr>
        <p:spPr bwMode="auto">
          <a:xfrm>
            <a:off x="3402271" y="5294061"/>
            <a:ext cx="254000" cy="1181100"/>
          </a:xfrm>
          <a:prstGeom prst="line">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7595" name="Text Box 40"/>
          <p:cNvSpPr txBox="1">
            <a:spLocks noChangeAspect="1" noChangeArrowheads="1"/>
          </p:cNvSpPr>
          <p:nvPr/>
        </p:nvSpPr>
        <p:spPr bwMode="auto">
          <a:xfrm>
            <a:off x="1331914" y="4945063"/>
            <a:ext cx="4693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solidFill>
                  <a:srgbClr val="FFFF00"/>
                </a:solidFill>
                <a:latin typeface="Times New Roman" pitchFamily="-111" charset="0"/>
              </a:rPr>
              <a:t>(a)</a:t>
            </a:r>
          </a:p>
        </p:txBody>
      </p:sp>
      <p:sp>
        <p:nvSpPr>
          <p:cNvPr id="67596" name="Text Box 41"/>
          <p:cNvSpPr txBox="1">
            <a:spLocks noChangeAspect="1" noChangeArrowheads="1"/>
          </p:cNvSpPr>
          <p:nvPr/>
        </p:nvSpPr>
        <p:spPr bwMode="auto">
          <a:xfrm>
            <a:off x="1116013" y="6007502"/>
            <a:ext cx="4837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solidFill>
                  <a:srgbClr val="FFFF00"/>
                </a:solidFill>
                <a:latin typeface="Times New Roman" pitchFamily="-111" charset="0"/>
              </a:rPr>
              <a:t>(b)</a:t>
            </a:r>
          </a:p>
        </p:txBody>
      </p:sp>
      <p:sp>
        <p:nvSpPr>
          <p:cNvPr id="67597" name="Text Box 42"/>
          <p:cNvSpPr txBox="1">
            <a:spLocks noChangeAspect="1" noChangeArrowheads="1"/>
          </p:cNvSpPr>
          <p:nvPr/>
        </p:nvSpPr>
        <p:spPr bwMode="auto">
          <a:xfrm>
            <a:off x="3387726" y="4677178"/>
            <a:ext cx="4693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dirty="0">
                <a:solidFill>
                  <a:srgbClr val="FFFF00"/>
                </a:solidFill>
                <a:latin typeface="Times New Roman" pitchFamily="-111" charset="0"/>
              </a:rPr>
              <a:t>(</a:t>
            </a:r>
            <a:r>
              <a:rPr lang="en-US" altLang="ja-JP" sz="2000" dirty="0" err="1">
                <a:solidFill>
                  <a:srgbClr val="FFFF00"/>
                </a:solidFill>
                <a:latin typeface="Times New Roman" pitchFamily="-111" charset="0"/>
              </a:rPr>
              <a:t>c</a:t>
            </a:r>
            <a:r>
              <a:rPr lang="en-US" altLang="ja-JP" sz="2000" dirty="0">
                <a:solidFill>
                  <a:srgbClr val="FFFF00"/>
                </a:solidFill>
                <a:latin typeface="Times New Roman" pitchFamily="-111" charset="0"/>
              </a:rPr>
              <a:t>)</a:t>
            </a:r>
          </a:p>
        </p:txBody>
      </p:sp>
      <p:sp>
        <p:nvSpPr>
          <p:cNvPr id="67598" name="Text Box 43"/>
          <p:cNvSpPr txBox="1">
            <a:spLocks noChangeArrowheads="1"/>
          </p:cNvSpPr>
          <p:nvPr/>
        </p:nvSpPr>
        <p:spPr bwMode="auto">
          <a:xfrm>
            <a:off x="1627190" y="3741739"/>
            <a:ext cx="19159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latin typeface="Times New Roman" pitchFamily="-111" charset="0"/>
              </a:rPr>
              <a:t>Simulated image</a:t>
            </a:r>
          </a:p>
        </p:txBody>
      </p:sp>
      <p:sp>
        <p:nvSpPr>
          <p:cNvPr id="67599" name="Text Box 44"/>
          <p:cNvSpPr txBox="1">
            <a:spLocks noChangeArrowheads="1"/>
          </p:cNvSpPr>
          <p:nvPr/>
        </p:nvSpPr>
        <p:spPr bwMode="auto">
          <a:xfrm>
            <a:off x="3708401" y="5878513"/>
            <a:ext cx="6861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a:solidFill>
                  <a:srgbClr val="66FFFF"/>
                </a:solidFill>
                <a:latin typeface="Times New Roman" pitchFamily="-111" charset="0"/>
              </a:rPr>
              <a:t>b-axis</a:t>
            </a:r>
          </a:p>
        </p:txBody>
      </p:sp>
      <p:sp>
        <p:nvSpPr>
          <p:cNvPr id="67600" name="Text Box 45"/>
          <p:cNvSpPr txBox="1">
            <a:spLocks noChangeArrowheads="1"/>
          </p:cNvSpPr>
          <p:nvPr/>
        </p:nvSpPr>
        <p:spPr bwMode="auto">
          <a:xfrm>
            <a:off x="1042990" y="4151313"/>
            <a:ext cx="742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a:solidFill>
                  <a:srgbClr val="66FFFF"/>
                </a:solidFill>
                <a:latin typeface="Times New Roman" pitchFamily="-111" charset="0"/>
              </a:rPr>
              <a:t>a’-axis</a:t>
            </a:r>
          </a:p>
        </p:txBody>
      </p:sp>
      <p:pic>
        <p:nvPicPr>
          <p:cNvPr id="67601"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3640" y="1058863"/>
            <a:ext cx="3462337"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7"/>
          <p:cNvGrpSpPr>
            <a:grpSpLocks/>
          </p:cNvGrpSpPr>
          <p:nvPr/>
        </p:nvGrpSpPr>
        <p:grpSpPr bwMode="auto">
          <a:xfrm>
            <a:off x="5091114" y="3132139"/>
            <a:ext cx="3240087" cy="2384425"/>
            <a:chOff x="3243" y="1973"/>
            <a:chExt cx="2041" cy="1502"/>
          </a:xfrm>
        </p:grpSpPr>
        <p:sp>
          <p:nvSpPr>
            <p:cNvPr id="151600" name="Text Box 48"/>
            <p:cNvSpPr txBox="1">
              <a:spLocks noChangeArrowheads="1"/>
            </p:cNvSpPr>
            <p:nvPr/>
          </p:nvSpPr>
          <p:spPr bwMode="auto">
            <a:xfrm>
              <a:off x="3243" y="1973"/>
              <a:ext cx="2041" cy="872"/>
            </a:xfrm>
            <a:prstGeom prst="rect">
              <a:avLst/>
            </a:prstGeom>
            <a:solidFill>
              <a:schemeClr val="hlink"/>
            </a:solidFill>
            <a:ln w="9525">
              <a:noFill/>
              <a:miter lim="800000"/>
              <a:headEnd/>
              <a:tailEnd/>
            </a:ln>
            <a:effectLst>
              <a:outerShdw blurRad="63500" dist="107763" dir="2700000" algn="ctr" rotWithShape="0">
                <a:schemeClr val="folHlink">
                  <a:alpha val="50000"/>
                </a:schemeClr>
              </a:outerShdw>
            </a:effectLst>
          </p:spPr>
          <p:txBody>
            <a:bodyPr>
              <a:spAutoFit/>
            </a:bodyPr>
            <a:lstStyle/>
            <a:p>
              <a:pPr>
                <a:defRPr/>
              </a:pPr>
              <a:r>
                <a:rPr lang="en-US" altLang="ja-JP" sz="2000" dirty="0">
                  <a:solidFill>
                    <a:schemeClr val="bg1"/>
                  </a:solidFill>
                  <a:latin typeface="Times New Roman" pitchFamily="-111" charset="0"/>
                  <a:cs typeface="ＭＳ Ｐゴシック" pitchFamily="-111" charset="-128"/>
                </a:rPr>
                <a:t>Intensity ratio between Cu and </a:t>
              </a:r>
              <a:r>
                <a:rPr lang="en-US" altLang="ja-JP" sz="2000" dirty="0" err="1">
                  <a:solidFill>
                    <a:schemeClr val="bg1"/>
                  </a:solidFill>
                  <a:latin typeface="Times New Roman" pitchFamily="-111" charset="0"/>
                  <a:cs typeface="ＭＳ Ｐゴシック" pitchFamily="-111" charset="-128"/>
                </a:rPr>
                <a:t>Cl</a:t>
              </a:r>
              <a:r>
                <a:rPr lang="en-US" altLang="ja-JP" sz="2000" dirty="0">
                  <a:solidFill>
                    <a:schemeClr val="bg1"/>
                  </a:solidFill>
                  <a:latin typeface="Times New Roman" pitchFamily="-111" charset="0"/>
                  <a:cs typeface="ＭＳ Ｐゴシック" pitchFamily="-111" charset="-128"/>
                </a:rPr>
                <a:t> columns is 2.5. </a:t>
              </a:r>
            </a:p>
            <a:p>
              <a:pPr>
                <a:defRPr/>
              </a:pPr>
              <a:r>
                <a:rPr lang="ja-JP" altLang="en-US" sz="2000" dirty="0">
                  <a:solidFill>
                    <a:schemeClr val="bg1"/>
                  </a:solidFill>
                  <a:latin typeface="Times New Roman" pitchFamily="-111" charset="0"/>
                  <a:cs typeface="ＭＳ Ｐゴシック" pitchFamily="-111" charset="-128"/>
                </a:rPr>
                <a:t>　　　　　　　</a:t>
              </a:r>
              <a:r>
                <a:rPr lang="en-US" altLang="ja-JP" sz="2000" dirty="0">
                  <a:solidFill>
                    <a:schemeClr val="bg1"/>
                  </a:solidFill>
                  <a:latin typeface="Times New Roman" pitchFamily="-111" charset="0"/>
                  <a:cs typeface="ＭＳ Ｐゴシック" pitchFamily="-111" charset="-128"/>
                </a:rPr>
                <a:t>↓</a:t>
              </a:r>
            </a:p>
            <a:p>
              <a:pPr>
                <a:defRPr/>
              </a:pPr>
              <a:r>
                <a:rPr lang="en-US" altLang="ja-JP" sz="2000" dirty="0">
                  <a:solidFill>
                    <a:schemeClr val="bg1"/>
                  </a:solidFill>
                  <a:latin typeface="Times New Roman" pitchFamily="-111" charset="0"/>
                  <a:cs typeface="ＭＳ Ｐゴシック" pitchFamily="-111" charset="-128"/>
                </a:rPr>
                <a:t>        </a:t>
              </a:r>
              <a:r>
                <a:rPr lang="en-US" altLang="ja-JP" sz="2000" dirty="0" smtClean="0">
                  <a:solidFill>
                    <a:schemeClr val="bg1"/>
                  </a:solidFill>
                  <a:latin typeface="Times New Roman" pitchFamily="-111" charset="0"/>
                  <a:cs typeface="ＭＳ Ｐゴシック" pitchFamily="-111" charset="-128"/>
                </a:rPr>
                <a:t>I </a:t>
              </a:r>
              <a:r>
                <a:rPr lang="ja-JP" altLang="en-US" sz="2000" dirty="0" smtClean="0">
                  <a:solidFill>
                    <a:schemeClr val="bg1"/>
                  </a:solidFill>
                  <a:latin typeface="Times New Roman" pitchFamily="-111" charset="0"/>
                  <a:cs typeface="ＭＳ Ｐゴシック" pitchFamily="-111" charset="-128"/>
                </a:rPr>
                <a:t>∝</a:t>
              </a:r>
              <a:r>
                <a:rPr lang="en-US" altLang="ja-JP" sz="2400" dirty="0" smtClean="0">
                  <a:solidFill>
                    <a:schemeClr val="bg1"/>
                  </a:solidFill>
                  <a:latin typeface="Times New Roman" pitchFamily="-111" charset="0"/>
                  <a:cs typeface="ＭＳ Ｐゴシック" pitchFamily="-111" charset="-128"/>
                </a:rPr>
                <a:t>Z</a:t>
              </a:r>
              <a:r>
                <a:rPr lang="en-US" altLang="ja-JP" sz="2400" baseline="30000" dirty="0" smtClean="0">
                  <a:solidFill>
                    <a:schemeClr val="bg1"/>
                  </a:solidFill>
                  <a:latin typeface="Times New Roman" pitchFamily="-111" charset="0"/>
                  <a:cs typeface="ＭＳ Ｐゴシック" pitchFamily="-111" charset="-128"/>
                </a:rPr>
                <a:t>1.7</a:t>
              </a:r>
              <a:r>
                <a:rPr lang="en-US" altLang="ja-JP" sz="2400" dirty="0" smtClean="0">
                  <a:solidFill>
                    <a:schemeClr val="bg1"/>
                  </a:solidFill>
                  <a:latin typeface="Times New Roman" pitchFamily="-111" charset="0"/>
                  <a:cs typeface="ＭＳ Ｐゴシック" pitchFamily="-111" charset="-128"/>
                </a:rPr>
                <a:t> </a:t>
              </a:r>
              <a:r>
                <a:rPr lang="en-US" altLang="ja-JP" sz="2400" dirty="0">
                  <a:solidFill>
                    <a:schemeClr val="bg1"/>
                  </a:solidFill>
                  <a:latin typeface="Times New Roman" pitchFamily="-111" charset="0"/>
                  <a:cs typeface="ＭＳ Ｐゴシック" pitchFamily="-111" charset="-128"/>
                </a:rPr>
                <a:t>dependence</a:t>
              </a:r>
            </a:p>
          </p:txBody>
        </p:sp>
        <p:sp>
          <p:nvSpPr>
            <p:cNvPr id="67604" name="Line 49"/>
            <p:cNvSpPr>
              <a:spLocks noChangeShapeType="1"/>
            </p:cNvSpPr>
            <p:nvPr/>
          </p:nvSpPr>
          <p:spPr bwMode="auto">
            <a:xfrm flipH="1">
              <a:off x="3923" y="2795"/>
              <a:ext cx="91" cy="6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7605" name="Line 50"/>
            <p:cNvSpPr>
              <a:spLocks noChangeShapeType="1"/>
            </p:cNvSpPr>
            <p:nvPr/>
          </p:nvSpPr>
          <p:spPr bwMode="auto">
            <a:xfrm>
              <a:off x="4014" y="2795"/>
              <a:ext cx="318" cy="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2" name="フッター プレースホルダー 1"/>
          <p:cNvSpPr>
            <a:spLocks noGrp="1"/>
          </p:cNvSpPr>
          <p:nvPr>
            <p:ph type="ftr" sz="quarter" idx="11"/>
          </p:nvPr>
        </p:nvSpPr>
        <p:spPr/>
        <p:txBody>
          <a:bodyPr/>
          <a:lstStyle/>
          <a:p>
            <a:r>
              <a:rPr lang="en-US" altLang="ja-JP" smtClean="0"/>
              <a:t>IAM/MSE</a:t>
            </a:r>
            <a:endParaRPr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34-6M"/>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84639" y="1827213"/>
            <a:ext cx="380523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12"/>
          <p:cNvSpPr txBox="1">
            <a:spLocks noChangeArrowheads="1"/>
          </p:cNvSpPr>
          <p:nvPr/>
        </p:nvSpPr>
        <p:spPr bwMode="auto">
          <a:xfrm>
            <a:off x="1979613" y="1057275"/>
            <a:ext cx="510698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2000" dirty="0">
                <a:latin typeface="Times New Roman" pitchFamily="-111" charset="0"/>
                <a:cs typeface="Times New Roman" pitchFamily="-111" charset="0"/>
              </a:rPr>
              <a:t>LAADF-STEM image</a:t>
            </a:r>
            <a:r>
              <a:rPr lang="ja-JP" altLang="en-US" sz="2000" dirty="0">
                <a:latin typeface="Times New Roman" pitchFamily="-111" charset="0"/>
                <a:ea typeface="HGP明朝E" pitchFamily="18" charset="-128"/>
              </a:rPr>
              <a:t>　</a:t>
            </a:r>
            <a:r>
              <a:rPr lang="en-US" altLang="ja-JP" sz="2000" dirty="0">
                <a:latin typeface="Times New Roman" pitchFamily="-111" charset="0"/>
                <a:cs typeface="Times New Roman" pitchFamily="-111" charset="0"/>
              </a:rPr>
              <a:t>(Cl</a:t>
            </a:r>
            <a:r>
              <a:rPr lang="en-US" altLang="ja-JP" sz="2000" baseline="-25000" dirty="0">
                <a:latin typeface="Times New Roman" pitchFamily="-111" charset="0"/>
                <a:cs typeface="Times New Roman" pitchFamily="-111" charset="0"/>
              </a:rPr>
              <a:t>8</a:t>
            </a:r>
            <a:r>
              <a:rPr lang="en-US" altLang="ja-JP" sz="2000" dirty="0">
                <a:latin typeface="Times New Roman" pitchFamily="-111" charset="0"/>
                <a:cs typeface="Times New Roman" pitchFamily="-111" charset="0"/>
              </a:rPr>
              <a:t>Br</a:t>
            </a:r>
            <a:r>
              <a:rPr lang="en-US" altLang="ja-JP" sz="2000" baseline="-25000" dirty="0">
                <a:latin typeface="Times New Roman" pitchFamily="-111" charset="0"/>
                <a:cs typeface="Times New Roman" pitchFamily="-111" charset="0"/>
              </a:rPr>
              <a:t>8</a:t>
            </a:r>
            <a:r>
              <a:rPr lang="en-US" altLang="ja-JP" sz="2000" dirty="0">
                <a:latin typeface="Times New Roman" pitchFamily="-111" charset="0"/>
                <a:cs typeface="Times New Roman" pitchFamily="-111" charset="0"/>
              </a:rPr>
              <a:t>-CuPc)</a:t>
            </a:r>
            <a:r>
              <a:rPr lang="en-US" altLang="ja-JP" sz="2000" dirty="0">
                <a:solidFill>
                  <a:srgbClr val="0000FF"/>
                </a:solidFill>
                <a:latin typeface="Times New Roman" pitchFamily="-111" charset="0"/>
                <a:cs typeface="Times New Roman" pitchFamily="-111" charset="0"/>
              </a:rPr>
              <a:t> </a:t>
            </a:r>
          </a:p>
        </p:txBody>
      </p:sp>
      <p:sp>
        <p:nvSpPr>
          <p:cNvPr id="81924" name="正方形/長方形 9"/>
          <p:cNvSpPr>
            <a:spLocks noChangeArrowheads="1"/>
          </p:cNvSpPr>
          <p:nvPr/>
        </p:nvSpPr>
        <p:spPr bwMode="auto">
          <a:xfrm>
            <a:off x="5096756" y="5763847"/>
            <a:ext cx="3344125" cy="646331"/>
          </a:xfrm>
          <a:prstGeom prst="rect">
            <a:avLst/>
          </a:prstGeom>
          <a:ln>
            <a:solidFill>
              <a:srgbClr val="FF0000"/>
            </a:solidFill>
          </a:ln>
          <a:effectLst>
            <a:glow rad="63500">
              <a:schemeClr val="accent1">
                <a:alpha val="75000"/>
              </a:schemeClr>
            </a:glow>
            <a:outerShdw blurRad="40000" dist="20000" dir="5400000" rotWithShape="0">
              <a:srgbClr val="000000">
                <a:alpha val="38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ja-JP" b="1" dirty="0" smtClean="0">
                <a:solidFill>
                  <a:srgbClr val="000000"/>
                </a:solidFill>
                <a:latin typeface="+mj-lt"/>
                <a:ea typeface="HGS明朝E" pitchFamily="18" charset="-128"/>
              </a:rPr>
              <a:t>Particularly strong damage </a:t>
            </a:r>
          </a:p>
          <a:p>
            <a:pPr algn="ctr"/>
            <a:r>
              <a:rPr lang="en-US" altLang="ja-JP" b="1" dirty="0" smtClean="0">
                <a:solidFill>
                  <a:srgbClr val="000000"/>
                </a:solidFill>
                <a:latin typeface="+mj-lt"/>
                <a:ea typeface="HGS明朝E" pitchFamily="18" charset="-128"/>
              </a:rPr>
              <a:t>at the lower image</a:t>
            </a:r>
            <a:endParaRPr lang="en-US" altLang="ja-JP" b="1" dirty="0">
              <a:solidFill>
                <a:srgbClr val="000000"/>
              </a:solidFill>
              <a:latin typeface="+mj-lt"/>
              <a:ea typeface="HGS明朝E" pitchFamily="18" charset="-128"/>
            </a:endParaRPr>
          </a:p>
        </p:txBody>
      </p:sp>
      <p:pic>
        <p:nvPicPr>
          <p:cNvPr id="819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5" y="1811339"/>
            <a:ext cx="190182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正方形/長方形 1"/>
          <p:cNvSpPr>
            <a:spLocks noChangeArrowheads="1"/>
          </p:cNvSpPr>
          <p:nvPr/>
        </p:nvSpPr>
        <p:spPr bwMode="auto">
          <a:xfrm>
            <a:off x="5432460" y="1457325"/>
            <a:ext cx="11095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000" dirty="0" smtClean="0">
                <a:solidFill>
                  <a:srgbClr val="FF0000"/>
                </a:solidFill>
                <a:latin typeface="+mj-lt"/>
                <a:cs typeface="Times New Roman" pitchFamily="-111" charset="0"/>
              </a:rPr>
              <a:t>6 M</a:t>
            </a:r>
            <a:r>
              <a:rPr lang="en-US" altLang="ja-JP" sz="2000" dirty="0" smtClean="0">
                <a:solidFill>
                  <a:srgbClr val="FF0000"/>
                </a:solidFill>
                <a:latin typeface="+mj-lt"/>
                <a:ea typeface="HGP明朝E" pitchFamily="18" charset="-128"/>
              </a:rPr>
              <a:t> mag</a:t>
            </a:r>
            <a:endParaRPr lang="en-US" altLang="ja-JP" sz="2000" dirty="0">
              <a:solidFill>
                <a:srgbClr val="FF0000"/>
              </a:solidFill>
              <a:latin typeface="+mj-lt"/>
              <a:cs typeface="Times New Roman" pitchFamily="-111" charset="0"/>
            </a:endParaRPr>
          </a:p>
        </p:txBody>
      </p:sp>
      <p:sp>
        <p:nvSpPr>
          <p:cNvPr id="81927" name="テキスト プレースホルダ 10"/>
          <p:cNvSpPr>
            <a:spLocks noGrp="1"/>
          </p:cNvSpPr>
          <p:nvPr>
            <p:ph type="body" sz="quarter" idx="13"/>
          </p:nvPr>
        </p:nvSpPr>
        <p:spPr>
          <a:xfrm>
            <a:off x="1219200" y="89957"/>
            <a:ext cx="6888863" cy="596900"/>
          </a:xfrm>
        </p:spPr>
        <p:txBody>
          <a:bodyPr/>
          <a:lstStyle/>
          <a:p>
            <a:pPr>
              <a:lnSpc>
                <a:spcPts val="3238"/>
              </a:lnSpc>
              <a:spcBef>
                <a:spcPct val="0"/>
              </a:spcBef>
            </a:pPr>
            <a:r>
              <a:rPr lang="en-US" altLang="ja-JP" dirty="0" smtClean="0">
                <a:cs typeface="Times New Roman" pitchFamily="-111" charset="0"/>
              </a:rPr>
              <a:t>Problems in STEM</a:t>
            </a:r>
          </a:p>
          <a:p>
            <a:pPr>
              <a:lnSpc>
                <a:spcPts val="3238"/>
              </a:lnSpc>
              <a:spcBef>
                <a:spcPct val="0"/>
              </a:spcBef>
            </a:pPr>
            <a:r>
              <a:rPr lang="en-US" altLang="ja-JP" dirty="0" smtClean="0">
                <a:latin typeface="+mj-lt"/>
                <a:cs typeface="Times New Roman" pitchFamily="-111" charset="0"/>
              </a:rPr>
              <a:t>Radiation damage, low magnification</a:t>
            </a:r>
          </a:p>
          <a:p>
            <a:pPr>
              <a:lnSpc>
                <a:spcPts val="3238"/>
              </a:lnSpc>
              <a:spcBef>
                <a:spcPct val="0"/>
              </a:spcBef>
            </a:pPr>
            <a:endParaRPr lang="ja-JP" altLang="en-US" dirty="0" smtClean="0">
              <a:latin typeface="+mj-lt"/>
            </a:endParaRPr>
          </a:p>
        </p:txBody>
      </p:sp>
      <p:sp>
        <p:nvSpPr>
          <p:cNvPr id="8" name="日付プレースホルダ 7"/>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10" name="フッター プレースホルダ 9"/>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dirty="0">
              <a:solidFill>
                <a:srgbClr val="3366FF"/>
              </a:solidFill>
              <a:latin typeface="Calibri" pitchFamily="-111" charset="0"/>
            </a:endParaRPr>
          </a:p>
        </p:txBody>
      </p:sp>
      <p:sp>
        <p:nvSpPr>
          <p:cNvPr id="9" name="スライド番号プレースホルダ 8"/>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CF77AD1A-A1DF-481E-97D2-6D5C4AAEB920}" type="slidenum">
              <a:rPr lang="ja-JP" altLang="en-US" sz="1200">
                <a:solidFill>
                  <a:srgbClr val="3366FF"/>
                </a:solidFill>
                <a:latin typeface="Calibri" pitchFamily="-111" charset="0"/>
              </a:rPr>
              <a:pPr/>
              <a:t>11</a:t>
            </a:fld>
            <a:endParaRPr lang="ja-JP" altLang="en-US" sz="1200" dirty="0">
              <a:solidFill>
                <a:srgbClr val="3366FF"/>
              </a:solidFill>
              <a:latin typeface="Calibri" pitchFamily="-111" charset="0"/>
            </a:endParaRPr>
          </a:p>
        </p:txBody>
      </p:sp>
      <p:cxnSp>
        <p:nvCxnSpPr>
          <p:cNvPr id="12" name="直線矢印コネクタ 11"/>
          <p:cNvCxnSpPr/>
          <p:nvPr/>
        </p:nvCxnSpPr>
        <p:spPr>
          <a:xfrm>
            <a:off x="4084639" y="1953846"/>
            <a:ext cx="3926131" cy="158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a:off x="4100273" y="2106246"/>
            <a:ext cx="3926131" cy="158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a:off x="4106137" y="2258646"/>
            <a:ext cx="3926131" cy="158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8108064" y="1796981"/>
            <a:ext cx="704886" cy="600164"/>
          </a:xfrm>
          <a:prstGeom prst="rect">
            <a:avLst/>
          </a:prstGeom>
          <a:noFill/>
        </p:spPr>
        <p:txBody>
          <a:bodyPr wrap="none" rtlCol="0">
            <a:spAutoFit/>
          </a:bodyPr>
          <a:lstStyle/>
          <a:p>
            <a:r>
              <a:rPr kumimoji="1" lang="en-US" altLang="ja-JP" sz="1100" dirty="0" smtClean="0"/>
              <a:t>1</a:t>
            </a:r>
            <a:r>
              <a:rPr kumimoji="1" lang="en-US" altLang="ja-JP" sz="1100" baseline="30000" dirty="0" smtClean="0"/>
              <a:t>st</a:t>
            </a:r>
            <a:r>
              <a:rPr kumimoji="1" lang="en-US" altLang="ja-JP" sz="1100" dirty="0" smtClean="0"/>
              <a:t> scan</a:t>
            </a:r>
          </a:p>
          <a:p>
            <a:r>
              <a:rPr lang="en-US" altLang="ja-JP" sz="1100" dirty="0" smtClean="0"/>
              <a:t>2</a:t>
            </a:r>
            <a:r>
              <a:rPr lang="en-US" altLang="ja-JP" sz="1100" baseline="30000" dirty="0" smtClean="0"/>
              <a:t>nd</a:t>
            </a:r>
            <a:r>
              <a:rPr lang="en-US" altLang="ja-JP" sz="1100" dirty="0" smtClean="0"/>
              <a:t> scan</a:t>
            </a:r>
          </a:p>
          <a:p>
            <a:r>
              <a:rPr kumimoji="1" lang="en-US" altLang="ja-JP" sz="1100" dirty="0" smtClean="0"/>
              <a:t>3</a:t>
            </a:r>
            <a:r>
              <a:rPr kumimoji="1" lang="en-US" altLang="ja-JP" sz="1100" baseline="30000" dirty="0" smtClean="0"/>
              <a:t>rd</a:t>
            </a:r>
            <a:r>
              <a:rPr kumimoji="1" lang="en-US" altLang="ja-JP" sz="1100" dirty="0" smtClean="0"/>
              <a:t> scan</a:t>
            </a:r>
            <a:endParaRPr kumimoji="1" lang="ja-JP" altLang="en-US" sz="1100" dirty="0"/>
          </a:p>
        </p:txBody>
      </p:sp>
      <p:sp>
        <p:nvSpPr>
          <p:cNvPr id="16" name="角丸四角形吹き出し 15"/>
          <p:cNvSpPr/>
          <p:nvPr/>
        </p:nvSpPr>
        <p:spPr>
          <a:xfrm>
            <a:off x="3851154" y="3272694"/>
            <a:ext cx="4218231" cy="2342296"/>
          </a:xfrm>
          <a:prstGeom prst="wedgeRoundRectCallout">
            <a:avLst>
              <a:gd name="adj1" fmla="val -18517"/>
              <a:gd name="adj2" fmla="val 69847"/>
              <a:gd name="adj3" fmla="val 16667"/>
            </a:avLst>
          </a:prstGeom>
          <a:noFill/>
          <a:ln w="2857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717675" y="5633129"/>
            <a:ext cx="1044201" cy="369332"/>
          </a:xfrm>
          <a:prstGeom prst="rect">
            <a:avLst/>
          </a:prstGeom>
          <a:noFill/>
        </p:spPr>
        <p:txBody>
          <a:bodyPr wrap="none" rtlCol="0">
            <a:spAutoFit/>
          </a:bodyPr>
          <a:lstStyle/>
          <a:p>
            <a:r>
              <a:rPr kumimoji="1" lang="en-US" altLang="ja-JP" dirty="0" smtClean="0"/>
              <a:t>low </a:t>
            </a:r>
            <a:r>
              <a:rPr kumimoji="1" lang="en-US" altLang="ja-JP" dirty="0" err="1" smtClean="0"/>
              <a:t>mag</a:t>
            </a:r>
            <a:endParaRPr kumimoji="1" lang="ja-JP" alt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635000" y="1190993"/>
            <a:ext cx="3137145" cy="163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nSpc>
                <a:spcPct val="120000"/>
              </a:lnSpc>
            </a:pPr>
            <a:r>
              <a:rPr lang="en-US" altLang="ja-JP" sz="1400" dirty="0">
                <a:solidFill>
                  <a:srgbClr val="000000"/>
                </a:solidFill>
              </a:rPr>
              <a:t>Imaging condition (</a:t>
            </a:r>
            <a:r>
              <a:rPr lang="en-US" altLang="ja-JP" sz="1400" dirty="0" smtClean="0">
                <a:solidFill>
                  <a:srgbClr val="000000"/>
                </a:solidFill>
              </a:rPr>
              <a:t>6,000,000 </a:t>
            </a:r>
            <a:r>
              <a:rPr lang="en-US" altLang="ja-JP" sz="1400" dirty="0" err="1" smtClean="0">
                <a:solidFill>
                  <a:srgbClr val="000000"/>
                </a:solidFill>
              </a:rPr>
              <a:t>mag</a:t>
            </a:r>
            <a:r>
              <a:rPr lang="en-US" altLang="ja-JP" sz="1400" dirty="0" smtClean="0">
                <a:solidFill>
                  <a:srgbClr val="000000"/>
                </a:solidFill>
              </a:rPr>
              <a:t>)</a:t>
            </a:r>
            <a:endParaRPr lang="en-US" altLang="ja-JP" sz="1400" dirty="0">
              <a:solidFill>
                <a:srgbClr val="000000"/>
              </a:solidFill>
            </a:endParaRPr>
          </a:p>
          <a:p>
            <a:pPr>
              <a:lnSpc>
                <a:spcPct val="120000"/>
              </a:lnSpc>
            </a:pPr>
            <a:r>
              <a:rPr lang="en-US" altLang="ja-JP" sz="1400" dirty="0">
                <a:solidFill>
                  <a:srgbClr val="000000"/>
                </a:solidFill>
              </a:rPr>
              <a:t>Probe size : 0.18 nm (FWHM)</a:t>
            </a:r>
          </a:p>
          <a:p>
            <a:pPr>
              <a:lnSpc>
                <a:spcPct val="120000"/>
              </a:lnSpc>
            </a:pPr>
            <a:r>
              <a:rPr lang="en-US" altLang="ja-JP" sz="1400" dirty="0">
                <a:solidFill>
                  <a:srgbClr val="000000"/>
                </a:solidFill>
              </a:rPr>
              <a:t>Probe current : 5 </a:t>
            </a:r>
            <a:r>
              <a:rPr lang="en-US" altLang="ja-JP" sz="1400" dirty="0" err="1">
                <a:solidFill>
                  <a:srgbClr val="000000"/>
                </a:solidFill>
              </a:rPr>
              <a:t>pA</a:t>
            </a:r>
            <a:endParaRPr lang="en-US" altLang="ja-JP" sz="1400" dirty="0">
              <a:solidFill>
                <a:srgbClr val="000000"/>
              </a:solidFill>
            </a:endParaRPr>
          </a:p>
          <a:p>
            <a:pPr>
              <a:lnSpc>
                <a:spcPct val="120000"/>
              </a:lnSpc>
            </a:pPr>
            <a:r>
              <a:rPr lang="en-US" altLang="ja-JP" sz="1400" dirty="0">
                <a:solidFill>
                  <a:srgbClr val="000000"/>
                </a:solidFill>
              </a:rPr>
              <a:t>Dwell time : 60 </a:t>
            </a:r>
            <a:r>
              <a:rPr lang="en-US" altLang="ja-JP" sz="1400" dirty="0" err="1">
                <a:solidFill>
                  <a:srgbClr val="000000"/>
                </a:solidFill>
                <a:latin typeface="Symbol" pitchFamily="-111" charset="2"/>
              </a:rPr>
              <a:t>m</a:t>
            </a:r>
            <a:r>
              <a:rPr lang="en-US" altLang="ja-JP" sz="1400" dirty="0" err="1">
                <a:solidFill>
                  <a:srgbClr val="000000"/>
                </a:solidFill>
              </a:rPr>
              <a:t>sec</a:t>
            </a:r>
            <a:r>
              <a:rPr lang="en-US" altLang="ja-JP" sz="1400" dirty="0">
                <a:solidFill>
                  <a:srgbClr val="000000"/>
                </a:solidFill>
              </a:rPr>
              <a:t>/pix</a:t>
            </a:r>
          </a:p>
          <a:p>
            <a:pPr>
              <a:lnSpc>
                <a:spcPct val="120000"/>
              </a:lnSpc>
            </a:pPr>
            <a:r>
              <a:rPr lang="en-US" altLang="ja-JP" sz="1400" dirty="0">
                <a:solidFill>
                  <a:srgbClr val="000000"/>
                </a:solidFill>
              </a:rPr>
              <a:t>Pixel size :  0.05 nm</a:t>
            </a:r>
          </a:p>
          <a:p>
            <a:pPr>
              <a:lnSpc>
                <a:spcPct val="120000"/>
              </a:lnSpc>
            </a:pPr>
            <a:r>
              <a:rPr lang="en-US" altLang="ja-JP" sz="1400" dirty="0">
                <a:solidFill>
                  <a:srgbClr val="000000"/>
                </a:solidFill>
              </a:rPr>
              <a:t>Dose : ~ 12 C/cm</a:t>
            </a:r>
            <a:r>
              <a:rPr lang="en-US" altLang="ja-JP" sz="1400" baseline="30000" dirty="0">
                <a:solidFill>
                  <a:srgbClr val="000000"/>
                </a:solidFill>
              </a:rPr>
              <a:t>2</a:t>
            </a:r>
          </a:p>
        </p:txBody>
      </p:sp>
      <p:grpSp>
        <p:nvGrpSpPr>
          <p:cNvPr id="2" name="Group 56"/>
          <p:cNvGrpSpPr>
            <a:grpSpLocks/>
          </p:cNvGrpSpPr>
          <p:nvPr/>
        </p:nvGrpSpPr>
        <p:grpSpPr bwMode="auto">
          <a:xfrm>
            <a:off x="4378325" y="692150"/>
            <a:ext cx="4419600" cy="3133725"/>
            <a:chOff x="2744" y="709"/>
            <a:chExt cx="2784" cy="1974"/>
          </a:xfrm>
        </p:grpSpPr>
        <p:pic>
          <p:nvPicPr>
            <p:cNvPr id="84022"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 y="709"/>
              <a:ext cx="2784"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23" name="Line 46"/>
            <p:cNvSpPr>
              <a:spLocks noChangeShapeType="1"/>
            </p:cNvSpPr>
            <p:nvPr/>
          </p:nvSpPr>
          <p:spPr bwMode="auto">
            <a:xfrm>
              <a:off x="3888" y="1687"/>
              <a:ext cx="2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84024" name="Line 47"/>
            <p:cNvSpPr>
              <a:spLocks noChangeShapeType="1"/>
            </p:cNvSpPr>
            <p:nvPr/>
          </p:nvSpPr>
          <p:spPr bwMode="auto">
            <a:xfrm flipH="1">
              <a:off x="4331" y="1687"/>
              <a:ext cx="2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84025" name="Text Box 48"/>
            <p:cNvSpPr txBox="1">
              <a:spLocks noChangeArrowheads="1"/>
            </p:cNvSpPr>
            <p:nvPr/>
          </p:nvSpPr>
          <p:spPr bwMode="auto">
            <a:xfrm>
              <a:off x="3346" y="1570"/>
              <a:ext cx="519" cy="19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a:t>0.18 nm</a:t>
              </a:r>
            </a:p>
          </p:txBody>
        </p:sp>
        <p:sp>
          <p:nvSpPr>
            <p:cNvPr id="84026" name="Text Box 49"/>
            <p:cNvSpPr txBox="1">
              <a:spLocks noChangeArrowheads="1"/>
            </p:cNvSpPr>
            <p:nvPr/>
          </p:nvSpPr>
          <p:spPr bwMode="auto">
            <a:xfrm>
              <a:off x="3794" y="905"/>
              <a:ext cx="93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t>STEM probe</a:t>
              </a:r>
            </a:p>
          </p:txBody>
        </p:sp>
        <p:sp>
          <p:nvSpPr>
            <p:cNvPr id="84027" name="Line 51"/>
            <p:cNvSpPr>
              <a:spLocks noChangeShapeType="1"/>
            </p:cNvSpPr>
            <p:nvPr/>
          </p:nvSpPr>
          <p:spPr bwMode="auto">
            <a:xfrm>
              <a:off x="3811" y="1956"/>
              <a:ext cx="2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84028" name="Line 52"/>
            <p:cNvSpPr>
              <a:spLocks noChangeShapeType="1"/>
            </p:cNvSpPr>
            <p:nvPr/>
          </p:nvSpPr>
          <p:spPr bwMode="auto">
            <a:xfrm flipH="1">
              <a:off x="4392" y="1956"/>
              <a:ext cx="2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84029" name="Text Box 55"/>
            <p:cNvSpPr txBox="1">
              <a:spLocks noChangeArrowheads="1"/>
            </p:cNvSpPr>
            <p:nvPr/>
          </p:nvSpPr>
          <p:spPr bwMode="auto">
            <a:xfrm>
              <a:off x="4648" y="1862"/>
              <a:ext cx="615" cy="192"/>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dirty="0"/>
                <a:t>~ 0.35 nm</a:t>
              </a:r>
            </a:p>
          </p:txBody>
        </p:sp>
      </p:grpSp>
      <p:sp>
        <p:nvSpPr>
          <p:cNvPr id="83972" name="Text Box 64"/>
          <p:cNvSpPr txBox="1">
            <a:spLocks noChangeArrowheads="1"/>
          </p:cNvSpPr>
          <p:nvPr/>
        </p:nvSpPr>
        <p:spPr bwMode="auto">
          <a:xfrm>
            <a:off x="714375" y="3071813"/>
            <a:ext cx="2647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t>Probe size on scan area</a:t>
            </a:r>
          </a:p>
        </p:txBody>
      </p:sp>
      <p:sp>
        <p:nvSpPr>
          <p:cNvPr id="13406" name="Text Box 94"/>
          <p:cNvSpPr txBox="1">
            <a:spLocks noChangeArrowheads="1"/>
          </p:cNvSpPr>
          <p:nvPr/>
        </p:nvSpPr>
        <p:spPr bwMode="auto">
          <a:xfrm>
            <a:off x="4580595" y="5710828"/>
            <a:ext cx="4269060" cy="830997"/>
          </a:xfrm>
          <a:prstGeom prst="rect">
            <a:avLst/>
          </a:prstGeom>
          <a:ln/>
          <a:effectLst>
            <a:glow rad="101600">
              <a:schemeClr val="accent5">
                <a:alpha val="75000"/>
              </a:schemeClr>
            </a:glow>
            <a:outerShdw blurRad="40000" dist="20000" dir="5400000" rotWithShape="0">
              <a:srgbClr val="000000">
                <a:alpha val="38000"/>
              </a:srgbClr>
            </a:outerShdw>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dirty="0" smtClean="0">
                <a:solidFill>
                  <a:srgbClr val="000000"/>
                </a:solidFill>
                <a:latin typeface="+mj-lt"/>
                <a:ea typeface="HGS明朝E" pitchFamily="18" charset="-128"/>
              </a:rPr>
              <a:t>In order to decrease the damage, </a:t>
            </a:r>
          </a:p>
          <a:p>
            <a:pPr algn="ctr"/>
            <a:r>
              <a:rPr lang="en-US" altLang="ja-JP" dirty="0" smtClean="0">
                <a:solidFill>
                  <a:srgbClr val="000000"/>
                </a:solidFill>
                <a:latin typeface="+mj-lt"/>
                <a:ea typeface="HGS明朝E" pitchFamily="18" charset="-128"/>
              </a:rPr>
              <a:t>a finer probe is required.</a:t>
            </a:r>
            <a:endParaRPr lang="en-US" altLang="ja-JP" dirty="0">
              <a:solidFill>
                <a:srgbClr val="000000"/>
              </a:solidFill>
              <a:latin typeface="+mj-lt"/>
              <a:ea typeface="HGS明朝E" pitchFamily="18" charset="-128"/>
            </a:endParaRPr>
          </a:p>
        </p:txBody>
      </p:sp>
      <p:grpSp>
        <p:nvGrpSpPr>
          <p:cNvPr id="3" name="Group 96"/>
          <p:cNvGrpSpPr>
            <a:grpSpLocks/>
          </p:cNvGrpSpPr>
          <p:nvPr/>
        </p:nvGrpSpPr>
        <p:grpSpPr bwMode="auto">
          <a:xfrm>
            <a:off x="4211633" y="3857625"/>
            <a:ext cx="4554530" cy="1574800"/>
            <a:chOff x="2699" y="2498"/>
            <a:chExt cx="2869" cy="992"/>
          </a:xfrm>
        </p:grpSpPr>
        <p:grpSp>
          <p:nvGrpSpPr>
            <p:cNvPr id="4" name="Group 93"/>
            <p:cNvGrpSpPr>
              <a:grpSpLocks/>
            </p:cNvGrpSpPr>
            <p:nvPr/>
          </p:nvGrpSpPr>
          <p:grpSpPr bwMode="auto">
            <a:xfrm>
              <a:off x="3061" y="2498"/>
              <a:ext cx="2507" cy="992"/>
              <a:chOff x="3155" y="2614"/>
              <a:chExt cx="2507" cy="992"/>
            </a:xfrm>
          </p:grpSpPr>
          <p:sp>
            <p:nvSpPr>
              <p:cNvPr id="84020" name="Text Box 90"/>
              <p:cNvSpPr txBox="1">
                <a:spLocks noChangeArrowheads="1"/>
              </p:cNvSpPr>
              <p:nvPr/>
            </p:nvSpPr>
            <p:spPr bwMode="auto">
              <a:xfrm>
                <a:off x="3333" y="2614"/>
                <a:ext cx="175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t>pixel size &lt; probe size</a:t>
                </a:r>
              </a:p>
              <a:p>
                <a:pPr algn="ctr"/>
                <a:r>
                  <a:rPr lang="en-US" altLang="ja-JP" sz="1800"/>
                  <a:t>(over sampling)</a:t>
                </a:r>
              </a:p>
            </p:txBody>
          </p:sp>
          <p:sp>
            <p:nvSpPr>
              <p:cNvPr id="84021" name="Text Box 91"/>
              <p:cNvSpPr txBox="1">
                <a:spLocks noChangeArrowheads="1"/>
              </p:cNvSpPr>
              <p:nvPr/>
            </p:nvSpPr>
            <p:spPr bwMode="auto">
              <a:xfrm>
                <a:off x="3155" y="3199"/>
                <a:ext cx="250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800" dirty="0" smtClean="0">
                    <a:latin typeface="+mj-lt"/>
                    <a:ea typeface="HGP明朝E" pitchFamily="18" charset="-128"/>
                  </a:rPr>
                  <a:t>The lower image part is particularly damaged.</a:t>
                </a:r>
                <a:endParaRPr lang="en-US" altLang="ja-JP" sz="1800" dirty="0">
                  <a:latin typeface="+mj-lt"/>
                  <a:ea typeface="HGP明朝E" pitchFamily="18" charset="-128"/>
                </a:endParaRPr>
              </a:p>
            </p:txBody>
          </p:sp>
        </p:grpSp>
        <p:sp>
          <p:nvSpPr>
            <p:cNvPr id="84019" name="AutoShape 95"/>
            <p:cNvSpPr>
              <a:spLocks noChangeArrowheads="1"/>
            </p:cNvSpPr>
            <p:nvPr/>
          </p:nvSpPr>
          <p:spPr bwMode="auto">
            <a:xfrm>
              <a:off x="2699" y="2795"/>
              <a:ext cx="362" cy="272"/>
            </a:xfrm>
            <a:prstGeom prst="rightArrow">
              <a:avLst>
                <a:gd name="adj1" fmla="val 50000"/>
                <a:gd name="adj2" fmla="val 33272"/>
              </a:avLst>
            </a:prstGeom>
            <a:solidFill>
              <a:srgbClr val="FFFF00"/>
            </a:solidFill>
            <a:ln w="9525">
              <a:solidFill>
                <a:schemeClr val="tx1"/>
              </a:solidFill>
              <a:miter lim="800000"/>
              <a:headEnd/>
              <a:tailEnd/>
            </a:ln>
          </p:spPr>
          <p:txBody>
            <a:bodyPr wrap="none" anchor="ctr"/>
            <a:lstStyle/>
            <a:p>
              <a:endParaRPr lang="ja-JP" altLang="en-US"/>
            </a:p>
          </p:txBody>
        </p:sp>
      </p:grpSp>
      <p:grpSp>
        <p:nvGrpSpPr>
          <p:cNvPr id="5" name="Group 798"/>
          <p:cNvGrpSpPr>
            <a:grpSpLocks/>
          </p:cNvGrpSpPr>
          <p:nvPr/>
        </p:nvGrpSpPr>
        <p:grpSpPr bwMode="auto">
          <a:xfrm>
            <a:off x="14288" y="3500438"/>
            <a:ext cx="4129087" cy="3360737"/>
            <a:chOff x="5954" y="23263"/>
            <a:chExt cx="2601" cy="2117"/>
          </a:xfrm>
        </p:grpSpPr>
        <p:grpSp>
          <p:nvGrpSpPr>
            <p:cNvPr id="6" name="Group 633"/>
            <p:cNvGrpSpPr>
              <a:grpSpLocks noChangeAspect="1"/>
            </p:cNvGrpSpPr>
            <p:nvPr/>
          </p:nvGrpSpPr>
          <p:grpSpPr bwMode="auto">
            <a:xfrm>
              <a:off x="6486" y="23515"/>
              <a:ext cx="1465" cy="1629"/>
              <a:chOff x="1474" y="754"/>
              <a:chExt cx="2040" cy="2267"/>
            </a:xfrm>
          </p:grpSpPr>
          <p:sp>
            <p:nvSpPr>
              <p:cNvPr id="83995" name="Oval 634"/>
              <p:cNvSpPr>
                <a:spLocks noChangeAspect="1" noChangeArrowheads="1"/>
              </p:cNvSpPr>
              <p:nvPr/>
            </p:nvSpPr>
            <p:spPr bwMode="auto">
              <a:xfrm>
                <a:off x="1701" y="981"/>
                <a:ext cx="1587" cy="1588"/>
              </a:xfrm>
              <a:prstGeom prst="ellipse">
                <a:avLst/>
              </a:prstGeom>
              <a:solidFill>
                <a:srgbClr val="99FF66"/>
              </a:solidFill>
              <a:ln w="9525">
                <a:solidFill>
                  <a:srgbClr val="000000"/>
                </a:solidFill>
                <a:round/>
                <a:headEnd/>
                <a:tailEnd/>
              </a:ln>
            </p:spPr>
            <p:txBody>
              <a:bodyPr wrap="none" anchor="ctr">
                <a:spAutoFit/>
              </a:bodyPr>
              <a:lstStyle/>
              <a:p>
                <a:endParaRPr lang="ja-JP" altLang="en-US"/>
              </a:p>
            </p:txBody>
          </p:sp>
          <p:sp>
            <p:nvSpPr>
              <p:cNvPr id="83996" name="Oval 635"/>
              <p:cNvSpPr>
                <a:spLocks noChangeAspect="1" noChangeArrowheads="1"/>
              </p:cNvSpPr>
              <p:nvPr/>
            </p:nvSpPr>
            <p:spPr bwMode="auto">
              <a:xfrm>
                <a:off x="2082" y="1372"/>
                <a:ext cx="816" cy="816"/>
              </a:xfrm>
              <a:prstGeom prst="ellipse">
                <a:avLst/>
              </a:prstGeom>
              <a:solidFill>
                <a:srgbClr val="FF9900"/>
              </a:solidFill>
              <a:ln w="9525">
                <a:solidFill>
                  <a:srgbClr val="000000"/>
                </a:solidFill>
                <a:round/>
                <a:headEnd/>
                <a:tailEnd/>
              </a:ln>
            </p:spPr>
            <p:txBody>
              <a:bodyPr wrap="none" anchor="ctr">
                <a:spAutoFit/>
              </a:bodyPr>
              <a:lstStyle/>
              <a:p>
                <a:endParaRPr lang="ja-JP" altLang="en-US"/>
              </a:p>
            </p:txBody>
          </p:sp>
          <p:sp>
            <p:nvSpPr>
              <p:cNvPr id="83997" name="Rectangle 636"/>
              <p:cNvSpPr>
                <a:spLocks noChangeAspect="1" noChangeArrowheads="1"/>
              </p:cNvSpPr>
              <p:nvPr/>
            </p:nvSpPr>
            <p:spPr bwMode="auto">
              <a:xfrm>
                <a:off x="1474" y="754"/>
                <a:ext cx="2040" cy="20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ja-JP" altLang="en-US"/>
              </a:p>
            </p:txBody>
          </p:sp>
          <p:sp>
            <p:nvSpPr>
              <p:cNvPr id="83998" name="Line 637"/>
              <p:cNvSpPr>
                <a:spLocks noChangeAspect="1" noChangeShapeType="1"/>
              </p:cNvSpPr>
              <p:nvPr/>
            </p:nvSpPr>
            <p:spPr bwMode="auto">
              <a:xfrm>
                <a:off x="1700" y="754"/>
                <a:ext cx="0" cy="22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3999" name="Line 638"/>
              <p:cNvSpPr>
                <a:spLocks noChangeAspect="1" noChangeShapeType="1"/>
              </p:cNvSpPr>
              <p:nvPr/>
            </p:nvSpPr>
            <p:spPr bwMode="auto">
              <a:xfrm>
                <a:off x="1926" y="754"/>
                <a:ext cx="0" cy="226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00" name="Line 639"/>
              <p:cNvSpPr>
                <a:spLocks noChangeAspect="1" noChangeShapeType="1"/>
              </p:cNvSpPr>
              <p:nvPr/>
            </p:nvSpPr>
            <p:spPr bwMode="auto">
              <a:xfrm>
                <a:off x="2154" y="754"/>
                <a:ext cx="0" cy="20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01" name="Line 640"/>
              <p:cNvSpPr>
                <a:spLocks noChangeAspect="1" noChangeShapeType="1"/>
              </p:cNvSpPr>
              <p:nvPr/>
            </p:nvSpPr>
            <p:spPr bwMode="auto">
              <a:xfrm>
                <a:off x="2381" y="754"/>
                <a:ext cx="0" cy="20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02" name="Line 641"/>
              <p:cNvSpPr>
                <a:spLocks noChangeAspect="1" noChangeShapeType="1"/>
              </p:cNvSpPr>
              <p:nvPr/>
            </p:nvSpPr>
            <p:spPr bwMode="auto">
              <a:xfrm>
                <a:off x="2608" y="754"/>
                <a:ext cx="0" cy="20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03" name="Line 642"/>
              <p:cNvSpPr>
                <a:spLocks noChangeAspect="1" noChangeShapeType="1"/>
              </p:cNvSpPr>
              <p:nvPr/>
            </p:nvSpPr>
            <p:spPr bwMode="auto">
              <a:xfrm>
                <a:off x="2833" y="754"/>
                <a:ext cx="0" cy="20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04" name="Line 643"/>
              <p:cNvSpPr>
                <a:spLocks noChangeAspect="1" noChangeShapeType="1"/>
              </p:cNvSpPr>
              <p:nvPr/>
            </p:nvSpPr>
            <p:spPr bwMode="auto">
              <a:xfrm>
                <a:off x="3061" y="754"/>
                <a:ext cx="0" cy="20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05" name="Line 644"/>
              <p:cNvSpPr>
                <a:spLocks noChangeAspect="1" noChangeShapeType="1"/>
              </p:cNvSpPr>
              <p:nvPr/>
            </p:nvSpPr>
            <p:spPr bwMode="auto">
              <a:xfrm>
                <a:off x="3288" y="754"/>
                <a:ext cx="0" cy="20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06" name="Line 645"/>
              <p:cNvSpPr>
                <a:spLocks noChangeAspect="1" noChangeShapeType="1"/>
              </p:cNvSpPr>
              <p:nvPr/>
            </p:nvSpPr>
            <p:spPr bwMode="auto">
              <a:xfrm>
                <a:off x="3513" y="754"/>
                <a:ext cx="0" cy="20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07" name="Line 646"/>
              <p:cNvSpPr>
                <a:spLocks noChangeAspect="1" noChangeShapeType="1"/>
              </p:cNvSpPr>
              <p:nvPr/>
            </p:nvSpPr>
            <p:spPr bwMode="auto">
              <a:xfrm>
                <a:off x="1474" y="981"/>
                <a:ext cx="20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08" name="Line 647"/>
              <p:cNvSpPr>
                <a:spLocks noChangeAspect="1" noChangeShapeType="1"/>
              </p:cNvSpPr>
              <p:nvPr/>
            </p:nvSpPr>
            <p:spPr bwMode="auto">
              <a:xfrm>
                <a:off x="1474" y="1208"/>
                <a:ext cx="20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09" name="Line 648"/>
              <p:cNvSpPr>
                <a:spLocks noChangeAspect="1" noChangeShapeType="1"/>
              </p:cNvSpPr>
              <p:nvPr/>
            </p:nvSpPr>
            <p:spPr bwMode="auto">
              <a:xfrm>
                <a:off x="1474" y="1434"/>
                <a:ext cx="20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10" name="Line 649"/>
              <p:cNvSpPr>
                <a:spLocks noChangeAspect="1" noChangeShapeType="1"/>
              </p:cNvSpPr>
              <p:nvPr/>
            </p:nvSpPr>
            <p:spPr bwMode="auto">
              <a:xfrm>
                <a:off x="1474" y="1661"/>
                <a:ext cx="20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11" name="Line 650"/>
              <p:cNvSpPr>
                <a:spLocks noChangeAspect="1" noChangeShapeType="1"/>
              </p:cNvSpPr>
              <p:nvPr/>
            </p:nvSpPr>
            <p:spPr bwMode="auto">
              <a:xfrm>
                <a:off x="1474" y="1888"/>
                <a:ext cx="20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12" name="Line 651"/>
              <p:cNvSpPr>
                <a:spLocks noChangeAspect="1" noChangeShapeType="1"/>
              </p:cNvSpPr>
              <p:nvPr/>
            </p:nvSpPr>
            <p:spPr bwMode="auto">
              <a:xfrm>
                <a:off x="1474" y="2114"/>
                <a:ext cx="20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13" name="Line 652"/>
              <p:cNvSpPr>
                <a:spLocks noChangeAspect="1" noChangeShapeType="1"/>
              </p:cNvSpPr>
              <p:nvPr/>
            </p:nvSpPr>
            <p:spPr bwMode="auto">
              <a:xfrm>
                <a:off x="1474" y="2341"/>
                <a:ext cx="20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14" name="Line 653"/>
              <p:cNvSpPr>
                <a:spLocks noChangeAspect="1" noChangeShapeType="1"/>
              </p:cNvSpPr>
              <p:nvPr/>
            </p:nvSpPr>
            <p:spPr bwMode="auto">
              <a:xfrm>
                <a:off x="1474" y="2568"/>
                <a:ext cx="20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15" name="Line 654"/>
              <p:cNvSpPr>
                <a:spLocks noChangeAspect="1" noChangeShapeType="1"/>
              </p:cNvSpPr>
              <p:nvPr/>
            </p:nvSpPr>
            <p:spPr bwMode="auto">
              <a:xfrm>
                <a:off x="1474" y="2794"/>
                <a:ext cx="20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4016" name="Oval 655"/>
              <p:cNvSpPr>
                <a:spLocks noChangeAspect="1" noChangeArrowheads="1"/>
              </p:cNvSpPr>
              <p:nvPr/>
            </p:nvSpPr>
            <p:spPr bwMode="auto">
              <a:xfrm>
                <a:off x="2444" y="1725"/>
                <a:ext cx="91" cy="91"/>
              </a:xfrm>
              <a:prstGeom prst="ellipse">
                <a:avLst/>
              </a:prstGeom>
              <a:solidFill>
                <a:srgbClr val="000000"/>
              </a:solidFill>
              <a:ln w="9525">
                <a:solidFill>
                  <a:srgbClr val="000000"/>
                </a:solidFill>
                <a:round/>
                <a:headEnd/>
                <a:tailEnd/>
              </a:ln>
            </p:spPr>
            <p:txBody>
              <a:bodyPr wrap="none" anchor="ctr">
                <a:spAutoFit/>
              </a:bodyPr>
              <a:lstStyle/>
              <a:p>
                <a:endParaRPr lang="ja-JP" altLang="en-US"/>
              </a:p>
            </p:txBody>
          </p:sp>
          <p:sp>
            <p:nvSpPr>
              <p:cNvPr id="84017" name="Freeform 656"/>
              <p:cNvSpPr>
                <a:spLocks noChangeAspect="1"/>
              </p:cNvSpPr>
              <p:nvPr/>
            </p:nvSpPr>
            <p:spPr bwMode="auto">
              <a:xfrm>
                <a:off x="1691" y="1661"/>
                <a:ext cx="1591" cy="908"/>
              </a:xfrm>
              <a:custGeom>
                <a:avLst/>
                <a:gdLst>
                  <a:gd name="T0" fmla="*/ 0 w 1591"/>
                  <a:gd name="T1" fmla="*/ 222 h 908"/>
                  <a:gd name="T2" fmla="*/ 0 w 1591"/>
                  <a:gd name="T3" fmla="*/ 689 h 908"/>
                  <a:gd name="T4" fmla="*/ 220 w 1591"/>
                  <a:gd name="T5" fmla="*/ 689 h 908"/>
                  <a:gd name="T6" fmla="*/ 229 w 1591"/>
                  <a:gd name="T7" fmla="*/ 908 h 908"/>
                  <a:gd name="T8" fmla="*/ 1372 w 1591"/>
                  <a:gd name="T9" fmla="*/ 899 h 908"/>
                  <a:gd name="T10" fmla="*/ 1372 w 1591"/>
                  <a:gd name="T11" fmla="*/ 680 h 908"/>
                  <a:gd name="T12" fmla="*/ 1591 w 1591"/>
                  <a:gd name="T13" fmla="*/ 680 h 908"/>
                  <a:gd name="T14" fmla="*/ 1591 w 1591"/>
                  <a:gd name="T15" fmla="*/ 3 h 908"/>
                  <a:gd name="T16" fmla="*/ 916 w 1591"/>
                  <a:gd name="T17" fmla="*/ 0 h 908"/>
                  <a:gd name="T18" fmla="*/ 916 w 1591"/>
                  <a:gd name="T19" fmla="*/ 227 h 908"/>
                  <a:gd name="T20" fmla="*/ 0 w 1591"/>
                  <a:gd name="T21" fmla="*/ 222 h 9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91"/>
                  <a:gd name="T34" fmla="*/ 0 h 908"/>
                  <a:gd name="T35" fmla="*/ 1591 w 1591"/>
                  <a:gd name="T36" fmla="*/ 908 h 9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91" h="908">
                    <a:moveTo>
                      <a:pt x="0" y="222"/>
                    </a:moveTo>
                    <a:lnTo>
                      <a:pt x="0" y="689"/>
                    </a:lnTo>
                    <a:lnTo>
                      <a:pt x="220" y="689"/>
                    </a:lnTo>
                    <a:lnTo>
                      <a:pt x="229" y="908"/>
                    </a:lnTo>
                    <a:lnTo>
                      <a:pt x="1372" y="899"/>
                    </a:lnTo>
                    <a:lnTo>
                      <a:pt x="1372" y="680"/>
                    </a:lnTo>
                    <a:lnTo>
                      <a:pt x="1591" y="680"/>
                    </a:lnTo>
                    <a:lnTo>
                      <a:pt x="1591" y="3"/>
                    </a:lnTo>
                    <a:lnTo>
                      <a:pt x="916" y="0"/>
                    </a:lnTo>
                    <a:lnTo>
                      <a:pt x="916" y="227"/>
                    </a:lnTo>
                    <a:lnTo>
                      <a:pt x="0" y="222"/>
                    </a:lnTo>
                    <a:close/>
                  </a:path>
                </a:pathLst>
              </a:custGeom>
              <a:solidFill>
                <a:srgbClr val="FF99FF">
                  <a:alpha val="59999"/>
                </a:srgbClr>
              </a:solidFill>
              <a:ln w="28575">
                <a:solidFill>
                  <a:srgbClr val="0000FF"/>
                </a:solidFill>
                <a:round/>
                <a:headEnd/>
                <a:tailEnd/>
              </a:ln>
            </p:spPr>
            <p:txBody>
              <a:bodyPr wrap="none">
                <a:spAutoFit/>
              </a:bodyPr>
              <a:lstStyle/>
              <a:p>
                <a:endParaRPr lang="ja-JP" altLang="en-US"/>
              </a:p>
            </p:txBody>
          </p:sp>
        </p:grpSp>
        <p:sp>
          <p:nvSpPr>
            <p:cNvPr id="83982" name="Line 666"/>
            <p:cNvSpPr>
              <a:spLocks noChangeShapeType="1"/>
            </p:cNvSpPr>
            <p:nvPr/>
          </p:nvSpPr>
          <p:spPr bwMode="auto">
            <a:xfrm flipH="1">
              <a:off x="6809" y="25058"/>
              <a:ext cx="24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3983" name="Line 667"/>
            <p:cNvSpPr>
              <a:spLocks noChangeShapeType="1"/>
            </p:cNvSpPr>
            <p:nvPr/>
          </p:nvSpPr>
          <p:spPr bwMode="auto">
            <a:xfrm>
              <a:off x="6436" y="25058"/>
              <a:ext cx="213"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ja-JP" altLang="en-US"/>
            </a:p>
          </p:txBody>
        </p:sp>
        <p:sp>
          <p:nvSpPr>
            <p:cNvPr id="83984" name="Text Box 668"/>
            <p:cNvSpPr txBox="1">
              <a:spLocks noChangeArrowheads="1"/>
            </p:cNvSpPr>
            <p:nvPr/>
          </p:nvSpPr>
          <p:spPr bwMode="auto">
            <a:xfrm>
              <a:off x="6475" y="25137"/>
              <a:ext cx="52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defTabSz="4321175">
                <a:defRPr kumimoji="1" sz="2400">
                  <a:solidFill>
                    <a:schemeClr val="tx1"/>
                  </a:solidFill>
                  <a:latin typeface="Arial" charset="0"/>
                  <a:ea typeface="ＭＳ Ｐゴシック" pitchFamily="-111" charset="-128"/>
                </a:defRPr>
              </a:lvl1pPr>
              <a:lvl2pPr marL="37931725" indent="-37474525" defTabSz="432117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600">
                  <a:ea typeface="ＭＳ 明朝" pitchFamily="-111" charset="-128"/>
                </a:rPr>
                <a:t>0.05 nm</a:t>
              </a:r>
              <a:endParaRPr lang="en-US" altLang="ja-JP" sz="1600"/>
            </a:p>
          </p:txBody>
        </p:sp>
        <p:sp>
          <p:nvSpPr>
            <p:cNvPr id="83985" name="Text Box 669"/>
            <p:cNvSpPr txBox="1">
              <a:spLocks noChangeArrowheads="1"/>
            </p:cNvSpPr>
            <p:nvPr/>
          </p:nvSpPr>
          <p:spPr bwMode="auto">
            <a:xfrm>
              <a:off x="7106" y="25058"/>
              <a:ext cx="1449" cy="32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spAutoFit/>
            </a:bodyPr>
            <a:lstStyle>
              <a:lvl1pPr defTabSz="4321175">
                <a:defRPr kumimoji="1" sz="2400">
                  <a:solidFill>
                    <a:schemeClr val="tx1"/>
                  </a:solidFill>
                  <a:latin typeface="Arial" charset="0"/>
                  <a:ea typeface="ＭＳ Ｐゴシック" pitchFamily="-111" charset="-128"/>
                </a:defRPr>
              </a:lvl1pPr>
              <a:lvl2pPr marL="37931725" indent="-37474525" defTabSz="432117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dirty="0">
                  <a:ea typeface="ＭＳ 明朝" pitchFamily="-111" charset="-128"/>
                </a:rPr>
                <a:t>Pixels irradiated before</a:t>
              </a:r>
              <a:r>
                <a:rPr lang="en-US" altLang="ja-JP" sz="1600" dirty="0" smtClean="0">
                  <a:ea typeface="ＭＳ 明朝" pitchFamily="-111" charset="-128"/>
                </a:rPr>
                <a:t> the probe arriving.</a:t>
              </a:r>
              <a:endParaRPr lang="en-US" altLang="ja-JP" sz="1600" dirty="0"/>
            </a:p>
          </p:txBody>
        </p:sp>
        <p:sp>
          <p:nvSpPr>
            <p:cNvPr id="83986" name="Line 671"/>
            <p:cNvSpPr>
              <a:spLocks noChangeShapeType="1"/>
            </p:cNvSpPr>
            <p:nvPr/>
          </p:nvSpPr>
          <p:spPr bwMode="auto">
            <a:xfrm>
              <a:off x="7273" y="24234"/>
              <a:ext cx="730" cy="1"/>
            </a:xfrm>
            <a:prstGeom prst="line">
              <a:avLst/>
            </a:prstGeom>
            <a:noFill/>
            <a:ln w="28575">
              <a:solidFill>
                <a:srgbClr val="FF00FF"/>
              </a:solidFill>
              <a:prstDash val="dashDot"/>
              <a:round/>
              <a:headEnd/>
              <a:tailEnd type="triangle" w="med" len="med"/>
            </a:ln>
            <a:extLst>
              <a:ext uri="{909E8E84-426E-40DD-AFC4-6F175D3DCCD1}">
                <a14:hiddenFill xmlns:a14="http://schemas.microsoft.com/office/drawing/2010/main">
                  <a:noFill/>
                </a14:hiddenFill>
              </a:ext>
            </a:extLst>
          </p:spPr>
          <p:txBody>
            <a:bodyPr wrap="none" lIns="74295" tIns="8890" rIns="74295" bIns="8890">
              <a:spAutoFit/>
            </a:bodyPr>
            <a:lstStyle/>
            <a:p>
              <a:endParaRPr lang="ja-JP" altLang="en-US"/>
            </a:p>
          </p:txBody>
        </p:sp>
        <p:sp>
          <p:nvSpPr>
            <p:cNvPr id="83987" name="Text Box 672"/>
            <p:cNvSpPr txBox="1">
              <a:spLocks noChangeArrowheads="1"/>
            </p:cNvSpPr>
            <p:nvPr/>
          </p:nvSpPr>
          <p:spPr bwMode="auto">
            <a:xfrm>
              <a:off x="7948" y="24118"/>
              <a:ext cx="583" cy="32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defTabSz="4321175">
                <a:defRPr kumimoji="1" sz="2400">
                  <a:solidFill>
                    <a:schemeClr val="tx1"/>
                  </a:solidFill>
                  <a:latin typeface="Arial" charset="0"/>
                  <a:ea typeface="ＭＳ Ｐゴシック" pitchFamily="-111" charset="-128"/>
                </a:defRPr>
              </a:lvl1pPr>
              <a:lvl2pPr marL="37931725" indent="-37474525" defTabSz="432117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just"/>
              <a:r>
                <a:rPr lang="en-US" altLang="ja-JP" sz="1600" dirty="0" smtClean="0">
                  <a:ea typeface="ＭＳ 明朝" pitchFamily="-111" charset="-128"/>
                </a:rPr>
                <a:t>Scan</a:t>
              </a:r>
            </a:p>
            <a:p>
              <a:pPr algn="just"/>
              <a:r>
                <a:rPr lang="en-US" altLang="ja-JP" sz="1600" dirty="0" smtClean="0">
                  <a:ea typeface="ＭＳ 明朝" pitchFamily="-111" charset="-128"/>
                </a:rPr>
                <a:t>direction</a:t>
              </a:r>
              <a:endParaRPr lang="en-US" altLang="ja-JP" sz="1600" dirty="0"/>
            </a:p>
          </p:txBody>
        </p:sp>
        <p:sp>
          <p:nvSpPr>
            <p:cNvPr id="83988" name="Text Box 673"/>
            <p:cNvSpPr txBox="1">
              <a:spLocks noChangeArrowheads="1"/>
            </p:cNvSpPr>
            <p:nvPr/>
          </p:nvSpPr>
          <p:spPr bwMode="auto">
            <a:xfrm>
              <a:off x="6719" y="23263"/>
              <a:ext cx="1009" cy="16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spAutoFit/>
            </a:bodyPr>
            <a:lstStyle>
              <a:lvl1pPr defTabSz="4321175">
                <a:defRPr kumimoji="1" sz="2400">
                  <a:solidFill>
                    <a:schemeClr val="tx1"/>
                  </a:solidFill>
                  <a:latin typeface="Arial" charset="0"/>
                  <a:ea typeface="ＭＳ Ｐゴシック" pitchFamily="-111" charset="-128"/>
                </a:defRPr>
              </a:lvl1pPr>
              <a:lvl2pPr marL="37931725" indent="-37474525" defTabSz="432117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600">
                  <a:ea typeface="ＭＳ 明朝" pitchFamily="-111" charset="-128"/>
                </a:rPr>
                <a:t>Probe position</a:t>
              </a:r>
              <a:endParaRPr lang="en-US" altLang="ja-JP" sz="1600"/>
            </a:p>
          </p:txBody>
        </p:sp>
        <p:sp>
          <p:nvSpPr>
            <p:cNvPr id="83989" name="Line 674"/>
            <p:cNvSpPr>
              <a:spLocks noChangeShapeType="1"/>
            </p:cNvSpPr>
            <p:nvPr/>
          </p:nvSpPr>
          <p:spPr bwMode="auto">
            <a:xfrm flipH="1">
              <a:off x="7216" y="23478"/>
              <a:ext cx="7" cy="717"/>
            </a:xfrm>
            <a:prstGeom prst="line">
              <a:avLst/>
            </a:prstGeom>
            <a:noFill/>
            <a:ln w="28575">
              <a:solidFill>
                <a:srgbClr val="000000"/>
              </a:solidFill>
              <a:prstDash val="dashDot"/>
              <a:round/>
              <a:headEnd/>
              <a:tailEnd type="triangle" w="med" len="med"/>
            </a:ln>
            <a:extLst>
              <a:ext uri="{909E8E84-426E-40DD-AFC4-6F175D3DCCD1}">
                <a14:hiddenFill xmlns:a14="http://schemas.microsoft.com/office/drawing/2010/main">
                  <a:noFill/>
                </a14:hiddenFill>
              </a:ext>
            </a:extLst>
          </p:spPr>
          <p:txBody>
            <a:bodyPr wrap="none" lIns="74295" tIns="8890" rIns="74295" bIns="8890">
              <a:spAutoFit/>
            </a:bodyPr>
            <a:lstStyle/>
            <a:p>
              <a:endParaRPr lang="ja-JP" altLang="en-US"/>
            </a:p>
          </p:txBody>
        </p:sp>
        <p:sp>
          <p:nvSpPr>
            <p:cNvPr id="83990" name="Line 675"/>
            <p:cNvSpPr>
              <a:spLocks noChangeShapeType="1"/>
            </p:cNvSpPr>
            <p:nvPr/>
          </p:nvSpPr>
          <p:spPr bwMode="auto">
            <a:xfrm>
              <a:off x="6477" y="23872"/>
              <a:ext cx="473" cy="184"/>
            </a:xfrm>
            <a:prstGeom prst="line">
              <a:avLst/>
            </a:prstGeom>
            <a:noFill/>
            <a:ln w="28575">
              <a:solidFill>
                <a:srgbClr val="FF6600"/>
              </a:solidFill>
              <a:prstDash val="solid"/>
              <a:round/>
              <a:headEnd/>
              <a:tailEnd type="triangle" w="med" len="med"/>
            </a:ln>
            <a:extLst>
              <a:ext uri="{909E8E84-426E-40DD-AFC4-6F175D3DCCD1}">
                <a14:hiddenFill xmlns:a14="http://schemas.microsoft.com/office/drawing/2010/main">
                  <a:noFill/>
                </a14:hiddenFill>
              </a:ext>
            </a:extLst>
          </p:spPr>
          <p:txBody>
            <a:bodyPr wrap="none" lIns="74295" tIns="8890" rIns="74295" bIns="8890">
              <a:spAutoFit/>
            </a:bodyPr>
            <a:lstStyle/>
            <a:p>
              <a:endParaRPr lang="ja-JP" altLang="en-US"/>
            </a:p>
          </p:txBody>
        </p:sp>
        <p:sp>
          <p:nvSpPr>
            <p:cNvPr id="83991" name="Text Box 676"/>
            <p:cNvSpPr txBox="1">
              <a:spLocks noChangeArrowheads="1"/>
            </p:cNvSpPr>
            <p:nvPr/>
          </p:nvSpPr>
          <p:spPr bwMode="auto">
            <a:xfrm>
              <a:off x="5954" y="23682"/>
              <a:ext cx="521" cy="16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defTabSz="4321175">
                <a:defRPr kumimoji="1" sz="2400">
                  <a:solidFill>
                    <a:schemeClr val="tx1"/>
                  </a:solidFill>
                  <a:latin typeface="Arial" charset="0"/>
                  <a:ea typeface="ＭＳ Ｐゴシック" pitchFamily="-111" charset="-128"/>
                </a:defRPr>
              </a:lvl1pPr>
              <a:lvl2pPr marL="37931725" indent="-37474525" defTabSz="432117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just"/>
              <a:r>
                <a:rPr lang="en-US" altLang="ja-JP" sz="1600">
                  <a:ea typeface="ＭＳ 明朝" pitchFamily="-111" charset="-128"/>
                </a:rPr>
                <a:t>FWHM</a:t>
              </a:r>
              <a:endParaRPr lang="en-US" altLang="ja-JP" sz="1600"/>
            </a:p>
          </p:txBody>
        </p:sp>
        <p:sp>
          <p:nvSpPr>
            <p:cNvPr id="83992" name="Text Box 677"/>
            <p:cNvSpPr txBox="1">
              <a:spLocks noChangeArrowheads="1"/>
            </p:cNvSpPr>
            <p:nvPr/>
          </p:nvSpPr>
          <p:spPr bwMode="auto">
            <a:xfrm>
              <a:off x="5954" y="24347"/>
              <a:ext cx="528" cy="166"/>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4295" tIns="8890" rIns="74295" bIns="8890">
              <a:spAutoFit/>
            </a:bodyPr>
            <a:lstStyle>
              <a:lvl1pPr defTabSz="4321175">
                <a:defRPr kumimoji="1" sz="2400">
                  <a:solidFill>
                    <a:schemeClr val="tx1"/>
                  </a:solidFill>
                  <a:latin typeface="Arial" charset="0"/>
                  <a:ea typeface="ＭＳ Ｐゴシック" pitchFamily="-111" charset="-128"/>
                </a:defRPr>
              </a:lvl1pPr>
              <a:lvl2pPr marL="37931725" indent="-37474525" defTabSz="432117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600">
                  <a:ea typeface="ＭＳ 明朝" pitchFamily="-111" charset="-128"/>
                </a:rPr>
                <a:t>0.35 nm</a:t>
              </a:r>
              <a:endParaRPr lang="en-US" altLang="ja-JP" sz="1600"/>
            </a:p>
          </p:txBody>
        </p:sp>
        <p:sp>
          <p:nvSpPr>
            <p:cNvPr id="83993" name="Line 678"/>
            <p:cNvSpPr>
              <a:spLocks noChangeShapeType="1"/>
            </p:cNvSpPr>
            <p:nvPr/>
          </p:nvSpPr>
          <p:spPr bwMode="auto">
            <a:xfrm flipV="1">
              <a:off x="6345" y="24189"/>
              <a:ext cx="331" cy="158"/>
            </a:xfrm>
            <a:prstGeom prst="line">
              <a:avLst/>
            </a:prstGeom>
            <a:noFill/>
            <a:ln w="28575">
              <a:solidFill>
                <a:srgbClr val="008000"/>
              </a:solidFill>
              <a:prstDash val="solid"/>
              <a:round/>
              <a:headEnd/>
              <a:tailEnd type="triangle" w="med" len="med"/>
            </a:ln>
            <a:extLst>
              <a:ext uri="{909E8E84-426E-40DD-AFC4-6F175D3DCCD1}">
                <a14:hiddenFill xmlns:a14="http://schemas.microsoft.com/office/drawing/2010/main">
                  <a:noFill/>
                </a14:hiddenFill>
              </a:ext>
            </a:extLst>
          </p:spPr>
          <p:txBody>
            <a:bodyPr wrap="none" lIns="74295" tIns="8890" rIns="74295" bIns="8890">
              <a:spAutoFit/>
            </a:bodyPr>
            <a:lstStyle/>
            <a:p>
              <a:endParaRPr lang="ja-JP" altLang="en-US"/>
            </a:p>
          </p:txBody>
        </p:sp>
        <p:sp>
          <p:nvSpPr>
            <p:cNvPr id="83994" name="Line 679"/>
            <p:cNvSpPr>
              <a:spLocks noChangeShapeType="1"/>
            </p:cNvSpPr>
            <p:nvPr/>
          </p:nvSpPr>
          <p:spPr bwMode="auto">
            <a:xfrm>
              <a:off x="7340" y="24821"/>
              <a:ext cx="66" cy="316"/>
            </a:xfrm>
            <a:prstGeom prst="line">
              <a:avLst/>
            </a:prstGeom>
            <a:noFill/>
            <a:ln w="28575">
              <a:solidFill>
                <a:srgbClr val="0000FF"/>
              </a:solidFill>
              <a:prstDash val="solid"/>
              <a:round/>
              <a:headEnd type="triangle" w="med" len="med"/>
              <a:tailEnd/>
            </a:ln>
            <a:extLst>
              <a:ext uri="{909E8E84-426E-40DD-AFC4-6F175D3DCCD1}">
                <a14:hiddenFill xmlns:a14="http://schemas.microsoft.com/office/drawing/2010/main">
                  <a:noFill/>
                </a14:hiddenFill>
              </a:ext>
            </a:extLst>
          </p:spPr>
          <p:txBody>
            <a:bodyPr wrap="none" lIns="74295" tIns="8890" rIns="74295" bIns="8890">
              <a:spAutoFit/>
            </a:bodyPr>
            <a:lstStyle/>
            <a:p>
              <a:endParaRPr lang="ja-JP" altLang="en-US"/>
            </a:p>
          </p:txBody>
        </p:sp>
      </p:grpSp>
      <p:sp>
        <p:nvSpPr>
          <p:cNvPr id="83976" name="下矢印 97"/>
          <p:cNvSpPr>
            <a:spLocks noChangeArrowheads="1"/>
          </p:cNvSpPr>
          <p:nvPr/>
        </p:nvSpPr>
        <p:spPr bwMode="auto">
          <a:xfrm>
            <a:off x="6286500" y="4500563"/>
            <a:ext cx="428625" cy="285750"/>
          </a:xfrm>
          <a:prstGeom prst="downArrow">
            <a:avLst>
              <a:gd name="adj1" fmla="val 50000"/>
              <a:gd name="adj2" fmla="val 50000"/>
            </a:avLst>
          </a:prstGeom>
          <a:solidFill>
            <a:schemeClr val="bg1"/>
          </a:solidFill>
          <a:ln w="38100">
            <a:solidFill>
              <a:srgbClr val="000000"/>
            </a:solidFill>
            <a:round/>
            <a:headEnd/>
            <a:tailEnd/>
          </a:ln>
        </p:spPr>
        <p:txBody>
          <a:bodyPr/>
          <a:lstStyle/>
          <a:p>
            <a:endParaRPr lang="ja-JP" altLang="en-US"/>
          </a:p>
        </p:txBody>
      </p:sp>
      <p:sp>
        <p:nvSpPr>
          <p:cNvPr id="83977" name="テキスト プレースホルダ 61"/>
          <p:cNvSpPr>
            <a:spLocks noGrp="1"/>
          </p:cNvSpPr>
          <p:nvPr>
            <p:ph type="body" sz="quarter" idx="13"/>
          </p:nvPr>
        </p:nvSpPr>
        <p:spPr>
          <a:xfrm>
            <a:off x="1228725" y="22225"/>
            <a:ext cx="6864350" cy="596900"/>
          </a:xfrm>
        </p:spPr>
        <p:txBody>
          <a:bodyPr/>
          <a:lstStyle/>
          <a:p>
            <a:pPr>
              <a:lnSpc>
                <a:spcPts val="3238"/>
              </a:lnSpc>
              <a:spcBef>
                <a:spcPct val="0"/>
              </a:spcBef>
            </a:pPr>
            <a:r>
              <a:rPr lang="en-US" altLang="ja-JP" dirty="0" smtClean="0">
                <a:latin typeface="+mj-lt"/>
                <a:ea typeface="HGP明朝E" pitchFamily="18" charset="-128"/>
              </a:rPr>
              <a:t>Radiation damage due to the broadening of the incident beam</a:t>
            </a:r>
            <a:endParaRPr lang="en-US" altLang="ja-JP" dirty="0" smtClean="0">
              <a:latin typeface="+mj-lt"/>
              <a:cs typeface="Times New Roman" pitchFamily="-111" charset="0"/>
            </a:endParaRPr>
          </a:p>
          <a:p>
            <a:pPr>
              <a:lnSpc>
                <a:spcPts val="3238"/>
              </a:lnSpc>
              <a:spcBef>
                <a:spcPct val="0"/>
              </a:spcBef>
            </a:pPr>
            <a:endParaRPr lang="ja-JP" altLang="en-US" dirty="0" smtClean="0">
              <a:latin typeface="+mj-lt"/>
            </a:endParaRPr>
          </a:p>
        </p:txBody>
      </p:sp>
      <p:sp>
        <p:nvSpPr>
          <p:cNvPr id="59" name="日付プレースホルダ 58"/>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dirty="0">
              <a:solidFill>
                <a:srgbClr val="3366FF"/>
              </a:solidFill>
              <a:latin typeface="Calibri" pitchFamily="-111" charset="0"/>
            </a:endParaRPr>
          </a:p>
        </p:txBody>
      </p:sp>
      <p:sp>
        <p:nvSpPr>
          <p:cNvPr id="61" name="フッター プレースホルダ 60"/>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dirty="0">
              <a:solidFill>
                <a:srgbClr val="3366FF"/>
              </a:solidFill>
              <a:latin typeface="Calibri" pitchFamily="-111" charset="0"/>
            </a:endParaRPr>
          </a:p>
        </p:txBody>
      </p:sp>
      <p:sp>
        <p:nvSpPr>
          <p:cNvPr id="60" name="スライド番号プレースホルダ 59"/>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2C73D2A9-1CDA-4BAD-995B-8DFD5125A425}" type="slidenum">
              <a:rPr lang="ja-JP" altLang="en-US" sz="1200">
                <a:solidFill>
                  <a:srgbClr val="3366FF"/>
                </a:solidFill>
                <a:latin typeface="Calibri" pitchFamily="-111" charset="0"/>
              </a:rPr>
              <a:pPr/>
              <a:t>12</a:t>
            </a:fld>
            <a:endParaRPr lang="ja-JP" altLang="en-US" sz="1200">
              <a:solidFill>
                <a:srgbClr val="3366FF"/>
              </a:solidFill>
              <a:latin typeface="Calibri" pitchFamily="-111" charset="0"/>
            </a:endParaRPr>
          </a:p>
        </p:txBody>
      </p:sp>
      <p:cxnSp>
        <p:nvCxnSpPr>
          <p:cNvPr id="64" name="直線矢印コネクタ 63"/>
          <p:cNvCxnSpPr/>
          <p:nvPr/>
        </p:nvCxnSpPr>
        <p:spPr>
          <a:xfrm>
            <a:off x="858838" y="4786313"/>
            <a:ext cx="2320925" cy="1588"/>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884242" y="4532312"/>
            <a:ext cx="2320925" cy="1588"/>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7" name="直線矢印コネクタ 66"/>
          <p:cNvCxnSpPr/>
          <p:nvPr/>
        </p:nvCxnSpPr>
        <p:spPr>
          <a:xfrm>
            <a:off x="858838" y="5069613"/>
            <a:ext cx="1158875" cy="1588"/>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78707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406"/>
                                        </p:tgtEl>
                                        <p:attrNameLst>
                                          <p:attrName>style.visibility</p:attrName>
                                        </p:attrNameLst>
                                      </p:cBhvr>
                                      <p:to>
                                        <p:strVal val="visible"/>
                                      </p:to>
                                    </p:set>
                                    <p:animEffect transition="in" filter="box(in)">
                                      <p:cBhvr>
                                        <p:cTn id="7" dur="500"/>
                                        <p:tgtEl>
                                          <p:spTgt spid="13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1"/>
          <p:cNvSpPr>
            <a:spLocks noGrp="1"/>
          </p:cNvSpPr>
          <p:nvPr>
            <p:ph type="dt" sz="quarter" idx="10"/>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en-US" altLang="ja-JP" sz="1200">
              <a:solidFill>
                <a:srgbClr val="3366FF"/>
              </a:solidFill>
              <a:latin typeface="Calibri" pitchFamily="-111" charset="0"/>
            </a:endParaRPr>
          </a:p>
        </p:txBody>
      </p:sp>
      <p:sp>
        <p:nvSpPr>
          <p:cNvPr id="6" name="フッター プレースホルダ 2"/>
          <p:cNvSpPr>
            <a:spLocks noGrp="1"/>
          </p:cNvSpPr>
          <p:nvPr>
            <p:ph type="ftr" sz="quarter" idx="11"/>
          </p:nvPr>
        </p:nvSpPr>
        <p:spPr/>
        <p:txBody>
          <a:bodyPr rtlCol="0"/>
          <a:lstStyle/>
          <a:p>
            <a:pPr fontAlgn="auto">
              <a:spcBef>
                <a:spcPts val="0"/>
              </a:spcBef>
              <a:spcAft>
                <a:spcPts val="0"/>
              </a:spcAft>
              <a:defRPr/>
            </a:pPr>
            <a:r>
              <a:rPr lang="en-US" altLang="ja-JP" smtClean="0">
                <a:latin typeface="+mn-lt"/>
                <a:ea typeface="+mn-ea"/>
              </a:rPr>
              <a:t>IAM/MSE</a:t>
            </a:r>
            <a:endParaRPr lang="en-US" altLang="ja-JP">
              <a:latin typeface="+mn-lt"/>
              <a:ea typeface="+mn-ea"/>
            </a:endParaRPr>
          </a:p>
        </p:txBody>
      </p:sp>
      <p:sp>
        <p:nvSpPr>
          <p:cNvPr id="7" name="スライド番号プレースホルダ 3"/>
          <p:cNvSpPr>
            <a:spLocks noGrp="1"/>
          </p:cNvSpPr>
          <p:nvPr>
            <p:ph type="sldNum" sz="quarter" idx="12"/>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0D99C400-3007-401F-B315-0FD8CD823182}" type="slidenum">
              <a:rPr lang="en-US" altLang="ja-JP" sz="1200">
                <a:solidFill>
                  <a:srgbClr val="3366FF"/>
                </a:solidFill>
                <a:latin typeface="Calibri" pitchFamily="-111" charset="0"/>
              </a:rPr>
              <a:pPr/>
              <a:t>13</a:t>
            </a:fld>
            <a:endParaRPr lang="en-US" altLang="ja-JP" sz="1200">
              <a:solidFill>
                <a:srgbClr val="3366FF"/>
              </a:solidFill>
              <a:latin typeface="Calibri" pitchFamily="-111" charset="0"/>
            </a:endParaRPr>
          </a:p>
        </p:txBody>
      </p:sp>
      <p:pic>
        <p:nvPicPr>
          <p:cNvPr id="72709" name="Picture 2" descr="spherical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351" y="1295401"/>
            <a:ext cx="456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 Box 3"/>
          <p:cNvSpPr txBox="1">
            <a:spLocks noChangeArrowheads="1"/>
          </p:cNvSpPr>
          <p:nvPr/>
        </p:nvSpPr>
        <p:spPr bwMode="auto">
          <a:xfrm>
            <a:off x="1178782" y="4015399"/>
            <a:ext cx="7037143"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nSpc>
                <a:spcPts val="2000"/>
              </a:lnSpc>
            </a:pPr>
            <a:r>
              <a:rPr lang="en-US" altLang="ja-JP" sz="2000" dirty="0">
                <a:latin typeface="Times New Roman" pitchFamily="-111" charset="0"/>
              </a:rPr>
              <a:t>In optical microscopes and commercial photo cameras, the spherical aberration has been compensated by combining the concave and convex lenses.</a:t>
            </a:r>
          </a:p>
          <a:p>
            <a:pPr>
              <a:lnSpc>
                <a:spcPts val="2000"/>
              </a:lnSpc>
            </a:pPr>
            <a:r>
              <a:rPr lang="en-US" altLang="ja-JP" sz="2000" dirty="0">
                <a:latin typeface="Times New Roman" pitchFamily="-111" charset="0"/>
              </a:rPr>
              <a:t>However, in electron microscopes (convex lens), there were no way to overcome the aberration until recently.</a:t>
            </a:r>
          </a:p>
        </p:txBody>
      </p:sp>
      <p:sp>
        <p:nvSpPr>
          <p:cNvPr id="27652" name="Rectangle 4"/>
          <p:cNvSpPr>
            <a:spLocks noChangeArrowheads="1"/>
          </p:cNvSpPr>
          <p:nvPr/>
        </p:nvSpPr>
        <p:spPr bwMode="auto">
          <a:xfrm>
            <a:off x="0" y="155221"/>
            <a:ext cx="9144000" cy="649288"/>
          </a:xfrm>
          <a:prstGeom prst="rect">
            <a:avLst/>
          </a:prstGeom>
          <a:noFill/>
          <a:ln w="9525">
            <a:noFill/>
            <a:miter lim="800000"/>
            <a:headEnd/>
            <a:tailEnd/>
          </a:ln>
          <a:effectLst>
            <a:outerShdw blurRad="63500" dist="107763" dir="2700000" algn="ctr" rotWithShape="0">
              <a:schemeClr val="bg2">
                <a:alpha val="50000"/>
              </a:schemeClr>
            </a:outerShdw>
          </a:effectLst>
        </p:spPr>
        <p:txBody>
          <a:bodyPr anchor="ctr"/>
          <a:lstStyle/>
          <a:p>
            <a:pPr algn="ctr">
              <a:lnSpc>
                <a:spcPct val="75000"/>
              </a:lnSpc>
              <a:defRPr/>
            </a:pPr>
            <a:r>
              <a:rPr lang="en-US" altLang="ja-JP" sz="3200" dirty="0" smtClean="0">
                <a:solidFill>
                  <a:srgbClr val="0070C0"/>
                </a:solidFill>
                <a:latin typeface="Calibri" pitchFamily="34" charset="0"/>
                <a:cs typeface="Calibri" pitchFamily="34" charset="0"/>
              </a:rPr>
              <a:t>A factor to prevent to form a fine probe;</a:t>
            </a:r>
          </a:p>
          <a:p>
            <a:pPr algn="ctr">
              <a:lnSpc>
                <a:spcPct val="75000"/>
              </a:lnSpc>
              <a:defRPr/>
            </a:pPr>
            <a:r>
              <a:rPr lang="en-US" altLang="ja-JP" sz="3200" dirty="0" smtClean="0">
                <a:solidFill>
                  <a:srgbClr val="0070C0"/>
                </a:solidFill>
                <a:latin typeface="Calibri" pitchFamily="34" charset="0"/>
                <a:cs typeface="Calibri" pitchFamily="34" charset="0"/>
              </a:rPr>
              <a:t>Spherical </a:t>
            </a:r>
            <a:r>
              <a:rPr lang="en-US" altLang="ja-JP" sz="3200" dirty="0">
                <a:solidFill>
                  <a:srgbClr val="0070C0"/>
                </a:solidFill>
                <a:latin typeface="Calibri" pitchFamily="34" charset="0"/>
                <a:cs typeface="Calibri" pitchFamily="34" charset="0"/>
              </a:rPr>
              <a:t>aberration</a:t>
            </a:r>
          </a:p>
        </p:txBody>
      </p:sp>
      <p:sp>
        <p:nvSpPr>
          <p:cNvPr id="8" name="テキスト ボックス 7"/>
          <p:cNvSpPr txBox="1"/>
          <p:nvPr/>
        </p:nvSpPr>
        <p:spPr>
          <a:xfrm>
            <a:off x="1342376" y="5721751"/>
            <a:ext cx="6935295" cy="400110"/>
          </a:xfrm>
          <a:prstGeom prst="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kumimoji="1" lang="en-US" altLang="ja-JP" sz="2000" dirty="0" smtClean="0"/>
              <a:t>Cs correction </a:t>
            </a:r>
            <a:r>
              <a:rPr kumimoji="1" lang="en-US" altLang="ja-JP" sz="2000" dirty="0" smtClean="0">
                <a:sym typeface="Wingdings" pitchFamily="2" charset="2"/>
              </a:rPr>
              <a:t> </a:t>
            </a:r>
            <a:r>
              <a:rPr lang="en-US" altLang="ja-JP" sz="2000" dirty="0">
                <a:sym typeface="Wingdings" pitchFamily="2" charset="2"/>
              </a:rPr>
              <a:t>F</a:t>
            </a:r>
            <a:r>
              <a:rPr kumimoji="1" lang="en-US" altLang="ja-JP" sz="2000" dirty="0" smtClean="0">
                <a:sym typeface="Wingdings" pitchFamily="2" charset="2"/>
              </a:rPr>
              <a:t>ine probe  Low damage &amp; high magnification</a:t>
            </a:r>
            <a:endParaRPr kumimoji="1" lang="ja-JP" altLang="en-US" sz="2000" dirty="0"/>
          </a:p>
        </p:txBody>
      </p:sp>
      <p:sp>
        <p:nvSpPr>
          <p:cNvPr id="2" name="角丸四角形 1"/>
          <p:cNvSpPr/>
          <p:nvPr/>
        </p:nvSpPr>
        <p:spPr>
          <a:xfrm>
            <a:off x="4385733" y="1557867"/>
            <a:ext cx="1016000" cy="626533"/>
          </a:xfrm>
          <a:prstGeom prst="roundRect">
            <a:avLst/>
          </a:prstGeom>
          <a:noFill/>
          <a:ln w="28575">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 5"/>
          <p:cNvSpPr>
            <a:spLocks noGrp="1"/>
          </p:cNvSpPr>
          <p:nvPr>
            <p:ph type="body" sz="quarter" idx="13"/>
          </p:nvPr>
        </p:nvSpPr>
        <p:spPr/>
        <p:txBody>
          <a:bodyPr/>
          <a:lstStyle/>
          <a:p>
            <a:r>
              <a:rPr lang="en-US" altLang="ja-JP" dirty="0" smtClean="0"/>
              <a:t>Aberration correction</a:t>
            </a:r>
            <a:endParaRPr lang="ja-JP" altLang="en-US" dirty="0"/>
          </a:p>
        </p:txBody>
      </p:sp>
      <p:sp>
        <p:nvSpPr>
          <p:cNvPr id="3" name="日付プレースホルダ 2"/>
          <p:cNvSpPr>
            <a:spLocks noGrp="1"/>
          </p:cNvSpPr>
          <p:nvPr>
            <p:ph type="dt" sz="half" idx="14"/>
          </p:nvPr>
        </p:nvSpPr>
        <p:spPr/>
        <p:txBody>
          <a:bodyPr/>
          <a:lstStyle/>
          <a:p>
            <a:r>
              <a:rPr lang="en-US" altLang="ja-JP" smtClean="0"/>
              <a:t>2011/9/27</a:t>
            </a:r>
            <a:endParaRPr lang="en-US" altLang="ja-JP"/>
          </a:p>
        </p:txBody>
      </p:sp>
      <p:sp>
        <p:nvSpPr>
          <p:cNvPr id="4" name="フッター プレースホルダ 3"/>
          <p:cNvSpPr>
            <a:spLocks noGrp="1"/>
          </p:cNvSpPr>
          <p:nvPr>
            <p:ph type="ftr" sz="quarter" idx="15"/>
          </p:nvPr>
        </p:nvSpPr>
        <p:spPr/>
        <p:txBody>
          <a:bodyPr/>
          <a:lstStyle/>
          <a:p>
            <a:pPr>
              <a:defRPr/>
            </a:pPr>
            <a:r>
              <a:rPr lang="en-US" altLang="ja-JP" smtClean="0"/>
              <a:t>IAM/MSE</a:t>
            </a:r>
            <a:endParaRPr lang="en-US" altLang="ja-JP"/>
          </a:p>
        </p:txBody>
      </p:sp>
      <p:sp>
        <p:nvSpPr>
          <p:cNvPr id="5" name="スライド番号プレースホルダ 4"/>
          <p:cNvSpPr>
            <a:spLocks noGrp="1"/>
          </p:cNvSpPr>
          <p:nvPr>
            <p:ph type="sldNum" sz="quarter" idx="16"/>
          </p:nvPr>
        </p:nvSpPr>
        <p:spPr/>
        <p:txBody>
          <a:bodyPr/>
          <a:lstStyle/>
          <a:p>
            <a:fld id="{FD4C5B89-F5D7-480E-9C91-333EF61F1698}" type="slidenum">
              <a:rPr lang="en-US" altLang="ja-JP" smtClean="0"/>
              <a:pPr/>
              <a:t>14</a:t>
            </a:fld>
            <a:endParaRPr lang="en-US" altLang="ja-JP"/>
          </a:p>
        </p:txBody>
      </p:sp>
      <p:pic>
        <p:nvPicPr>
          <p:cNvPr id="11" name="図 10" descr="220px-Stemschema1.JPG"/>
          <p:cNvPicPr>
            <a:picLocks noChangeAspect="1"/>
          </p:cNvPicPr>
          <p:nvPr/>
        </p:nvPicPr>
        <p:blipFill>
          <a:blip r:embed="rId2"/>
          <a:stretch>
            <a:fillRect/>
          </a:stretch>
        </p:blipFill>
        <p:spPr>
          <a:xfrm>
            <a:off x="10168113" y="1379984"/>
            <a:ext cx="3211323" cy="4247705"/>
          </a:xfrm>
          <a:prstGeom prst="rect">
            <a:avLst/>
          </a:prstGeom>
        </p:spPr>
      </p:pic>
      <p:pic>
        <p:nvPicPr>
          <p:cNvPr id="12" name="図 11" descr="220px-Abbcorr1.JPG"/>
          <p:cNvPicPr>
            <a:picLocks noChangeAspect="1"/>
          </p:cNvPicPr>
          <p:nvPr/>
        </p:nvPicPr>
        <p:blipFill>
          <a:blip r:embed="rId3"/>
          <a:stretch>
            <a:fillRect/>
          </a:stretch>
        </p:blipFill>
        <p:spPr>
          <a:xfrm>
            <a:off x="3190491" y="2133600"/>
            <a:ext cx="1903963" cy="1947234"/>
          </a:xfrm>
          <a:prstGeom prst="rect">
            <a:avLst/>
          </a:prstGeom>
        </p:spPr>
      </p:pic>
      <p:sp>
        <p:nvSpPr>
          <p:cNvPr id="13" name="テキスト ボックス 12"/>
          <p:cNvSpPr txBox="1"/>
          <p:nvPr/>
        </p:nvSpPr>
        <p:spPr>
          <a:xfrm>
            <a:off x="238097" y="833564"/>
            <a:ext cx="5289887" cy="954107"/>
          </a:xfrm>
          <a:prstGeom prst="rect">
            <a:avLst/>
          </a:prstGeom>
          <a:noFill/>
        </p:spPr>
        <p:txBody>
          <a:bodyPr wrap="square" rtlCol="0">
            <a:spAutoFit/>
          </a:bodyPr>
          <a:lstStyle/>
          <a:p>
            <a:r>
              <a:rPr lang="en-US" altLang="ja-JP" sz="1400" dirty="0" smtClean="0"/>
              <a:t>Maximilian </a:t>
            </a:r>
            <a:r>
              <a:rPr lang="en-US" altLang="ja-JP" sz="1400" dirty="0" err="1" smtClean="0"/>
              <a:t>Haider</a:t>
            </a:r>
            <a:r>
              <a:rPr lang="en-US" altLang="ja-JP" sz="1400" dirty="0" smtClean="0"/>
              <a:t>, Stephan </a:t>
            </a:r>
            <a:r>
              <a:rPr lang="en-US" altLang="ja-JP" sz="1400" dirty="0" err="1" smtClean="0"/>
              <a:t>Uhlemann</a:t>
            </a:r>
            <a:r>
              <a:rPr lang="en-US" altLang="ja-JP" sz="1400" dirty="0" smtClean="0"/>
              <a:t>, </a:t>
            </a:r>
            <a:r>
              <a:rPr lang="en-US" altLang="ja-JP" sz="1400" dirty="0" err="1" smtClean="0"/>
              <a:t>Eugen</a:t>
            </a:r>
            <a:r>
              <a:rPr lang="en-US" altLang="ja-JP" sz="1400" dirty="0" smtClean="0"/>
              <a:t> </a:t>
            </a:r>
            <a:r>
              <a:rPr lang="en-US" altLang="ja-JP" sz="1400" dirty="0" err="1" smtClean="0"/>
              <a:t>Schwan</a:t>
            </a:r>
            <a:r>
              <a:rPr lang="en-US" altLang="ja-JP" sz="1400" dirty="0" smtClean="0"/>
              <a:t>, </a:t>
            </a:r>
          </a:p>
          <a:p>
            <a:r>
              <a:rPr lang="en-US" altLang="ja-JP" sz="1400" dirty="0" err="1" smtClean="0"/>
              <a:t>Harald</a:t>
            </a:r>
            <a:r>
              <a:rPr lang="en-US" altLang="ja-JP" sz="1400" dirty="0" smtClean="0"/>
              <a:t> Rose, Bernd </a:t>
            </a:r>
            <a:r>
              <a:rPr lang="en-US" altLang="ja-JP" sz="1400" dirty="0" err="1" smtClean="0"/>
              <a:t>Kabius</a:t>
            </a:r>
            <a:r>
              <a:rPr lang="en-US" altLang="ja-JP" sz="1400" dirty="0" smtClean="0"/>
              <a:t> &amp; Knut Urban;</a:t>
            </a:r>
          </a:p>
          <a:p>
            <a:r>
              <a:rPr lang="en-US" altLang="ja-JP" sz="1400" dirty="0" smtClean="0"/>
              <a:t>“Electron microscopy image enhances”. </a:t>
            </a:r>
          </a:p>
          <a:p>
            <a:r>
              <a:rPr lang="en-US" altLang="ja-JP" sz="1400" dirty="0" smtClean="0"/>
              <a:t>Nature, 1998;392:768-769. doi:10.1038/33823</a:t>
            </a:r>
            <a:endParaRPr kumimoji="1" lang="ja-JP" altLang="en-US" sz="1400" dirty="0"/>
          </a:p>
        </p:txBody>
      </p:sp>
      <p:pic>
        <p:nvPicPr>
          <p:cNvPr id="14" name="Picture 3"/>
          <p:cNvPicPr>
            <a:picLocks noChangeAspect="1" noChangeArrowheads="1"/>
          </p:cNvPicPr>
          <p:nvPr/>
        </p:nvPicPr>
        <p:blipFill>
          <a:blip r:embed="rId4"/>
          <a:srcRect/>
          <a:stretch>
            <a:fillRect/>
          </a:stretch>
        </p:blipFill>
        <p:spPr bwMode="auto">
          <a:xfrm>
            <a:off x="5334001" y="1257301"/>
            <a:ext cx="1808163" cy="4691063"/>
          </a:xfrm>
          <a:prstGeom prst="rect">
            <a:avLst/>
          </a:prstGeom>
          <a:noFill/>
        </p:spPr>
      </p:pic>
      <p:sp>
        <p:nvSpPr>
          <p:cNvPr id="15" name="Text Box 7"/>
          <p:cNvSpPr txBox="1">
            <a:spLocks noChangeArrowheads="1"/>
          </p:cNvSpPr>
          <p:nvPr/>
        </p:nvSpPr>
        <p:spPr bwMode="auto">
          <a:xfrm>
            <a:off x="7019925" y="3035301"/>
            <a:ext cx="2124075" cy="923330"/>
          </a:xfrm>
          <a:prstGeom prst="rect">
            <a:avLst/>
          </a:prstGeom>
          <a:noFill/>
          <a:ln w="9525">
            <a:noFill/>
            <a:miter lim="800000"/>
            <a:headEnd/>
            <a:tailEnd/>
          </a:ln>
          <a:effectLst/>
        </p:spPr>
        <p:txBody>
          <a:bodyPr>
            <a:prstTxWarp prst="textNoShape">
              <a:avLst/>
            </a:prstTxWarp>
            <a:spAutoFit/>
          </a:bodyPr>
          <a:lstStyle/>
          <a:p>
            <a:pPr eaLnBrk="0" hangingPunct="0"/>
            <a:r>
              <a:rPr lang="en-US" altLang="ja-JP" dirty="0" smtClean="0"/>
              <a:t>Produce negative spherical aberration</a:t>
            </a:r>
            <a:endParaRPr kumimoji="0" lang="en-US" altLang="ja-JP" dirty="0">
              <a:ea typeface="ＭＳ ゴシック" pitchFamily="-104" charset="-128"/>
              <a:cs typeface="ＭＳ ゴシック" pitchFamily="-104" charset="-128"/>
            </a:endParaRPr>
          </a:p>
        </p:txBody>
      </p:sp>
      <p:sp>
        <p:nvSpPr>
          <p:cNvPr id="16" name="Text Box 8"/>
          <p:cNvSpPr txBox="1">
            <a:spLocks noChangeArrowheads="1"/>
          </p:cNvSpPr>
          <p:nvPr/>
        </p:nvSpPr>
        <p:spPr bwMode="auto">
          <a:xfrm>
            <a:off x="7019925" y="4259263"/>
            <a:ext cx="2051051" cy="646331"/>
          </a:xfrm>
          <a:prstGeom prst="rect">
            <a:avLst/>
          </a:prstGeom>
          <a:noFill/>
          <a:ln w="9525">
            <a:noFill/>
            <a:miter lim="800000"/>
            <a:headEnd/>
            <a:tailEnd/>
          </a:ln>
          <a:effectLst/>
        </p:spPr>
        <p:txBody>
          <a:bodyPr>
            <a:prstTxWarp prst="textNoShape">
              <a:avLst/>
            </a:prstTxWarp>
            <a:spAutoFit/>
          </a:bodyPr>
          <a:lstStyle/>
          <a:p>
            <a:pPr eaLnBrk="0" hangingPunct="0"/>
            <a:r>
              <a:rPr lang="en-US" altLang="ja-JP" dirty="0" smtClean="0"/>
              <a:t>Combine with positive aberration </a:t>
            </a:r>
            <a:endParaRPr kumimoji="0" lang="en-US" altLang="ja-JP" dirty="0">
              <a:ea typeface="ＭＳ ゴシック" pitchFamily="-104" charset="-128"/>
              <a:cs typeface="ＭＳ ゴシック" pitchFamily="-104" charset="-128"/>
            </a:endParaRPr>
          </a:p>
        </p:txBody>
      </p:sp>
      <p:sp>
        <p:nvSpPr>
          <p:cNvPr id="17" name="Text Box 9"/>
          <p:cNvSpPr txBox="1">
            <a:spLocks noChangeArrowheads="1"/>
          </p:cNvSpPr>
          <p:nvPr/>
        </p:nvSpPr>
        <p:spPr bwMode="auto">
          <a:xfrm>
            <a:off x="7108826" y="5402158"/>
            <a:ext cx="2035175" cy="923330"/>
          </a:xfrm>
          <a:prstGeom prst="rect">
            <a:avLst/>
          </a:prstGeom>
          <a:noFill/>
          <a:ln w="9525">
            <a:noFill/>
            <a:miter lim="800000"/>
            <a:headEnd/>
            <a:tailEnd/>
          </a:ln>
          <a:effectLst/>
        </p:spPr>
        <p:txBody>
          <a:bodyPr>
            <a:prstTxWarp prst="textNoShape">
              <a:avLst/>
            </a:prstTxWarp>
            <a:spAutoFit/>
          </a:bodyPr>
          <a:lstStyle/>
          <a:p>
            <a:pPr eaLnBrk="0" hangingPunct="0"/>
            <a:r>
              <a:rPr lang="en-US" altLang="ja-JP" dirty="0" smtClean="0"/>
              <a:t>Give a total of zero spherical aberration</a:t>
            </a:r>
            <a:endParaRPr kumimoji="0" lang="en-US" altLang="ja-JP" dirty="0">
              <a:ea typeface="ＭＳ ゴシック" pitchFamily="-104" charset="-128"/>
              <a:cs typeface="ＭＳ ゴシック" pitchFamily="-104" charset="-128"/>
            </a:endParaRPr>
          </a:p>
        </p:txBody>
      </p:sp>
      <p:sp>
        <p:nvSpPr>
          <p:cNvPr id="18" name="Text Box 10"/>
          <p:cNvSpPr txBox="1">
            <a:spLocks noChangeArrowheads="1"/>
          </p:cNvSpPr>
          <p:nvPr/>
        </p:nvSpPr>
        <p:spPr bwMode="auto">
          <a:xfrm>
            <a:off x="7720915" y="3908063"/>
            <a:ext cx="415498" cy="369332"/>
          </a:xfrm>
          <a:prstGeom prst="rect">
            <a:avLst/>
          </a:prstGeom>
          <a:noFill/>
          <a:ln w="9525">
            <a:noFill/>
            <a:miter lim="800000"/>
            <a:headEnd/>
            <a:tailEnd/>
          </a:ln>
          <a:effectLst/>
        </p:spPr>
        <p:txBody>
          <a:bodyPr wrap="none">
            <a:prstTxWarp prst="textNoShape">
              <a:avLst/>
            </a:prstTxWarp>
            <a:spAutoFit/>
          </a:bodyPr>
          <a:lstStyle/>
          <a:p>
            <a:pPr eaLnBrk="0" hangingPunct="0"/>
            <a:r>
              <a:rPr kumimoji="0" lang="ja-JP" altLang="en-US" dirty="0">
                <a:ea typeface="ＭＳ ゴシック" pitchFamily="-104" charset="-128"/>
                <a:cs typeface="ＭＳ ゴシック" pitchFamily="-104" charset="-128"/>
              </a:rPr>
              <a:t>＋</a:t>
            </a:r>
          </a:p>
        </p:txBody>
      </p:sp>
      <p:sp>
        <p:nvSpPr>
          <p:cNvPr id="19" name="Text Box 11"/>
          <p:cNvSpPr txBox="1">
            <a:spLocks noChangeArrowheads="1"/>
          </p:cNvSpPr>
          <p:nvPr/>
        </p:nvSpPr>
        <p:spPr bwMode="auto">
          <a:xfrm>
            <a:off x="7756526" y="4917068"/>
            <a:ext cx="304591" cy="369332"/>
          </a:xfrm>
          <a:prstGeom prst="rect">
            <a:avLst/>
          </a:prstGeom>
          <a:noFill/>
          <a:ln w="9525">
            <a:noFill/>
            <a:miter lim="800000"/>
            <a:headEnd/>
            <a:tailEnd/>
          </a:ln>
          <a:effectLst/>
        </p:spPr>
        <p:txBody>
          <a:bodyPr wrap="none">
            <a:prstTxWarp prst="textNoShape">
              <a:avLst/>
            </a:prstTxWarp>
            <a:spAutoFit/>
          </a:bodyPr>
          <a:lstStyle/>
          <a:p>
            <a:pPr eaLnBrk="0" hangingPunct="0"/>
            <a:r>
              <a:rPr kumimoji="0" lang="en-US" altLang="ja-JP" dirty="0">
                <a:ea typeface="ＭＳ ゴシック" pitchFamily="-104" charset="-128"/>
                <a:cs typeface="ＭＳ ゴシック" pitchFamily="-104" charset="-128"/>
              </a:rPr>
              <a:t>||</a:t>
            </a:r>
          </a:p>
        </p:txBody>
      </p:sp>
      <p:sp>
        <p:nvSpPr>
          <p:cNvPr id="20" name="Rectangle 13"/>
          <p:cNvSpPr>
            <a:spLocks noChangeArrowheads="1"/>
          </p:cNvSpPr>
          <p:nvPr/>
        </p:nvSpPr>
        <p:spPr bwMode="auto">
          <a:xfrm>
            <a:off x="5943600" y="2133600"/>
            <a:ext cx="1076325" cy="2973388"/>
          </a:xfrm>
          <a:prstGeom prst="rect">
            <a:avLst/>
          </a:prstGeom>
          <a:solidFill>
            <a:srgbClr val="FFF70F">
              <a:alpha val="34000"/>
            </a:srgbClr>
          </a:solidFill>
          <a:ln w="9525">
            <a:noFill/>
            <a:miter lim="800000"/>
            <a:headEnd/>
            <a:tailEnd/>
          </a:ln>
          <a:effectLst/>
        </p:spPr>
        <p:txBody>
          <a:bodyPr wrap="none" anchor="ctr">
            <a:prstTxWarp prst="textNoShape">
              <a:avLst/>
            </a:prstTxWarp>
          </a:bodyPr>
          <a:lstStyle/>
          <a:p>
            <a:endParaRPr lang="ja-JP" altLang="en-US"/>
          </a:p>
        </p:txBody>
      </p:sp>
      <p:pic>
        <p:nvPicPr>
          <p:cNvPr id="21" name="図 20" descr="cscorrection_multipolelenses.png"/>
          <p:cNvPicPr>
            <a:picLocks noChangeAspect="1"/>
          </p:cNvPicPr>
          <p:nvPr/>
        </p:nvPicPr>
        <p:blipFill>
          <a:blip r:embed="rId5"/>
          <a:stretch>
            <a:fillRect/>
          </a:stretch>
        </p:blipFill>
        <p:spPr>
          <a:xfrm>
            <a:off x="238096" y="4080835"/>
            <a:ext cx="3236059" cy="1632819"/>
          </a:xfrm>
          <a:prstGeom prst="rect">
            <a:avLst/>
          </a:prstGeom>
        </p:spPr>
      </p:pic>
      <p:cxnSp>
        <p:nvCxnSpPr>
          <p:cNvPr id="25" name="直線矢印コネクタ 24"/>
          <p:cNvCxnSpPr/>
          <p:nvPr/>
        </p:nvCxnSpPr>
        <p:spPr>
          <a:xfrm rot="5400000">
            <a:off x="6101952" y="937829"/>
            <a:ext cx="63894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rot="5400000">
            <a:off x="6064753" y="6230753"/>
            <a:ext cx="63894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正方形/長方形 26"/>
          <p:cNvSpPr/>
          <p:nvPr/>
        </p:nvSpPr>
        <p:spPr>
          <a:xfrm>
            <a:off x="765693" y="3589298"/>
            <a:ext cx="1903962" cy="369332"/>
          </a:xfrm>
          <a:prstGeom prst="rect">
            <a:avLst/>
          </a:prstGeom>
        </p:spPr>
        <p:txBody>
          <a:bodyPr wrap="none">
            <a:spAutoFit/>
          </a:bodyPr>
          <a:lstStyle/>
          <a:p>
            <a:r>
              <a:rPr lang="en-US" altLang="ja-JP" dirty="0" err="1" smtClean="0"/>
              <a:t>Multipole</a:t>
            </a:r>
            <a:r>
              <a:rPr lang="en-US" altLang="ja-JP" dirty="0" smtClean="0"/>
              <a:t> lenses.</a:t>
            </a:r>
            <a:endParaRPr lang="ja-JP" altLang="en-US" dirty="0"/>
          </a:p>
        </p:txBody>
      </p:sp>
      <p:sp>
        <p:nvSpPr>
          <p:cNvPr id="28" name="正方形/長方形 27"/>
          <p:cNvSpPr/>
          <p:nvPr/>
        </p:nvSpPr>
        <p:spPr>
          <a:xfrm>
            <a:off x="6057900" y="4529913"/>
            <a:ext cx="679451" cy="1690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064249" y="3266263"/>
            <a:ext cx="679451" cy="1690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1025799" y="5794475"/>
            <a:ext cx="2844423" cy="276999"/>
          </a:xfrm>
          <a:prstGeom prst="rect">
            <a:avLst/>
          </a:prstGeom>
        </p:spPr>
        <p:txBody>
          <a:bodyPr wrap="none">
            <a:spAutoFit/>
          </a:bodyPr>
          <a:lstStyle/>
          <a:p>
            <a:r>
              <a:rPr lang="en-US" altLang="ja-JP" sz="1200" dirty="0" smtClean="0"/>
              <a:t>http://</a:t>
            </a:r>
            <a:r>
              <a:rPr lang="en-US" altLang="ja-JP" sz="1200" dirty="0" err="1" smtClean="0"/>
              <a:t>www.superstem.org/cs</a:t>
            </a:r>
            <a:r>
              <a:rPr lang="en-US" altLang="ja-JP" sz="1200" dirty="0" smtClean="0"/>
              <a:t>-correction</a:t>
            </a:r>
            <a:endParaRPr lang="ja-JP" altLang="en-US"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48"/>
          <p:cNvSpPr txBox="1">
            <a:spLocks noChangeArrowheads="1"/>
          </p:cNvSpPr>
          <p:nvPr/>
        </p:nvSpPr>
        <p:spPr bwMode="auto">
          <a:xfrm>
            <a:off x="5729289" y="1328739"/>
            <a:ext cx="2039741" cy="461665"/>
          </a:xfrm>
          <a:prstGeom prst="rect">
            <a:avLst/>
          </a:prstGeom>
          <a:noFill/>
          <a:ln w="9525">
            <a:noFill/>
            <a:miter lim="800000"/>
            <a:headEnd/>
            <a:tailEnd/>
          </a:ln>
        </p:spPr>
        <p:txBody>
          <a:bodyPr wrap="none">
            <a:spAutoFit/>
          </a:bodyPr>
          <a:lstStyle/>
          <a:p>
            <a:pPr>
              <a:defRPr/>
            </a:pPr>
            <a:r>
              <a:rPr lang="en-US" altLang="ja-JP" sz="2400" b="1" u="sng" dirty="0">
                <a:latin typeface="+mj-lt"/>
                <a:ea typeface="Times New Roman" pitchFamily="-111" charset="0"/>
                <a:cs typeface="Times New Roman" pitchFamily="-111" charset="0"/>
              </a:rPr>
              <a:t>JEM 9980TKP</a:t>
            </a:r>
            <a:r>
              <a:rPr lang="en-US" altLang="ja-JP" sz="2400" b="1" u="sng" dirty="0">
                <a:latin typeface="+mj-lt"/>
                <a:ea typeface="HGP明朝E" pitchFamily="18" charset="-128"/>
                <a:cs typeface="HGP明朝E" pitchFamily="18" charset="-128"/>
              </a:rPr>
              <a:t>1</a:t>
            </a:r>
          </a:p>
        </p:txBody>
      </p:sp>
      <p:sp>
        <p:nvSpPr>
          <p:cNvPr id="26627" name="Text Box 207"/>
          <p:cNvSpPr txBox="1">
            <a:spLocks noChangeArrowheads="1"/>
          </p:cNvSpPr>
          <p:nvPr/>
        </p:nvSpPr>
        <p:spPr bwMode="auto">
          <a:xfrm>
            <a:off x="4525115" y="2019300"/>
            <a:ext cx="4529381" cy="3674510"/>
          </a:xfrm>
          <a:prstGeom prst="rect">
            <a:avLst/>
          </a:prstGeom>
          <a:solidFill>
            <a:schemeClr val="bg1"/>
          </a:solidFill>
          <a:ln w="19050">
            <a:solidFill>
              <a:srgbClr val="FF0000"/>
            </a:solidFill>
            <a:miter lim="800000"/>
            <a:headEnd/>
            <a:tailEnd/>
          </a:ln>
        </p:spPr>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nSpc>
                <a:spcPts val="2775"/>
              </a:lnSpc>
              <a:spcAft>
                <a:spcPts val="0"/>
              </a:spcAft>
            </a:pPr>
            <a:r>
              <a:rPr lang="en-US" altLang="ja-JP" sz="2000" dirty="0">
                <a:latin typeface="Calibri" pitchFamily="-111" charset="0"/>
                <a:cs typeface="Times New Roman" pitchFamily="-111" charset="0"/>
              </a:rPr>
              <a:t>Incident energy : 200 </a:t>
            </a:r>
            <a:r>
              <a:rPr lang="en-US" altLang="ja-JP" sz="2000" dirty="0" err="1">
                <a:latin typeface="Calibri" pitchFamily="-111" charset="0"/>
                <a:cs typeface="Times New Roman" pitchFamily="-111" charset="0"/>
              </a:rPr>
              <a:t>keV</a:t>
            </a:r>
            <a:endParaRPr lang="en-US" altLang="ja-JP" sz="2000" dirty="0">
              <a:latin typeface="Calibri" pitchFamily="-111" charset="0"/>
              <a:cs typeface="Times New Roman" pitchFamily="-111" charset="0"/>
            </a:endParaRPr>
          </a:p>
          <a:p>
            <a:pPr>
              <a:lnSpc>
                <a:spcPts val="2775"/>
              </a:lnSpc>
              <a:spcAft>
                <a:spcPts val="0"/>
              </a:spcAft>
            </a:pPr>
            <a:r>
              <a:rPr lang="en-US" altLang="ja-JP" sz="2000" dirty="0">
                <a:latin typeface="Calibri" pitchFamily="-111" charset="0"/>
                <a:cs typeface="Times New Roman" pitchFamily="-111" charset="0"/>
              </a:rPr>
              <a:t>Convergent semi-angle : </a:t>
            </a:r>
            <a:r>
              <a:rPr lang="en-US" altLang="ja-JP" sz="2000" dirty="0">
                <a:latin typeface="Calibri" pitchFamily="-111" charset="0"/>
                <a:ea typeface="HGP明朝E" pitchFamily="18" charset="-128"/>
              </a:rPr>
              <a:t>23</a:t>
            </a:r>
            <a:r>
              <a:rPr lang="en-US" altLang="ja-JP" sz="2000" dirty="0">
                <a:latin typeface="Calibri" pitchFamily="-111" charset="0"/>
                <a:cs typeface="Times New Roman" pitchFamily="-111" charset="0"/>
              </a:rPr>
              <a:t> </a:t>
            </a:r>
            <a:r>
              <a:rPr lang="en-US" altLang="ja-JP" sz="2000" dirty="0" err="1">
                <a:latin typeface="Calibri" pitchFamily="-111" charset="0"/>
                <a:cs typeface="Times New Roman" pitchFamily="-111" charset="0"/>
              </a:rPr>
              <a:t>mrad</a:t>
            </a:r>
            <a:endParaRPr lang="en-US" altLang="ja-JP" sz="2000" dirty="0">
              <a:latin typeface="Calibri" pitchFamily="-111" charset="0"/>
              <a:cs typeface="Times New Roman" pitchFamily="-111" charset="0"/>
            </a:endParaRPr>
          </a:p>
          <a:p>
            <a:pPr>
              <a:lnSpc>
                <a:spcPts val="2775"/>
              </a:lnSpc>
              <a:spcAft>
                <a:spcPts val="0"/>
              </a:spcAft>
            </a:pPr>
            <a:r>
              <a:rPr lang="en-US" altLang="ja-JP" sz="2000" dirty="0">
                <a:latin typeface="Calibri" pitchFamily="-111" charset="0"/>
                <a:cs typeface="Times New Roman" pitchFamily="-111" charset="0"/>
              </a:rPr>
              <a:t>Spherical aberration : </a:t>
            </a:r>
            <a:r>
              <a:rPr lang="en-US" altLang="ja-JP" sz="2000" dirty="0">
                <a:latin typeface="Calibri" pitchFamily="-111" charset="0"/>
                <a:ea typeface="HGP明朝E" pitchFamily="18" charset="-128"/>
              </a:rPr>
              <a:t>−0.025 </a:t>
            </a:r>
            <a:r>
              <a:rPr lang="en-US" altLang="ja-JP" sz="2000" dirty="0">
                <a:latin typeface="+mj-lt"/>
                <a:cs typeface="Symbol" charset="2"/>
              </a:rPr>
              <a:t>m</a:t>
            </a:r>
            <a:r>
              <a:rPr lang="en-US" altLang="ja-JP" sz="2000" dirty="0">
                <a:latin typeface="Calibri" pitchFamily="-111" charset="0"/>
                <a:cs typeface="Times New Roman" pitchFamily="-111" charset="0"/>
              </a:rPr>
              <a:t>m</a:t>
            </a:r>
          </a:p>
          <a:p>
            <a:pPr>
              <a:lnSpc>
                <a:spcPts val="2775"/>
              </a:lnSpc>
              <a:spcAft>
                <a:spcPts val="0"/>
              </a:spcAft>
            </a:pPr>
            <a:r>
              <a:rPr lang="en-US" altLang="ja-JP" sz="2000" dirty="0">
                <a:latin typeface="Calibri" pitchFamily="-111" charset="0"/>
                <a:cs typeface="Times New Roman" pitchFamily="-111" charset="0"/>
              </a:rPr>
              <a:t>Fifth order spherical aberration :   </a:t>
            </a:r>
            <a:r>
              <a:rPr lang="en-US" altLang="ja-JP" sz="2000" dirty="0" smtClean="0">
                <a:latin typeface="Calibri" pitchFamily="-111" charset="0"/>
                <a:ea typeface="HGP明朝E" pitchFamily="18" charset="-128"/>
              </a:rPr>
              <a:t>15 </a:t>
            </a:r>
            <a:r>
              <a:rPr lang="en-US" altLang="ja-JP" sz="2000" dirty="0" smtClean="0">
                <a:latin typeface="Calibri" pitchFamily="-111" charset="0"/>
                <a:cs typeface="Times New Roman" pitchFamily="-111" charset="0"/>
              </a:rPr>
              <a:t>mm</a:t>
            </a:r>
            <a:endParaRPr lang="en-US" altLang="ja-JP" sz="2000" dirty="0">
              <a:latin typeface="Calibri" pitchFamily="-111" charset="0"/>
              <a:cs typeface="Times New Roman" pitchFamily="-111" charset="0"/>
            </a:endParaRPr>
          </a:p>
          <a:p>
            <a:pPr>
              <a:lnSpc>
                <a:spcPts val="2775"/>
              </a:lnSpc>
              <a:spcAft>
                <a:spcPts val="0"/>
              </a:spcAft>
            </a:pPr>
            <a:r>
              <a:rPr lang="en-US" altLang="ja-JP" sz="2000" dirty="0">
                <a:solidFill>
                  <a:srgbClr val="FF0000"/>
                </a:solidFill>
                <a:latin typeface="Calibri" pitchFamily="-111" charset="0"/>
                <a:cs typeface="Times New Roman" pitchFamily="-111" charset="0"/>
              </a:rPr>
              <a:t>Probe </a:t>
            </a:r>
            <a:r>
              <a:rPr lang="en-US" altLang="ja-JP" sz="2000" dirty="0" smtClean="0">
                <a:solidFill>
                  <a:srgbClr val="FF0000"/>
                </a:solidFill>
                <a:latin typeface="Calibri" pitchFamily="-111" charset="0"/>
                <a:cs typeface="Times New Roman" pitchFamily="-111" charset="0"/>
              </a:rPr>
              <a:t>size :  </a:t>
            </a:r>
            <a:r>
              <a:rPr lang="en-US" altLang="ja-JP" sz="2000" dirty="0">
                <a:solidFill>
                  <a:srgbClr val="FF0000"/>
                </a:solidFill>
                <a:latin typeface="Calibri" pitchFamily="-111" charset="0"/>
                <a:ea typeface="HGP明朝E" pitchFamily="18" charset="-128"/>
              </a:rPr>
              <a:t>0.07</a:t>
            </a:r>
            <a:r>
              <a:rPr lang="en-US" altLang="ja-JP" sz="2000" dirty="0">
                <a:solidFill>
                  <a:srgbClr val="FF0000"/>
                </a:solidFill>
                <a:latin typeface="Calibri" pitchFamily="-111" charset="0"/>
                <a:cs typeface="Times New Roman" pitchFamily="-111" charset="0"/>
              </a:rPr>
              <a:t> nm (FWHM)</a:t>
            </a:r>
          </a:p>
          <a:p>
            <a:pPr>
              <a:lnSpc>
                <a:spcPts val="2775"/>
              </a:lnSpc>
              <a:spcAft>
                <a:spcPts val="0"/>
              </a:spcAft>
            </a:pPr>
            <a:r>
              <a:rPr lang="en-US" altLang="ja-JP" sz="2000" dirty="0">
                <a:latin typeface="Calibri" pitchFamily="-111" charset="0"/>
                <a:cs typeface="Times New Roman" pitchFamily="-111" charset="0"/>
              </a:rPr>
              <a:t>ADF Detection angle : 39</a:t>
            </a:r>
            <a:r>
              <a:rPr lang="en-US" altLang="ja-JP" sz="2000" dirty="0">
                <a:latin typeface="Calibri" pitchFamily="-111" charset="0"/>
                <a:ea typeface="HGP明朝E" pitchFamily="18" charset="-128"/>
              </a:rPr>
              <a:t>-104</a:t>
            </a:r>
            <a:r>
              <a:rPr lang="en-US" altLang="ja-JP" sz="2000" dirty="0">
                <a:latin typeface="Calibri" pitchFamily="-111" charset="0"/>
                <a:cs typeface="Times New Roman" pitchFamily="-111" charset="0"/>
              </a:rPr>
              <a:t> </a:t>
            </a:r>
            <a:r>
              <a:rPr lang="en-US" altLang="ja-JP" sz="2000" dirty="0" err="1">
                <a:latin typeface="Calibri" pitchFamily="-111" charset="0"/>
                <a:cs typeface="Times New Roman" pitchFamily="-111" charset="0"/>
              </a:rPr>
              <a:t>mrad</a:t>
            </a:r>
            <a:endParaRPr lang="en-US" altLang="ja-JP" sz="2000" dirty="0">
              <a:latin typeface="Calibri" pitchFamily="-111" charset="0"/>
              <a:cs typeface="Times New Roman" pitchFamily="-111" charset="0"/>
            </a:endParaRPr>
          </a:p>
          <a:p>
            <a:pPr>
              <a:lnSpc>
                <a:spcPts val="2775"/>
              </a:lnSpc>
              <a:spcAft>
                <a:spcPts val="0"/>
              </a:spcAft>
            </a:pPr>
            <a:r>
              <a:rPr lang="en-US" altLang="ja-JP" sz="2000" dirty="0">
                <a:latin typeface="Calibri" pitchFamily="-111" charset="0"/>
                <a:cs typeface="Times New Roman" pitchFamily="-111" charset="0"/>
              </a:rPr>
              <a:t>ABF Detection angle : 11</a:t>
            </a:r>
            <a:r>
              <a:rPr lang="en-US" altLang="ja-JP" sz="2000" dirty="0">
                <a:latin typeface="Calibri" pitchFamily="-111" charset="0"/>
                <a:ea typeface="HGP明朝E" pitchFamily="18" charset="-128"/>
              </a:rPr>
              <a:t>-23</a:t>
            </a:r>
            <a:r>
              <a:rPr lang="en-US" altLang="ja-JP" sz="2000" dirty="0">
                <a:latin typeface="Calibri" pitchFamily="-111" charset="0"/>
                <a:cs typeface="Times New Roman" pitchFamily="-111" charset="0"/>
              </a:rPr>
              <a:t> </a:t>
            </a:r>
            <a:r>
              <a:rPr lang="en-US" altLang="ja-JP" sz="2000" dirty="0" err="1">
                <a:latin typeface="Calibri" pitchFamily="-111" charset="0"/>
                <a:cs typeface="Times New Roman" pitchFamily="-111" charset="0"/>
              </a:rPr>
              <a:t>mrad</a:t>
            </a:r>
            <a:endParaRPr lang="en-US" altLang="ja-JP" sz="2000" dirty="0">
              <a:latin typeface="Calibri" pitchFamily="-111" charset="0"/>
              <a:cs typeface="Times New Roman" pitchFamily="-111" charset="0"/>
            </a:endParaRPr>
          </a:p>
          <a:p>
            <a:pPr>
              <a:lnSpc>
                <a:spcPts val="2775"/>
              </a:lnSpc>
              <a:spcAft>
                <a:spcPts val="0"/>
              </a:spcAft>
            </a:pPr>
            <a:r>
              <a:rPr lang="en-US" altLang="ja-JP" sz="2000" dirty="0">
                <a:latin typeface="Calibri" pitchFamily="-111" charset="0"/>
                <a:cs typeface="Times New Roman" pitchFamily="-111" charset="0"/>
              </a:rPr>
              <a:t>EELS detection angle : </a:t>
            </a:r>
            <a:r>
              <a:rPr lang="en-US" altLang="ja-JP" sz="2000" dirty="0">
                <a:latin typeface="Calibri" pitchFamily="-111" charset="0"/>
                <a:ea typeface="HGP明朝E" pitchFamily="18" charset="-128"/>
              </a:rPr>
              <a:t>10</a:t>
            </a:r>
            <a:r>
              <a:rPr lang="en-US" altLang="ja-JP" sz="2000" dirty="0">
                <a:latin typeface="Calibri" pitchFamily="-111" charset="0"/>
                <a:cs typeface="Times New Roman" pitchFamily="-111" charset="0"/>
              </a:rPr>
              <a:t> </a:t>
            </a:r>
            <a:r>
              <a:rPr lang="en-US" altLang="ja-JP" sz="2000" dirty="0" err="1">
                <a:latin typeface="Calibri" pitchFamily="-111" charset="0"/>
                <a:cs typeface="Times New Roman" pitchFamily="-111" charset="0"/>
              </a:rPr>
              <a:t>mrad</a:t>
            </a:r>
            <a:endParaRPr lang="en-US" altLang="ja-JP" sz="2000" dirty="0">
              <a:latin typeface="Calibri" pitchFamily="-111" charset="0"/>
              <a:cs typeface="Times New Roman" pitchFamily="-111" charset="0"/>
            </a:endParaRPr>
          </a:p>
          <a:p>
            <a:pPr>
              <a:lnSpc>
                <a:spcPts val="2775"/>
              </a:lnSpc>
              <a:spcAft>
                <a:spcPts val="0"/>
              </a:spcAft>
            </a:pPr>
            <a:r>
              <a:rPr lang="en-US" altLang="ja-JP" sz="2000" dirty="0">
                <a:latin typeface="Calibri" pitchFamily="-111" charset="0"/>
                <a:cs typeface="Times New Roman" pitchFamily="-111" charset="0"/>
              </a:rPr>
              <a:t>Probe current : </a:t>
            </a:r>
            <a:r>
              <a:rPr lang="ja-JP" altLang="en-US" sz="2000" dirty="0">
                <a:latin typeface="Calibri" pitchFamily="-111" charset="0"/>
                <a:cs typeface="Times New Roman" pitchFamily="-111" charset="0"/>
              </a:rPr>
              <a:t>＜</a:t>
            </a:r>
            <a:r>
              <a:rPr lang="en-US" altLang="ja-JP" sz="2000" dirty="0">
                <a:latin typeface="Calibri" pitchFamily="-111" charset="0"/>
                <a:cs typeface="Times New Roman" pitchFamily="-111" charset="0"/>
              </a:rPr>
              <a:t>1 </a:t>
            </a:r>
            <a:r>
              <a:rPr lang="en-US" altLang="ja-JP" sz="2000" dirty="0" err="1">
                <a:latin typeface="Calibri" pitchFamily="-111" charset="0"/>
                <a:cs typeface="Times New Roman" pitchFamily="-111" charset="0"/>
              </a:rPr>
              <a:t>pA</a:t>
            </a:r>
            <a:endParaRPr lang="en-US" altLang="ja-JP" sz="2000" dirty="0">
              <a:latin typeface="Calibri" pitchFamily="-111" charset="0"/>
              <a:cs typeface="Times New Roman" pitchFamily="-111" charset="0"/>
            </a:endParaRPr>
          </a:p>
          <a:p>
            <a:pPr>
              <a:lnSpc>
                <a:spcPts val="2775"/>
              </a:lnSpc>
              <a:spcAft>
                <a:spcPts val="0"/>
              </a:spcAft>
            </a:pPr>
            <a:r>
              <a:rPr lang="en-US" altLang="ja-JP" sz="2000" dirty="0">
                <a:latin typeface="Calibri" pitchFamily="-111" charset="0"/>
              </a:rPr>
              <a:t>Dose : </a:t>
            </a:r>
            <a:r>
              <a:rPr lang="ja-JP" altLang="en-US" sz="2000" dirty="0">
                <a:latin typeface="Calibri" pitchFamily="-111" charset="0"/>
              </a:rPr>
              <a:t>＜ </a:t>
            </a:r>
            <a:r>
              <a:rPr lang="en-US" altLang="ja-JP" sz="2000" dirty="0">
                <a:latin typeface="Calibri" pitchFamily="-111" charset="0"/>
              </a:rPr>
              <a:t>2.4</a:t>
            </a:r>
            <a:r>
              <a:rPr lang="ja-JP" altLang="en-US" sz="2000" dirty="0">
                <a:latin typeface="Calibri" pitchFamily="-111" charset="0"/>
              </a:rPr>
              <a:t> </a:t>
            </a:r>
            <a:r>
              <a:rPr lang="en-US" altLang="ja-JP" sz="2000" dirty="0">
                <a:latin typeface="Calibri" pitchFamily="-111" charset="0"/>
              </a:rPr>
              <a:t>C/</a:t>
            </a:r>
            <a:r>
              <a:rPr lang="en-US" altLang="ja-JP" sz="2000" dirty="0" smtClean="0">
                <a:latin typeface="Calibri" pitchFamily="-111" charset="0"/>
              </a:rPr>
              <a:t>cm</a:t>
            </a:r>
            <a:r>
              <a:rPr lang="en-US" altLang="ja-JP" sz="2000" baseline="30000" dirty="0" smtClean="0">
                <a:latin typeface="Calibri" pitchFamily="-111" charset="0"/>
              </a:rPr>
              <a:t>2</a:t>
            </a:r>
            <a:endParaRPr lang="en-US" altLang="ja-JP" sz="2000" baseline="30000" dirty="0">
              <a:latin typeface="Calibri" pitchFamily="-111" charset="0"/>
            </a:endParaRPr>
          </a:p>
        </p:txBody>
      </p:sp>
      <p:grpSp>
        <p:nvGrpSpPr>
          <p:cNvPr id="11" name="図形グループ 10"/>
          <p:cNvGrpSpPr/>
          <p:nvPr/>
        </p:nvGrpSpPr>
        <p:grpSpPr>
          <a:xfrm>
            <a:off x="69610" y="1142724"/>
            <a:ext cx="4394933" cy="5804177"/>
            <a:chOff x="460375" y="1700213"/>
            <a:chExt cx="3213100" cy="4243387"/>
          </a:xfrm>
        </p:grpSpPr>
        <p:pic>
          <p:nvPicPr>
            <p:cNvPr id="86020" name="Picture 2" descr="\\Emccdisk\emcc\haruta\The Picture of TKP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700213"/>
              <a:ext cx="3213100"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下矢印 4"/>
            <p:cNvSpPr/>
            <p:nvPr/>
          </p:nvSpPr>
          <p:spPr>
            <a:xfrm rot="3481152">
              <a:off x="2336028" y="3191669"/>
              <a:ext cx="241300" cy="26193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86022" name="正方形/長方形 8"/>
            <p:cNvSpPr>
              <a:spLocks noChangeArrowheads="1"/>
            </p:cNvSpPr>
            <p:nvPr/>
          </p:nvSpPr>
          <p:spPr bwMode="auto">
            <a:xfrm>
              <a:off x="2524146" y="3113088"/>
              <a:ext cx="1063625" cy="247514"/>
            </a:xfrm>
            <a:prstGeom prst="rect">
              <a:avLst/>
            </a:prstGeom>
            <a:solidFill>
              <a:schemeClr val="bg1"/>
            </a:solidFill>
            <a:ln w="9525">
              <a:solidFill>
                <a:schemeClr val="tx1"/>
              </a:solidFill>
              <a:miter lim="800000"/>
              <a:headEnd/>
              <a:tailEnd/>
            </a:ln>
          </p:spPr>
          <p:txBody>
            <a:bodyPr wrap="square">
              <a:spAutoFit/>
            </a:bodyPr>
            <a:lstStyle/>
            <a:p>
              <a:r>
                <a:rPr lang="en-US" altLang="ja-JP" sz="1600" b="1" dirty="0">
                  <a:latin typeface="Times New Roman" pitchFamily="-111" charset="0"/>
                  <a:cs typeface="Times New Roman" pitchFamily="-111" charset="0"/>
                </a:rPr>
                <a:t>Cs-Corrector</a:t>
              </a:r>
              <a:endParaRPr lang="ja-JP" altLang="en-US" sz="1600" b="1" dirty="0">
                <a:latin typeface="Times New Roman" pitchFamily="-111" charset="0"/>
                <a:cs typeface="Times New Roman" pitchFamily="-111" charset="0"/>
              </a:endParaRPr>
            </a:p>
          </p:txBody>
        </p:sp>
      </p:grpSp>
      <p:sp>
        <p:nvSpPr>
          <p:cNvPr id="13" name="テキスト プレースホルダ 12"/>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dirty="0" smtClean="0">
                <a:latin typeface="Calibri" pitchFamily="34" charset="0"/>
                <a:cs typeface="Calibri" pitchFamily="34" charset="0"/>
              </a:rPr>
              <a:t>Cs-corrected STEM in Kyoto </a:t>
            </a:r>
            <a:r>
              <a:rPr lang="en-US" altLang="ja-JP" dirty="0" err="1" smtClean="0">
                <a:latin typeface="Calibri" pitchFamily="34" charset="0"/>
                <a:cs typeface="Calibri" pitchFamily="34" charset="0"/>
              </a:rPr>
              <a:t>Univ</a:t>
            </a:r>
            <a:endParaRPr lang="en-US" altLang="ja-JP" dirty="0" smtClean="0">
              <a:latin typeface="Calibri" pitchFamily="34" charset="0"/>
              <a:cs typeface="Calibri" pitchFamily="34" charset="0"/>
            </a:endParaRPr>
          </a:p>
          <a:p>
            <a:pPr>
              <a:lnSpc>
                <a:spcPts val="3238"/>
              </a:lnSpc>
              <a:spcBef>
                <a:spcPct val="0"/>
              </a:spcBef>
            </a:pPr>
            <a:endParaRPr lang="en-US" altLang="ja-JP" dirty="0" smtClean="0">
              <a:latin typeface="Calibri" pitchFamily="34" charset="0"/>
              <a:cs typeface="Calibri" pitchFamily="34" charset="0"/>
            </a:endParaRPr>
          </a:p>
          <a:p>
            <a:pPr>
              <a:lnSpc>
                <a:spcPts val="3238"/>
              </a:lnSpc>
              <a:spcBef>
                <a:spcPct val="0"/>
              </a:spcBef>
            </a:pPr>
            <a:endParaRPr lang="ja-JP" altLang="en-US" dirty="0" smtClean="0">
              <a:latin typeface="Calibri" pitchFamily="34" charset="0"/>
              <a:cs typeface="Calibri" pitchFamily="34" charset="0"/>
            </a:endParaRPr>
          </a:p>
          <a:p>
            <a:pPr>
              <a:lnSpc>
                <a:spcPts val="3238"/>
              </a:lnSpc>
              <a:spcBef>
                <a:spcPct val="0"/>
              </a:spcBef>
            </a:pPr>
            <a:endParaRPr lang="ja-JP" altLang="en-US" dirty="0" smtClean="0">
              <a:latin typeface="Calibri" pitchFamily="34" charset="0"/>
              <a:cs typeface="Calibri" pitchFamily="34" charset="0"/>
            </a:endParaRPr>
          </a:p>
        </p:txBody>
      </p:sp>
      <p:sp>
        <p:nvSpPr>
          <p:cNvPr id="8" name="日付プレースホルダ 7"/>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10" name="フッター プレースホルダ 9"/>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9" name="スライド番号プレースホルダ 8"/>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89CC6A03-6C6C-4635-B283-4982E1EF678C}" type="slidenum">
              <a:rPr lang="ja-JP" altLang="en-US" sz="1200">
                <a:solidFill>
                  <a:srgbClr val="3366FF"/>
                </a:solidFill>
                <a:latin typeface="Calibri" pitchFamily="-111" charset="0"/>
              </a:rPr>
              <a:pPr/>
              <a:t>15</a:t>
            </a:fld>
            <a:endParaRPr lang="ja-JP" altLang="en-US" sz="1200">
              <a:solidFill>
                <a:srgbClr val="3366FF"/>
              </a:solidFill>
              <a:latin typeface="Calibri" pitchFamily="-111"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916" y="908050"/>
            <a:ext cx="1820285" cy="17832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806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18" y="3031332"/>
            <a:ext cx="288448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1" name="Picture 2"/>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4458879" y="3284455"/>
            <a:ext cx="2888095" cy="193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7" name="Text Box 24"/>
          <p:cNvSpPr txBox="1">
            <a:spLocks noChangeArrowheads="1"/>
          </p:cNvSpPr>
          <p:nvPr/>
        </p:nvSpPr>
        <p:spPr bwMode="auto">
          <a:xfrm>
            <a:off x="4674734" y="5282869"/>
            <a:ext cx="30944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dirty="0" smtClean="0">
                <a:latin typeface="+mj-lt"/>
                <a:ea typeface="HGPｺﾞｼｯｸE" pitchFamily="50" charset="-128"/>
              </a:rPr>
              <a:t>Spatial resolution </a:t>
            </a:r>
            <a:r>
              <a:rPr lang="en-US" altLang="ja-JP" sz="2000" dirty="0" smtClean="0">
                <a:latin typeface="+mj-lt"/>
                <a:cs typeface="Arial" charset="0"/>
              </a:rPr>
              <a:t>~ </a:t>
            </a:r>
            <a:r>
              <a:rPr lang="en-US" altLang="ja-JP" sz="2000" dirty="0">
                <a:latin typeface="+mj-lt"/>
                <a:cs typeface="Arial" charset="0"/>
              </a:rPr>
              <a:t>0.18 nm</a:t>
            </a:r>
          </a:p>
        </p:txBody>
      </p:sp>
      <p:sp>
        <p:nvSpPr>
          <p:cNvPr id="88088" name="Text Box 24"/>
          <p:cNvSpPr txBox="1">
            <a:spLocks noChangeArrowheads="1"/>
          </p:cNvSpPr>
          <p:nvPr/>
        </p:nvSpPr>
        <p:spPr bwMode="auto">
          <a:xfrm>
            <a:off x="3875962" y="5636812"/>
            <a:ext cx="4982454" cy="707886"/>
          </a:xfrm>
          <a:prstGeom prst="rect">
            <a:avLst/>
          </a:prstGeom>
          <a:ln/>
          <a:effectLst>
            <a:glow rad="63500">
              <a:schemeClr val="accent1">
                <a:alpha val="75000"/>
              </a:schemeClr>
            </a:glow>
            <a:outerShdw blurRad="40000" dist="20000" dir="5400000" rotWithShape="0">
              <a:srgbClr val="000000">
                <a:alpha val="3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dirty="0" smtClean="0">
                <a:cs typeface="Arial" charset="0"/>
              </a:rPr>
              <a:t>Less damaged, higher magnification </a:t>
            </a:r>
            <a:r>
              <a:rPr lang="ja-JP" altLang="en-US" sz="2000" dirty="0" smtClean="0">
                <a:cs typeface="Arial" charset="0"/>
                <a:sym typeface="Wingdings"/>
              </a:rPr>
              <a:t></a:t>
            </a:r>
            <a:endParaRPr lang="en-US" altLang="ja-JP" sz="2000" dirty="0" smtClean="0">
              <a:cs typeface="Arial" charset="0"/>
            </a:endParaRPr>
          </a:p>
          <a:p>
            <a:r>
              <a:rPr lang="en-US" altLang="ja-JP" sz="2000" dirty="0" smtClean="0">
                <a:cs typeface="Arial" charset="0"/>
              </a:rPr>
              <a:t>Detectable images of N and C, </a:t>
            </a:r>
            <a:r>
              <a:rPr lang="en-US" altLang="ja-JP" sz="2000" dirty="0">
                <a:cs typeface="Arial" charset="0"/>
              </a:rPr>
              <a:t>but </a:t>
            </a:r>
            <a:r>
              <a:rPr lang="en-US" altLang="ja-JP" sz="2000" dirty="0" smtClean="0">
                <a:cs typeface="Arial" charset="0"/>
              </a:rPr>
              <a:t>weak. </a:t>
            </a:r>
          </a:p>
        </p:txBody>
      </p:sp>
      <p:sp>
        <p:nvSpPr>
          <p:cNvPr id="88089" name="Text Box 24"/>
          <p:cNvSpPr txBox="1">
            <a:spLocks noChangeArrowheads="1"/>
          </p:cNvSpPr>
          <p:nvPr/>
        </p:nvSpPr>
        <p:spPr bwMode="auto">
          <a:xfrm>
            <a:off x="740393" y="5889764"/>
            <a:ext cx="31355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dirty="0" smtClean="0">
                <a:ea typeface="HGPｺﾞｼｯｸE" pitchFamily="50" charset="-128"/>
              </a:rPr>
              <a:t>Observation at </a:t>
            </a:r>
            <a:r>
              <a:rPr lang="en-US" altLang="ja-JP" sz="2000" dirty="0" smtClean="0">
                <a:solidFill>
                  <a:srgbClr val="FF0000"/>
                </a:solidFill>
                <a:ea typeface="HGPｺﾞｼｯｸE" pitchFamily="50" charset="-128"/>
              </a:rPr>
              <a:t>25 M mag</a:t>
            </a:r>
            <a:r>
              <a:rPr lang="en-US" altLang="ja-JP" sz="2000" dirty="0" smtClean="0">
                <a:ea typeface="HGPｺﾞｼｯｸE" pitchFamily="50" charset="-128"/>
              </a:rPr>
              <a:t>.</a:t>
            </a:r>
          </a:p>
          <a:p>
            <a:r>
              <a:rPr lang="en-US" altLang="ja-JP" sz="2000" dirty="0" smtClean="0">
                <a:ea typeface="HGPｺﾞｼｯｸE" pitchFamily="50" charset="-128"/>
              </a:rPr>
              <a:t> (scan step = </a:t>
            </a:r>
            <a:r>
              <a:rPr lang="en-US" altLang="ja-JP" sz="2000" dirty="0" smtClean="0">
                <a:cs typeface="Arial" charset="0"/>
              </a:rPr>
              <a:t>0.01 nm</a:t>
            </a:r>
            <a:r>
              <a:rPr lang="ja-JP" altLang="en-US" sz="2000" dirty="0">
                <a:ea typeface="HGPｺﾞｼｯｸE" pitchFamily="50" charset="-128"/>
              </a:rPr>
              <a:t>）</a:t>
            </a:r>
          </a:p>
        </p:txBody>
      </p:sp>
      <p:sp>
        <p:nvSpPr>
          <p:cNvPr id="88079" name="Text Box 12"/>
          <p:cNvSpPr txBox="1">
            <a:spLocks noChangeArrowheads="1"/>
          </p:cNvSpPr>
          <p:nvPr/>
        </p:nvSpPr>
        <p:spPr bwMode="auto">
          <a:xfrm>
            <a:off x="4718843" y="724049"/>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800" b="1" dirty="0" smtClean="0">
                <a:latin typeface="Times New Roman" pitchFamily="-111" charset="0"/>
                <a:ea typeface="HGP明朝E" pitchFamily="18" charset="-128"/>
              </a:rPr>
              <a:t>filtered images</a:t>
            </a:r>
            <a:endParaRPr lang="en-US" altLang="ja-JP" sz="1800" b="1" dirty="0">
              <a:latin typeface="Times New Roman" pitchFamily="-111" charset="0"/>
              <a:cs typeface="Times New Roman" pitchFamily="-111" charset="0"/>
            </a:endParaRPr>
          </a:p>
        </p:txBody>
      </p:sp>
      <p:pic>
        <p:nvPicPr>
          <p:cNvPr id="88070" name="図 19" descr="フタロ分子.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39507" y="3386424"/>
            <a:ext cx="1939924" cy="173119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8074" name="テキスト プレースホルダ 25"/>
          <p:cNvSpPr>
            <a:spLocks noGrp="1"/>
          </p:cNvSpPr>
          <p:nvPr>
            <p:ph type="body" sz="quarter" idx="13"/>
          </p:nvPr>
        </p:nvSpPr>
        <p:spPr>
          <a:xfrm>
            <a:off x="1717675" y="1"/>
            <a:ext cx="6051551" cy="596900"/>
          </a:xfrm>
        </p:spPr>
        <p:txBody>
          <a:bodyPr/>
          <a:lstStyle/>
          <a:p>
            <a:pPr>
              <a:lnSpc>
                <a:spcPts val="3238"/>
              </a:lnSpc>
              <a:spcBef>
                <a:spcPct val="0"/>
              </a:spcBef>
            </a:pPr>
            <a:r>
              <a:rPr lang="en-US" altLang="ja-JP" dirty="0" smtClean="0">
                <a:latin typeface="+mj-lt"/>
                <a:cs typeface="Times New Roman" pitchFamily="-111" charset="0"/>
              </a:rPr>
              <a:t>Cs-corrected LAADF-STEM image</a:t>
            </a:r>
            <a:endParaRPr lang="ja-JP" altLang="en-US" dirty="0" smtClean="0">
              <a:latin typeface="+mj-lt"/>
              <a:cs typeface="Times New Roman" pitchFamily="-111" charset="0"/>
            </a:endParaRPr>
          </a:p>
          <a:p>
            <a:pPr>
              <a:lnSpc>
                <a:spcPts val="3238"/>
              </a:lnSpc>
              <a:spcBef>
                <a:spcPct val="0"/>
              </a:spcBef>
            </a:pPr>
            <a:endParaRPr lang="ja-JP" altLang="en-US" dirty="0" smtClean="0">
              <a:latin typeface="+mj-lt"/>
            </a:endParaRPr>
          </a:p>
        </p:txBody>
      </p:sp>
      <p:sp>
        <p:nvSpPr>
          <p:cNvPr id="23" name="日付プレースホルダ 2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25" name="フッター プレースホルダ 24"/>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dirty="0">
              <a:solidFill>
                <a:srgbClr val="3366FF"/>
              </a:solidFill>
              <a:latin typeface="Calibri" pitchFamily="-111" charset="0"/>
            </a:endParaRPr>
          </a:p>
        </p:txBody>
      </p:sp>
      <p:sp>
        <p:nvSpPr>
          <p:cNvPr id="24" name="スライド番号プレースホルダ 23"/>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F67C7A23-4374-4A45-B209-E84A74E8AE04}" type="slidenum">
              <a:rPr lang="ja-JP" altLang="en-US" sz="1200">
                <a:solidFill>
                  <a:srgbClr val="3366FF"/>
                </a:solidFill>
                <a:latin typeface="Calibri" pitchFamily="-111" charset="0"/>
              </a:rPr>
              <a:pPr/>
              <a:t>16</a:t>
            </a:fld>
            <a:endParaRPr lang="ja-JP" altLang="en-US" sz="1200" dirty="0">
              <a:solidFill>
                <a:srgbClr val="3366FF"/>
              </a:solidFill>
              <a:latin typeface="Calibri" pitchFamily="-111" charset="0"/>
            </a:endParaRPr>
          </a:p>
        </p:txBody>
      </p:sp>
      <p:sp>
        <p:nvSpPr>
          <p:cNvPr id="26" name="テキスト ボックス 25"/>
          <p:cNvSpPr txBox="1"/>
          <p:nvPr/>
        </p:nvSpPr>
        <p:spPr>
          <a:xfrm>
            <a:off x="846717" y="4928926"/>
            <a:ext cx="2774419" cy="707886"/>
          </a:xfrm>
          <a:prstGeom prst="rect">
            <a:avLst/>
          </a:prstGeom>
          <a:noFill/>
        </p:spPr>
        <p:txBody>
          <a:bodyPr wrap="square" rtlCol="0">
            <a:spAutoFit/>
          </a:bodyPr>
          <a:lstStyle/>
          <a:p>
            <a:r>
              <a:rPr lang="en-US" altLang="ja-JP" sz="2000" b="1" dirty="0" smtClean="0">
                <a:solidFill>
                  <a:srgbClr val="FFFF00"/>
                </a:solidFill>
              </a:rPr>
              <a:t>W</a:t>
            </a:r>
            <a:r>
              <a:rPr kumimoji="1" lang="en-US" altLang="ja-JP" sz="2000" b="1" dirty="0" smtClean="0">
                <a:solidFill>
                  <a:srgbClr val="FFFF00"/>
                </a:solidFill>
              </a:rPr>
              <a:t>hite contrasts are atoms</a:t>
            </a:r>
            <a:endParaRPr kumimoji="1" lang="ja-JP" altLang="en-US" sz="2000" b="1" dirty="0">
              <a:solidFill>
                <a:srgbClr val="FFFF00"/>
              </a:solidFill>
            </a:endParaRPr>
          </a:p>
        </p:txBody>
      </p:sp>
      <p:pic>
        <p:nvPicPr>
          <p:cNvPr id="28" name="Picture 2"/>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4458879" y="1093938"/>
            <a:ext cx="2888095" cy="193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1708727" y="1272925"/>
            <a:ext cx="4175552" cy="419100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338" name="日付プレースホルダ 1"/>
          <p:cNvSpPr>
            <a:spLocks noGrp="1"/>
          </p:cNvSpPr>
          <p:nvPr>
            <p:ph type="dt" sz="quarter" idx="11"/>
          </p:nvPr>
        </p:nvSpPr>
        <p:spPr>
          <a:xfrm>
            <a:off x="-1015573" y="6492876"/>
            <a:ext cx="2895600" cy="365125"/>
          </a:xfrm>
          <a:noFill/>
        </p:spPr>
        <p:txBody>
          <a:bodyPr/>
          <a:lstStyle/>
          <a:p>
            <a:r>
              <a:rPr lang="en-US" altLang="ja-JP" smtClean="0"/>
              <a:t>2011/9/27</a:t>
            </a:r>
            <a:endParaRPr lang="en-US" altLang="ja-JP" dirty="0" smtClean="0"/>
          </a:p>
        </p:txBody>
      </p:sp>
      <p:sp>
        <p:nvSpPr>
          <p:cNvPr id="14339" name="スライド番号プレースホルダ 2"/>
          <p:cNvSpPr>
            <a:spLocks noGrp="1"/>
          </p:cNvSpPr>
          <p:nvPr>
            <p:ph type="sldNum" sz="quarter" idx="10"/>
          </p:nvPr>
        </p:nvSpPr>
        <p:spPr>
          <a:xfrm>
            <a:off x="8647547" y="6492876"/>
            <a:ext cx="2133600" cy="365125"/>
          </a:xfrm>
          <a:noFill/>
        </p:spPr>
        <p:txBody>
          <a:bodyPr/>
          <a:lstStyle/>
          <a:p>
            <a:fld id="{DE1F4625-B6B2-41F1-941B-70A31181F183}" type="slidenum">
              <a:rPr lang="en-US" altLang="ja-JP" smtClean="0"/>
              <a:pPr/>
              <a:t>17</a:t>
            </a:fld>
            <a:endParaRPr lang="en-US" altLang="ja-JP" dirty="0" smtClean="0"/>
          </a:p>
        </p:txBody>
      </p:sp>
      <p:pic>
        <p:nvPicPr>
          <p:cNvPr id="43012" name="Picture 15"/>
          <p:cNvPicPr>
            <a:picLocks noChangeAspect="1" noChangeArrowheads="1"/>
          </p:cNvPicPr>
          <p:nvPr/>
        </p:nvPicPr>
        <p:blipFill>
          <a:blip r:embed="rId3" cstate="print">
            <a:lum bright="34000"/>
          </a:blip>
          <a:srcRect/>
          <a:stretch>
            <a:fillRect/>
          </a:stretch>
        </p:blipFill>
        <p:spPr bwMode="auto">
          <a:xfrm>
            <a:off x="2303464" y="1272925"/>
            <a:ext cx="3286125" cy="4191000"/>
          </a:xfrm>
          <a:prstGeom prst="rect">
            <a:avLst/>
          </a:prstGeom>
          <a:solidFill>
            <a:schemeClr val="tx1">
              <a:lumMod val="65000"/>
            </a:schemeClr>
          </a:solidFill>
          <a:ln w="9525">
            <a:noFill/>
            <a:miter lim="800000"/>
            <a:headEnd/>
            <a:tailEnd/>
          </a:ln>
        </p:spPr>
      </p:pic>
      <p:sp>
        <p:nvSpPr>
          <p:cNvPr id="14341" name="Rectangle 346"/>
          <p:cNvSpPr>
            <a:spLocks noChangeArrowheads="1"/>
          </p:cNvSpPr>
          <p:nvPr/>
        </p:nvSpPr>
        <p:spPr bwMode="auto">
          <a:xfrm>
            <a:off x="1880029" y="-576"/>
            <a:ext cx="5451733" cy="584776"/>
          </a:xfrm>
          <a:prstGeom prst="rect">
            <a:avLst/>
          </a:prstGeom>
          <a:noFill/>
          <a:ln w="9525">
            <a:noFill/>
            <a:miter lim="800000"/>
            <a:headEnd/>
            <a:tailEnd/>
          </a:ln>
        </p:spPr>
        <p:txBody>
          <a:bodyPr wrap="none">
            <a:spAutoFit/>
          </a:bodyPr>
          <a:lstStyle/>
          <a:p>
            <a:pPr>
              <a:spcBef>
                <a:spcPct val="50000"/>
              </a:spcBef>
            </a:pPr>
            <a:r>
              <a:rPr lang="en-US" altLang="ja-JP" sz="3200" dirty="0" smtClean="0">
                <a:solidFill>
                  <a:srgbClr val="0000FF"/>
                </a:solidFill>
                <a:latin typeface="+mj-lt"/>
                <a:cs typeface="Times New Roman" pitchFamily="18" charset="0"/>
              </a:rPr>
              <a:t>Cs-corrected STEM </a:t>
            </a:r>
            <a:r>
              <a:rPr lang="en-US" altLang="ja-JP" sz="3200" b="1" dirty="0" smtClean="0">
                <a:solidFill>
                  <a:srgbClr val="0000FF"/>
                </a:solidFill>
                <a:latin typeface="+mj-lt"/>
                <a:cs typeface="Times New Roman" pitchFamily="18" charset="0"/>
              </a:rPr>
              <a:t>+ ABF</a:t>
            </a:r>
            <a:r>
              <a:rPr lang="en-US" altLang="ja-JP" sz="3200" b="1" dirty="0">
                <a:solidFill>
                  <a:srgbClr val="0000FF"/>
                </a:solidFill>
                <a:latin typeface="+mj-lt"/>
                <a:cs typeface="Times New Roman" pitchFamily="18" charset="0"/>
              </a:rPr>
              <a:t>-STEM</a:t>
            </a:r>
          </a:p>
        </p:txBody>
      </p:sp>
      <p:sp>
        <p:nvSpPr>
          <p:cNvPr id="14342" name="正方形/長方形 5"/>
          <p:cNvSpPr>
            <a:spLocks noChangeArrowheads="1"/>
          </p:cNvSpPr>
          <p:nvPr/>
        </p:nvSpPr>
        <p:spPr bwMode="auto">
          <a:xfrm>
            <a:off x="3375026" y="538021"/>
            <a:ext cx="5014919" cy="646331"/>
          </a:xfrm>
          <a:prstGeom prst="rect">
            <a:avLst/>
          </a:prstGeom>
          <a:noFill/>
          <a:ln w="9525">
            <a:noFill/>
            <a:miter lim="800000"/>
            <a:headEnd/>
            <a:tailEnd/>
          </a:ln>
        </p:spPr>
        <p:txBody>
          <a:bodyPr wrap="square">
            <a:spAutoFit/>
          </a:bodyPr>
          <a:lstStyle/>
          <a:p>
            <a:r>
              <a:rPr lang="en-US" altLang="ja-JP" dirty="0">
                <a:cs typeface="Times New Roman" pitchFamily="18" charset="0"/>
              </a:rPr>
              <a:t>(Annular Bright-Field</a:t>
            </a:r>
          </a:p>
          <a:p>
            <a:r>
              <a:rPr lang="en-US" altLang="ja-JP" dirty="0">
                <a:cs typeface="Times New Roman" pitchFamily="18" charset="0"/>
              </a:rPr>
              <a:t>Scanning Transmission Electron Microscopy)</a:t>
            </a:r>
          </a:p>
        </p:txBody>
      </p:sp>
      <p:sp>
        <p:nvSpPr>
          <p:cNvPr id="14343" name="Text Box 11"/>
          <p:cNvSpPr txBox="1">
            <a:spLocks noChangeArrowheads="1"/>
          </p:cNvSpPr>
          <p:nvPr/>
        </p:nvSpPr>
        <p:spPr bwMode="auto">
          <a:xfrm>
            <a:off x="6019801" y="3982913"/>
            <a:ext cx="2908300" cy="1047750"/>
          </a:xfrm>
          <a:prstGeom prst="rect">
            <a:avLst/>
          </a:prstGeom>
          <a:noFill/>
          <a:ln w="9525">
            <a:noFill/>
            <a:miter lim="800000"/>
            <a:headEnd/>
            <a:tailEnd/>
          </a:ln>
        </p:spPr>
        <p:txBody>
          <a:bodyPr lIns="0" tIns="0" rIns="0" bIns="0"/>
          <a:lstStyle/>
          <a:p>
            <a:r>
              <a:rPr lang="en-US" altLang="ja-JP" dirty="0" smtClean="0">
                <a:cs typeface="Times New Roman" pitchFamily="18" charset="0"/>
              </a:rPr>
              <a:t>LAADF</a:t>
            </a:r>
            <a:endParaRPr lang="en-US" altLang="ja-JP" dirty="0">
              <a:cs typeface="Times New Roman" pitchFamily="18" charset="0"/>
            </a:endParaRPr>
          </a:p>
          <a:p>
            <a:r>
              <a:rPr lang="ja-JP" altLang="en-US" dirty="0">
                <a:cs typeface="Times New Roman" pitchFamily="18" charset="0"/>
              </a:rPr>
              <a:t>（</a:t>
            </a:r>
            <a:r>
              <a:rPr lang="en-US" altLang="ja-JP" dirty="0">
                <a:cs typeface="Times New Roman" pitchFamily="18" charset="0"/>
              </a:rPr>
              <a:t>detection </a:t>
            </a:r>
            <a:r>
              <a:rPr lang="en-US" altLang="ja-JP" dirty="0" smtClean="0">
                <a:cs typeface="Times New Roman" pitchFamily="18" charset="0"/>
              </a:rPr>
              <a:t>angle≧20 </a:t>
            </a:r>
            <a:r>
              <a:rPr lang="en-US" altLang="ja-JP" dirty="0" err="1" smtClean="0">
                <a:cs typeface="Times New Roman" pitchFamily="18" charset="0"/>
              </a:rPr>
              <a:t>mrad</a:t>
            </a:r>
            <a:r>
              <a:rPr lang="ja-JP" altLang="en-US" dirty="0">
                <a:cs typeface="Times New Roman" pitchFamily="18" charset="0"/>
              </a:rPr>
              <a:t>）</a:t>
            </a:r>
            <a:endParaRPr lang="ja-JP" altLang="ja-JP" dirty="0">
              <a:cs typeface="Times New Roman" pitchFamily="18" charset="0"/>
            </a:endParaRPr>
          </a:p>
        </p:txBody>
      </p:sp>
      <p:sp>
        <p:nvSpPr>
          <p:cNvPr id="83" name="円/楕円 82"/>
          <p:cNvSpPr/>
          <p:nvPr/>
        </p:nvSpPr>
        <p:spPr>
          <a:xfrm>
            <a:off x="3460751" y="5702051"/>
            <a:ext cx="1000125" cy="42862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85" name="直線コネクタ 84"/>
          <p:cNvCxnSpPr/>
          <p:nvPr/>
        </p:nvCxnSpPr>
        <p:spPr>
          <a:xfrm rot="5400000">
            <a:off x="2210595" y="4151857"/>
            <a:ext cx="3000375" cy="50006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rot="16200000" flipH="1">
            <a:off x="2696370" y="4196307"/>
            <a:ext cx="3000375" cy="50006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89" name="円/楕円 88"/>
          <p:cNvSpPr/>
          <p:nvPr/>
        </p:nvSpPr>
        <p:spPr>
          <a:xfrm>
            <a:off x="3724275" y="5800476"/>
            <a:ext cx="477839" cy="203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348" name="Text Box 11"/>
          <p:cNvSpPr txBox="1">
            <a:spLocks noChangeArrowheads="1"/>
          </p:cNvSpPr>
          <p:nvPr/>
        </p:nvSpPr>
        <p:spPr bwMode="auto">
          <a:xfrm>
            <a:off x="4589463" y="5773488"/>
            <a:ext cx="3714751" cy="571500"/>
          </a:xfrm>
          <a:prstGeom prst="rect">
            <a:avLst/>
          </a:prstGeom>
          <a:noFill/>
          <a:ln w="9525">
            <a:noFill/>
            <a:miter lim="800000"/>
            <a:headEnd/>
            <a:tailEnd/>
          </a:ln>
        </p:spPr>
        <p:txBody>
          <a:bodyPr lIns="0" tIns="0" rIns="0" bIns="0"/>
          <a:lstStyle/>
          <a:p>
            <a:r>
              <a:rPr lang="en-US" altLang="ja-JP" dirty="0">
                <a:cs typeface="Times New Roman" pitchFamily="18" charset="0"/>
              </a:rPr>
              <a:t>ABF</a:t>
            </a:r>
          </a:p>
          <a:p>
            <a:r>
              <a:rPr lang="ja-JP" altLang="en-US" dirty="0">
                <a:cs typeface="Times New Roman" pitchFamily="18" charset="0"/>
              </a:rPr>
              <a:t>（</a:t>
            </a:r>
            <a:r>
              <a:rPr lang="en-US" altLang="ja-JP" dirty="0">
                <a:cs typeface="Times New Roman" pitchFamily="18" charset="0"/>
              </a:rPr>
              <a:t>detection angle =12 </a:t>
            </a:r>
            <a:r>
              <a:rPr lang="en-US" altLang="ja-JP" dirty="0" smtClean="0">
                <a:cs typeface="Times New Roman" pitchFamily="18" charset="0"/>
              </a:rPr>
              <a:t>- 23mrad</a:t>
            </a:r>
            <a:r>
              <a:rPr lang="ja-JP" altLang="en-US" dirty="0">
                <a:cs typeface="Times New Roman" pitchFamily="18" charset="0"/>
              </a:rPr>
              <a:t>）</a:t>
            </a:r>
            <a:endParaRPr lang="ja-JP" altLang="ja-JP" dirty="0">
              <a:cs typeface="Times New Roman" pitchFamily="18" charset="0"/>
            </a:endParaRPr>
          </a:p>
          <a:p>
            <a:endParaRPr lang="ja-JP" altLang="ja-JP" dirty="0">
              <a:cs typeface="Times New Roman" pitchFamily="18" charset="0"/>
            </a:endParaRPr>
          </a:p>
        </p:txBody>
      </p:sp>
      <p:sp>
        <p:nvSpPr>
          <p:cNvPr id="14350" name="Text Box 11"/>
          <p:cNvSpPr txBox="1">
            <a:spLocks noChangeArrowheads="1"/>
          </p:cNvSpPr>
          <p:nvPr/>
        </p:nvSpPr>
        <p:spPr bwMode="auto">
          <a:xfrm>
            <a:off x="2017713" y="5825082"/>
            <a:ext cx="1357312" cy="357188"/>
          </a:xfrm>
          <a:prstGeom prst="rect">
            <a:avLst/>
          </a:prstGeom>
          <a:noFill/>
          <a:ln w="9525">
            <a:noFill/>
            <a:miter lim="800000"/>
            <a:headEnd/>
            <a:tailEnd/>
          </a:ln>
        </p:spPr>
        <p:txBody>
          <a:bodyPr lIns="0" tIns="0" rIns="0" bIns="0"/>
          <a:lstStyle/>
          <a:p>
            <a:r>
              <a:rPr lang="en-US" altLang="ja-JP" sz="1600" dirty="0">
                <a:cs typeface="Times New Roman" pitchFamily="18" charset="0"/>
              </a:rPr>
              <a:t>Direct Beam</a:t>
            </a:r>
            <a:endParaRPr lang="ja-JP" altLang="ja-JP" sz="1600" dirty="0">
              <a:cs typeface="Times New Roman" pitchFamily="18" charset="0"/>
            </a:endParaRPr>
          </a:p>
        </p:txBody>
      </p:sp>
      <p:sp>
        <p:nvSpPr>
          <p:cNvPr id="14351" name="Text Box 12"/>
          <p:cNvSpPr txBox="1">
            <a:spLocks noChangeArrowheads="1"/>
          </p:cNvSpPr>
          <p:nvPr/>
        </p:nvSpPr>
        <p:spPr bwMode="auto">
          <a:xfrm>
            <a:off x="2017714" y="1936748"/>
            <a:ext cx="1637873" cy="381000"/>
          </a:xfrm>
          <a:prstGeom prst="rect">
            <a:avLst/>
          </a:prstGeom>
          <a:noFill/>
          <a:ln w="9525">
            <a:noFill/>
            <a:miter lim="800000"/>
            <a:headEnd/>
            <a:tailEnd/>
          </a:ln>
        </p:spPr>
        <p:txBody>
          <a:bodyPr lIns="74295" tIns="8890" rIns="74295" bIns="8890"/>
          <a:lstStyle/>
          <a:p>
            <a:pPr algn="ctr"/>
            <a:r>
              <a:rPr lang="en-US" altLang="ja-JP" dirty="0">
                <a:solidFill>
                  <a:srgbClr val="FFFFFF"/>
                </a:solidFill>
                <a:ea typeface="ＭＳ 明朝" pitchFamily="17" charset="-128"/>
                <a:cs typeface="Times New Roman" pitchFamily="18" charset="0"/>
              </a:rPr>
              <a:t>α = 23 </a:t>
            </a:r>
            <a:r>
              <a:rPr lang="en-US" altLang="ja-JP" dirty="0" err="1">
                <a:solidFill>
                  <a:srgbClr val="FFFFFF"/>
                </a:solidFill>
                <a:ea typeface="ＭＳ 明朝" pitchFamily="17" charset="-128"/>
                <a:cs typeface="Times New Roman" pitchFamily="18" charset="0"/>
              </a:rPr>
              <a:t>mrad</a:t>
            </a:r>
            <a:endParaRPr lang="ja-JP" altLang="ja-JP" dirty="0">
              <a:solidFill>
                <a:srgbClr val="FFFFFF"/>
              </a:solidFill>
              <a:ea typeface="ＭＳ 明朝" pitchFamily="17" charset="-128"/>
              <a:cs typeface="Times New Roman" pitchFamily="18" charset="0"/>
            </a:endParaRPr>
          </a:p>
        </p:txBody>
      </p:sp>
      <p:sp>
        <p:nvSpPr>
          <p:cNvPr id="14352" name="AutoShape 16"/>
          <p:cNvSpPr>
            <a:spLocks noChangeArrowheads="1"/>
          </p:cNvSpPr>
          <p:nvPr/>
        </p:nvSpPr>
        <p:spPr bwMode="auto">
          <a:xfrm rot="1597808">
            <a:off x="3983039" y="2082551"/>
            <a:ext cx="206375" cy="106363"/>
          </a:xfrm>
          <a:custGeom>
            <a:avLst/>
            <a:gdLst>
              <a:gd name="T0" fmla="*/ 860630829 w 21600"/>
              <a:gd name="T1" fmla="*/ 0 h 21600"/>
              <a:gd name="T2" fmla="*/ 86698909 w 21600"/>
              <a:gd name="T3" fmla="*/ 37164844 h 21600"/>
              <a:gd name="T4" fmla="*/ 860630829 w 21600"/>
              <a:gd name="T5" fmla="*/ 5020013 h 21600"/>
              <a:gd name="T6" fmla="*/ 1634553614 w 21600"/>
              <a:gd name="T7" fmla="*/ 37164844 h 21600"/>
              <a:gd name="T8" fmla="*/ 0 60000 65536"/>
              <a:gd name="T9" fmla="*/ 0 60000 65536"/>
              <a:gd name="T10" fmla="*/ 0 60000 65536"/>
              <a:gd name="T11" fmla="*/ 0 60000 65536"/>
              <a:gd name="T12" fmla="*/ 0 w 21600"/>
              <a:gd name="T13" fmla="*/ 0 h 21600"/>
              <a:gd name="T14" fmla="*/ 21600 w 21600"/>
              <a:gd name="T15" fmla="*/ 10152 h 21600"/>
            </a:gdLst>
            <a:ahLst/>
            <a:cxnLst>
              <a:cxn ang="T8">
                <a:pos x="T0" y="T1"/>
              </a:cxn>
              <a:cxn ang="T9">
                <a:pos x="T2" y="T3"/>
              </a:cxn>
              <a:cxn ang="T10">
                <a:pos x="T4" y="T5"/>
              </a:cxn>
              <a:cxn ang="T11">
                <a:pos x="T6" y="T7"/>
              </a:cxn>
            </a:cxnLst>
            <a:rect l="T12" t="T13" r="T14" b="T15"/>
            <a:pathLst>
              <a:path w="21600" h="21600">
                <a:moveTo>
                  <a:pt x="1938" y="12692"/>
                </a:moveTo>
                <a:cubicBezTo>
                  <a:pt x="1806" y="12070"/>
                  <a:pt x="1739" y="11436"/>
                  <a:pt x="1739" y="10800"/>
                </a:cubicBezTo>
                <a:cubicBezTo>
                  <a:pt x="1739" y="5795"/>
                  <a:pt x="5795" y="1739"/>
                  <a:pt x="10800" y="1739"/>
                </a:cubicBezTo>
                <a:cubicBezTo>
                  <a:pt x="15804" y="1739"/>
                  <a:pt x="19861" y="5795"/>
                  <a:pt x="19861" y="10800"/>
                </a:cubicBezTo>
                <a:cubicBezTo>
                  <a:pt x="19861" y="11436"/>
                  <a:pt x="19793" y="12070"/>
                  <a:pt x="19661" y="12692"/>
                </a:cubicBezTo>
                <a:lnTo>
                  <a:pt x="21361" y="13056"/>
                </a:lnTo>
                <a:cubicBezTo>
                  <a:pt x="21520" y="12314"/>
                  <a:pt x="21600" y="11558"/>
                  <a:pt x="21600" y="10800"/>
                </a:cubicBezTo>
                <a:cubicBezTo>
                  <a:pt x="21600" y="4835"/>
                  <a:pt x="16764" y="0"/>
                  <a:pt x="10800" y="0"/>
                </a:cubicBezTo>
                <a:cubicBezTo>
                  <a:pt x="4835" y="0"/>
                  <a:pt x="0" y="4835"/>
                  <a:pt x="0" y="10800"/>
                </a:cubicBezTo>
                <a:cubicBezTo>
                  <a:pt x="-1" y="11558"/>
                  <a:pt x="79" y="12314"/>
                  <a:pt x="238" y="13056"/>
                </a:cubicBezTo>
                <a:close/>
              </a:path>
            </a:pathLst>
          </a:custGeom>
          <a:solidFill>
            <a:srgbClr val="000000"/>
          </a:solidFill>
          <a:ln w="9525">
            <a:solidFill>
              <a:srgbClr val="000000"/>
            </a:solidFill>
            <a:miter lim="800000"/>
            <a:headEnd/>
            <a:tailEnd/>
          </a:ln>
        </p:spPr>
        <p:txBody>
          <a:bodyPr lIns="74295" tIns="8890" rIns="74295" bIns="8890"/>
          <a:lstStyle/>
          <a:p>
            <a:endParaRPr lang="ja-JP" altLang="en-US"/>
          </a:p>
        </p:txBody>
      </p:sp>
      <p:cxnSp>
        <p:nvCxnSpPr>
          <p:cNvPr id="14353" name="AutoShape 19"/>
          <p:cNvCxnSpPr>
            <a:cxnSpLocks noChangeShapeType="1"/>
            <a:stCxn id="43012" idx="0"/>
            <a:endCxn id="89" idx="4"/>
          </p:cNvCxnSpPr>
          <p:nvPr/>
        </p:nvCxnSpPr>
        <p:spPr bwMode="auto">
          <a:xfrm rot="16200000" flipH="1">
            <a:off x="1589485" y="3629966"/>
            <a:ext cx="4730750" cy="16668"/>
          </a:xfrm>
          <a:prstGeom prst="straightConnector1">
            <a:avLst/>
          </a:prstGeom>
          <a:noFill/>
          <a:ln w="19050">
            <a:solidFill>
              <a:srgbClr val="00B050"/>
            </a:solidFill>
            <a:prstDash val="dashDot"/>
            <a:round/>
            <a:headEnd/>
            <a:tailEnd type="triangle" w="med" len="med"/>
          </a:ln>
        </p:spPr>
      </p:cxnSp>
      <p:cxnSp>
        <p:nvCxnSpPr>
          <p:cNvPr id="19" name="直線矢印コネクタ 18"/>
          <p:cNvCxnSpPr/>
          <p:nvPr/>
        </p:nvCxnSpPr>
        <p:spPr>
          <a:xfrm rot="5400000">
            <a:off x="2290763" y="4268538"/>
            <a:ext cx="2962275" cy="304800"/>
          </a:xfrm>
          <a:prstGeom prst="straightConnector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rot="16200000" flipH="1">
            <a:off x="2652713" y="4249489"/>
            <a:ext cx="3000375" cy="342900"/>
          </a:xfrm>
          <a:prstGeom prst="straightConnector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324351" y="2799583"/>
            <a:ext cx="1172579" cy="369332"/>
          </a:xfrm>
          <a:prstGeom prst="rect">
            <a:avLst/>
          </a:prstGeom>
          <a:noFill/>
        </p:spPr>
        <p:txBody>
          <a:bodyPr wrap="none" rtlCol="0">
            <a:spAutoFit/>
          </a:bodyPr>
          <a:lstStyle/>
          <a:p>
            <a:r>
              <a:rPr kumimoji="1" lang="en-US" altLang="ja-JP" dirty="0" smtClean="0">
                <a:solidFill>
                  <a:schemeClr val="bg1"/>
                </a:solidFill>
              </a:rPr>
              <a:t>specimen</a:t>
            </a:r>
            <a:endParaRPr kumimoji="1" lang="ja-JP" altLang="en-US" dirty="0">
              <a:solidFill>
                <a:schemeClr val="bg1"/>
              </a:solidFill>
            </a:endParaRPr>
          </a:p>
        </p:txBody>
      </p:sp>
      <p:sp>
        <p:nvSpPr>
          <p:cNvPr id="24" name="テキスト ボックス 23"/>
          <p:cNvSpPr txBox="1"/>
          <p:nvPr/>
        </p:nvSpPr>
        <p:spPr>
          <a:xfrm>
            <a:off x="4347219" y="2053607"/>
            <a:ext cx="1313806" cy="369332"/>
          </a:xfrm>
          <a:prstGeom prst="rect">
            <a:avLst/>
          </a:prstGeom>
          <a:noFill/>
        </p:spPr>
        <p:txBody>
          <a:bodyPr wrap="none" rtlCol="0">
            <a:spAutoFit/>
          </a:bodyPr>
          <a:lstStyle/>
          <a:p>
            <a:r>
              <a:rPr kumimoji="1" lang="en-US" altLang="ja-JP" dirty="0" smtClean="0">
                <a:solidFill>
                  <a:srgbClr val="FFFFFF"/>
                </a:solidFill>
              </a:rPr>
              <a:t>beam scan</a:t>
            </a:r>
            <a:endParaRPr kumimoji="1" lang="ja-JP" altLang="en-US" dirty="0">
              <a:solidFill>
                <a:srgbClr val="FFFFFF"/>
              </a:solidFill>
            </a:endParaRPr>
          </a:p>
        </p:txBody>
      </p:sp>
      <p:sp>
        <p:nvSpPr>
          <p:cNvPr id="25" name="右矢印 24"/>
          <p:cNvSpPr/>
          <p:nvPr/>
        </p:nvSpPr>
        <p:spPr>
          <a:xfrm>
            <a:off x="3981449" y="2343148"/>
            <a:ext cx="465139" cy="177801"/>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rot="10800000" flipV="1">
            <a:off x="5109579" y="4325562"/>
            <a:ext cx="910222" cy="181225"/>
          </a:xfrm>
          <a:prstGeom prst="straightConnector1">
            <a:avLst/>
          </a:prstGeom>
          <a:ln w="57150" cap="flat" cmpd="sng" algn="ctr">
            <a:solidFill>
              <a:srgbClr val="008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V="1">
            <a:off x="3078165" y="5937418"/>
            <a:ext cx="885031" cy="127001"/>
          </a:xfrm>
          <a:prstGeom prst="straightConnector1">
            <a:avLst/>
          </a:prstGeom>
          <a:ln w="57150" cap="flat" cmpd="sng" algn="ctr">
            <a:solidFill>
              <a:srgbClr val="008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rot="5400000">
            <a:off x="3841057" y="1877845"/>
            <a:ext cx="726344" cy="479427"/>
          </a:xfrm>
          <a:prstGeom prst="straightConnector1">
            <a:avLst/>
          </a:prstGeom>
          <a:ln>
            <a:solidFill>
              <a:schemeClr val="accent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p:nvPr/>
        </p:nvCxnSpPr>
        <p:spPr>
          <a:xfrm rot="16200000" flipH="1">
            <a:off x="3346815" y="1870850"/>
            <a:ext cx="726344" cy="479427"/>
          </a:xfrm>
          <a:prstGeom prst="straightConnector1">
            <a:avLst/>
          </a:prstGeom>
          <a:ln>
            <a:solidFill>
              <a:schemeClr val="accent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rot="5400000" flipH="1" flipV="1">
            <a:off x="3258441" y="1484761"/>
            <a:ext cx="423671" cy="1"/>
          </a:xfrm>
          <a:prstGeom prst="line">
            <a:avLst/>
          </a:prstGeom>
          <a:ln>
            <a:solidFill>
              <a:srgbClr val="E6B9B8"/>
            </a:solidFill>
          </a:ln>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rot="16200000" flipV="1">
            <a:off x="4241309" y="1492491"/>
            <a:ext cx="439131" cy="1"/>
          </a:xfrm>
          <a:prstGeom prst="line">
            <a:avLst/>
          </a:prstGeom>
          <a:ln>
            <a:solidFill>
              <a:srgbClr val="E6B9B8"/>
            </a:solidFill>
          </a:ln>
        </p:spPr>
        <p:style>
          <a:lnRef idx="2">
            <a:schemeClr val="accent1"/>
          </a:lnRef>
          <a:fillRef idx="0">
            <a:schemeClr val="accent1"/>
          </a:fillRef>
          <a:effectRef idx="1">
            <a:schemeClr val="accent1"/>
          </a:effectRef>
          <a:fontRef idx="minor">
            <a:schemeClr val="tx1"/>
          </a:fontRef>
        </p:style>
      </p:cxnSp>
      <p:sp>
        <p:nvSpPr>
          <p:cNvPr id="45" name="円弧 44"/>
          <p:cNvSpPr/>
          <p:nvPr/>
        </p:nvSpPr>
        <p:spPr>
          <a:xfrm rot="17773000">
            <a:off x="3681319" y="2016915"/>
            <a:ext cx="360892" cy="292775"/>
          </a:xfrm>
          <a:prstGeom prst="arc">
            <a:avLst/>
          </a:prstGeom>
          <a:ln w="12700"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 name="フッター プレースホルダ 45"/>
          <p:cNvSpPr>
            <a:spLocks noGrp="1"/>
          </p:cNvSpPr>
          <p:nvPr>
            <p:ph type="ftr" sz="quarter" idx="11"/>
          </p:nvPr>
        </p:nvSpPr>
        <p:spPr>
          <a:xfrm>
            <a:off x="2899419" y="6527551"/>
            <a:ext cx="2895600" cy="365125"/>
          </a:xfrm>
        </p:spPr>
        <p:txBody>
          <a:bodyPr/>
          <a:lstStyle/>
          <a:p>
            <a:r>
              <a:rPr lang="en-US" altLang="ja-JP" smtClean="0"/>
              <a:t>IAM/MSE</a:t>
            </a:r>
            <a:endParaRPr lang="ja-JP" altLang="en-US" dirty="0"/>
          </a:p>
        </p:txBody>
      </p:sp>
      <p:sp>
        <p:nvSpPr>
          <p:cNvPr id="31" name="テキスト ボックス 30"/>
          <p:cNvSpPr txBox="1"/>
          <p:nvPr/>
        </p:nvSpPr>
        <p:spPr>
          <a:xfrm>
            <a:off x="6233319" y="1884510"/>
            <a:ext cx="2481262" cy="923330"/>
          </a:xfrm>
          <a:prstGeom prst="rect">
            <a:avLst/>
          </a:prstGeom>
          <a:effectLst>
            <a:outerShdw blurRad="292100" sx="102000" sy="102000" algn="ctr" rotWithShape="0">
              <a:srgbClr val="0070C0">
                <a:alpha val="40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dirty="0" smtClean="0"/>
              <a:t>More mixture </a:t>
            </a:r>
            <a:r>
              <a:rPr kumimoji="1" lang="en-US" altLang="ja-JP" dirty="0" smtClean="0"/>
              <a:t>of coherent and incoherent </a:t>
            </a:r>
            <a:r>
              <a:rPr kumimoji="1" lang="en-US" altLang="ja-JP" dirty="0" err="1" smtClean="0"/>
              <a:t>imagings</a:t>
            </a:r>
            <a:r>
              <a:rPr kumimoji="1" lang="en-US" altLang="ja-JP" dirty="0" smtClean="0"/>
              <a:t>.</a:t>
            </a:r>
            <a:endParaRPr kumimoji="1" lang="ja-JP" altLang="en-US" dirty="0"/>
          </a:p>
        </p:txBody>
      </p:sp>
    </p:spTree>
    <p:extLst>
      <p:ext uri="{BB962C8B-B14F-4D97-AF65-F5344CB8AC3E}">
        <p14:creationId xmlns:p14="http://schemas.microsoft.com/office/powerpoint/2010/main" val="318022675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テキスト プレースホルダ 8"/>
          <p:cNvSpPr>
            <a:spLocks noGrp="1"/>
          </p:cNvSpPr>
          <p:nvPr>
            <p:ph type="body" sz="quarter" idx="13"/>
          </p:nvPr>
        </p:nvSpPr>
        <p:spPr/>
        <p:txBody>
          <a:bodyPr/>
          <a:lstStyle/>
          <a:p>
            <a:r>
              <a:rPr lang="en-US" altLang="ja-JP" dirty="0" smtClean="0"/>
              <a:t>Profiles in TEM and STEM</a:t>
            </a:r>
            <a:endParaRPr lang="ja-JP" altLang="en-US" dirty="0"/>
          </a:p>
        </p:txBody>
      </p:sp>
      <p:sp>
        <p:nvSpPr>
          <p:cNvPr id="2" name="日付プレースホルダ 1"/>
          <p:cNvSpPr>
            <a:spLocks noGrp="1"/>
          </p:cNvSpPr>
          <p:nvPr>
            <p:ph type="dt" sz="half" idx="14"/>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5"/>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6"/>
          </p:nvPr>
        </p:nvSpPr>
        <p:spPr/>
        <p:txBody>
          <a:bodyPr/>
          <a:lstStyle/>
          <a:p>
            <a:fld id="{D52EB80E-06F1-4F72-B7E2-23BDC7693653}" type="slidenum">
              <a:rPr lang="ja-JP" altLang="en-US" smtClean="0"/>
              <a:pPr/>
              <a:t>18</a:t>
            </a:fld>
            <a:endParaRPr lang="ja-JP" altLang="en-US"/>
          </a:p>
        </p:txBody>
      </p:sp>
      <p:pic>
        <p:nvPicPr>
          <p:cNvPr id="11" name="図 10" descr="Image Of Profile Of Image Of TEM,tif.tif"/>
          <p:cNvPicPr>
            <a:picLocks noChangeAspect="1"/>
          </p:cNvPicPr>
          <p:nvPr/>
        </p:nvPicPr>
        <p:blipFill>
          <a:blip r:embed="rId2"/>
          <a:stretch>
            <a:fillRect/>
          </a:stretch>
        </p:blipFill>
        <p:spPr>
          <a:xfrm>
            <a:off x="3711575" y="1098499"/>
            <a:ext cx="4616451" cy="2356457"/>
          </a:xfrm>
          <a:prstGeom prst="rect">
            <a:avLst/>
          </a:prstGeom>
        </p:spPr>
      </p:pic>
      <p:pic>
        <p:nvPicPr>
          <p:cNvPr id="12" name="図 11" descr="Image Of Profile Of Image Of STEM.tif"/>
          <p:cNvPicPr>
            <a:picLocks noChangeAspect="1"/>
          </p:cNvPicPr>
          <p:nvPr/>
        </p:nvPicPr>
        <p:blipFill>
          <a:blip r:embed="rId3"/>
          <a:stretch>
            <a:fillRect/>
          </a:stretch>
        </p:blipFill>
        <p:spPr>
          <a:xfrm>
            <a:off x="3711575" y="3808717"/>
            <a:ext cx="4616451" cy="2356457"/>
          </a:xfrm>
          <a:prstGeom prst="rect">
            <a:avLst/>
          </a:prstGeom>
        </p:spPr>
      </p:pic>
      <p:pic>
        <p:nvPicPr>
          <p:cNvPr id="13" name="図 12"/>
          <p:cNvPicPr>
            <a:picLocks noChangeAspect="1"/>
          </p:cNvPicPr>
          <p:nvPr/>
        </p:nvPicPr>
        <p:blipFill>
          <a:blip r:embed="rId4"/>
          <a:stretch>
            <a:fillRect/>
          </a:stretch>
        </p:blipFill>
        <p:spPr>
          <a:xfrm>
            <a:off x="939801" y="1327821"/>
            <a:ext cx="2193985" cy="1954642"/>
          </a:xfrm>
          <a:prstGeom prst="rect">
            <a:avLst/>
          </a:prstGeom>
          <a:ln>
            <a:noFill/>
          </a:ln>
        </p:spPr>
      </p:pic>
      <p:pic>
        <p:nvPicPr>
          <p:cNvPr id="14" name="Picture 14"/>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7000" contrast="-22000"/>
                    </a14:imgEffect>
                  </a14:imgLayer>
                </a14:imgProps>
              </a:ext>
              <a:ext uri="{28A0092B-C50C-407E-A947-70E740481C1C}">
                <a14:useLocalDpi xmlns:a14="http://schemas.microsoft.com/office/drawing/2010/main" val="0"/>
              </a:ext>
            </a:extLst>
          </a:blip>
          <a:srcRect l="15898" r="14547"/>
          <a:stretch>
            <a:fillRect/>
          </a:stretch>
        </p:blipFill>
        <p:spPr bwMode="auto">
          <a:xfrm>
            <a:off x="978876" y="3906407"/>
            <a:ext cx="2184400" cy="205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コネクタ 17"/>
          <p:cNvCxnSpPr/>
          <p:nvPr/>
        </p:nvCxnSpPr>
        <p:spPr>
          <a:xfrm>
            <a:off x="978876" y="4650154"/>
            <a:ext cx="2154909" cy="39174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939801" y="2086709"/>
            <a:ext cx="2193985" cy="37709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3163276" y="729166"/>
            <a:ext cx="671916" cy="369332"/>
          </a:xfrm>
          <a:prstGeom prst="rect">
            <a:avLst/>
          </a:prstGeom>
          <a:noFill/>
        </p:spPr>
        <p:txBody>
          <a:bodyPr wrap="none" rtlCol="0">
            <a:spAutoFit/>
          </a:bodyPr>
          <a:lstStyle/>
          <a:p>
            <a:r>
              <a:rPr kumimoji="1" lang="en-US" altLang="ja-JP" dirty="0" smtClean="0"/>
              <a:t>TEM</a:t>
            </a:r>
            <a:endParaRPr kumimoji="1" lang="ja-JP" altLang="en-US" dirty="0"/>
          </a:p>
        </p:txBody>
      </p:sp>
      <p:sp>
        <p:nvSpPr>
          <p:cNvPr id="27" name="テキスト ボックス 26"/>
          <p:cNvSpPr txBox="1"/>
          <p:nvPr/>
        </p:nvSpPr>
        <p:spPr>
          <a:xfrm>
            <a:off x="3124200" y="3454955"/>
            <a:ext cx="825880" cy="369332"/>
          </a:xfrm>
          <a:prstGeom prst="rect">
            <a:avLst/>
          </a:prstGeom>
          <a:noFill/>
        </p:spPr>
        <p:txBody>
          <a:bodyPr wrap="none" rtlCol="0">
            <a:spAutoFit/>
          </a:bodyPr>
          <a:lstStyle/>
          <a:p>
            <a:r>
              <a:rPr kumimoji="1" lang="en-US" altLang="ja-JP" dirty="0" smtClean="0"/>
              <a:t>STEM</a:t>
            </a:r>
            <a:endParaRPr kumimoji="1" lang="ja-JP" altLang="en-US" dirty="0"/>
          </a:p>
        </p:txBody>
      </p:sp>
      <p:sp>
        <p:nvSpPr>
          <p:cNvPr id="28" name="テキスト ボックス 27"/>
          <p:cNvSpPr txBox="1"/>
          <p:nvPr/>
        </p:nvSpPr>
        <p:spPr>
          <a:xfrm>
            <a:off x="6335052" y="5407741"/>
            <a:ext cx="262339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dirty="0" smtClean="0"/>
              <a:t>Slightly better in contrasts</a:t>
            </a:r>
            <a:endParaRPr kumimoji="1" lang="ja-JP" alt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テキスト ボックス 4"/>
          <p:cNvSpPr txBox="1">
            <a:spLocks noChangeArrowheads="1"/>
          </p:cNvSpPr>
          <p:nvPr/>
        </p:nvSpPr>
        <p:spPr bwMode="auto">
          <a:xfrm>
            <a:off x="1371235" y="1382545"/>
            <a:ext cx="6397991" cy="3046988"/>
          </a:xfrm>
          <a:prstGeom prst="rect">
            <a:avLst/>
          </a:prstGeom>
          <a:ln/>
          <a:effectLst>
            <a:glow rad="139700">
              <a:schemeClr val="accent5">
                <a:alpha val="75000"/>
              </a:schemeClr>
            </a:glow>
            <a:outerShdw blurRad="40000" dist="20000" dir="5400000" rotWithShape="0">
              <a:srgbClr val="000000">
                <a:alpha val="3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b="1" dirty="0" smtClean="0">
                <a:latin typeface="+mj-lt"/>
                <a:ea typeface="HGP明朝E" pitchFamily="18" charset="-128"/>
              </a:rPr>
              <a:t>Possible to observe light elements in organic crystals by using Cs-corrected STEM, particularly </a:t>
            </a:r>
            <a:r>
              <a:rPr lang="en-US" altLang="ja-JP" b="1" dirty="0" smtClean="0">
                <a:latin typeface="+mj-lt"/>
                <a:ea typeface="HGP明朝E" pitchFamily="18" charset="-128"/>
              </a:rPr>
              <a:t>combined with ABF-STEM</a:t>
            </a:r>
            <a:r>
              <a:rPr lang="en-US" altLang="ja-JP" b="1" dirty="0" smtClean="0">
                <a:latin typeface="+mj-lt"/>
                <a:ea typeface="HGP明朝E" pitchFamily="18" charset="-128"/>
              </a:rPr>
              <a:t>,</a:t>
            </a:r>
          </a:p>
          <a:p>
            <a:r>
              <a:rPr lang="en-US" altLang="ja-JP" b="1" dirty="0" smtClean="0">
                <a:latin typeface="+mj-lt"/>
                <a:ea typeface="HGP明朝E" pitchFamily="18" charset="-128"/>
                <a:sym typeface="Wingdings"/>
              </a:rPr>
              <a:t>due to increase S/N ratio, decrease radiation damages</a:t>
            </a:r>
            <a:r>
              <a:rPr lang="en-US" altLang="ja-JP" b="1" dirty="0" smtClean="0">
                <a:latin typeface="+mj-lt"/>
                <a:ea typeface="HGP明朝E" pitchFamily="18" charset="-128"/>
                <a:sym typeface="Wingdings"/>
              </a:rPr>
              <a:t>.</a:t>
            </a:r>
          </a:p>
          <a:p>
            <a:r>
              <a:rPr lang="en-US" altLang="ja-JP" b="1" dirty="0" smtClean="0">
                <a:solidFill>
                  <a:srgbClr val="7030A0"/>
                </a:solidFill>
                <a:latin typeface="+mj-lt"/>
                <a:ea typeface="HGP明朝E" pitchFamily="18" charset="-128"/>
                <a:sym typeface="Wingdings"/>
              </a:rPr>
              <a:t>Unfortunately, this can be applied only for a few molecules with tough structure for strong electron bombardment.</a:t>
            </a:r>
          </a:p>
        </p:txBody>
      </p:sp>
      <p:sp>
        <p:nvSpPr>
          <p:cNvPr id="102403" name="テキスト プレースホルダ 6"/>
          <p:cNvSpPr>
            <a:spLocks noGrp="1"/>
          </p:cNvSpPr>
          <p:nvPr>
            <p:ph type="body" sz="quarter" idx="13"/>
          </p:nvPr>
        </p:nvSpPr>
        <p:spPr>
          <a:xfrm>
            <a:off x="1717675" y="106890"/>
            <a:ext cx="6051551" cy="596900"/>
          </a:xfrm>
        </p:spPr>
        <p:txBody>
          <a:bodyPr/>
          <a:lstStyle/>
          <a:p>
            <a:pPr>
              <a:lnSpc>
                <a:spcPts val="3238"/>
              </a:lnSpc>
              <a:spcBef>
                <a:spcPct val="0"/>
              </a:spcBef>
            </a:pPr>
            <a:r>
              <a:rPr lang="en-US" altLang="ja-JP" dirty="0" smtClean="0">
                <a:latin typeface="+mj-lt"/>
                <a:ea typeface="HGP明朝E" pitchFamily="18" charset="-128"/>
              </a:rPr>
              <a:t>Short summary</a:t>
            </a:r>
            <a:r>
              <a:rPr lang="ja-JP" altLang="en-US" dirty="0">
                <a:latin typeface="+mj-lt"/>
                <a:ea typeface="HGP明朝E" pitchFamily="18" charset="-128"/>
              </a:rPr>
              <a:t> </a:t>
            </a:r>
            <a:r>
              <a:rPr lang="en-US" altLang="ja-JP" dirty="0" smtClean="0">
                <a:latin typeface="+mj-lt"/>
                <a:ea typeface="HGP明朝E" pitchFamily="18" charset="-128"/>
              </a:rPr>
              <a:t>on imaging</a:t>
            </a:r>
            <a:endParaRPr lang="ja-JP" altLang="en-US" dirty="0" smtClean="0">
              <a:latin typeface="+mj-lt"/>
            </a:endParaRPr>
          </a:p>
        </p:txBody>
      </p:sp>
      <p:sp>
        <p:nvSpPr>
          <p:cNvPr id="4" name="日付プレースホルダ 3"/>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6" name="フッター プレースホルダ 5"/>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32F238CD-8745-4EF6-9BEC-62582A120948}" type="slidenum">
              <a:rPr lang="ja-JP" altLang="en-US" sz="1200">
                <a:solidFill>
                  <a:srgbClr val="3366FF"/>
                </a:solidFill>
                <a:latin typeface="Calibri" pitchFamily="-111" charset="0"/>
              </a:rPr>
              <a:pPr/>
              <a:t>19</a:t>
            </a:fld>
            <a:endParaRPr lang="ja-JP" altLang="en-US" sz="1200">
              <a:solidFill>
                <a:srgbClr val="3366FF"/>
              </a:solidFill>
              <a:latin typeface="Calibri" pitchFamily="-111" charset="0"/>
            </a:endParaRPr>
          </a:p>
        </p:txBody>
      </p:sp>
      <p:sp>
        <p:nvSpPr>
          <p:cNvPr id="7" name="正方形/長方形 6"/>
          <p:cNvSpPr/>
          <p:nvPr/>
        </p:nvSpPr>
        <p:spPr>
          <a:xfrm>
            <a:off x="1371235" y="4405395"/>
            <a:ext cx="6846455" cy="1200329"/>
          </a:xfrm>
          <a:prstGeom prst="rect">
            <a:avLst/>
          </a:prstGeom>
        </p:spPr>
        <p:txBody>
          <a:bodyPr wrap="square">
            <a:spAutoFit/>
          </a:bodyPr>
          <a:lstStyle/>
          <a:p>
            <a:endParaRPr lang="en-US" altLang="ja-JP" sz="2400" dirty="0" smtClean="0">
              <a:ea typeface="HGP明朝E" pitchFamily="18" charset="-128"/>
              <a:sym typeface="Wingdings"/>
            </a:endParaRPr>
          </a:p>
          <a:p>
            <a:r>
              <a:rPr lang="ja-JP" altLang="en-US" sz="2400" dirty="0" smtClean="0">
                <a:ea typeface="HGP明朝E" pitchFamily="18" charset="-128"/>
                <a:sym typeface="Wingdings"/>
              </a:rPr>
              <a:t></a:t>
            </a:r>
            <a:r>
              <a:rPr lang="en-US" altLang="ja-JP" sz="2400" dirty="0" smtClean="0">
                <a:ea typeface="HGP明朝E" pitchFamily="18" charset="-128"/>
                <a:sym typeface="Wingdings"/>
              </a:rPr>
              <a:t> Application of Cs-correction for site-resolved EELS analysis.</a:t>
            </a:r>
            <a:endParaRPr lang="en-US" altLang="ja-JP" sz="2400" dirty="0" smtClean="0">
              <a:ea typeface="HGP明朝E" pitchFamily="18" charset="-128"/>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Wpi01\icems\003_PR\025_Presentation(PPT)\@iCeMS_Intro\img\01_bldg_on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2989"/>
            <a:ext cx="9144000"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テキスト プレースホルダ 9"/>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b="1" smtClean="0"/>
              <a:t>Institute for Integrated Cell-Material Sciences</a:t>
            </a:r>
            <a:r>
              <a:rPr lang="ja-JP" altLang="en-US" b="1" smtClean="0"/>
              <a:t>　</a:t>
            </a:r>
            <a:r>
              <a:rPr lang="en-US" altLang="ja-JP" b="1" smtClean="0"/>
              <a:t>(iCeMS)</a:t>
            </a:r>
          </a:p>
        </p:txBody>
      </p:sp>
      <p:sp>
        <p:nvSpPr>
          <p:cNvPr id="3" name="日付プレースホルダ 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B3E4BB04-33E3-44BC-A7F8-87A3913754A8}" type="slidenum">
              <a:rPr lang="ja-JP" altLang="en-US" sz="1200">
                <a:solidFill>
                  <a:srgbClr val="3366FF"/>
                </a:solidFill>
                <a:latin typeface="Calibri" pitchFamily="-111" charset="0"/>
              </a:rPr>
              <a:pPr/>
              <a:t>2</a:t>
            </a:fld>
            <a:endParaRPr lang="ja-JP" altLang="en-US" sz="1200">
              <a:solidFill>
                <a:srgbClr val="3366FF"/>
              </a:solidFill>
              <a:latin typeface="Calibri" pitchFamily="-111" charset="0"/>
            </a:endParaRPr>
          </a:p>
        </p:txBody>
      </p:sp>
      <p:sp>
        <p:nvSpPr>
          <p:cNvPr id="7" name="テキスト ボックス 6"/>
          <p:cNvSpPr txBox="1"/>
          <p:nvPr/>
        </p:nvSpPr>
        <p:spPr>
          <a:xfrm>
            <a:off x="4859338" y="6003926"/>
            <a:ext cx="3816351" cy="492443"/>
          </a:xfrm>
          <a:prstGeom prst="rect">
            <a:avLst/>
          </a:prstGeom>
          <a:noFill/>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2600">
                <a:latin typeface="Calibri" pitchFamily="-111" charset="0"/>
              </a:rPr>
              <a:t>Founded October 2007</a:t>
            </a:r>
            <a:endParaRPr lang="ja-JP" altLang="en-US" sz="2600">
              <a:latin typeface="Calibri" pitchFamily="-111" charset="0"/>
            </a:endParaRPr>
          </a:p>
        </p:txBody>
      </p:sp>
      <p:sp>
        <p:nvSpPr>
          <p:cNvPr id="8" name="テキスト ボックス 7"/>
          <p:cNvSpPr txBox="1"/>
          <p:nvPr/>
        </p:nvSpPr>
        <p:spPr>
          <a:xfrm>
            <a:off x="841193" y="6003926"/>
            <a:ext cx="2467342" cy="492443"/>
          </a:xfrm>
          <a:prstGeom prst="rect">
            <a:avLst/>
          </a:prstGeom>
          <a:noFill/>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2600" b="1">
                <a:latin typeface="Calibri" pitchFamily="-111" charset="0"/>
              </a:rPr>
              <a:t>Kyoto University</a:t>
            </a:r>
            <a:endParaRPr lang="ja-JP" altLang="en-US" sz="2600" b="1">
              <a:latin typeface="Calibri" pitchFamily="-111" charset="0"/>
            </a:endParaRPr>
          </a:p>
        </p:txBody>
      </p:sp>
      <p:pic>
        <p:nvPicPr>
          <p:cNvPr id="24585" name="Picture 5" descr="\\Wpi01\icems\003_PR\018_Image\Logo_WPI\WPI_logo_hrz_tra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9" y="1042988"/>
            <a:ext cx="1081087" cy="8001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86" name="テキスト ボックス 9"/>
          <p:cNvSpPr txBox="1">
            <a:spLocks noChangeArrowheads="1"/>
          </p:cNvSpPr>
          <p:nvPr/>
        </p:nvSpPr>
        <p:spPr bwMode="auto">
          <a:xfrm>
            <a:off x="376239" y="1843088"/>
            <a:ext cx="3135312" cy="193899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dirty="0"/>
              <a:t>World Premier International Research Center Initiative</a:t>
            </a:r>
          </a:p>
          <a:p>
            <a:r>
              <a:rPr lang="en-US" altLang="ja-JP" sz="2000" dirty="0"/>
              <a:t>by MEXT </a:t>
            </a:r>
            <a:r>
              <a:rPr lang="en-US" altLang="ja-JP" sz="2000" dirty="0" smtClean="0"/>
              <a:t>Japan;</a:t>
            </a:r>
          </a:p>
          <a:p>
            <a:r>
              <a:rPr lang="en-US" altLang="ja-JP" sz="2000" dirty="0" smtClean="0"/>
              <a:t>“</a:t>
            </a:r>
            <a:r>
              <a:rPr lang="en-US" altLang="ja-JP" sz="2000" dirty="0"/>
              <a:t>G</a:t>
            </a:r>
            <a:r>
              <a:rPr lang="en-US" altLang="ja-JP" sz="2000" dirty="0" smtClean="0"/>
              <a:t>lobally </a:t>
            </a:r>
            <a:r>
              <a:rPr lang="en-US" altLang="ja-JP" sz="2000" dirty="0"/>
              <a:t>visible” research centers.</a:t>
            </a:r>
            <a:endParaRPr lang="ja-JP" altLang="en-US" sz="2000" dirty="0"/>
          </a:p>
        </p:txBody>
      </p:sp>
    </p:spTree>
    <p:extLst>
      <p:ext uri="{BB962C8B-B14F-4D97-AF65-F5344CB8AC3E}">
        <p14:creationId xmlns:p14="http://schemas.microsoft.com/office/powerpoint/2010/main" val="309406094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35843" name="スライド番号プレースホルダ 2"/>
          <p:cNvSpPr>
            <a:spLocks noGrp="1"/>
          </p:cNvSpPr>
          <p:nvPr>
            <p:ph type="sldNum" sz="quarter" idx="11"/>
          </p:nvPr>
        </p:nvSpPr>
        <p:spPr>
          <a:xfrm>
            <a:off x="7526864" y="6581776"/>
            <a:ext cx="2895600" cy="365125"/>
          </a:xfrm>
          <a:noFill/>
        </p:spPr>
        <p:txBody>
          <a:bodyPr/>
          <a:lstStyle/>
          <a:p>
            <a:fld id="{CD218E67-10FF-734C-99A7-40C2C673E721}" type="slidenum">
              <a:rPr lang="en-US" altLang="ja-JP" smtClean="0">
                <a:latin typeface="Arial" pitchFamily="-1" charset="0"/>
                <a:ea typeface="ＭＳ Ｐゴシック" pitchFamily="-1" charset="-128"/>
                <a:cs typeface="ＭＳ Ｐゴシック" pitchFamily="-1" charset="-128"/>
              </a:rPr>
              <a:pPr/>
              <a:t>20</a:t>
            </a:fld>
            <a:endParaRPr lang="en-US" altLang="ja-JP" dirty="0" smtClean="0">
              <a:latin typeface="Arial" pitchFamily="-1" charset="0"/>
              <a:ea typeface="ＭＳ Ｐゴシック" pitchFamily="-1" charset="-128"/>
              <a:cs typeface="ＭＳ Ｐゴシック" pitchFamily="-1" charset="-128"/>
            </a:endParaRPr>
          </a:p>
        </p:txBody>
      </p:sp>
      <p:sp>
        <p:nvSpPr>
          <p:cNvPr id="35844" name="Text Box 3"/>
          <p:cNvSpPr txBox="1">
            <a:spLocks noChangeArrowheads="1"/>
          </p:cNvSpPr>
          <p:nvPr/>
        </p:nvSpPr>
        <p:spPr bwMode="auto">
          <a:xfrm>
            <a:off x="1360483" y="3168796"/>
            <a:ext cx="6712871" cy="2850011"/>
          </a:xfrm>
          <a:prstGeom prst="rect">
            <a:avLst/>
          </a:prstGeom>
          <a:ln>
            <a:headEnd/>
            <a:tailEnd/>
          </a:ln>
          <a:effectLst>
            <a:glow rad="101600">
              <a:schemeClr val="accent1">
                <a:alpha val="75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a:prstTxWarp prst="textNoShape">
              <a:avLst/>
            </a:prstTxWarp>
            <a:spAutoFit/>
          </a:bodyPr>
          <a:lstStyle/>
          <a:p>
            <a:pPr marL="514350" indent="-514350">
              <a:lnSpc>
                <a:spcPct val="120000"/>
              </a:lnSpc>
              <a:buAutoNum type="arabicPeriod"/>
            </a:pPr>
            <a:r>
              <a:rPr lang="en-US" altLang="ja-JP" sz="2800" dirty="0" smtClean="0">
                <a:latin typeface="Calibri" pitchFamily="-1" charset="0"/>
              </a:rPr>
              <a:t>Cs corrected STEM</a:t>
            </a:r>
            <a:r>
              <a:rPr lang="en-US" altLang="ja-JP" sz="2800" dirty="0">
                <a:latin typeface="Calibri" pitchFamily="-1" charset="0"/>
              </a:rPr>
              <a:t>-EELS method</a:t>
            </a:r>
            <a:r>
              <a:rPr lang="en-US" altLang="ja-JP" sz="2800" dirty="0" smtClean="0">
                <a:latin typeface="Calibri" pitchFamily="-1" charset="0"/>
              </a:rPr>
              <a:t> </a:t>
            </a:r>
          </a:p>
          <a:p>
            <a:pPr marL="514350" indent="-514350">
              <a:lnSpc>
                <a:spcPct val="120000"/>
              </a:lnSpc>
              <a:buAutoNum type="arabicPeriod"/>
            </a:pPr>
            <a:r>
              <a:rPr lang="en-US" altLang="ja-JP" sz="2800" dirty="0" smtClean="0">
                <a:latin typeface="Calibri" pitchFamily="-1" charset="0"/>
              </a:rPr>
              <a:t>FeO</a:t>
            </a:r>
            <a:r>
              <a:rPr lang="en-US" altLang="ja-JP" sz="2800" baseline="-25000" dirty="0" smtClean="0">
                <a:latin typeface="Calibri" pitchFamily="-1" charset="0"/>
              </a:rPr>
              <a:t>6</a:t>
            </a:r>
            <a:r>
              <a:rPr lang="en-US" altLang="ja-JP" sz="2800" dirty="0" smtClean="0">
                <a:latin typeface="Calibri" pitchFamily="-1" charset="0"/>
              </a:rPr>
              <a:t> </a:t>
            </a:r>
            <a:r>
              <a:rPr lang="en-US" altLang="ja-JP" sz="2800" dirty="0" err="1" smtClean="0">
                <a:latin typeface="Calibri" pitchFamily="-1" charset="0"/>
              </a:rPr>
              <a:t>octahedra</a:t>
            </a:r>
            <a:r>
              <a:rPr lang="en-US" altLang="ja-JP" sz="2800" dirty="0" smtClean="0">
                <a:latin typeface="Calibri" pitchFamily="-1" charset="0"/>
              </a:rPr>
              <a:t> and FeO</a:t>
            </a:r>
            <a:r>
              <a:rPr lang="en-US" altLang="ja-JP" sz="2800" baseline="-25000" dirty="0" smtClean="0">
                <a:latin typeface="Calibri" pitchFamily="-1" charset="0"/>
              </a:rPr>
              <a:t>4</a:t>
            </a:r>
            <a:r>
              <a:rPr lang="en-US" altLang="ja-JP" sz="2800" dirty="0" smtClean="0">
                <a:latin typeface="Calibri" pitchFamily="-1" charset="0"/>
              </a:rPr>
              <a:t> </a:t>
            </a:r>
            <a:r>
              <a:rPr lang="en-US" altLang="ja-JP" sz="2800" dirty="0" err="1" smtClean="0">
                <a:latin typeface="Calibri" pitchFamily="-1" charset="0"/>
              </a:rPr>
              <a:t>tetrahedra</a:t>
            </a:r>
            <a:r>
              <a:rPr lang="en-US" altLang="ja-JP" sz="2800" dirty="0" smtClean="0">
                <a:latin typeface="Calibri" pitchFamily="-1" charset="0"/>
              </a:rPr>
              <a:t> </a:t>
            </a:r>
          </a:p>
          <a:p>
            <a:pPr marL="514350" indent="-514350"/>
            <a:r>
              <a:rPr lang="en-US" altLang="ja-JP" sz="2800" dirty="0" smtClean="0">
                <a:latin typeface="Calibri" pitchFamily="-1" charset="0"/>
              </a:rPr>
              <a:t>      in  the Sr</a:t>
            </a:r>
            <a:r>
              <a:rPr lang="en-US" altLang="ja-JP" sz="2800" baseline="-25000" dirty="0" smtClean="0">
                <a:latin typeface="Calibri" pitchFamily="-1" charset="0"/>
              </a:rPr>
              <a:t>2</a:t>
            </a:r>
            <a:r>
              <a:rPr lang="en-US" altLang="ja-JP" sz="2800" dirty="0" smtClean="0">
                <a:latin typeface="Calibri" pitchFamily="-1" charset="0"/>
              </a:rPr>
              <a:t>Fe</a:t>
            </a:r>
            <a:r>
              <a:rPr lang="en-US" altLang="ja-JP" sz="2800" baseline="-25000" dirty="0" smtClean="0">
                <a:latin typeface="Calibri" pitchFamily="-1" charset="0"/>
              </a:rPr>
              <a:t>2</a:t>
            </a:r>
            <a:r>
              <a:rPr lang="en-US" altLang="ja-JP" sz="2800" dirty="0" smtClean="0">
                <a:latin typeface="Calibri" pitchFamily="-1" charset="0"/>
              </a:rPr>
              <a:t>O</a:t>
            </a:r>
            <a:r>
              <a:rPr lang="en-US" altLang="ja-JP" sz="2800" baseline="-25000" dirty="0" smtClean="0">
                <a:latin typeface="Calibri" pitchFamily="-1" charset="0"/>
              </a:rPr>
              <a:t>5</a:t>
            </a:r>
            <a:r>
              <a:rPr lang="en-US" altLang="ja-JP" sz="2800" dirty="0" smtClean="0">
                <a:latin typeface="Calibri" pitchFamily="-1" charset="0"/>
              </a:rPr>
              <a:t> </a:t>
            </a:r>
            <a:r>
              <a:rPr lang="en-US" altLang="ja-JP" sz="2800" dirty="0" smtClean="0">
                <a:solidFill>
                  <a:schemeClr val="tx1"/>
                </a:solidFill>
                <a:latin typeface="Calibri" pitchFamily="-1" charset="0"/>
              </a:rPr>
              <a:t>and Ca</a:t>
            </a:r>
            <a:r>
              <a:rPr lang="en-US" altLang="ja-JP" sz="2800" baseline="-25000" dirty="0" smtClean="0">
                <a:solidFill>
                  <a:schemeClr val="tx1"/>
                </a:solidFill>
                <a:latin typeface="Calibri" pitchFamily="-1" charset="0"/>
              </a:rPr>
              <a:t>2</a:t>
            </a:r>
            <a:r>
              <a:rPr lang="en-US" altLang="ja-JP" sz="2800" dirty="0" smtClean="0">
                <a:solidFill>
                  <a:schemeClr val="tx1"/>
                </a:solidFill>
                <a:latin typeface="Calibri" pitchFamily="-1" charset="0"/>
              </a:rPr>
              <a:t>Fe</a:t>
            </a:r>
            <a:r>
              <a:rPr lang="en-US" altLang="ja-JP" sz="2800" baseline="-25000" dirty="0" smtClean="0">
                <a:solidFill>
                  <a:schemeClr val="tx1"/>
                </a:solidFill>
                <a:latin typeface="Calibri" pitchFamily="-1" charset="0"/>
              </a:rPr>
              <a:t>2</a:t>
            </a:r>
            <a:r>
              <a:rPr lang="en-US" altLang="ja-JP" sz="2800" dirty="0" smtClean="0">
                <a:solidFill>
                  <a:schemeClr val="tx1"/>
                </a:solidFill>
                <a:latin typeface="Calibri" pitchFamily="-1" charset="0"/>
              </a:rPr>
              <a:t>O</a:t>
            </a:r>
            <a:r>
              <a:rPr lang="en-US" altLang="ja-JP" sz="2800" baseline="-25000" dirty="0" smtClean="0">
                <a:solidFill>
                  <a:schemeClr val="tx1"/>
                </a:solidFill>
                <a:latin typeface="Calibri" pitchFamily="-1" charset="0"/>
              </a:rPr>
              <a:t>5</a:t>
            </a:r>
            <a:r>
              <a:rPr lang="en-US" altLang="ja-JP" sz="2800" dirty="0" smtClean="0">
                <a:solidFill>
                  <a:schemeClr val="tx1"/>
                </a:solidFill>
                <a:latin typeface="Calibri" pitchFamily="-1" charset="0"/>
              </a:rPr>
              <a:t> </a:t>
            </a:r>
          </a:p>
          <a:p>
            <a:pPr marL="342900" indent="-342900"/>
            <a:r>
              <a:rPr lang="en-US" altLang="ja-JP" sz="2800" dirty="0" smtClean="0">
                <a:latin typeface="Calibri" pitchFamily="-1" charset="0"/>
                <a:sym typeface="Wingdings" pitchFamily="-1" charset="2"/>
              </a:rPr>
              <a:t>       </a:t>
            </a:r>
            <a:r>
              <a:rPr lang="en-US" altLang="ja-JP" sz="2800" dirty="0" err="1" smtClean="0">
                <a:latin typeface="Calibri" pitchFamily="-1" charset="0"/>
                <a:sym typeface="Wingdings" pitchFamily="-1" charset="2"/>
              </a:rPr>
              <a:t></a:t>
            </a:r>
            <a:r>
              <a:rPr lang="en-US" altLang="ja-JP" sz="2800" dirty="0" smtClean="0">
                <a:latin typeface="Calibri" pitchFamily="-1" charset="0"/>
                <a:sym typeface="Wingdings" pitchFamily="-1" charset="2"/>
              </a:rPr>
              <a:t>  detection of local chemical bonding</a:t>
            </a:r>
          </a:p>
          <a:p>
            <a:pPr marL="342900" indent="-342900"/>
            <a:r>
              <a:rPr lang="en-US" altLang="ja-JP" sz="2800" dirty="0" smtClean="0">
                <a:latin typeface="Calibri" pitchFamily="-1" charset="0"/>
                <a:sym typeface="Wingdings" pitchFamily="-1" charset="2"/>
              </a:rPr>
              <a:t>              relating to periodic oxygen deficiency</a:t>
            </a:r>
            <a:endParaRPr lang="en-US" altLang="ja-JP" sz="2800" dirty="0" smtClean="0">
              <a:latin typeface="Calibri" pitchFamily="-1" charset="0"/>
            </a:endParaRPr>
          </a:p>
          <a:p>
            <a:pPr marL="342900" indent="-342900"/>
            <a:r>
              <a:rPr lang="en-US" altLang="ja-JP" sz="2800" dirty="0" smtClean="0">
                <a:latin typeface="Calibri" pitchFamily="-1" charset="0"/>
              </a:rPr>
              <a:t>3.  Summary</a:t>
            </a:r>
            <a:endParaRPr lang="en-US" altLang="ja-JP" sz="2800" dirty="0">
              <a:latin typeface="Calibri" pitchFamily="-1" charset="0"/>
            </a:endParaRPr>
          </a:p>
        </p:txBody>
      </p:sp>
      <p:sp>
        <p:nvSpPr>
          <p:cNvPr id="5" name="フッター プレースホルダ 4"/>
          <p:cNvSpPr>
            <a:spLocks noGrp="1"/>
          </p:cNvSpPr>
          <p:nvPr>
            <p:ph type="ftr" sz="quarter" idx="11"/>
          </p:nvPr>
        </p:nvSpPr>
        <p:spPr>
          <a:xfrm>
            <a:off x="3124200" y="6569426"/>
            <a:ext cx="2895600" cy="365125"/>
          </a:xfrm>
        </p:spPr>
        <p:txBody>
          <a:bodyPr/>
          <a:lstStyle/>
          <a:p>
            <a:r>
              <a:rPr lang="en-US" altLang="ja-JP" smtClean="0"/>
              <a:t>IAM/MSE</a:t>
            </a:r>
            <a:endParaRPr lang="ja-JP" altLang="en-US" dirty="0"/>
          </a:p>
        </p:txBody>
      </p:sp>
      <p:sp>
        <p:nvSpPr>
          <p:cNvPr id="7" name="テキスト ボックス 6"/>
          <p:cNvSpPr txBox="1"/>
          <p:nvPr/>
        </p:nvSpPr>
        <p:spPr>
          <a:xfrm>
            <a:off x="5386050" y="6384760"/>
            <a:ext cx="2687304" cy="276999"/>
          </a:xfrm>
          <a:prstGeom prst="rect">
            <a:avLst/>
          </a:prstGeom>
          <a:noFill/>
        </p:spPr>
        <p:txBody>
          <a:bodyPr wrap="square" rtlCol="0">
            <a:spAutoFit/>
          </a:bodyPr>
          <a:lstStyle/>
          <a:p>
            <a:r>
              <a:rPr lang="en-US" altLang="ja-JP" sz="1200" dirty="0" smtClean="0"/>
              <a:t>JAP, </a:t>
            </a:r>
            <a:r>
              <a:rPr lang="en-US" altLang="ja-JP" sz="1200" b="1" dirty="0" smtClean="0"/>
              <a:t>110</a:t>
            </a:r>
            <a:r>
              <a:rPr lang="en-US" altLang="ja-JP" sz="1200" dirty="0" smtClean="0"/>
              <a:t>, 033708 (2011)</a:t>
            </a:r>
            <a:endParaRPr kumimoji="1" lang="ja-JP" altLang="en-US" sz="1200" dirty="0"/>
          </a:p>
        </p:txBody>
      </p:sp>
      <p:sp>
        <p:nvSpPr>
          <p:cNvPr id="8" name="正方形/長方形 3"/>
          <p:cNvSpPr>
            <a:spLocks noChangeArrowheads="1"/>
          </p:cNvSpPr>
          <p:nvPr/>
        </p:nvSpPr>
        <p:spPr bwMode="auto">
          <a:xfrm>
            <a:off x="152400" y="291057"/>
            <a:ext cx="8991600" cy="2554545"/>
          </a:xfrm>
          <a:prstGeom prst="rect">
            <a:avLst/>
          </a:prstGeom>
          <a:noFill/>
          <a:ln w="9525">
            <a:noFill/>
            <a:miter lim="800000"/>
            <a:headEnd/>
            <a:tailEnd/>
          </a:ln>
        </p:spPr>
        <p:txBody>
          <a:bodyPr wrap="square">
            <a:prstTxWarp prst="textNoShape">
              <a:avLst/>
            </a:prstTxWarp>
            <a:spAutoFit/>
          </a:bodyPr>
          <a:lstStyle/>
          <a:p>
            <a:pPr algn="ctr"/>
            <a:r>
              <a:rPr lang="en-US" altLang="ja-JP" sz="3200" b="1" dirty="0" smtClean="0">
                <a:solidFill>
                  <a:srgbClr val="0000FF"/>
                </a:solidFill>
                <a:latin typeface="+mj-lt"/>
                <a:ea typeface="Times New Roman" pitchFamily="-1" charset="0"/>
                <a:cs typeface="Times New Roman" pitchFamily="-1" charset="0"/>
              </a:rPr>
              <a:t>O K</a:t>
            </a:r>
            <a:r>
              <a:rPr lang="en-US" altLang="ja-JP" sz="3200" b="1" dirty="0">
                <a:solidFill>
                  <a:srgbClr val="0000FF"/>
                </a:solidFill>
                <a:latin typeface="+mj-lt"/>
                <a:ea typeface="Times New Roman" pitchFamily="-1" charset="0"/>
                <a:cs typeface="Times New Roman" pitchFamily="-1" charset="0"/>
              </a:rPr>
              <a:t>-edge </a:t>
            </a:r>
            <a:r>
              <a:rPr lang="en-US" altLang="ja-JP" sz="3200" b="1" dirty="0" smtClean="0">
                <a:solidFill>
                  <a:srgbClr val="0000FF"/>
                </a:solidFill>
                <a:latin typeface="+mj-lt"/>
                <a:ea typeface="Times New Roman" pitchFamily="-1" charset="0"/>
                <a:cs typeface="Times New Roman" pitchFamily="-1" charset="0"/>
              </a:rPr>
              <a:t>ELNES </a:t>
            </a:r>
            <a:r>
              <a:rPr lang="en-US" altLang="ja-JP" sz="3200" b="1" dirty="0">
                <a:solidFill>
                  <a:srgbClr val="0000FF"/>
                </a:solidFill>
                <a:latin typeface="+mj-lt"/>
                <a:ea typeface="Times New Roman" pitchFamily="-1" charset="0"/>
                <a:cs typeface="Times New Roman" pitchFamily="-1" charset="0"/>
              </a:rPr>
              <a:t>of</a:t>
            </a:r>
            <a:r>
              <a:rPr lang="en-US" altLang="ja-JP" sz="3200" b="1" dirty="0" smtClean="0">
                <a:solidFill>
                  <a:srgbClr val="0000FF"/>
                </a:solidFill>
                <a:latin typeface="+mj-lt"/>
                <a:ea typeface="Times New Roman" pitchFamily="-1" charset="0"/>
                <a:cs typeface="Times New Roman" pitchFamily="-1" charset="0"/>
              </a:rPr>
              <a:t> </a:t>
            </a:r>
          </a:p>
          <a:p>
            <a:pPr algn="ctr"/>
            <a:r>
              <a:rPr lang="en-US" altLang="ja-JP" sz="3200" b="1" dirty="0" smtClean="0">
                <a:solidFill>
                  <a:srgbClr val="0000FF"/>
                </a:solidFill>
                <a:latin typeface="+mj-lt"/>
                <a:ea typeface="Times New Roman" pitchFamily="-1" charset="0"/>
                <a:cs typeface="Times New Roman" pitchFamily="-1" charset="0"/>
              </a:rPr>
              <a:t>FeO</a:t>
            </a:r>
            <a:r>
              <a:rPr lang="en-US" altLang="ja-JP" sz="3200" b="1" baseline="-25000" dirty="0" smtClean="0">
                <a:solidFill>
                  <a:srgbClr val="0000FF"/>
                </a:solidFill>
                <a:latin typeface="+mj-lt"/>
                <a:ea typeface="Times New Roman" pitchFamily="-1" charset="0"/>
                <a:cs typeface="Times New Roman" pitchFamily="-1" charset="0"/>
              </a:rPr>
              <a:t>6</a:t>
            </a:r>
            <a:r>
              <a:rPr lang="en-US" altLang="ja-JP" sz="3200" b="1" dirty="0" smtClean="0">
                <a:solidFill>
                  <a:srgbClr val="0000FF"/>
                </a:solidFill>
                <a:latin typeface="+mj-lt"/>
                <a:ea typeface="Times New Roman" pitchFamily="-1" charset="0"/>
                <a:cs typeface="Times New Roman" pitchFamily="-1" charset="0"/>
              </a:rPr>
              <a:t> </a:t>
            </a:r>
            <a:r>
              <a:rPr lang="en-US" altLang="ja-JP" sz="3200" b="1" dirty="0">
                <a:solidFill>
                  <a:srgbClr val="0000FF"/>
                </a:solidFill>
                <a:latin typeface="+mj-lt"/>
                <a:ea typeface="Times New Roman" pitchFamily="-1" charset="0"/>
                <a:cs typeface="Times New Roman" pitchFamily="-1" charset="0"/>
              </a:rPr>
              <a:t>octahedron and FeO</a:t>
            </a:r>
            <a:r>
              <a:rPr lang="en-US" altLang="ja-JP" sz="3200" b="1" baseline="-25000" dirty="0">
                <a:solidFill>
                  <a:srgbClr val="0000FF"/>
                </a:solidFill>
                <a:latin typeface="+mj-lt"/>
                <a:ea typeface="Times New Roman" pitchFamily="-1" charset="0"/>
                <a:cs typeface="Times New Roman" pitchFamily="-1" charset="0"/>
              </a:rPr>
              <a:t>4</a:t>
            </a:r>
            <a:r>
              <a:rPr lang="en-US" altLang="ja-JP" sz="3200" b="1" dirty="0">
                <a:solidFill>
                  <a:srgbClr val="0000FF"/>
                </a:solidFill>
                <a:latin typeface="+mj-lt"/>
                <a:ea typeface="Times New Roman" pitchFamily="-1" charset="0"/>
                <a:cs typeface="Times New Roman" pitchFamily="-1" charset="0"/>
              </a:rPr>
              <a:t> tetrahedron</a:t>
            </a:r>
            <a:r>
              <a:rPr lang="en-US" altLang="ja-JP" sz="3200" b="1" dirty="0" smtClean="0">
                <a:solidFill>
                  <a:srgbClr val="0000FF"/>
                </a:solidFill>
                <a:latin typeface="+mj-lt"/>
                <a:ea typeface="Times New Roman" pitchFamily="-1" charset="0"/>
                <a:cs typeface="Times New Roman" pitchFamily="-1" charset="0"/>
              </a:rPr>
              <a:t> </a:t>
            </a:r>
          </a:p>
          <a:p>
            <a:pPr algn="ctr"/>
            <a:r>
              <a:rPr lang="en-US" altLang="ja-JP" sz="3200" b="1" dirty="0" smtClean="0">
                <a:solidFill>
                  <a:srgbClr val="0000FF"/>
                </a:solidFill>
                <a:latin typeface="+mj-lt"/>
                <a:ea typeface="Times New Roman" pitchFamily="-1" charset="0"/>
                <a:cs typeface="Times New Roman" pitchFamily="-1" charset="0"/>
              </a:rPr>
              <a:t>in </a:t>
            </a:r>
            <a:r>
              <a:rPr lang="en-US" altLang="ja-JP" sz="3200" b="1" dirty="0">
                <a:solidFill>
                  <a:srgbClr val="0000FF"/>
                </a:solidFill>
                <a:latin typeface="+mj-lt"/>
                <a:ea typeface="Times New Roman" pitchFamily="-1" charset="0"/>
                <a:cs typeface="Times New Roman" pitchFamily="-1" charset="0"/>
              </a:rPr>
              <a:t>the </a:t>
            </a:r>
            <a:r>
              <a:rPr lang="en-US" altLang="ja-JP" sz="3200" b="1" dirty="0" err="1" smtClean="0">
                <a:solidFill>
                  <a:srgbClr val="0000FF"/>
                </a:solidFill>
                <a:latin typeface="+mj-lt"/>
                <a:ea typeface="Times New Roman" pitchFamily="-1" charset="0"/>
                <a:cs typeface="Times New Roman" pitchFamily="-1" charset="0"/>
              </a:rPr>
              <a:t>brownmillerite</a:t>
            </a:r>
            <a:endParaRPr lang="en-US" altLang="ja-JP" sz="3200" b="1" dirty="0" smtClean="0">
              <a:solidFill>
                <a:srgbClr val="0000FF"/>
              </a:solidFill>
              <a:latin typeface="+mj-lt"/>
              <a:ea typeface="Times New Roman" pitchFamily="-1" charset="0"/>
              <a:cs typeface="Times New Roman" pitchFamily="-1" charset="0"/>
            </a:endParaRPr>
          </a:p>
          <a:p>
            <a:pPr algn="ctr"/>
            <a:r>
              <a:rPr lang="en-US" altLang="ja-JP" sz="3200" b="1" dirty="0">
                <a:solidFill>
                  <a:srgbClr val="0000FF"/>
                </a:solidFill>
                <a:latin typeface="+mj-lt"/>
                <a:ea typeface="Times New Roman" pitchFamily="-1" charset="0"/>
                <a:cs typeface="Times New Roman" pitchFamily="-1" charset="0"/>
              </a:rPr>
              <a:t>by using site-resolved </a:t>
            </a:r>
            <a:r>
              <a:rPr lang="en-US" altLang="ja-JP" sz="3200" b="1" dirty="0" smtClean="0">
                <a:solidFill>
                  <a:srgbClr val="0000FF"/>
                </a:solidFill>
                <a:latin typeface="+mj-lt"/>
                <a:ea typeface="Times New Roman" pitchFamily="-1" charset="0"/>
                <a:cs typeface="Times New Roman" pitchFamily="-1" charset="0"/>
              </a:rPr>
              <a:t>STEM-EELS </a:t>
            </a:r>
          </a:p>
          <a:p>
            <a:pPr algn="ctr"/>
            <a:r>
              <a:rPr lang="en-US" altLang="ja-JP" sz="3200" b="1" dirty="0" smtClean="0">
                <a:solidFill>
                  <a:srgbClr val="0000FF"/>
                </a:solidFill>
                <a:latin typeface="+mj-lt"/>
                <a:ea typeface="Times New Roman" pitchFamily="-1" charset="0"/>
                <a:cs typeface="Times New Roman" pitchFamily="-1" charset="0"/>
              </a:rPr>
              <a:t>with Cs corrector</a:t>
            </a:r>
            <a:endParaRPr lang="en-US" altLang="ja-JP" sz="3200" b="1" dirty="0">
              <a:solidFill>
                <a:srgbClr val="0000FF"/>
              </a:solidFill>
              <a:latin typeface="+mj-lt"/>
              <a:ea typeface="Times New Roman" pitchFamily="-1" charset="0"/>
              <a:cs typeface="Times New Roman" pitchFamily="-1"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23555" name="スライド番号プレースホルダ 2"/>
          <p:cNvSpPr>
            <a:spLocks noGrp="1"/>
          </p:cNvSpPr>
          <p:nvPr>
            <p:ph type="sldNum" sz="quarter" idx="11"/>
          </p:nvPr>
        </p:nvSpPr>
        <p:spPr>
          <a:xfrm>
            <a:off x="8503124" y="6557016"/>
            <a:ext cx="803467" cy="365125"/>
          </a:xfrm>
          <a:noFill/>
        </p:spPr>
        <p:txBody>
          <a:bodyPr/>
          <a:lstStyle/>
          <a:p>
            <a:fld id="{96C82CB8-831E-FA40-903D-11F6904676AE}" type="slidenum">
              <a:rPr lang="en-US" altLang="ja-JP" smtClean="0">
                <a:latin typeface="Arial" pitchFamily="-1" charset="0"/>
                <a:ea typeface="ＭＳ Ｐゴシック" pitchFamily="-1" charset="-128"/>
                <a:cs typeface="ＭＳ Ｐゴシック" pitchFamily="-1" charset="-128"/>
              </a:rPr>
              <a:pPr/>
              <a:t>21</a:t>
            </a:fld>
            <a:endParaRPr lang="en-US" altLang="ja-JP" smtClean="0">
              <a:latin typeface="Arial" pitchFamily="-1" charset="0"/>
              <a:ea typeface="ＭＳ Ｐゴシック" pitchFamily="-1" charset="-128"/>
              <a:cs typeface="ＭＳ Ｐゴシック" pitchFamily="-1" charset="-128"/>
            </a:endParaRPr>
          </a:p>
        </p:txBody>
      </p:sp>
      <p:sp>
        <p:nvSpPr>
          <p:cNvPr id="23556" name="Text Box 3"/>
          <p:cNvSpPr txBox="1">
            <a:spLocks noChangeArrowheads="1"/>
          </p:cNvSpPr>
          <p:nvPr/>
        </p:nvSpPr>
        <p:spPr bwMode="auto">
          <a:xfrm>
            <a:off x="79375" y="1"/>
            <a:ext cx="9144000" cy="1323439"/>
          </a:xfrm>
          <a:prstGeom prst="rect">
            <a:avLst/>
          </a:prstGeom>
          <a:noFill/>
          <a:ln w="9525">
            <a:noFill/>
            <a:miter lim="800000"/>
            <a:headEnd/>
            <a:tailEnd/>
          </a:ln>
        </p:spPr>
        <p:txBody>
          <a:bodyPr>
            <a:prstTxWarp prst="textNoShape">
              <a:avLst/>
            </a:prstTxWarp>
            <a:spAutoFit/>
          </a:bodyPr>
          <a:lstStyle/>
          <a:p>
            <a:pPr algn="ctr"/>
            <a:r>
              <a:rPr lang="en-US" altLang="ja-JP" sz="3200" dirty="0">
                <a:solidFill>
                  <a:srgbClr val="0000FF"/>
                </a:solidFill>
                <a:latin typeface="+mj-lt"/>
                <a:ea typeface="Times New Roman" pitchFamily="-1" charset="0"/>
                <a:cs typeface="Times New Roman" pitchFamily="-1" charset="0"/>
              </a:rPr>
              <a:t>Principle of STEM-EELS method</a:t>
            </a:r>
          </a:p>
          <a:p>
            <a:pPr algn="ctr"/>
            <a:r>
              <a:rPr lang="en-US" altLang="ja-JP" sz="2400" dirty="0">
                <a:solidFill>
                  <a:srgbClr val="0000FF"/>
                </a:solidFill>
                <a:latin typeface="+mj-lt"/>
                <a:ea typeface="Times New Roman" pitchFamily="-1" charset="0"/>
                <a:cs typeface="Times New Roman" pitchFamily="-1" charset="0"/>
              </a:rPr>
              <a:t>(Scanning transmission electron microscopy </a:t>
            </a:r>
          </a:p>
          <a:p>
            <a:pPr algn="ctr"/>
            <a:r>
              <a:rPr lang="en-US" altLang="ja-JP" sz="2400" dirty="0">
                <a:solidFill>
                  <a:srgbClr val="0000FF"/>
                </a:solidFill>
                <a:latin typeface="+mj-lt"/>
                <a:ea typeface="Times New Roman" pitchFamily="-1" charset="0"/>
                <a:cs typeface="Times New Roman" pitchFamily="-1" charset="0"/>
              </a:rPr>
              <a:t>with electron energy-loss spectroscopy)</a:t>
            </a:r>
          </a:p>
        </p:txBody>
      </p:sp>
      <p:grpSp>
        <p:nvGrpSpPr>
          <p:cNvPr id="2" name="グループ化 76"/>
          <p:cNvGrpSpPr>
            <a:grpSpLocks/>
          </p:cNvGrpSpPr>
          <p:nvPr/>
        </p:nvGrpSpPr>
        <p:grpSpPr bwMode="auto">
          <a:xfrm>
            <a:off x="115962" y="1323440"/>
            <a:ext cx="8905797" cy="5060943"/>
            <a:chOff x="465106" y="1000107"/>
            <a:chExt cx="8905669" cy="5061833"/>
          </a:xfrm>
        </p:grpSpPr>
        <p:sp>
          <p:nvSpPr>
            <p:cNvPr id="55" name="フリーフォーム 54"/>
            <p:cNvSpPr/>
            <p:nvPr/>
          </p:nvSpPr>
          <p:spPr>
            <a:xfrm>
              <a:off x="3427263" y="4556734"/>
              <a:ext cx="285746" cy="525555"/>
            </a:xfrm>
            <a:custGeom>
              <a:avLst/>
              <a:gdLst>
                <a:gd name="connsiteX0" fmla="*/ 0 w 286247"/>
                <a:gd name="connsiteY0" fmla="*/ 508884 h 524786"/>
                <a:gd name="connsiteX1" fmla="*/ 47708 w 286247"/>
                <a:gd name="connsiteY1" fmla="*/ 0 h 524786"/>
                <a:gd name="connsiteX2" fmla="*/ 246491 w 286247"/>
                <a:gd name="connsiteY2" fmla="*/ 0 h 524786"/>
                <a:gd name="connsiteX3" fmla="*/ 286247 w 286247"/>
                <a:gd name="connsiteY3" fmla="*/ 524786 h 524786"/>
              </a:gdLst>
              <a:ahLst/>
              <a:cxnLst>
                <a:cxn ang="0">
                  <a:pos x="connsiteX0" y="connsiteY0"/>
                </a:cxn>
                <a:cxn ang="0">
                  <a:pos x="connsiteX1" y="connsiteY1"/>
                </a:cxn>
                <a:cxn ang="0">
                  <a:pos x="connsiteX2" y="connsiteY2"/>
                </a:cxn>
                <a:cxn ang="0">
                  <a:pos x="connsiteX3" y="connsiteY3"/>
                </a:cxn>
              </a:cxnLst>
              <a:rect l="l" t="t" r="r" b="b"/>
              <a:pathLst>
                <a:path w="286247" h="524786">
                  <a:moveTo>
                    <a:pt x="0" y="508884"/>
                  </a:moveTo>
                  <a:lnTo>
                    <a:pt x="47708" y="0"/>
                  </a:lnTo>
                  <a:lnTo>
                    <a:pt x="246491" y="0"/>
                  </a:lnTo>
                  <a:lnTo>
                    <a:pt x="286247" y="524786"/>
                  </a:lnTo>
                </a:path>
              </a:pathLst>
            </a:custGeom>
            <a:solidFill>
              <a:srgbClr val="FF9933"/>
            </a:solidFill>
            <a:ln>
              <a:solidFill>
                <a:srgbClr val="FF66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p>
          </p:txBody>
        </p:sp>
        <p:grpSp>
          <p:nvGrpSpPr>
            <p:cNvPr id="3" name="グループ化 75"/>
            <p:cNvGrpSpPr>
              <a:grpSpLocks/>
            </p:cNvGrpSpPr>
            <p:nvPr/>
          </p:nvGrpSpPr>
          <p:grpSpPr bwMode="auto">
            <a:xfrm>
              <a:off x="465106" y="1000107"/>
              <a:ext cx="8905669" cy="5061833"/>
              <a:chOff x="465106" y="1000107"/>
              <a:chExt cx="8905669" cy="5061833"/>
            </a:xfrm>
          </p:grpSpPr>
          <p:sp>
            <p:nvSpPr>
              <p:cNvPr id="73" name="フリーフォーム 72"/>
              <p:cNvSpPr/>
              <p:nvPr/>
            </p:nvSpPr>
            <p:spPr>
              <a:xfrm>
                <a:off x="3197079" y="1257328"/>
                <a:ext cx="738177" cy="1160667"/>
              </a:xfrm>
              <a:custGeom>
                <a:avLst/>
                <a:gdLst>
                  <a:gd name="connsiteX0" fmla="*/ 0 w 739472"/>
                  <a:gd name="connsiteY0" fmla="*/ 1160890 h 1160890"/>
                  <a:gd name="connsiteX1" fmla="*/ 373712 w 739472"/>
                  <a:gd name="connsiteY1" fmla="*/ 0 h 1160890"/>
                  <a:gd name="connsiteX2" fmla="*/ 739472 w 739472"/>
                  <a:gd name="connsiteY2" fmla="*/ 1160890 h 1160890"/>
                </a:gdLst>
                <a:ahLst/>
                <a:cxnLst>
                  <a:cxn ang="0">
                    <a:pos x="connsiteX0" y="connsiteY0"/>
                  </a:cxn>
                  <a:cxn ang="0">
                    <a:pos x="connsiteX1" y="connsiteY1"/>
                  </a:cxn>
                  <a:cxn ang="0">
                    <a:pos x="connsiteX2" y="connsiteY2"/>
                  </a:cxn>
                </a:cxnLst>
                <a:rect l="l" t="t" r="r" b="b"/>
                <a:pathLst>
                  <a:path w="739472" h="1160890">
                    <a:moveTo>
                      <a:pt x="0" y="1160890"/>
                    </a:moveTo>
                    <a:lnTo>
                      <a:pt x="373712" y="0"/>
                    </a:lnTo>
                    <a:lnTo>
                      <a:pt x="739472" y="1160890"/>
                    </a:lnTo>
                  </a:path>
                </a:pathLst>
              </a:custGeom>
              <a:solidFill>
                <a:schemeClr val="accent1">
                  <a:lumMod val="75000"/>
                </a:schemeClr>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p>
            </p:txBody>
          </p:sp>
          <p:sp>
            <p:nvSpPr>
              <p:cNvPr id="72" name="フリーフォーム 71"/>
              <p:cNvSpPr/>
              <p:nvPr/>
            </p:nvSpPr>
            <p:spPr>
              <a:xfrm>
                <a:off x="3197079" y="2425934"/>
                <a:ext cx="738177" cy="676394"/>
              </a:xfrm>
              <a:custGeom>
                <a:avLst/>
                <a:gdLst>
                  <a:gd name="connsiteX0" fmla="*/ 0 w 739472"/>
                  <a:gd name="connsiteY0" fmla="*/ 0 h 675860"/>
                  <a:gd name="connsiteX1" fmla="*/ 373712 w 739472"/>
                  <a:gd name="connsiteY1" fmla="*/ 675860 h 675860"/>
                  <a:gd name="connsiteX2" fmla="*/ 739472 w 739472"/>
                  <a:gd name="connsiteY2" fmla="*/ 7951 h 675860"/>
                </a:gdLst>
                <a:ahLst/>
                <a:cxnLst>
                  <a:cxn ang="0">
                    <a:pos x="connsiteX0" y="connsiteY0"/>
                  </a:cxn>
                  <a:cxn ang="0">
                    <a:pos x="connsiteX1" y="connsiteY1"/>
                  </a:cxn>
                  <a:cxn ang="0">
                    <a:pos x="connsiteX2" y="connsiteY2"/>
                  </a:cxn>
                </a:cxnLst>
                <a:rect l="l" t="t" r="r" b="b"/>
                <a:pathLst>
                  <a:path w="739472" h="675860">
                    <a:moveTo>
                      <a:pt x="0" y="0"/>
                    </a:moveTo>
                    <a:lnTo>
                      <a:pt x="373712" y="675860"/>
                    </a:lnTo>
                    <a:lnTo>
                      <a:pt x="739472" y="7951"/>
                    </a:lnTo>
                  </a:path>
                </a:pathLst>
              </a:custGeom>
              <a:solidFill>
                <a:schemeClr val="accent1">
                  <a:lumMod val="75000"/>
                </a:schemeClr>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dirty="0"/>
              </a:p>
            </p:txBody>
          </p:sp>
          <p:grpSp>
            <p:nvGrpSpPr>
              <p:cNvPr id="4" name="グループ化 103"/>
              <p:cNvGrpSpPr>
                <a:grpSpLocks/>
              </p:cNvGrpSpPr>
              <p:nvPr/>
            </p:nvGrpSpPr>
            <p:grpSpPr bwMode="auto">
              <a:xfrm>
                <a:off x="465106" y="1000107"/>
                <a:ext cx="8905669" cy="5061833"/>
                <a:chOff x="3928606" y="3808025"/>
                <a:chExt cx="5937106" cy="3374551"/>
              </a:xfrm>
            </p:grpSpPr>
            <p:sp>
              <p:nvSpPr>
                <p:cNvPr id="5" name="テキスト ボックス 4"/>
                <p:cNvSpPr txBox="1"/>
                <p:nvPr/>
              </p:nvSpPr>
              <p:spPr>
                <a:xfrm>
                  <a:off x="4471013" y="6677906"/>
                  <a:ext cx="1456787" cy="266787"/>
                </a:xfrm>
                <a:prstGeom prst="rect">
                  <a:avLst/>
                </a:prstGeom>
                <a:solidFill>
                  <a:schemeClr val="accent6">
                    <a:lumMod val="60000"/>
                    <a:lumOff val="40000"/>
                  </a:schemeClr>
                </a:solidFill>
              </p:spPr>
              <p:txBody>
                <a:bodyPr wrap="none">
                  <a:prstTxWarp prst="textNoShape">
                    <a:avLst/>
                  </a:prstTxWarp>
                  <a:spAutoFit/>
                </a:bodyPr>
                <a:lstStyle/>
                <a:p>
                  <a:pPr>
                    <a:defRPr/>
                  </a:pPr>
                  <a:r>
                    <a:rPr lang="en-US" altLang="ja-JP" sz="2000" b="1" dirty="0">
                      <a:solidFill>
                        <a:srgbClr val="000000"/>
                      </a:solidFill>
                      <a:latin typeface="Arial"/>
                      <a:ea typeface="Times New Roman" pitchFamily="-109" charset="0"/>
                      <a:cs typeface="Arial"/>
                    </a:rPr>
                    <a:t>Energy Analyzer</a:t>
                  </a:r>
                </a:p>
              </p:txBody>
            </p:sp>
            <p:sp>
              <p:nvSpPr>
                <p:cNvPr id="6" name="テキスト ボックス 5"/>
                <p:cNvSpPr txBox="1"/>
                <p:nvPr/>
              </p:nvSpPr>
              <p:spPr>
                <a:xfrm>
                  <a:off x="6793124" y="6710570"/>
                  <a:ext cx="3072588" cy="472006"/>
                </a:xfrm>
                <a:prstGeom prst="rect">
                  <a:avLst/>
                </a:prstGeom>
                <a:noFill/>
                <a:ln>
                  <a:solidFill>
                    <a:srgbClr val="0033CC"/>
                  </a:solidFill>
                </a:ln>
                <a:effectLst>
                  <a:glow rad="63500">
                    <a:schemeClr val="accent6">
                      <a:satMod val="175000"/>
                      <a:alpha val="40000"/>
                    </a:schemeClr>
                  </a:glow>
                </a:effectLst>
              </p:spPr>
              <p:txBody>
                <a:bodyPr wrap="none">
                  <a:prstTxWarp prst="textNoShape">
                    <a:avLst/>
                  </a:prstTxWarp>
                  <a:spAutoFit/>
                </a:bodyPr>
                <a:lstStyle/>
                <a:p>
                  <a:pPr algn="ctr">
                    <a:defRPr/>
                  </a:pPr>
                  <a:r>
                    <a:rPr lang="en-US" altLang="ja-JP" sz="2000" b="1">
                      <a:solidFill>
                        <a:srgbClr val="FF6699"/>
                      </a:solidFill>
                      <a:latin typeface="Arial"/>
                      <a:ea typeface="Times New Roman" pitchFamily="-109" charset="0"/>
                      <a:cs typeface="Arial"/>
                    </a:rPr>
                    <a:t>Electron Energy-Loss Spectroscopy</a:t>
                  </a:r>
                </a:p>
                <a:p>
                  <a:pPr algn="ctr">
                    <a:defRPr/>
                  </a:pPr>
                  <a:r>
                    <a:rPr lang="ja-JP" altLang="en-US" sz="2000" b="1">
                      <a:solidFill>
                        <a:srgbClr val="FF6699"/>
                      </a:solidFill>
                      <a:latin typeface="Arial"/>
                      <a:ea typeface="Times New Roman" pitchFamily="-109" charset="0"/>
                      <a:cs typeface="Arial"/>
                    </a:rPr>
                    <a:t>（</a:t>
                  </a:r>
                  <a:r>
                    <a:rPr lang="en-US" altLang="ja-JP" sz="2000" b="1">
                      <a:solidFill>
                        <a:srgbClr val="FF6699"/>
                      </a:solidFill>
                      <a:latin typeface="Arial"/>
                      <a:ea typeface="Times New Roman" pitchFamily="-109" charset="0"/>
                      <a:cs typeface="Arial"/>
                    </a:rPr>
                    <a:t>Elemental and state analyses</a:t>
                  </a:r>
                  <a:r>
                    <a:rPr lang="ja-JP" altLang="en-US" sz="2000" b="1">
                      <a:solidFill>
                        <a:srgbClr val="FF6699"/>
                      </a:solidFill>
                      <a:latin typeface="Arial"/>
                      <a:ea typeface="Times New Roman" pitchFamily="-109" charset="0"/>
                      <a:cs typeface="Arial"/>
                    </a:rPr>
                    <a:t>）</a:t>
                  </a:r>
                </a:p>
              </p:txBody>
            </p:sp>
            <p:grpSp>
              <p:nvGrpSpPr>
                <p:cNvPr id="7" name="グループ化 101"/>
                <p:cNvGrpSpPr>
                  <a:grpSpLocks noChangeAspect="1"/>
                </p:cNvGrpSpPr>
                <p:nvPr/>
              </p:nvGrpSpPr>
              <p:grpSpPr bwMode="auto">
                <a:xfrm>
                  <a:off x="3928606" y="3808025"/>
                  <a:ext cx="3702019" cy="3256003"/>
                  <a:chOff x="3715024" y="3523127"/>
                  <a:chExt cx="4113361" cy="3617781"/>
                </a:xfrm>
              </p:grpSpPr>
              <p:grpSp>
                <p:nvGrpSpPr>
                  <p:cNvPr id="9" name="グループ化 99"/>
                  <p:cNvGrpSpPr>
                    <a:grpSpLocks noChangeAspect="1"/>
                  </p:cNvGrpSpPr>
                  <p:nvPr/>
                </p:nvGrpSpPr>
                <p:grpSpPr bwMode="auto">
                  <a:xfrm>
                    <a:off x="3715024" y="3523127"/>
                    <a:ext cx="4113361" cy="2898809"/>
                    <a:chOff x="3506150" y="3163254"/>
                    <a:chExt cx="4471041" cy="3150876"/>
                  </a:xfrm>
                </p:grpSpPr>
                <p:grpSp>
                  <p:nvGrpSpPr>
                    <p:cNvPr id="13" name="Group 47"/>
                    <p:cNvGrpSpPr>
                      <a:grpSpLocks noChangeAspect="1"/>
                    </p:cNvGrpSpPr>
                    <p:nvPr/>
                  </p:nvGrpSpPr>
                  <p:grpSpPr bwMode="auto">
                    <a:xfrm>
                      <a:off x="3506150" y="3163254"/>
                      <a:ext cx="4471041" cy="3150876"/>
                      <a:chOff x="-1233" y="728"/>
                      <a:chExt cx="4694" cy="3308"/>
                    </a:xfrm>
                  </p:grpSpPr>
                  <p:sp>
                    <p:nvSpPr>
                      <p:cNvPr id="23591" name="Oval 44"/>
                      <p:cNvSpPr>
                        <a:spLocks noChangeArrowheads="1"/>
                      </p:cNvSpPr>
                      <p:nvPr/>
                    </p:nvSpPr>
                    <p:spPr bwMode="auto">
                      <a:xfrm>
                        <a:off x="111" y="3025"/>
                        <a:ext cx="2586" cy="771"/>
                      </a:xfrm>
                      <a:prstGeom prst="ellipse">
                        <a:avLst/>
                      </a:prstGeom>
                      <a:solidFill>
                        <a:srgbClr val="99FF99"/>
                      </a:solidFill>
                      <a:ln w="9525">
                        <a:solidFill>
                          <a:schemeClr val="tx1"/>
                        </a:solidFill>
                        <a:round/>
                        <a:headEnd/>
                        <a:tailEnd/>
                      </a:ln>
                    </p:spPr>
                    <p:txBody>
                      <a:bodyPr wrap="none" anchor="ctr">
                        <a:prstTxWarp prst="textNoShape">
                          <a:avLst/>
                        </a:prstTxWarp>
                      </a:bodyPr>
                      <a:lstStyle/>
                      <a:p>
                        <a:endParaRPr lang="ja-JP" altLang="en-US">
                          <a:latin typeface="Calibri" pitchFamily="-1" charset="0"/>
                        </a:endParaRPr>
                      </a:p>
                    </p:txBody>
                  </p:sp>
                  <p:sp>
                    <p:nvSpPr>
                      <p:cNvPr id="23592" name="Oval 43"/>
                      <p:cNvSpPr>
                        <a:spLocks noChangeArrowheads="1"/>
                      </p:cNvSpPr>
                      <p:nvPr/>
                    </p:nvSpPr>
                    <p:spPr bwMode="auto">
                      <a:xfrm>
                        <a:off x="544" y="3158"/>
                        <a:ext cx="1724" cy="45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ja-JP" altLang="en-US">
                          <a:latin typeface="Calibri" pitchFamily="-1" charset="0"/>
                        </a:endParaRPr>
                      </a:p>
                    </p:txBody>
                  </p:sp>
                  <p:sp>
                    <p:nvSpPr>
                      <p:cNvPr id="23593" name="Line 11"/>
                      <p:cNvSpPr>
                        <a:spLocks noChangeShapeType="1"/>
                      </p:cNvSpPr>
                      <p:nvPr/>
                    </p:nvSpPr>
                    <p:spPr bwMode="auto">
                      <a:xfrm>
                        <a:off x="1347" y="848"/>
                        <a:ext cx="45" cy="91"/>
                      </a:xfrm>
                      <a:prstGeom prst="line">
                        <a:avLst/>
                      </a:prstGeom>
                      <a:noFill/>
                      <a:ln w="19050">
                        <a:solidFill>
                          <a:schemeClr val="tx1"/>
                        </a:solidFill>
                        <a:round/>
                        <a:headEnd/>
                        <a:tailEnd/>
                      </a:ln>
                    </p:spPr>
                    <p:txBody>
                      <a:bodyPr>
                        <a:prstTxWarp prst="textNoShape">
                          <a:avLst/>
                        </a:prstTxWarp>
                      </a:bodyPr>
                      <a:lstStyle/>
                      <a:p>
                        <a:endParaRPr lang="ja-JP" altLang="en-US"/>
                      </a:p>
                    </p:txBody>
                  </p:sp>
                  <p:sp>
                    <p:nvSpPr>
                      <p:cNvPr id="23594" name="Line 12"/>
                      <p:cNvSpPr>
                        <a:spLocks noChangeShapeType="1"/>
                      </p:cNvSpPr>
                      <p:nvPr/>
                    </p:nvSpPr>
                    <p:spPr bwMode="auto">
                      <a:xfrm flipH="1">
                        <a:off x="1399" y="848"/>
                        <a:ext cx="45" cy="91"/>
                      </a:xfrm>
                      <a:prstGeom prst="line">
                        <a:avLst/>
                      </a:prstGeom>
                      <a:noFill/>
                      <a:ln w="19050">
                        <a:solidFill>
                          <a:schemeClr val="tx1"/>
                        </a:solidFill>
                        <a:round/>
                        <a:headEnd/>
                        <a:tailEnd/>
                      </a:ln>
                    </p:spPr>
                    <p:txBody>
                      <a:bodyPr>
                        <a:prstTxWarp prst="textNoShape">
                          <a:avLst/>
                        </a:prstTxWarp>
                      </a:bodyPr>
                      <a:lstStyle/>
                      <a:p>
                        <a:endParaRPr lang="ja-JP" altLang="en-US"/>
                      </a:p>
                    </p:txBody>
                  </p:sp>
                  <p:sp>
                    <p:nvSpPr>
                      <p:cNvPr id="23595" name="Rectangle 17"/>
                      <p:cNvSpPr>
                        <a:spLocks noChangeArrowheads="1"/>
                      </p:cNvSpPr>
                      <p:nvPr/>
                    </p:nvSpPr>
                    <p:spPr bwMode="auto">
                      <a:xfrm>
                        <a:off x="810" y="2508"/>
                        <a:ext cx="1179" cy="44"/>
                      </a:xfrm>
                      <a:prstGeom prst="rect">
                        <a:avLst/>
                      </a:prstGeom>
                      <a:solidFill>
                        <a:srgbClr val="FF66FF"/>
                      </a:solidFill>
                      <a:ln w="9525">
                        <a:solidFill>
                          <a:srgbClr val="FF66FF"/>
                        </a:solidFill>
                        <a:miter lim="800000"/>
                        <a:headEnd/>
                        <a:tailEnd/>
                      </a:ln>
                    </p:spPr>
                    <p:txBody>
                      <a:bodyPr wrap="none" anchor="ctr">
                        <a:prstTxWarp prst="textNoShape">
                          <a:avLst/>
                        </a:prstTxWarp>
                      </a:bodyPr>
                      <a:lstStyle/>
                      <a:p>
                        <a:endParaRPr lang="ja-JP" altLang="en-US">
                          <a:latin typeface="Calibri" pitchFamily="-1" charset="0"/>
                        </a:endParaRPr>
                      </a:p>
                    </p:txBody>
                  </p:sp>
                  <p:sp>
                    <p:nvSpPr>
                      <p:cNvPr id="23596" name="Rectangle 26"/>
                      <p:cNvSpPr>
                        <a:spLocks noChangeArrowheads="1"/>
                      </p:cNvSpPr>
                      <p:nvPr/>
                    </p:nvSpPr>
                    <p:spPr bwMode="auto">
                      <a:xfrm>
                        <a:off x="848" y="1584"/>
                        <a:ext cx="318" cy="23"/>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ja-JP" altLang="en-US">
                          <a:latin typeface="Calibri" pitchFamily="-1" charset="0"/>
                        </a:endParaRPr>
                      </a:p>
                    </p:txBody>
                  </p:sp>
                  <p:sp>
                    <p:nvSpPr>
                      <p:cNvPr id="23597" name="Rectangle 27"/>
                      <p:cNvSpPr>
                        <a:spLocks noChangeArrowheads="1"/>
                      </p:cNvSpPr>
                      <p:nvPr/>
                    </p:nvSpPr>
                    <p:spPr bwMode="auto">
                      <a:xfrm>
                        <a:off x="1613" y="1584"/>
                        <a:ext cx="318" cy="23"/>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ja-JP" altLang="en-US">
                          <a:latin typeface="Calibri" pitchFamily="-1" charset="0"/>
                        </a:endParaRPr>
                      </a:p>
                    </p:txBody>
                  </p:sp>
                  <p:sp>
                    <p:nvSpPr>
                      <p:cNvPr id="23598" name="Rectangle 28" descr="右上がり対角線 (太)"/>
                      <p:cNvSpPr>
                        <a:spLocks noChangeAspect="1" noChangeArrowheads="1"/>
                      </p:cNvSpPr>
                      <p:nvPr/>
                    </p:nvSpPr>
                    <p:spPr bwMode="auto">
                      <a:xfrm>
                        <a:off x="850" y="2066"/>
                        <a:ext cx="181" cy="181"/>
                      </a:xfrm>
                      <a:prstGeom prst="rect">
                        <a:avLst/>
                      </a:prstGeom>
                      <a:pattFill prst="wdUpDiag">
                        <a:fgClr>
                          <a:schemeClr val="tx1"/>
                        </a:fgClr>
                        <a:bgClr>
                          <a:schemeClr val="bg1"/>
                        </a:bgClr>
                      </a:pattFill>
                      <a:ln w="9525">
                        <a:solidFill>
                          <a:schemeClr val="tx1"/>
                        </a:solidFill>
                        <a:miter lim="800000"/>
                        <a:headEnd/>
                        <a:tailEnd/>
                      </a:ln>
                    </p:spPr>
                    <p:txBody>
                      <a:bodyPr wrap="none" anchor="ctr">
                        <a:prstTxWarp prst="textNoShape">
                          <a:avLst/>
                        </a:prstTxWarp>
                      </a:bodyPr>
                      <a:lstStyle/>
                      <a:p>
                        <a:endParaRPr lang="ja-JP" altLang="en-US">
                          <a:latin typeface="Calibri" pitchFamily="-1" charset="0"/>
                        </a:endParaRPr>
                      </a:p>
                    </p:txBody>
                  </p:sp>
                  <p:sp>
                    <p:nvSpPr>
                      <p:cNvPr id="23599" name="Rectangle 29" descr="右上がり対角線 (太)"/>
                      <p:cNvSpPr>
                        <a:spLocks noChangeAspect="1" noChangeArrowheads="1"/>
                      </p:cNvSpPr>
                      <p:nvPr/>
                    </p:nvSpPr>
                    <p:spPr bwMode="auto">
                      <a:xfrm>
                        <a:off x="1759" y="2066"/>
                        <a:ext cx="181" cy="181"/>
                      </a:xfrm>
                      <a:prstGeom prst="rect">
                        <a:avLst/>
                      </a:prstGeom>
                      <a:pattFill prst="wdUpDiag">
                        <a:fgClr>
                          <a:schemeClr val="tx1"/>
                        </a:fgClr>
                        <a:bgClr>
                          <a:schemeClr val="bg1"/>
                        </a:bgClr>
                      </a:pattFill>
                      <a:ln w="9525">
                        <a:solidFill>
                          <a:schemeClr val="tx1"/>
                        </a:solidFill>
                        <a:miter lim="800000"/>
                        <a:headEnd/>
                        <a:tailEnd/>
                      </a:ln>
                    </p:spPr>
                    <p:txBody>
                      <a:bodyPr wrap="none" anchor="ctr">
                        <a:prstTxWarp prst="textNoShape">
                          <a:avLst/>
                        </a:prstTxWarp>
                      </a:bodyPr>
                      <a:lstStyle/>
                      <a:p>
                        <a:endParaRPr lang="ja-JP" altLang="en-US">
                          <a:latin typeface="Calibri" pitchFamily="-1" charset="0"/>
                        </a:endParaRPr>
                      </a:p>
                    </p:txBody>
                  </p:sp>
                  <p:sp>
                    <p:nvSpPr>
                      <p:cNvPr id="23600" name="Text Box 32"/>
                      <p:cNvSpPr txBox="1">
                        <a:spLocks noChangeArrowheads="1"/>
                      </p:cNvSpPr>
                      <p:nvPr/>
                    </p:nvSpPr>
                    <p:spPr bwMode="auto">
                      <a:xfrm>
                        <a:off x="1656" y="2206"/>
                        <a:ext cx="668" cy="312"/>
                      </a:xfrm>
                      <a:prstGeom prst="rect">
                        <a:avLst/>
                      </a:prstGeom>
                      <a:noFill/>
                      <a:ln w="9525">
                        <a:noFill/>
                        <a:miter lim="800000"/>
                        <a:headEnd/>
                        <a:tailEnd/>
                      </a:ln>
                    </p:spPr>
                    <p:txBody>
                      <a:bodyPr wrap="none">
                        <a:prstTxWarp prst="textNoShape">
                          <a:avLst/>
                        </a:prstTxWarp>
                        <a:spAutoFit/>
                      </a:bodyPr>
                      <a:lstStyle/>
                      <a:p>
                        <a:r>
                          <a:rPr lang="en-US" altLang="ja-JP" b="1" i="1" dirty="0">
                            <a:solidFill>
                              <a:srgbClr val="FF0000"/>
                            </a:solidFill>
                            <a:ea typeface="Times New Roman" pitchFamily="-1" charset="0"/>
                            <a:cs typeface="Times New Roman" pitchFamily="-1" charset="0"/>
                          </a:rPr>
                          <a:t>Scan</a:t>
                        </a:r>
                      </a:p>
                    </p:txBody>
                  </p:sp>
                  <p:sp>
                    <p:nvSpPr>
                      <p:cNvPr id="23601" name="Text Box 37"/>
                      <p:cNvSpPr txBox="1">
                        <a:spLocks noChangeArrowheads="1"/>
                      </p:cNvSpPr>
                      <p:nvPr/>
                    </p:nvSpPr>
                    <p:spPr bwMode="auto">
                      <a:xfrm>
                        <a:off x="1514" y="728"/>
                        <a:ext cx="503" cy="286"/>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Gun</a:t>
                        </a:r>
                      </a:p>
                    </p:txBody>
                  </p:sp>
                  <p:sp>
                    <p:nvSpPr>
                      <p:cNvPr id="23602" name="Text Box 38"/>
                      <p:cNvSpPr txBox="1">
                        <a:spLocks noChangeArrowheads="1"/>
                      </p:cNvSpPr>
                      <p:nvPr/>
                    </p:nvSpPr>
                    <p:spPr bwMode="auto">
                      <a:xfrm>
                        <a:off x="1937" y="1453"/>
                        <a:ext cx="879" cy="286"/>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Aperture</a:t>
                        </a:r>
                      </a:p>
                    </p:txBody>
                  </p:sp>
                  <p:sp>
                    <p:nvSpPr>
                      <p:cNvPr id="23603" name="Text Box 39"/>
                      <p:cNvSpPr txBox="1">
                        <a:spLocks noChangeArrowheads="1"/>
                      </p:cNvSpPr>
                      <p:nvPr/>
                    </p:nvSpPr>
                    <p:spPr bwMode="auto">
                      <a:xfrm>
                        <a:off x="1937" y="1781"/>
                        <a:ext cx="1524" cy="286"/>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Illumination lens</a:t>
                        </a:r>
                      </a:p>
                    </p:txBody>
                  </p:sp>
                  <p:sp>
                    <p:nvSpPr>
                      <p:cNvPr id="23604" name="Text Box 40"/>
                      <p:cNvSpPr txBox="1">
                        <a:spLocks noChangeArrowheads="1"/>
                      </p:cNvSpPr>
                      <p:nvPr/>
                    </p:nvSpPr>
                    <p:spPr bwMode="auto">
                      <a:xfrm>
                        <a:off x="2005" y="2385"/>
                        <a:ext cx="975" cy="286"/>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Specimen</a:t>
                        </a:r>
                      </a:p>
                    </p:txBody>
                  </p:sp>
                  <p:sp>
                    <p:nvSpPr>
                      <p:cNvPr id="23605" name="Text Box 46"/>
                      <p:cNvSpPr txBox="1">
                        <a:spLocks noChangeArrowheads="1"/>
                      </p:cNvSpPr>
                      <p:nvPr/>
                    </p:nvSpPr>
                    <p:spPr bwMode="auto">
                      <a:xfrm>
                        <a:off x="-1233" y="3698"/>
                        <a:ext cx="1891" cy="338"/>
                      </a:xfrm>
                      <a:prstGeom prst="rect">
                        <a:avLst/>
                      </a:prstGeom>
                      <a:solidFill>
                        <a:srgbClr val="99FF99"/>
                      </a:solidFill>
                      <a:ln w="9525">
                        <a:noFill/>
                        <a:miter lim="800000"/>
                        <a:headEnd/>
                        <a:tailEnd/>
                      </a:ln>
                    </p:spPr>
                    <p:txBody>
                      <a:bodyPr wrap="none">
                        <a:prstTxWarp prst="textNoShape">
                          <a:avLst/>
                        </a:prstTxWarp>
                        <a:spAutoFit/>
                      </a:bodyPr>
                      <a:lstStyle/>
                      <a:p>
                        <a:r>
                          <a:rPr lang="en-US" altLang="ja-JP" sz="2000" b="1" dirty="0">
                            <a:solidFill>
                              <a:srgbClr val="000000"/>
                            </a:solidFill>
                            <a:ea typeface="Times New Roman" pitchFamily="-1" charset="0"/>
                            <a:cs typeface="Times New Roman" pitchFamily="-1" charset="0"/>
                          </a:rPr>
                          <a:t>Annular detector</a:t>
                        </a:r>
                      </a:p>
                    </p:txBody>
                  </p:sp>
                  <p:sp>
                    <p:nvSpPr>
                      <p:cNvPr id="23606" name="Oval 21"/>
                      <p:cNvSpPr>
                        <a:spLocks noChangeArrowheads="1"/>
                      </p:cNvSpPr>
                      <p:nvPr/>
                    </p:nvSpPr>
                    <p:spPr bwMode="auto">
                      <a:xfrm>
                        <a:off x="1069" y="1874"/>
                        <a:ext cx="631" cy="104"/>
                      </a:xfrm>
                      <a:prstGeom prst="ellipse">
                        <a:avLst/>
                      </a:prstGeom>
                      <a:solidFill>
                        <a:schemeClr val="accent1"/>
                      </a:solidFill>
                      <a:ln w="9525">
                        <a:solidFill>
                          <a:schemeClr val="bg1"/>
                        </a:solidFill>
                        <a:round/>
                        <a:headEnd/>
                        <a:tailEnd/>
                      </a:ln>
                    </p:spPr>
                    <p:txBody>
                      <a:bodyPr wrap="none" anchor="ctr">
                        <a:prstTxWarp prst="textNoShape">
                          <a:avLst/>
                        </a:prstTxWarp>
                      </a:bodyPr>
                      <a:lstStyle/>
                      <a:p>
                        <a:endParaRPr lang="ja-JP" altLang="en-US">
                          <a:latin typeface="Calibri" pitchFamily="-1" charset="0"/>
                        </a:endParaRPr>
                      </a:p>
                    </p:txBody>
                  </p:sp>
                </p:grpSp>
                <p:sp>
                  <p:nvSpPr>
                    <p:cNvPr id="16" name="右矢印 15"/>
                    <p:cNvSpPr/>
                    <p:nvPr/>
                  </p:nvSpPr>
                  <p:spPr>
                    <a:xfrm>
                      <a:off x="6105871" y="4668365"/>
                      <a:ext cx="213453" cy="170877"/>
                    </a:xfrm>
                    <a:prstGeom prst="rightArrow">
                      <a:avLst/>
                    </a:pr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pSp>
              <p:sp>
                <p:nvSpPr>
                  <p:cNvPr id="10" name="L 字 9"/>
                  <p:cNvSpPr>
                    <a:spLocks noChangeAspect="1"/>
                  </p:cNvSpPr>
                  <p:nvPr/>
                </p:nvSpPr>
                <p:spPr>
                  <a:xfrm>
                    <a:off x="5883346" y="6549314"/>
                    <a:ext cx="887812" cy="591594"/>
                  </a:xfrm>
                  <a:prstGeom prst="corner">
                    <a:avLst/>
                  </a:prstGeom>
                  <a:solidFill>
                    <a:schemeClr val="accent6">
                      <a:lumMod val="60000"/>
                      <a:lumOff val="4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1" name="右矢印 10"/>
                  <p:cNvSpPr/>
                  <p:nvPr/>
                </p:nvSpPr>
                <p:spPr>
                  <a:xfrm>
                    <a:off x="6580660" y="6924499"/>
                    <a:ext cx="329255" cy="143488"/>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12" name="右矢印 11"/>
                  <p:cNvSpPr/>
                  <p:nvPr/>
                </p:nvSpPr>
                <p:spPr>
                  <a:xfrm>
                    <a:off x="7165088" y="5691913"/>
                    <a:ext cx="329255" cy="143488"/>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pSp>
            <p:sp>
              <p:nvSpPr>
                <p:cNvPr id="8" name="テキスト ボックス 7"/>
                <p:cNvSpPr txBox="1"/>
                <p:nvPr/>
              </p:nvSpPr>
              <p:spPr>
                <a:xfrm>
                  <a:off x="7398749" y="5473031"/>
                  <a:ext cx="2191517" cy="677227"/>
                </a:xfrm>
                <a:prstGeom prst="rect">
                  <a:avLst/>
                </a:prstGeom>
                <a:noFill/>
                <a:ln>
                  <a:solidFill>
                    <a:srgbClr val="0033CC"/>
                  </a:solidFill>
                </a:ln>
                <a:effectLst>
                  <a:glow rad="63500">
                    <a:schemeClr val="accent5">
                      <a:satMod val="175000"/>
                      <a:alpha val="40000"/>
                    </a:schemeClr>
                  </a:glow>
                </a:effectLst>
              </p:spPr>
              <p:txBody>
                <a:bodyPr>
                  <a:prstTxWarp prst="textNoShape">
                    <a:avLst/>
                  </a:prstTxWarp>
                  <a:spAutoFit/>
                </a:bodyPr>
                <a:lstStyle/>
                <a:p>
                  <a:pPr algn="ctr">
                    <a:defRPr/>
                  </a:pPr>
                  <a:r>
                    <a:rPr lang="en-US" altLang="ja-JP" sz="2000" b="1" dirty="0">
                      <a:solidFill>
                        <a:schemeClr val="tx2"/>
                      </a:solidFill>
                      <a:latin typeface="Arial"/>
                      <a:ea typeface="Times New Roman" pitchFamily="-109" charset="0"/>
                      <a:cs typeface="Arial"/>
                    </a:rPr>
                    <a:t>High-Angle Annular Dark- Field (HAADF) Image </a:t>
                  </a:r>
                </a:p>
                <a:p>
                  <a:pPr algn="ctr">
                    <a:defRPr/>
                  </a:pPr>
                  <a:r>
                    <a:rPr lang="ja-JP" altLang="en-US" sz="2000" b="1" dirty="0">
                      <a:solidFill>
                        <a:schemeClr val="tx2"/>
                      </a:solidFill>
                      <a:latin typeface="Arial"/>
                      <a:ea typeface="Times New Roman" pitchFamily="-109" charset="0"/>
                      <a:cs typeface="Arial"/>
                    </a:rPr>
                    <a:t>（</a:t>
                  </a:r>
                  <a:r>
                    <a:rPr lang="en-US" altLang="ja-JP" sz="2000" b="1" dirty="0">
                      <a:solidFill>
                        <a:schemeClr val="tx2"/>
                      </a:solidFill>
                      <a:latin typeface="Arial"/>
                      <a:ea typeface="Times New Roman" pitchFamily="-109" charset="0"/>
                      <a:cs typeface="Arial"/>
                    </a:rPr>
                    <a:t>Structural analysis</a:t>
                  </a:r>
                  <a:r>
                    <a:rPr lang="ja-JP" altLang="en-US" sz="2000" b="1" dirty="0">
                      <a:solidFill>
                        <a:schemeClr val="tx2"/>
                      </a:solidFill>
                      <a:latin typeface="Arial"/>
                      <a:ea typeface="Times New Roman" pitchFamily="-109" charset="0"/>
                      <a:cs typeface="Arial"/>
                    </a:rPr>
                    <a:t>）</a:t>
                  </a:r>
                </a:p>
              </p:txBody>
            </p:sp>
          </p:grpSp>
          <p:sp>
            <p:nvSpPr>
              <p:cNvPr id="23572" name="テキスト ボックス 3"/>
              <p:cNvSpPr txBox="1">
                <a:spLocks noChangeArrowheads="1"/>
              </p:cNvSpPr>
              <p:nvPr/>
            </p:nvSpPr>
            <p:spPr bwMode="auto">
              <a:xfrm>
                <a:off x="841264" y="3222999"/>
                <a:ext cx="1928784" cy="831143"/>
              </a:xfrm>
              <a:prstGeom prst="rect">
                <a:avLst/>
              </a:prstGeom>
              <a:noFill/>
              <a:ln w="9525">
                <a:noFill/>
                <a:miter lim="800000"/>
                <a:headEnd/>
                <a:tailEnd/>
              </a:ln>
            </p:spPr>
            <p:txBody>
              <a:bodyPr>
                <a:prstTxWarp prst="textNoShape">
                  <a:avLst/>
                </a:prstTxWarp>
                <a:spAutoFit/>
              </a:bodyPr>
              <a:lstStyle/>
              <a:p>
                <a:pPr algn="ctr"/>
                <a:r>
                  <a:rPr lang="en-US" altLang="ja-JP" sz="1600" b="1">
                    <a:solidFill>
                      <a:schemeClr val="tx2"/>
                    </a:solidFill>
                    <a:ea typeface="Times New Roman" pitchFamily="-1" charset="0"/>
                    <a:cs typeface="Times New Roman" pitchFamily="-1" charset="0"/>
                  </a:rPr>
                  <a:t>High angle scattered electrons</a:t>
                </a:r>
              </a:p>
            </p:txBody>
          </p:sp>
          <p:sp>
            <p:nvSpPr>
              <p:cNvPr id="23573" name="テキスト ボックス 46"/>
              <p:cNvSpPr txBox="1">
                <a:spLocks noChangeArrowheads="1"/>
              </p:cNvSpPr>
              <p:nvPr/>
            </p:nvSpPr>
            <p:spPr bwMode="auto">
              <a:xfrm>
                <a:off x="3711516" y="4723091"/>
                <a:ext cx="4615300" cy="338614"/>
              </a:xfrm>
              <a:prstGeom prst="rect">
                <a:avLst/>
              </a:prstGeom>
              <a:noFill/>
              <a:ln w="9525">
                <a:noFill/>
                <a:miter lim="800000"/>
                <a:headEnd/>
                <a:tailEnd/>
              </a:ln>
            </p:spPr>
            <p:txBody>
              <a:bodyPr wrap="none">
                <a:prstTxWarp prst="textNoShape">
                  <a:avLst/>
                </a:prstTxWarp>
                <a:spAutoFit/>
              </a:bodyPr>
              <a:lstStyle/>
              <a:p>
                <a:r>
                  <a:rPr lang="en-US" altLang="ja-JP" sz="1600" b="1" i="1" dirty="0" smtClean="0">
                    <a:ea typeface="Times New Roman" pitchFamily="-1" charset="0"/>
                    <a:cs typeface="Times New Roman" pitchFamily="-1" charset="0"/>
                  </a:rPr>
                  <a:t>Elastically &amp; </a:t>
                </a:r>
                <a:r>
                  <a:rPr lang="en-US" altLang="ja-JP" sz="1600" b="1" i="1" u="sng" dirty="0" err="1">
                    <a:ea typeface="Times New Roman" pitchFamily="-1" charset="0"/>
                    <a:cs typeface="Times New Roman" pitchFamily="-1" charset="0"/>
                  </a:rPr>
                  <a:t>i</a:t>
                </a:r>
                <a:r>
                  <a:rPr lang="en-US" altLang="ja-JP" sz="1600" b="1" i="1" u="sng" dirty="0" err="1" smtClean="0">
                    <a:ea typeface="Times New Roman" pitchFamily="-1" charset="0"/>
                    <a:cs typeface="Times New Roman" pitchFamily="-1" charset="0"/>
                  </a:rPr>
                  <a:t>nelastically</a:t>
                </a:r>
                <a:r>
                  <a:rPr lang="en-US" altLang="ja-JP" sz="1600" b="1" i="1" dirty="0" smtClean="0">
                    <a:ea typeface="Times New Roman" pitchFamily="-1" charset="0"/>
                    <a:cs typeface="Times New Roman" pitchFamily="-1" charset="0"/>
                  </a:rPr>
                  <a:t> </a:t>
                </a:r>
                <a:r>
                  <a:rPr lang="en-US" altLang="ja-JP" sz="1600" b="1" i="1" dirty="0">
                    <a:ea typeface="Times New Roman" pitchFamily="-1" charset="0"/>
                    <a:cs typeface="Times New Roman" pitchFamily="-1" charset="0"/>
                  </a:rPr>
                  <a:t>scattered electrons</a:t>
                </a:r>
              </a:p>
            </p:txBody>
          </p:sp>
          <p:sp>
            <p:nvSpPr>
              <p:cNvPr id="65" name="フリーフォーム 64"/>
              <p:cNvSpPr/>
              <p:nvPr/>
            </p:nvSpPr>
            <p:spPr>
              <a:xfrm>
                <a:off x="2058858" y="3165839"/>
                <a:ext cx="1511278" cy="962194"/>
              </a:xfrm>
              <a:custGeom>
                <a:avLst/>
                <a:gdLst>
                  <a:gd name="connsiteX0" fmla="*/ 0 w 1510748"/>
                  <a:gd name="connsiteY0" fmla="*/ 962108 h 962108"/>
                  <a:gd name="connsiteX1" fmla="*/ 1510748 w 1510748"/>
                  <a:gd name="connsiteY1" fmla="*/ 0 h 962108"/>
                  <a:gd name="connsiteX2" fmla="*/ 500932 w 1510748"/>
                  <a:gd name="connsiteY2" fmla="*/ 962108 h 962108"/>
                </a:gdLst>
                <a:ahLst/>
                <a:cxnLst>
                  <a:cxn ang="0">
                    <a:pos x="connsiteX0" y="connsiteY0"/>
                  </a:cxn>
                  <a:cxn ang="0">
                    <a:pos x="connsiteX1" y="connsiteY1"/>
                  </a:cxn>
                  <a:cxn ang="0">
                    <a:pos x="connsiteX2" y="connsiteY2"/>
                  </a:cxn>
                </a:cxnLst>
                <a:rect l="l" t="t" r="r" b="b"/>
                <a:pathLst>
                  <a:path w="1510748" h="962108">
                    <a:moveTo>
                      <a:pt x="0" y="962108"/>
                    </a:moveTo>
                    <a:lnTo>
                      <a:pt x="1510748" y="0"/>
                    </a:lnTo>
                    <a:lnTo>
                      <a:pt x="500932" y="962108"/>
                    </a:lnTo>
                  </a:path>
                </a:pathLst>
              </a:custGeom>
              <a:solidFill>
                <a:srgbClr val="00B0F0"/>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68" name="フリーフォーム 67"/>
              <p:cNvSpPr/>
              <p:nvPr/>
            </p:nvSpPr>
            <p:spPr>
              <a:xfrm>
                <a:off x="3578073" y="3165839"/>
                <a:ext cx="1535091" cy="962194"/>
              </a:xfrm>
              <a:custGeom>
                <a:avLst/>
                <a:gdLst>
                  <a:gd name="connsiteX0" fmla="*/ 1534602 w 1534602"/>
                  <a:gd name="connsiteY0" fmla="*/ 962108 h 962108"/>
                  <a:gd name="connsiteX1" fmla="*/ 0 w 1534602"/>
                  <a:gd name="connsiteY1" fmla="*/ 0 h 962108"/>
                  <a:gd name="connsiteX2" fmla="*/ 1025718 w 1534602"/>
                  <a:gd name="connsiteY2" fmla="*/ 962108 h 962108"/>
                </a:gdLst>
                <a:ahLst/>
                <a:cxnLst>
                  <a:cxn ang="0">
                    <a:pos x="connsiteX0" y="connsiteY0"/>
                  </a:cxn>
                  <a:cxn ang="0">
                    <a:pos x="connsiteX1" y="connsiteY1"/>
                  </a:cxn>
                  <a:cxn ang="0">
                    <a:pos x="connsiteX2" y="connsiteY2"/>
                  </a:cxn>
                </a:cxnLst>
                <a:rect l="l" t="t" r="r" b="b"/>
                <a:pathLst>
                  <a:path w="1534602" h="962108">
                    <a:moveTo>
                      <a:pt x="1534602" y="962108"/>
                    </a:moveTo>
                    <a:lnTo>
                      <a:pt x="0" y="0"/>
                    </a:lnTo>
                    <a:lnTo>
                      <a:pt x="1025718" y="962108"/>
                    </a:lnTo>
                  </a:path>
                </a:pathLst>
              </a:custGeom>
              <a:solidFill>
                <a:srgbClr val="00B0F0"/>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23576" name="テキスト ボックス 68"/>
              <p:cNvSpPr txBox="1">
                <a:spLocks noChangeArrowheads="1"/>
              </p:cNvSpPr>
              <p:nvPr/>
            </p:nvSpPr>
            <p:spPr bwMode="auto">
              <a:xfrm>
                <a:off x="1893761" y="2524376"/>
                <a:ext cx="1085538" cy="338614"/>
              </a:xfrm>
              <a:prstGeom prst="rect">
                <a:avLst/>
              </a:prstGeom>
              <a:noFill/>
              <a:ln w="9525">
                <a:noFill/>
                <a:miter lim="800000"/>
                <a:headEnd/>
                <a:tailEnd/>
              </a:ln>
            </p:spPr>
            <p:txBody>
              <a:bodyPr wrap="none">
                <a:prstTxWarp prst="textNoShape">
                  <a:avLst/>
                </a:prstTxWarp>
                <a:spAutoFit/>
              </a:bodyPr>
              <a:lstStyle/>
              <a:p>
                <a:r>
                  <a:rPr lang="en-US" altLang="ja-JP" sz="1600" b="1" dirty="0">
                    <a:ea typeface="Times New Roman" pitchFamily="-1" charset="0"/>
                    <a:cs typeface="Times New Roman" pitchFamily="-1" charset="0"/>
                  </a:rPr>
                  <a:t>Scan coil</a:t>
                </a:r>
              </a:p>
            </p:txBody>
          </p:sp>
        </p:grpSp>
        <p:sp>
          <p:nvSpPr>
            <p:cNvPr id="50" name="フリーフォーム 49"/>
            <p:cNvSpPr/>
            <p:nvPr/>
          </p:nvSpPr>
          <p:spPr>
            <a:xfrm>
              <a:off x="3474888" y="3105503"/>
              <a:ext cx="198434" cy="1308330"/>
            </a:xfrm>
            <a:custGeom>
              <a:avLst/>
              <a:gdLst>
                <a:gd name="connsiteX0" fmla="*/ 0 w 173621"/>
                <a:gd name="connsiteY0" fmla="*/ 1967696 h 1967696"/>
                <a:gd name="connsiteX1" fmla="*/ 81023 w 173621"/>
                <a:gd name="connsiteY1" fmla="*/ 0 h 1967696"/>
                <a:gd name="connsiteX2" fmla="*/ 173621 w 173621"/>
                <a:gd name="connsiteY2" fmla="*/ 1967696 h 1967696"/>
              </a:gdLst>
              <a:ahLst/>
              <a:cxnLst>
                <a:cxn ang="0">
                  <a:pos x="connsiteX0" y="connsiteY0"/>
                </a:cxn>
                <a:cxn ang="0">
                  <a:pos x="connsiteX1" y="connsiteY1"/>
                </a:cxn>
                <a:cxn ang="0">
                  <a:pos x="connsiteX2" y="connsiteY2"/>
                </a:cxn>
              </a:cxnLst>
              <a:rect l="l" t="t" r="r" b="b"/>
              <a:pathLst>
                <a:path w="173621" h="1967696">
                  <a:moveTo>
                    <a:pt x="0" y="1967696"/>
                  </a:moveTo>
                  <a:lnTo>
                    <a:pt x="81023" y="0"/>
                  </a:lnTo>
                  <a:lnTo>
                    <a:pt x="173621" y="1967696"/>
                  </a:lnTo>
                </a:path>
              </a:pathLst>
            </a:custGeom>
            <a:solidFill>
              <a:srgbClr val="FF9933"/>
            </a:solidFill>
            <a:ln>
              <a:solidFill>
                <a:srgbClr val="FF66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grpSp>
      <p:grpSp>
        <p:nvGrpSpPr>
          <p:cNvPr id="14" name="グループ化 40"/>
          <p:cNvGrpSpPr>
            <a:grpSpLocks noChangeAspect="1"/>
          </p:cNvGrpSpPr>
          <p:nvPr/>
        </p:nvGrpSpPr>
        <p:grpSpPr bwMode="auto">
          <a:xfrm>
            <a:off x="6080125" y="1814513"/>
            <a:ext cx="1939925" cy="1914525"/>
            <a:chOff x="5143778" y="2238680"/>
            <a:chExt cx="3526875" cy="3480469"/>
          </a:xfrm>
        </p:grpSpPr>
        <p:pic>
          <p:nvPicPr>
            <p:cNvPr id="23559" name="Picture 1"/>
            <p:cNvPicPr>
              <a:picLocks noChangeAspect="1" noChangeArrowheads="1"/>
            </p:cNvPicPr>
            <p:nvPr/>
          </p:nvPicPr>
          <p:blipFill>
            <a:blip r:embed="rId3"/>
            <a:srcRect/>
            <a:stretch>
              <a:fillRect/>
            </a:stretch>
          </p:blipFill>
          <p:spPr bwMode="auto">
            <a:xfrm>
              <a:off x="5143778" y="2238680"/>
              <a:ext cx="3526875" cy="3480469"/>
            </a:xfrm>
            <a:prstGeom prst="rect">
              <a:avLst/>
            </a:prstGeom>
            <a:noFill/>
            <a:ln w="9525">
              <a:noFill/>
              <a:miter lim="800000"/>
              <a:headEnd/>
              <a:tailEnd/>
            </a:ln>
          </p:spPr>
        </p:pic>
        <p:cxnSp>
          <p:nvCxnSpPr>
            <p:cNvPr id="23560" name="直線コネクタ 48"/>
            <p:cNvCxnSpPr>
              <a:cxnSpLocks noChangeShapeType="1"/>
            </p:cNvCxnSpPr>
            <p:nvPr/>
          </p:nvCxnSpPr>
          <p:spPr bwMode="auto">
            <a:xfrm rot="5400000">
              <a:off x="6786578" y="4572196"/>
              <a:ext cx="285752" cy="1588"/>
            </a:xfrm>
            <a:prstGeom prst="line">
              <a:avLst/>
            </a:prstGeom>
            <a:noFill/>
            <a:ln w="19050">
              <a:solidFill>
                <a:schemeClr val="bg1"/>
              </a:solidFill>
              <a:round/>
              <a:headEnd/>
              <a:tailEnd/>
            </a:ln>
          </p:spPr>
        </p:cxnSp>
        <p:cxnSp>
          <p:nvCxnSpPr>
            <p:cNvPr id="23561" name="直線コネクタ 50"/>
            <p:cNvCxnSpPr>
              <a:cxnSpLocks noChangeShapeType="1"/>
            </p:cNvCxnSpPr>
            <p:nvPr/>
          </p:nvCxnSpPr>
          <p:spPr bwMode="auto">
            <a:xfrm rot="5400000">
              <a:off x="6938978" y="4572196"/>
              <a:ext cx="285752" cy="1588"/>
            </a:xfrm>
            <a:prstGeom prst="line">
              <a:avLst/>
            </a:prstGeom>
            <a:noFill/>
            <a:ln w="19050">
              <a:solidFill>
                <a:schemeClr val="bg1"/>
              </a:solidFill>
              <a:round/>
              <a:headEnd/>
              <a:tailEnd/>
            </a:ln>
          </p:spPr>
        </p:cxnSp>
        <p:cxnSp>
          <p:nvCxnSpPr>
            <p:cNvPr id="23562" name="直線矢印コネクタ 51"/>
            <p:cNvCxnSpPr>
              <a:cxnSpLocks noChangeShapeType="1"/>
            </p:cNvCxnSpPr>
            <p:nvPr/>
          </p:nvCxnSpPr>
          <p:spPr bwMode="auto">
            <a:xfrm>
              <a:off x="6572264" y="4572196"/>
              <a:ext cx="357190" cy="1588"/>
            </a:xfrm>
            <a:prstGeom prst="straightConnector1">
              <a:avLst/>
            </a:prstGeom>
            <a:noFill/>
            <a:ln w="19050">
              <a:solidFill>
                <a:schemeClr val="bg1"/>
              </a:solidFill>
              <a:round/>
              <a:headEnd/>
              <a:tailEnd type="arrow" w="med" len="med"/>
            </a:ln>
          </p:spPr>
        </p:cxnSp>
        <p:cxnSp>
          <p:nvCxnSpPr>
            <p:cNvPr id="23563" name="直線矢印コネクタ 52"/>
            <p:cNvCxnSpPr>
              <a:cxnSpLocks noChangeShapeType="1"/>
            </p:cNvCxnSpPr>
            <p:nvPr/>
          </p:nvCxnSpPr>
          <p:spPr bwMode="auto">
            <a:xfrm flipH="1">
              <a:off x="7072330" y="4572196"/>
              <a:ext cx="357190" cy="1588"/>
            </a:xfrm>
            <a:prstGeom prst="straightConnector1">
              <a:avLst/>
            </a:prstGeom>
            <a:noFill/>
            <a:ln w="19050">
              <a:solidFill>
                <a:schemeClr val="bg1"/>
              </a:solidFill>
              <a:round/>
              <a:headEnd/>
              <a:tailEnd type="arrow" w="med" len="med"/>
            </a:ln>
          </p:spPr>
        </p:cxnSp>
        <p:sp>
          <p:nvSpPr>
            <p:cNvPr id="23564" name="テキスト ボックス 53"/>
            <p:cNvSpPr txBox="1">
              <a:spLocks noChangeArrowheads="1"/>
            </p:cNvSpPr>
            <p:nvPr/>
          </p:nvSpPr>
          <p:spPr bwMode="auto">
            <a:xfrm>
              <a:off x="6465636" y="4743694"/>
              <a:ext cx="1433457" cy="475588"/>
            </a:xfrm>
            <a:prstGeom prst="rect">
              <a:avLst/>
            </a:prstGeom>
            <a:noFill/>
            <a:ln w="9525">
              <a:noFill/>
              <a:miter lim="800000"/>
              <a:headEnd/>
              <a:tailEnd/>
            </a:ln>
          </p:spPr>
          <p:txBody>
            <a:bodyPr wrap="none">
              <a:prstTxWarp prst="textNoShape">
                <a:avLst/>
              </a:prstTxWarp>
              <a:spAutoFit/>
            </a:bodyPr>
            <a:lstStyle/>
            <a:p>
              <a:r>
                <a:rPr lang="en-US" altLang="ja-JP" sz="1100" b="1" dirty="0">
                  <a:solidFill>
                    <a:schemeClr val="bg1"/>
                  </a:solidFill>
                  <a:ea typeface="Times New Roman" pitchFamily="-1" charset="0"/>
                  <a:cs typeface="Times New Roman" pitchFamily="-1" charset="0"/>
                </a:rPr>
                <a:t>0.135 nm</a:t>
              </a:r>
            </a:p>
          </p:txBody>
        </p:sp>
        <p:sp>
          <p:nvSpPr>
            <p:cNvPr id="23565" name="Text Box 25"/>
            <p:cNvSpPr txBox="1">
              <a:spLocks noChangeArrowheads="1"/>
            </p:cNvSpPr>
            <p:nvPr/>
          </p:nvSpPr>
          <p:spPr bwMode="auto">
            <a:xfrm>
              <a:off x="5516092" y="2319487"/>
              <a:ext cx="2938605" cy="391662"/>
            </a:xfrm>
            <a:prstGeom prst="rect">
              <a:avLst/>
            </a:prstGeom>
            <a:solidFill>
              <a:srgbClr val="006600"/>
            </a:solidFill>
            <a:ln w="9525">
              <a:noFill/>
              <a:miter lim="800000"/>
              <a:headEnd/>
              <a:tailEnd/>
            </a:ln>
          </p:spPr>
          <p:txBody>
            <a:bodyPr wrap="none" lIns="0" tIns="0" rIns="0" bIns="0">
              <a:prstTxWarp prst="textNoShape">
                <a:avLst/>
              </a:prstTxWarp>
              <a:spAutoFit/>
            </a:bodyPr>
            <a:lstStyle/>
            <a:p>
              <a:r>
                <a:rPr lang="en-US" altLang="ja-JP" sz="1400" b="1" dirty="0">
                  <a:solidFill>
                    <a:schemeClr val="bg1"/>
                  </a:solidFill>
                  <a:ea typeface="Times New Roman" pitchFamily="-1" charset="0"/>
                  <a:cs typeface="Times New Roman" pitchFamily="-1" charset="0"/>
                </a:rPr>
                <a:t>HAADF of Si &lt;110&gt;</a:t>
              </a:r>
            </a:p>
          </p:txBody>
        </p:sp>
      </p:grpSp>
      <p:sp>
        <p:nvSpPr>
          <p:cNvPr id="51" name="フッター プレースホルダ 50"/>
          <p:cNvSpPr>
            <a:spLocks noGrp="1"/>
          </p:cNvSpPr>
          <p:nvPr>
            <p:ph type="ftr" sz="quarter" idx="11"/>
          </p:nvPr>
        </p:nvSpPr>
        <p:spPr>
          <a:xfrm>
            <a:off x="3740149" y="6514921"/>
            <a:ext cx="1371543" cy="365125"/>
          </a:xfrm>
        </p:spPr>
        <p:txBody>
          <a:bodyPr/>
          <a:lstStyle/>
          <a:p>
            <a:r>
              <a:rPr lang="en-US" altLang="ja-JP" smtClean="0"/>
              <a:t>IAM/MSE</a:t>
            </a:r>
            <a:endParaRPr lang="ja-JP" altLang="en-US" dirty="0"/>
          </a:p>
        </p:txBody>
      </p:sp>
      <p:cxnSp>
        <p:nvCxnSpPr>
          <p:cNvPr id="19" name="直線矢印コネクタ 18"/>
          <p:cNvCxnSpPr>
            <a:stCxn id="72" idx="1"/>
          </p:cNvCxnSpPr>
          <p:nvPr/>
        </p:nvCxnSpPr>
        <p:spPr>
          <a:xfrm flipH="1" flipV="1">
            <a:off x="1456531" y="2519252"/>
            <a:ext cx="1764506" cy="9060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455067" y="1790420"/>
            <a:ext cx="2077813" cy="707886"/>
          </a:xfrm>
          <a:prstGeom prst="rect">
            <a:avLst/>
          </a:prstGeom>
          <a:noFill/>
          <a:ln>
            <a:solidFill>
              <a:srgbClr val="FF0000"/>
            </a:solidFill>
          </a:ln>
        </p:spPr>
        <p:txBody>
          <a:bodyPr wrap="none" rtlCol="0">
            <a:spAutoFit/>
          </a:bodyPr>
          <a:lstStyle/>
          <a:p>
            <a:pPr algn="ctr"/>
            <a:r>
              <a:rPr kumimoji="1" lang="en-US" altLang="ja-JP" sz="2000" b="1" dirty="0" smtClean="0"/>
              <a:t>EDXS</a:t>
            </a:r>
          </a:p>
          <a:p>
            <a:pPr algn="ctr"/>
            <a:r>
              <a:rPr lang="en-US" altLang="ja-JP" sz="2000" b="1" dirty="0" smtClean="0"/>
              <a:t>(X-ray analysis)</a:t>
            </a:r>
            <a:endParaRPr kumimoji="1" lang="ja-JP" altLang="en-US" sz="20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日付プレースホルダ 1"/>
          <p:cNvSpPr>
            <a:spLocks noGrp="1"/>
          </p:cNvSpPr>
          <p:nvPr>
            <p:ph type="dt" sz="half" idx="10"/>
          </p:nvPr>
        </p:nvSpPr>
        <p:spPr/>
        <p:txBody>
          <a:bodyPr/>
          <a:lstStyle/>
          <a:p>
            <a:r>
              <a:rPr lang="en-US" altLang="ja-JP" smtClean="0"/>
              <a:t>2011/9/27</a:t>
            </a:r>
            <a:endParaRPr lang="en-US" altLang="ja-JP"/>
          </a:p>
        </p:txBody>
      </p:sp>
      <p:sp>
        <p:nvSpPr>
          <p:cNvPr id="27" name="スライド番号プレースホルダ 2"/>
          <p:cNvSpPr>
            <a:spLocks noGrp="1"/>
          </p:cNvSpPr>
          <p:nvPr>
            <p:ph type="sldNum" sz="quarter" idx="11"/>
          </p:nvPr>
        </p:nvSpPr>
        <p:spPr>
          <a:xfrm>
            <a:off x="7492822" y="6553380"/>
            <a:ext cx="2895600" cy="365125"/>
          </a:xfrm>
        </p:spPr>
        <p:txBody>
          <a:bodyPr/>
          <a:lstStyle/>
          <a:p>
            <a:fld id="{568CA083-B63C-2645-A82D-7CDCDEA17F1A}" type="slidenum">
              <a:rPr lang="en-US" altLang="ja-JP"/>
              <a:pPr/>
              <a:t>22</a:t>
            </a:fld>
            <a:endParaRPr lang="en-US" altLang="ja-JP" dirty="0"/>
          </a:p>
        </p:txBody>
      </p:sp>
      <p:pic>
        <p:nvPicPr>
          <p:cNvPr id="355330" name="Picture 4" descr="励起とポテンシャル"/>
          <p:cNvPicPr>
            <a:picLocks noChangeAspect="1" noChangeArrowheads="1"/>
          </p:cNvPicPr>
          <p:nvPr/>
        </p:nvPicPr>
        <p:blipFill>
          <a:blip r:embed="rId3"/>
          <a:srcRect/>
          <a:stretch>
            <a:fillRect/>
          </a:stretch>
        </p:blipFill>
        <p:spPr bwMode="auto">
          <a:xfrm>
            <a:off x="1" y="817564"/>
            <a:ext cx="4602163" cy="6040437"/>
          </a:xfrm>
          <a:prstGeom prst="rect">
            <a:avLst/>
          </a:prstGeom>
          <a:noFill/>
          <a:ln w="9525">
            <a:noFill/>
            <a:miter lim="800000"/>
            <a:headEnd/>
            <a:tailEnd/>
          </a:ln>
        </p:spPr>
      </p:pic>
      <p:sp>
        <p:nvSpPr>
          <p:cNvPr id="355331" name="Text Box 7"/>
          <p:cNvSpPr txBox="1">
            <a:spLocks noChangeArrowheads="1"/>
          </p:cNvSpPr>
          <p:nvPr/>
        </p:nvSpPr>
        <p:spPr bwMode="auto">
          <a:xfrm>
            <a:off x="371475" y="833439"/>
            <a:ext cx="1155700" cy="276999"/>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b="1" dirty="0">
                <a:ea typeface="ＭＳ 明朝" pitchFamily="-65" charset="-128"/>
                <a:cs typeface="Times New Roman" pitchFamily="-65" charset="0"/>
              </a:rPr>
              <a:t>① zero loss</a:t>
            </a:r>
          </a:p>
        </p:txBody>
      </p:sp>
      <p:sp>
        <p:nvSpPr>
          <p:cNvPr id="355332" name="Text Box 8"/>
          <p:cNvSpPr txBox="1">
            <a:spLocks noChangeArrowheads="1"/>
          </p:cNvSpPr>
          <p:nvPr/>
        </p:nvSpPr>
        <p:spPr bwMode="auto">
          <a:xfrm>
            <a:off x="371477" y="1898651"/>
            <a:ext cx="928687" cy="830997"/>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b="1" dirty="0">
                <a:ea typeface="ＭＳ 明朝" pitchFamily="-65" charset="-128"/>
                <a:cs typeface="Times New Roman" pitchFamily="-65" charset="0"/>
              </a:rPr>
              <a:t>② valence-electron excitation</a:t>
            </a:r>
          </a:p>
        </p:txBody>
      </p:sp>
      <p:sp>
        <p:nvSpPr>
          <p:cNvPr id="355333" name="Text Box 9"/>
          <p:cNvSpPr txBox="1">
            <a:spLocks noChangeArrowheads="1"/>
          </p:cNvSpPr>
          <p:nvPr/>
        </p:nvSpPr>
        <p:spPr bwMode="auto">
          <a:xfrm>
            <a:off x="2659063" y="889001"/>
            <a:ext cx="1841500" cy="276999"/>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b="1">
                <a:ea typeface="ＭＳ 明朝" pitchFamily="-65" charset="-128"/>
                <a:cs typeface="Times New Roman" pitchFamily="-65" charset="0"/>
              </a:rPr>
              <a:t>③ core-excitation</a:t>
            </a:r>
          </a:p>
        </p:txBody>
      </p:sp>
      <p:sp>
        <p:nvSpPr>
          <p:cNvPr id="355335" name="正方形/長方形 5"/>
          <p:cNvSpPr>
            <a:spLocks noChangeArrowheads="1"/>
          </p:cNvSpPr>
          <p:nvPr/>
        </p:nvSpPr>
        <p:spPr bwMode="auto">
          <a:xfrm>
            <a:off x="1285875" y="22225"/>
            <a:ext cx="6757732" cy="523220"/>
          </a:xfrm>
          <a:prstGeom prst="rect">
            <a:avLst/>
          </a:prstGeom>
          <a:noFill/>
          <a:ln w="9525">
            <a:noFill/>
            <a:miter lim="800000"/>
            <a:headEnd/>
            <a:tailEnd/>
          </a:ln>
        </p:spPr>
        <p:txBody>
          <a:bodyPr wrap="square">
            <a:prstTxWarp prst="textNoShape">
              <a:avLst/>
            </a:prstTxWarp>
            <a:spAutoFit/>
          </a:bodyPr>
          <a:lstStyle/>
          <a:p>
            <a:pPr algn="ctr"/>
            <a:r>
              <a:rPr lang="en-US" altLang="ja-JP" sz="2800" dirty="0" smtClean="0">
                <a:solidFill>
                  <a:srgbClr val="0000FF"/>
                </a:solidFill>
                <a:latin typeface="+mj-lt"/>
                <a:ea typeface="Times New Roman" pitchFamily="-65" charset="0"/>
                <a:cs typeface="Times New Roman" pitchFamily="-65" charset="0"/>
              </a:rPr>
              <a:t>EELS </a:t>
            </a:r>
            <a:r>
              <a:rPr lang="en-US" altLang="ja-JP" sz="2400" dirty="0" smtClean="0">
                <a:solidFill>
                  <a:srgbClr val="0000FF"/>
                </a:solidFill>
                <a:latin typeface="+mj-lt"/>
                <a:ea typeface="Times New Roman" pitchFamily="-65" charset="0"/>
                <a:cs typeface="Times New Roman" pitchFamily="-65" charset="0"/>
              </a:rPr>
              <a:t>(</a:t>
            </a:r>
            <a:r>
              <a:rPr lang="en-US" altLang="ja-JP" sz="2400" dirty="0">
                <a:solidFill>
                  <a:srgbClr val="0000FF"/>
                </a:solidFill>
                <a:latin typeface="+mj-lt"/>
                <a:ea typeface="Times New Roman" pitchFamily="-65" charset="0"/>
                <a:cs typeface="Times New Roman" pitchFamily="-65" charset="0"/>
              </a:rPr>
              <a:t>Electron Energy-Loss Spectroscopy)</a:t>
            </a:r>
          </a:p>
        </p:txBody>
      </p:sp>
      <p:sp>
        <p:nvSpPr>
          <p:cNvPr id="355336" name="Text Box 9"/>
          <p:cNvSpPr txBox="1">
            <a:spLocks noChangeArrowheads="1"/>
          </p:cNvSpPr>
          <p:nvPr/>
        </p:nvSpPr>
        <p:spPr bwMode="auto">
          <a:xfrm>
            <a:off x="4572001" y="833439"/>
            <a:ext cx="3643313" cy="523220"/>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2800" b="1" u="sng" dirty="0">
                <a:solidFill>
                  <a:srgbClr val="000090"/>
                </a:solidFill>
                <a:ea typeface="ＭＳ 明朝" pitchFamily="-65" charset="-128"/>
                <a:cs typeface="Times New Roman" pitchFamily="-65" charset="0"/>
              </a:rPr>
              <a:t>Core-loss spectrum</a:t>
            </a:r>
          </a:p>
        </p:txBody>
      </p:sp>
      <p:sp>
        <p:nvSpPr>
          <p:cNvPr id="355337" name="Text Box 9"/>
          <p:cNvSpPr txBox="1">
            <a:spLocks noChangeArrowheads="1"/>
          </p:cNvSpPr>
          <p:nvPr/>
        </p:nvSpPr>
        <p:spPr bwMode="auto">
          <a:xfrm>
            <a:off x="5000624" y="2541588"/>
            <a:ext cx="3838575"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b="1" dirty="0">
                <a:solidFill>
                  <a:srgbClr val="0000FF"/>
                </a:solidFill>
                <a:ea typeface="ＭＳ 明朝" pitchFamily="-65" charset="-128"/>
                <a:cs typeface="Times New Roman" pitchFamily="-65" charset="0"/>
              </a:rPr>
              <a:t>Chemical composition analysis</a:t>
            </a:r>
          </a:p>
        </p:txBody>
      </p:sp>
      <p:sp>
        <p:nvSpPr>
          <p:cNvPr id="355338" name="Text Box 9"/>
          <p:cNvSpPr txBox="1">
            <a:spLocks noChangeArrowheads="1"/>
          </p:cNvSpPr>
          <p:nvPr/>
        </p:nvSpPr>
        <p:spPr bwMode="auto">
          <a:xfrm>
            <a:off x="5050429" y="3981023"/>
            <a:ext cx="3954086" cy="92333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b="1" dirty="0">
                <a:solidFill>
                  <a:srgbClr val="FF0000"/>
                </a:solidFill>
                <a:ea typeface="ＭＳ 明朝" pitchFamily="-65" charset="-128"/>
                <a:cs typeface="Times New Roman" pitchFamily="-65" charset="0"/>
              </a:rPr>
              <a:t>Partial Density of State (PDOS) of unoccupied </a:t>
            </a:r>
            <a:r>
              <a:rPr lang="en-US" altLang="ja-JP" b="1" dirty="0" smtClean="0">
                <a:solidFill>
                  <a:srgbClr val="FF0000"/>
                </a:solidFill>
                <a:ea typeface="ＭＳ 明朝" pitchFamily="-65" charset="-128"/>
                <a:cs typeface="Times New Roman" pitchFamily="-65" charset="0"/>
              </a:rPr>
              <a:t>band </a:t>
            </a:r>
            <a:r>
              <a:rPr lang="en-US" altLang="ja-JP" b="1" dirty="0" smtClean="0">
                <a:solidFill>
                  <a:srgbClr val="FF0000"/>
                </a:solidFill>
                <a:ea typeface="ＭＳ 明朝" pitchFamily="-65" charset="-128"/>
                <a:cs typeface="Times New Roman" pitchFamily="-65" charset="0"/>
                <a:sym typeface="Wingdings" pitchFamily="2" charset="2"/>
              </a:rPr>
              <a:t> chemical properties</a:t>
            </a:r>
            <a:endParaRPr lang="en-US" altLang="ja-JP" b="1" dirty="0">
              <a:solidFill>
                <a:srgbClr val="FF0000"/>
              </a:solidFill>
              <a:ea typeface="ＭＳ 明朝" pitchFamily="-65" charset="-128"/>
              <a:cs typeface="Times New Roman" pitchFamily="-65" charset="0"/>
            </a:endParaRPr>
          </a:p>
        </p:txBody>
      </p:sp>
      <p:sp>
        <p:nvSpPr>
          <p:cNvPr id="355339" name="Text Box 9"/>
          <p:cNvSpPr txBox="1">
            <a:spLocks noChangeArrowheads="1"/>
          </p:cNvSpPr>
          <p:nvPr/>
        </p:nvSpPr>
        <p:spPr bwMode="auto">
          <a:xfrm>
            <a:off x="4877455" y="1898650"/>
            <a:ext cx="4697680"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sz="2000" dirty="0">
                <a:ea typeface="ＭＳ 明朝" pitchFamily="-65" charset="-128"/>
                <a:cs typeface="Times New Roman" pitchFamily="-65" charset="0"/>
              </a:rPr>
              <a:t>Value of energy-loss and its intensity</a:t>
            </a:r>
          </a:p>
        </p:txBody>
      </p:sp>
      <p:sp>
        <p:nvSpPr>
          <p:cNvPr id="13" name="下矢印 12"/>
          <p:cNvSpPr/>
          <p:nvPr/>
        </p:nvSpPr>
        <p:spPr>
          <a:xfrm>
            <a:off x="5846763" y="2279650"/>
            <a:ext cx="285751" cy="28575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5341" name="Text Box 9"/>
          <p:cNvSpPr txBox="1">
            <a:spLocks noChangeArrowheads="1"/>
          </p:cNvSpPr>
          <p:nvPr/>
        </p:nvSpPr>
        <p:spPr bwMode="auto">
          <a:xfrm>
            <a:off x="4889906" y="3033186"/>
            <a:ext cx="4685229"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sz="2000" b="1" dirty="0" smtClean="0">
                <a:ea typeface="ＭＳ 明朝" pitchFamily="-65" charset="-128"/>
                <a:cs typeface="Times New Roman" pitchFamily="-65" charset="0"/>
              </a:rPr>
              <a:t>Energy-Loss </a:t>
            </a:r>
            <a:r>
              <a:rPr lang="en-US" altLang="ja-JP" sz="2000" b="1" dirty="0">
                <a:ea typeface="ＭＳ 明朝" pitchFamily="-65" charset="-128"/>
                <a:cs typeface="Times New Roman" pitchFamily="-65" charset="0"/>
              </a:rPr>
              <a:t>Near Edge Structure</a:t>
            </a:r>
          </a:p>
        </p:txBody>
      </p:sp>
      <p:sp>
        <p:nvSpPr>
          <p:cNvPr id="355342" name="正方形/長方形 14"/>
          <p:cNvSpPr>
            <a:spLocks noChangeArrowheads="1"/>
          </p:cNvSpPr>
          <p:nvPr/>
        </p:nvSpPr>
        <p:spPr bwMode="auto">
          <a:xfrm>
            <a:off x="4976812" y="3322112"/>
            <a:ext cx="1107996" cy="369332"/>
          </a:xfrm>
          <a:prstGeom prst="rect">
            <a:avLst/>
          </a:prstGeom>
          <a:noFill/>
          <a:ln w="9525">
            <a:noFill/>
            <a:miter lim="800000"/>
            <a:headEnd/>
            <a:tailEnd/>
          </a:ln>
        </p:spPr>
        <p:txBody>
          <a:bodyPr wrap="none">
            <a:prstTxWarp prst="textNoShape">
              <a:avLst/>
            </a:prstTxWarp>
            <a:spAutoFit/>
          </a:bodyPr>
          <a:lstStyle/>
          <a:p>
            <a:pPr>
              <a:spcBef>
                <a:spcPct val="50000"/>
              </a:spcBef>
            </a:pPr>
            <a:r>
              <a:rPr lang="en-US" altLang="ja-JP" b="1" dirty="0">
                <a:ea typeface="ＭＳ 明朝" pitchFamily="-65" charset="-128"/>
                <a:cs typeface="Times New Roman" pitchFamily="-65" charset="0"/>
              </a:rPr>
              <a:t>(ELNES)</a:t>
            </a:r>
          </a:p>
        </p:txBody>
      </p:sp>
      <p:sp>
        <p:nvSpPr>
          <p:cNvPr id="16" name="下矢印 15"/>
          <p:cNvSpPr/>
          <p:nvPr/>
        </p:nvSpPr>
        <p:spPr>
          <a:xfrm>
            <a:off x="5846763" y="3715811"/>
            <a:ext cx="285751" cy="28575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 name="円/楕円 16"/>
          <p:cNvSpPr/>
          <p:nvPr/>
        </p:nvSpPr>
        <p:spPr>
          <a:xfrm>
            <a:off x="4745692" y="2041526"/>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円/楕円 17"/>
          <p:cNvSpPr/>
          <p:nvPr/>
        </p:nvSpPr>
        <p:spPr>
          <a:xfrm>
            <a:off x="4741210" y="3168125"/>
            <a:ext cx="161127"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55346" name="Text Box 9"/>
          <p:cNvSpPr txBox="1">
            <a:spLocks noChangeArrowheads="1"/>
          </p:cNvSpPr>
          <p:nvPr/>
        </p:nvSpPr>
        <p:spPr bwMode="auto">
          <a:xfrm>
            <a:off x="4914807" y="4899026"/>
            <a:ext cx="4660327"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dirty="0">
                <a:ea typeface="ＭＳ 明朝" pitchFamily="-65" charset="-128"/>
                <a:cs typeface="Times New Roman" pitchFamily="-65" charset="0"/>
              </a:rPr>
              <a:t>Extended Electron Loss Fine Structure</a:t>
            </a:r>
          </a:p>
        </p:txBody>
      </p:sp>
      <p:sp>
        <p:nvSpPr>
          <p:cNvPr id="355347" name="正方形/長方形 20"/>
          <p:cNvSpPr>
            <a:spLocks noChangeArrowheads="1"/>
          </p:cNvSpPr>
          <p:nvPr/>
        </p:nvSpPr>
        <p:spPr bwMode="auto">
          <a:xfrm>
            <a:off x="4976814" y="5172076"/>
            <a:ext cx="1223637" cy="369332"/>
          </a:xfrm>
          <a:prstGeom prst="rect">
            <a:avLst/>
          </a:prstGeom>
          <a:noFill/>
          <a:ln w="9525">
            <a:noFill/>
            <a:miter lim="800000"/>
            <a:headEnd/>
            <a:tailEnd/>
          </a:ln>
        </p:spPr>
        <p:txBody>
          <a:bodyPr wrap="none">
            <a:prstTxWarp prst="textNoShape">
              <a:avLst/>
            </a:prstTxWarp>
            <a:spAutoFit/>
          </a:bodyPr>
          <a:lstStyle/>
          <a:p>
            <a:pPr>
              <a:spcBef>
                <a:spcPct val="50000"/>
              </a:spcBef>
            </a:pPr>
            <a:r>
              <a:rPr lang="en-US" altLang="ja-JP">
                <a:ea typeface="ＭＳ 明朝" pitchFamily="-65" charset="-128"/>
                <a:cs typeface="Times New Roman" pitchFamily="-65" charset="0"/>
              </a:rPr>
              <a:t>(EXELFS)</a:t>
            </a:r>
          </a:p>
        </p:txBody>
      </p:sp>
      <p:sp>
        <p:nvSpPr>
          <p:cNvPr id="22" name="円/楕円 21"/>
          <p:cNvSpPr/>
          <p:nvPr/>
        </p:nvSpPr>
        <p:spPr>
          <a:xfrm>
            <a:off x="4783045" y="5018089"/>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5349" name="Text Box 9"/>
          <p:cNvSpPr txBox="1">
            <a:spLocks noChangeArrowheads="1"/>
          </p:cNvSpPr>
          <p:nvPr/>
        </p:nvSpPr>
        <p:spPr bwMode="auto">
          <a:xfrm>
            <a:off x="5137587" y="5833369"/>
            <a:ext cx="3214688" cy="369332"/>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b="1" dirty="0">
                <a:solidFill>
                  <a:srgbClr val="0000FF"/>
                </a:solidFill>
                <a:ea typeface="ＭＳ 明朝" pitchFamily="-65" charset="-128"/>
                <a:cs typeface="Times New Roman" pitchFamily="-65" charset="0"/>
              </a:rPr>
              <a:t>Radial distribution function</a:t>
            </a:r>
          </a:p>
        </p:txBody>
      </p:sp>
      <p:sp>
        <p:nvSpPr>
          <p:cNvPr id="24" name="下矢印 23"/>
          <p:cNvSpPr/>
          <p:nvPr/>
        </p:nvSpPr>
        <p:spPr>
          <a:xfrm>
            <a:off x="5846763" y="5580955"/>
            <a:ext cx="285751" cy="28575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5351" name="AutoShape 23"/>
          <p:cNvSpPr>
            <a:spLocks noChangeArrowheads="1"/>
          </p:cNvSpPr>
          <p:nvPr/>
        </p:nvSpPr>
        <p:spPr bwMode="auto">
          <a:xfrm rot="7923860">
            <a:off x="1806576" y="5486400"/>
            <a:ext cx="2565400" cy="177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ja-JP" altLang="en-US"/>
          </a:p>
        </p:txBody>
      </p:sp>
      <p:sp>
        <p:nvSpPr>
          <p:cNvPr id="355352" name="Text Box 24"/>
          <p:cNvSpPr txBox="1">
            <a:spLocks noChangeArrowheads="1"/>
          </p:cNvSpPr>
          <p:nvPr/>
        </p:nvSpPr>
        <p:spPr bwMode="auto">
          <a:xfrm>
            <a:off x="3409951" y="5353051"/>
            <a:ext cx="1425575" cy="1200329"/>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r>
              <a:rPr lang="en-US" altLang="ja-JP" dirty="0">
                <a:solidFill>
                  <a:srgbClr val="000000"/>
                </a:solidFill>
              </a:rPr>
              <a:t>incident electron</a:t>
            </a:r>
          </a:p>
          <a:p>
            <a:r>
              <a:rPr lang="en-US" altLang="ja-JP" dirty="0" err="1">
                <a:solidFill>
                  <a:srgbClr val="000000"/>
                </a:solidFill>
                <a:sym typeface="Wingdings" pitchFamily="-65" charset="2"/>
              </a:rPr>
              <a:t></a:t>
            </a:r>
            <a:r>
              <a:rPr lang="en-US" altLang="ja-JP" dirty="0">
                <a:solidFill>
                  <a:srgbClr val="000000"/>
                </a:solidFill>
                <a:sym typeface="Wingdings" pitchFamily="-65" charset="2"/>
              </a:rPr>
              <a:t> excitations</a:t>
            </a:r>
            <a:endParaRPr lang="en-US" altLang="ja-JP" dirty="0">
              <a:solidFill>
                <a:srgbClr val="000000"/>
              </a:solidFill>
            </a:endParaRPr>
          </a:p>
        </p:txBody>
      </p:sp>
      <p:sp>
        <p:nvSpPr>
          <p:cNvPr id="355353" name="Text Box 25"/>
          <p:cNvSpPr txBox="1">
            <a:spLocks noChangeArrowheads="1"/>
          </p:cNvSpPr>
          <p:nvPr/>
        </p:nvSpPr>
        <p:spPr bwMode="auto">
          <a:xfrm>
            <a:off x="4935538" y="1209675"/>
            <a:ext cx="2972839" cy="461665"/>
          </a:xfrm>
          <a:prstGeom prst="rect">
            <a:avLst/>
          </a:prstGeom>
          <a:noFill/>
          <a:ln w="9525">
            <a:noFill/>
            <a:miter lim="800000"/>
            <a:headEnd/>
            <a:tailEnd/>
          </a:ln>
          <a:effectLst/>
        </p:spPr>
        <p:txBody>
          <a:bodyPr wrap="none">
            <a:prstTxWarp prst="textNoShape">
              <a:avLst/>
            </a:prstTxWarp>
            <a:spAutoFit/>
          </a:bodyPr>
          <a:lstStyle/>
          <a:p>
            <a:r>
              <a:rPr lang="en-US" altLang="ja-JP" sz="2400" b="1"/>
              <a:t>Inelastic scattering</a:t>
            </a:r>
          </a:p>
        </p:txBody>
      </p:sp>
      <p:sp>
        <p:nvSpPr>
          <p:cNvPr id="2" name="フッター プレースホルダー 1"/>
          <p:cNvSpPr>
            <a:spLocks noGrp="1"/>
          </p:cNvSpPr>
          <p:nvPr>
            <p:ph type="ftr" sz="quarter" idx="11"/>
          </p:nvPr>
        </p:nvSpPr>
        <p:spPr/>
        <p:txBody>
          <a:bodyPr/>
          <a:lstStyle/>
          <a:p>
            <a:r>
              <a:rPr lang="en-US" altLang="ja-JP" smtClean="0"/>
              <a:t>IAM/MSE</a:t>
            </a:r>
            <a:endParaRPr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3"/>
          </p:nvPr>
        </p:nvSpPr>
        <p:spPr/>
        <p:txBody>
          <a:bodyPr/>
          <a:lstStyle/>
          <a:p>
            <a:r>
              <a:rPr lang="en-US" altLang="ja-JP" dirty="0"/>
              <a:t>E</a:t>
            </a:r>
            <a:r>
              <a:rPr lang="en-US" altLang="ja-JP" dirty="0" smtClean="0"/>
              <a:t>lemental mapping</a:t>
            </a:r>
            <a:endParaRPr kumimoji="1" lang="ja-JP" altLang="en-US" dirty="0"/>
          </a:p>
        </p:txBody>
      </p:sp>
      <p:sp>
        <p:nvSpPr>
          <p:cNvPr id="3" name="日付プレースホルダー 2"/>
          <p:cNvSpPr>
            <a:spLocks noGrp="1"/>
          </p:cNvSpPr>
          <p:nvPr>
            <p:ph type="dt" sz="half" idx="14"/>
          </p:nvPr>
        </p:nvSpPr>
        <p:spPr/>
        <p:txBody>
          <a:bodyPr/>
          <a:lstStyle/>
          <a:p>
            <a:r>
              <a:rPr lang="en-US" altLang="ja-JP" smtClean="0"/>
              <a:t>2011/9/27</a:t>
            </a:r>
            <a:endParaRPr lang="ja-JP" altLang="en-US"/>
          </a:p>
        </p:txBody>
      </p:sp>
      <p:sp>
        <p:nvSpPr>
          <p:cNvPr id="4" name="フッター プレースホルダー 3"/>
          <p:cNvSpPr>
            <a:spLocks noGrp="1"/>
          </p:cNvSpPr>
          <p:nvPr>
            <p:ph type="ftr" sz="quarter" idx="15"/>
          </p:nvPr>
        </p:nvSpPr>
        <p:spPr/>
        <p:txBody>
          <a:bodyPr/>
          <a:lstStyle/>
          <a:p>
            <a:r>
              <a:rPr lang="en-US" altLang="ja-JP" smtClean="0"/>
              <a:t>IAM/MSE</a:t>
            </a:r>
            <a:endParaRPr lang="ja-JP" altLang="en-US"/>
          </a:p>
        </p:txBody>
      </p:sp>
      <p:sp>
        <p:nvSpPr>
          <p:cNvPr id="5" name="スライド番号プレースホルダー 4"/>
          <p:cNvSpPr>
            <a:spLocks noGrp="1"/>
          </p:cNvSpPr>
          <p:nvPr>
            <p:ph type="sldNum" sz="quarter" idx="16"/>
          </p:nvPr>
        </p:nvSpPr>
        <p:spPr/>
        <p:txBody>
          <a:bodyPr/>
          <a:lstStyle/>
          <a:p>
            <a:fld id="{2FC9695F-5810-4710-8BFF-0B198DA2622E}" type="slidenum">
              <a:rPr lang="ja-JP" altLang="en-US" smtClean="0"/>
              <a:pPr/>
              <a:t>23</a:t>
            </a:fld>
            <a:endParaRPr lang="ja-JP" altLang="en-US"/>
          </a:p>
        </p:txBody>
      </p:sp>
      <p:pic>
        <p:nvPicPr>
          <p:cNvPr id="1095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109634" y="2216252"/>
            <a:ext cx="4646908" cy="330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3673099" y="5525414"/>
            <a:ext cx="5238426" cy="923330"/>
          </a:xfrm>
          <a:prstGeom prst="rect">
            <a:avLst/>
          </a:prstGeom>
          <a:noFill/>
        </p:spPr>
        <p:txBody>
          <a:bodyPr wrap="square" rtlCol="0">
            <a:spAutoFit/>
          </a:bodyPr>
          <a:lstStyle/>
          <a:p>
            <a:r>
              <a:rPr kumimoji="1" lang="en-US" altLang="ja-JP" dirty="0" smtClean="0">
                <a:latin typeface="+mj-lt"/>
              </a:rPr>
              <a:t>“STEM-EDX </a:t>
            </a:r>
            <a:r>
              <a:rPr lang="en-US" altLang="ja-JP" dirty="0">
                <a:latin typeface="+mj-lt"/>
              </a:rPr>
              <a:t>c</a:t>
            </a:r>
            <a:r>
              <a:rPr kumimoji="1" lang="en-US" altLang="ja-JP" dirty="0" smtClean="0">
                <a:latin typeface="+mj-lt"/>
              </a:rPr>
              <a:t>hemical mapping of In, As and </a:t>
            </a:r>
            <a:r>
              <a:rPr kumimoji="1" lang="en-US" altLang="ja-JP" dirty="0" err="1" smtClean="0">
                <a:latin typeface="+mj-lt"/>
              </a:rPr>
              <a:t>Ga</a:t>
            </a:r>
            <a:r>
              <a:rPr kumimoji="1" lang="en-US" altLang="ja-JP" dirty="0" smtClean="0">
                <a:latin typeface="+mj-lt"/>
              </a:rPr>
              <a:t>”.</a:t>
            </a:r>
          </a:p>
          <a:p>
            <a:r>
              <a:rPr lang="en-US" altLang="ja-JP" dirty="0">
                <a:latin typeface="+mj-lt"/>
              </a:rPr>
              <a:t>Ming-Wen</a:t>
            </a:r>
            <a:r>
              <a:rPr lang="en-US" altLang="ja-JP" dirty="0" smtClean="0">
                <a:latin typeface="+mj-lt"/>
              </a:rPr>
              <a:t> Chu, Cheng-</a:t>
            </a:r>
            <a:r>
              <a:rPr lang="en-US" altLang="ja-JP" dirty="0" err="1" smtClean="0">
                <a:latin typeface="+mj-lt"/>
              </a:rPr>
              <a:t>Hsuan</a:t>
            </a:r>
            <a:r>
              <a:rPr lang="en-US" altLang="ja-JP" dirty="0" smtClean="0">
                <a:latin typeface="+mj-lt"/>
              </a:rPr>
              <a:t> Chen; PRL 104, 196101 (2010)</a:t>
            </a:r>
            <a:endParaRPr kumimoji="1" lang="ja-JP" altLang="en-US" dirty="0">
              <a:latin typeface="+mj-lt"/>
            </a:endParaRPr>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12" y="1783201"/>
            <a:ext cx="238125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19"/>
          <p:cNvSpPr txBox="1">
            <a:spLocks noChangeArrowheads="1"/>
          </p:cNvSpPr>
          <p:nvPr/>
        </p:nvSpPr>
        <p:spPr bwMode="auto">
          <a:xfrm>
            <a:off x="1757137" y="4166427"/>
            <a:ext cx="1120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1600" b="1">
                <a:latin typeface="Times New Roman" pitchFamily="18" charset="0"/>
                <a:cs typeface="Times New Roman" pitchFamily="18" charset="0"/>
              </a:rPr>
              <a:t>Red :     Fe</a:t>
            </a:r>
          </a:p>
          <a:p>
            <a:r>
              <a:rPr lang="en-US" altLang="ja-JP" sz="1600" b="1">
                <a:latin typeface="Times New Roman" pitchFamily="18" charset="0"/>
                <a:cs typeface="Times New Roman" pitchFamily="18" charset="0"/>
              </a:rPr>
              <a:t>Green : Ti</a:t>
            </a:r>
          </a:p>
          <a:p>
            <a:r>
              <a:rPr lang="en-US" altLang="ja-JP" sz="1600" b="1">
                <a:latin typeface="Times New Roman" pitchFamily="18" charset="0"/>
                <a:cs typeface="Times New Roman" pitchFamily="18" charset="0"/>
              </a:rPr>
              <a:t>Blue :    Sr</a:t>
            </a:r>
          </a:p>
        </p:txBody>
      </p:sp>
      <p:sp>
        <p:nvSpPr>
          <p:cNvPr id="19" name="AutoShape 26"/>
          <p:cNvSpPr>
            <a:spLocks noChangeArrowheads="1"/>
          </p:cNvSpPr>
          <p:nvPr/>
        </p:nvSpPr>
        <p:spPr bwMode="auto">
          <a:xfrm>
            <a:off x="1792062" y="1638738"/>
            <a:ext cx="200025" cy="958850"/>
          </a:xfrm>
          <a:prstGeom prst="downArrow">
            <a:avLst>
              <a:gd name="adj1" fmla="val 50000"/>
              <a:gd name="adj2" fmla="val 119841"/>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20" name="Text Box 27"/>
          <p:cNvSpPr txBox="1">
            <a:spLocks noChangeArrowheads="1"/>
          </p:cNvSpPr>
          <p:nvPr/>
        </p:nvSpPr>
        <p:spPr bwMode="auto">
          <a:xfrm>
            <a:off x="1498374" y="1638738"/>
            <a:ext cx="1069524" cy="369332"/>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interface</a:t>
            </a:r>
          </a:p>
        </p:txBody>
      </p:sp>
      <p:sp>
        <p:nvSpPr>
          <p:cNvPr id="21" name="Rectangle 28"/>
          <p:cNvSpPr>
            <a:spLocks noChangeArrowheads="1"/>
          </p:cNvSpPr>
          <p:nvPr/>
        </p:nvSpPr>
        <p:spPr bwMode="auto">
          <a:xfrm>
            <a:off x="1866674" y="3011926"/>
            <a:ext cx="1117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 </a:t>
            </a:r>
            <a:r>
              <a:rPr lang="en-US" altLang="ja-JP" b="1"/>
              <a:t>Sr</a:t>
            </a:r>
            <a:r>
              <a:rPr lang="en-US" altLang="ja-JP" b="1" baseline="-25000"/>
              <a:t>2</a:t>
            </a:r>
            <a:r>
              <a:rPr lang="en-US" altLang="ja-JP" b="1"/>
              <a:t>Fe</a:t>
            </a:r>
            <a:r>
              <a:rPr lang="en-US" altLang="ja-JP" b="1" baseline="-25000"/>
              <a:t>2</a:t>
            </a:r>
            <a:r>
              <a:rPr lang="en-US" altLang="ja-JP" b="1"/>
              <a:t>O</a:t>
            </a:r>
            <a:r>
              <a:rPr lang="en-US" altLang="ja-JP" b="1" baseline="-25000"/>
              <a:t>5</a:t>
            </a:r>
          </a:p>
        </p:txBody>
      </p:sp>
      <p:sp>
        <p:nvSpPr>
          <p:cNvPr id="22" name="Rectangle 29"/>
          <p:cNvSpPr>
            <a:spLocks noChangeArrowheads="1"/>
          </p:cNvSpPr>
          <p:nvPr/>
        </p:nvSpPr>
        <p:spPr bwMode="auto">
          <a:xfrm>
            <a:off x="639537" y="2365813"/>
            <a:ext cx="88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SrTiO</a:t>
            </a:r>
            <a:r>
              <a:rPr lang="en-US" altLang="ja-JP" b="1" baseline="-25000"/>
              <a:t>3</a:t>
            </a:r>
          </a:p>
        </p:txBody>
      </p:sp>
      <p:sp>
        <p:nvSpPr>
          <p:cNvPr id="31" name="テキスト ボックス 21"/>
          <p:cNvSpPr txBox="1">
            <a:spLocks noChangeArrowheads="1"/>
          </p:cNvSpPr>
          <p:nvPr/>
        </p:nvSpPr>
        <p:spPr bwMode="auto">
          <a:xfrm>
            <a:off x="363941" y="789505"/>
            <a:ext cx="38012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en-US" altLang="ja-JP" sz="2400" b="1" dirty="0" smtClean="0">
                <a:latin typeface="Times New Roman" pitchFamily="18" charset="0"/>
                <a:cs typeface="Times New Roman" pitchFamily="18" charset="0"/>
              </a:rPr>
              <a:t>EELS Elemental </a:t>
            </a:r>
            <a:r>
              <a:rPr lang="en-US" altLang="ja-JP" sz="2400" b="1" dirty="0">
                <a:latin typeface="Times New Roman" pitchFamily="18" charset="0"/>
                <a:cs typeface="Times New Roman" pitchFamily="18" charset="0"/>
              </a:rPr>
              <a:t>mapping of Sr</a:t>
            </a:r>
            <a:r>
              <a:rPr lang="en-US" altLang="ja-JP" sz="2400" b="1" baseline="-25000" dirty="0">
                <a:latin typeface="Times New Roman" pitchFamily="18" charset="0"/>
                <a:cs typeface="Times New Roman" pitchFamily="18" charset="0"/>
              </a:rPr>
              <a:t>2</a:t>
            </a:r>
            <a:r>
              <a:rPr lang="en-US" altLang="ja-JP" sz="2400" b="1" dirty="0">
                <a:latin typeface="Times New Roman" pitchFamily="18" charset="0"/>
                <a:cs typeface="Times New Roman" pitchFamily="18" charset="0"/>
              </a:rPr>
              <a:t>Fe</a:t>
            </a:r>
            <a:r>
              <a:rPr lang="en-US" altLang="ja-JP" sz="2400" b="1" baseline="-25000" dirty="0">
                <a:latin typeface="Times New Roman" pitchFamily="18" charset="0"/>
                <a:cs typeface="Times New Roman" pitchFamily="18" charset="0"/>
              </a:rPr>
              <a:t>2</a:t>
            </a:r>
            <a:r>
              <a:rPr lang="en-US" altLang="ja-JP" sz="2400" b="1" dirty="0">
                <a:latin typeface="Times New Roman" pitchFamily="18" charset="0"/>
                <a:cs typeface="Times New Roman" pitchFamily="18" charset="0"/>
              </a:rPr>
              <a:t>O</a:t>
            </a:r>
            <a:r>
              <a:rPr lang="en-US" altLang="ja-JP" sz="2400" b="1" baseline="-25000" dirty="0">
                <a:latin typeface="Times New Roman" pitchFamily="18" charset="0"/>
                <a:cs typeface="Times New Roman" pitchFamily="18" charset="0"/>
              </a:rPr>
              <a:t>5</a:t>
            </a:r>
            <a:r>
              <a:rPr lang="en-US" altLang="ja-JP" sz="2400" b="1" dirty="0">
                <a:latin typeface="Times New Roman" pitchFamily="18" charset="0"/>
                <a:cs typeface="Times New Roman" pitchFamily="18" charset="0"/>
              </a:rPr>
              <a:t> / SrTiO</a:t>
            </a:r>
            <a:r>
              <a:rPr lang="en-US" altLang="ja-JP" sz="2400" b="1" baseline="-25000" dirty="0">
                <a:latin typeface="Times New Roman" pitchFamily="18" charset="0"/>
                <a:cs typeface="Times New Roman" pitchFamily="18" charset="0"/>
              </a:rPr>
              <a:t>3</a:t>
            </a:r>
          </a:p>
        </p:txBody>
      </p:sp>
      <p:sp>
        <p:nvSpPr>
          <p:cNvPr id="32" name="Text Box 93"/>
          <p:cNvSpPr txBox="1">
            <a:spLocks noChangeArrowheads="1"/>
          </p:cNvSpPr>
          <p:nvPr/>
        </p:nvSpPr>
        <p:spPr bwMode="auto">
          <a:xfrm>
            <a:off x="3955390" y="1058716"/>
            <a:ext cx="42108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dirty="0" smtClean="0">
                <a:solidFill>
                  <a:srgbClr val="FF0000"/>
                </a:solidFill>
                <a:latin typeface="Calibri" pitchFamily="34" charset="0"/>
                <a:sym typeface="Wingdings" pitchFamily="2" charset="2"/>
              </a:rPr>
              <a:t> </a:t>
            </a:r>
            <a:r>
              <a:rPr lang="en-US" altLang="ja-JP" sz="2800" dirty="0" smtClean="0">
                <a:solidFill>
                  <a:srgbClr val="FF0000"/>
                </a:solidFill>
                <a:latin typeface="Calibri" pitchFamily="34" charset="0"/>
              </a:rPr>
              <a:t>Electronic </a:t>
            </a:r>
            <a:r>
              <a:rPr lang="en-US" altLang="ja-JP" sz="2800" dirty="0">
                <a:solidFill>
                  <a:srgbClr val="FF0000"/>
                </a:solidFill>
                <a:latin typeface="Calibri" pitchFamily="34" charset="0"/>
              </a:rPr>
              <a:t>state </a:t>
            </a:r>
            <a:r>
              <a:rPr lang="en-US" altLang="ja-JP" sz="2800" dirty="0" smtClean="0">
                <a:solidFill>
                  <a:srgbClr val="FF0000"/>
                </a:solidFill>
                <a:latin typeface="Calibri" pitchFamily="34" charset="0"/>
              </a:rPr>
              <a:t>mapping</a:t>
            </a:r>
            <a:endParaRPr lang="en-US" altLang="ja-JP" sz="2800" dirty="0">
              <a:solidFill>
                <a:srgbClr val="FF0000"/>
              </a:solidFill>
              <a:latin typeface="Calibri" pitchFamily="34" charset="0"/>
            </a:endParaRPr>
          </a:p>
        </p:txBody>
      </p:sp>
    </p:spTree>
    <p:extLst>
      <p:ext uri="{BB962C8B-B14F-4D97-AF65-F5344CB8AC3E}">
        <p14:creationId xmlns:p14="http://schemas.microsoft.com/office/powerpoint/2010/main" val="311374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角丸四角形 58"/>
          <p:cNvSpPr/>
          <p:nvPr/>
        </p:nvSpPr>
        <p:spPr>
          <a:xfrm>
            <a:off x="360896" y="1765212"/>
            <a:ext cx="2926213" cy="225275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3" name="角丸四角形 2"/>
          <p:cNvSpPr/>
          <p:nvPr/>
        </p:nvSpPr>
        <p:spPr>
          <a:xfrm>
            <a:off x="428627" y="4181475"/>
            <a:ext cx="5006973" cy="23678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2706"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72707" name="スライド番号プレースホルダ 2"/>
          <p:cNvSpPr>
            <a:spLocks noGrp="1"/>
          </p:cNvSpPr>
          <p:nvPr>
            <p:ph type="sldNum" sz="quarter" idx="11"/>
          </p:nvPr>
        </p:nvSpPr>
        <p:spPr>
          <a:xfrm>
            <a:off x="8729665" y="6549320"/>
            <a:ext cx="414337" cy="365125"/>
          </a:xfrm>
          <a:noFill/>
        </p:spPr>
        <p:txBody>
          <a:bodyPr/>
          <a:lstStyle/>
          <a:p>
            <a:fld id="{1A97EA09-3AD8-504E-84D0-28339CAE2456}" type="slidenum">
              <a:rPr lang="en-US" altLang="ja-JP" smtClean="0">
                <a:latin typeface="Arial" pitchFamily="-1" charset="0"/>
                <a:ea typeface="ＭＳ Ｐゴシック" pitchFamily="-1" charset="-128"/>
                <a:cs typeface="ＭＳ Ｐゴシック" pitchFamily="-1" charset="-128"/>
              </a:rPr>
              <a:pPr/>
              <a:t>24</a:t>
            </a:fld>
            <a:endParaRPr lang="en-US" altLang="ja-JP" dirty="0" smtClean="0">
              <a:latin typeface="Arial" pitchFamily="-1" charset="0"/>
              <a:ea typeface="ＭＳ Ｐゴシック" pitchFamily="-1" charset="-128"/>
              <a:cs typeface="ＭＳ Ｐゴシック" pitchFamily="-1" charset="-128"/>
            </a:endParaRPr>
          </a:p>
        </p:txBody>
      </p:sp>
      <p:sp>
        <p:nvSpPr>
          <p:cNvPr id="72708" name="正方形/長方形 19"/>
          <p:cNvSpPr>
            <a:spLocks noChangeArrowheads="1"/>
          </p:cNvSpPr>
          <p:nvPr/>
        </p:nvSpPr>
        <p:spPr bwMode="auto">
          <a:xfrm>
            <a:off x="1311276" y="0"/>
            <a:ext cx="6761163" cy="584776"/>
          </a:xfrm>
          <a:prstGeom prst="rect">
            <a:avLst/>
          </a:prstGeom>
          <a:noFill/>
          <a:ln w="9525">
            <a:noFill/>
            <a:miter lim="800000"/>
            <a:headEnd/>
            <a:tailEnd/>
          </a:ln>
        </p:spPr>
        <p:txBody>
          <a:bodyPr wrap="square">
            <a:prstTxWarp prst="textNoShape">
              <a:avLst/>
            </a:prstTxWarp>
            <a:spAutoFit/>
          </a:bodyPr>
          <a:lstStyle/>
          <a:p>
            <a:pPr algn="ctr"/>
            <a:r>
              <a:rPr lang="en-US" altLang="ja-JP" sz="3200" dirty="0" err="1" smtClean="0">
                <a:solidFill>
                  <a:srgbClr val="0000FF"/>
                </a:solidFill>
                <a:latin typeface="+mj-lt"/>
                <a:ea typeface="Times New Roman" pitchFamily="-1" charset="0"/>
                <a:cs typeface="Times New Roman" pitchFamily="-1" charset="0"/>
              </a:rPr>
              <a:t>Ca(Sr</a:t>
            </a:r>
            <a:r>
              <a:rPr lang="en-US" altLang="ja-JP" sz="3200" dirty="0" smtClean="0">
                <a:solidFill>
                  <a:srgbClr val="0000FF"/>
                </a:solidFill>
                <a:latin typeface="+mj-lt"/>
                <a:ea typeface="Times New Roman" pitchFamily="-1" charset="0"/>
                <a:cs typeface="Times New Roman" pitchFamily="-1" charset="0"/>
              </a:rPr>
              <a:t>)</a:t>
            </a:r>
            <a:r>
              <a:rPr lang="ja-JP" altLang="en-US" sz="3200" baseline="-25000" dirty="0" smtClean="0">
                <a:solidFill>
                  <a:srgbClr val="0000FF"/>
                </a:solidFill>
                <a:latin typeface="+mj-lt"/>
                <a:ea typeface="HGP明朝E" pitchFamily="18" charset="-128"/>
              </a:rPr>
              <a:t>２</a:t>
            </a:r>
            <a:r>
              <a:rPr lang="en-US" altLang="ja-JP" sz="3200" dirty="0" smtClean="0">
                <a:solidFill>
                  <a:srgbClr val="0000FF"/>
                </a:solidFill>
                <a:latin typeface="+mj-lt"/>
                <a:ea typeface="Times New Roman" pitchFamily="-1" charset="0"/>
                <a:cs typeface="Times New Roman" pitchFamily="-1" charset="0"/>
              </a:rPr>
              <a:t>Fe</a:t>
            </a:r>
            <a:r>
              <a:rPr lang="en-US" altLang="ja-JP" sz="3200" baseline="-25000" dirty="0" smtClean="0">
                <a:solidFill>
                  <a:srgbClr val="0000FF"/>
                </a:solidFill>
                <a:latin typeface="+mj-lt"/>
                <a:ea typeface="Times New Roman" pitchFamily="-1" charset="0"/>
                <a:cs typeface="Times New Roman" pitchFamily="-1" charset="0"/>
              </a:rPr>
              <a:t>2</a:t>
            </a:r>
            <a:r>
              <a:rPr lang="en-US" altLang="ja-JP" sz="3200" dirty="0" smtClean="0">
                <a:solidFill>
                  <a:srgbClr val="0000FF"/>
                </a:solidFill>
                <a:latin typeface="+mj-lt"/>
                <a:ea typeface="Times New Roman" pitchFamily="-1" charset="0"/>
                <a:cs typeface="Times New Roman" pitchFamily="-1" charset="0"/>
              </a:rPr>
              <a:t>O</a:t>
            </a:r>
            <a:r>
              <a:rPr lang="en-US" altLang="ja-JP" sz="3200" baseline="-25000" dirty="0" smtClean="0">
                <a:solidFill>
                  <a:srgbClr val="0000FF"/>
                </a:solidFill>
                <a:latin typeface="+mj-lt"/>
                <a:ea typeface="Times New Roman" pitchFamily="-1" charset="0"/>
                <a:cs typeface="Times New Roman" pitchFamily="-1" charset="0"/>
              </a:rPr>
              <a:t>5</a:t>
            </a:r>
            <a:r>
              <a:rPr lang="ja-JP" altLang="en-US" sz="3200" dirty="0">
                <a:solidFill>
                  <a:srgbClr val="0000FF"/>
                </a:solidFill>
                <a:latin typeface="+mj-lt"/>
                <a:ea typeface="HGP明朝E" pitchFamily="18" charset="-128"/>
              </a:rPr>
              <a:t>　</a:t>
            </a:r>
            <a:r>
              <a:rPr lang="en-US" altLang="ja-JP" sz="3200" dirty="0" smtClean="0">
                <a:solidFill>
                  <a:srgbClr val="0000FF"/>
                </a:solidFill>
                <a:latin typeface="+mj-lt"/>
                <a:ea typeface="Times New Roman" pitchFamily="-1" charset="0"/>
                <a:cs typeface="Times New Roman" pitchFamily="-1" charset="0"/>
              </a:rPr>
              <a:t>(Ca(Sr)FeO</a:t>
            </a:r>
            <a:r>
              <a:rPr lang="en-US" altLang="ja-JP" sz="3200" baseline="-25000" dirty="0" smtClean="0">
                <a:solidFill>
                  <a:srgbClr val="0000FF"/>
                </a:solidFill>
                <a:latin typeface="+mj-lt"/>
                <a:ea typeface="Times New Roman" pitchFamily="-1" charset="0"/>
                <a:cs typeface="Times New Roman" pitchFamily="-1" charset="0"/>
              </a:rPr>
              <a:t>2.5</a:t>
            </a:r>
            <a:r>
              <a:rPr lang="en-US" altLang="ja-JP" sz="3200" dirty="0">
                <a:solidFill>
                  <a:srgbClr val="0000FF"/>
                </a:solidFill>
                <a:latin typeface="+mj-lt"/>
                <a:ea typeface="Times New Roman" pitchFamily="-1" charset="0"/>
                <a:cs typeface="Times New Roman" pitchFamily="-1" charset="0"/>
              </a:rPr>
              <a:t>)</a:t>
            </a:r>
          </a:p>
        </p:txBody>
      </p:sp>
      <p:sp>
        <p:nvSpPr>
          <p:cNvPr id="72711" name="正方形/長方形 78"/>
          <p:cNvSpPr>
            <a:spLocks noChangeArrowheads="1"/>
          </p:cNvSpPr>
          <p:nvPr/>
        </p:nvSpPr>
        <p:spPr bwMode="auto">
          <a:xfrm>
            <a:off x="428626" y="1000126"/>
            <a:ext cx="3734472" cy="707886"/>
          </a:xfrm>
          <a:prstGeom prst="rect">
            <a:avLst/>
          </a:prstGeom>
          <a:noFill/>
          <a:ln w="9525">
            <a:noFill/>
            <a:miter lim="800000"/>
            <a:headEnd/>
            <a:tailEnd/>
          </a:ln>
        </p:spPr>
        <p:txBody>
          <a:bodyPr wrap="square">
            <a:prstTxWarp prst="textNoShape">
              <a:avLst/>
            </a:prstTxWarp>
            <a:spAutoFit/>
          </a:bodyPr>
          <a:lstStyle/>
          <a:p>
            <a:r>
              <a:rPr lang="en-US" altLang="ja-JP" sz="2000" dirty="0" err="1">
                <a:ea typeface="Times New Roman" pitchFamily="-1" charset="0"/>
                <a:cs typeface="Times New Roman" pitchFamily="-1" charset="0"/>
              </a:rPr>
              <a:t>Antiferromagnet</a:t>
            </a:r>
            <a:r>
              <a:rPr lang="en-US" altLang="ja-JP" sz="2000" dirty="0">
                <a:ea typeface="Times New Roman" pitchFamily="-1" charset="0"/>
                <a:cs typeface="Times New Roman" pitchFamily="-1" charset="0"/>
              </a:rPr>
              <a:t> : </a:t>
            </a:r>
            <a:r>
              <a:rPr lang="en-US" altLang="ja-JP" sz="2000" b="1" dirty="0">
                <a:ea typeface="Times New Roman" pitchFamily="-1" charset="0"/>
                <a:cs typeface="Times New Roman" pitchFamily="-1" charset="0"/>
              </a:rPr>
              <a:t>type G </a:t>
            </a:r>
            <a:endParaRPr lang="en-US" altLang="ja-JP" sz="2000" b="1" dirty="0" smtClean="0">
              <a:ea typeface="Times New Roman" pitchFamily="-1" charset="0"/>
              <a:cs typeface="Times New Roman" pitchFamily="-1" charset="0"/>
            </a:endParaRPr>
          </a:p>
          <a:p>
            <a:r>
              <a:rPr lang="en-US" altLang="ja-JP" sz="2000" dirty="0" smtClean="0">
                <a:ea typeface="Times New Roman" pitchFamily="-1" charset="0"/>
                <a:cs typeface="Times New Roman" pitchFamily="-1" charset="0"/>
              </a:rPr>
              <a:t>T</a:t>
            </a:r>
            <a:r>
              <a:rPr lang="en-US" altLang="ja-JP" sz="2000" baseline="-25000" dirty="0" smtClean="0">
                <a:ea typeface="Times New Roman" pitchFamily="-1" charset="0"/>
                <a:cs typeface="Times New Roman" pitchFamily="-1" charset="0"/>
              </a:rPr>
              <a:t>N</a:t>
            </a:r>
            <a:r>
              <a:rPr lang="en-US" altLang="ja-JP" sz="2000" dirty="0" smtClean="0">
                <a:ea typeface="Times New Roman" pitchFamily="-1" charset="0"/>
                <a:cs typeface="Times New Roman" pitchFamily="-1" charset="0"/>
              </a:rPr>
              <a:t> </a:t>
            </a:r>
            <a:r>
              <a:rPr lang="en-US" altLang="ja-JP" sz="2000" dirty="0">
                <a:ea typeface="Times New Roman" pitchFamily="-1" charset="0"/>
                <a:cs typeface="Times New Roman" pitchFamily="-1" charset="0"/>
              </a:rPr>
              <a:t>= 720 </a:t>
            </a:r>
            <a:r>
              <a:rPr lang="en-US" altLang="ja-JP" sz="2000" dirty="0" smtClean="0">
                <a:ea typeface="Times New Roman" pitchFamily="-1" charset="0"/>
                <a:cs typeface="Times New Roman" pitchFamily="-1" charset="0"/>
              </a:rPr>
              <a:t>K, 700 K for </a:t>
            </a:r>
            <a:r>
              <a:rPr lang="en-US" altLang="ja-JP" sz="2000" dirty="0" err="1" smtClean="0">
                <a:ea typeface="Times New Roman" pitchFamily="-1" charset="0"/>
                <a:cs typeface="Times New Roman" pitchFamily="-1" charset="0"/>
              </a:rPr>
              <a:t>Ca</a:t>
            </a:r>
            <a:r>
              <a:rPr lang="en-US" altLang="ja-JP" sz="2000" dirty="0" smtClean="0">
                <a:ea typeface="Times New Roman" pitchFamily="-1" charset="0"/>
                <a:cs typeface="Times New Roman" pitchFamily="-1" charset="0"/>
              </a:rPr>
              <a:t>, </a:t>
            </a:r>
            <a:r>
              <a:rPr lang="en-US" altLang="ja-JP" sz="2000" dirty="0" err="1" smtClean="0">
                <a:ea typeface="Times New Roman" pitchFamily="-1" charset="0"/>
                <a:cs typeface="Times New Roman" pitchFamily="-1" charset="0"/>
              </a:rPr>
              <a:t>Sr</a:t>
            </a:r>
            <a:endParaRPr lang="en-US" altLang="ja-JP" sz="2000" dirty="0">
              <a:ea typeface="Times New Roman" pitchFamily="-1" charset="0"/>
              <a:cs typeface="Times New Roman" pitchFamily="-1" charset="0"/>
            </a:endParaRPr>
          </a:p>
        </p:txBody>
      </p:sp>
      <p:cxnSp>
        <p:nvCxnSpPr>
          <p:cNvPr id="72714" name="直線矢印コネクタ 57"/>
          <p:cNvCxnSpPr>
            <a:cxnSpLocks noChangeShapeType="1"/>
          </p:cNvCxnSpPr>
          <p:nvPr/>
        </p:nvCxnSpPr>
        <p:spPr bwMode="auto">
          <a:xfrm rot="10800000" flipV="1">
            <a:off x="7667626" y="4097338"/>
            <a:ext cx="252413" cy="0"/>
          </a:xfrm>
          <a:prstGeom prst="straightConnector1">
            <a:avLst/>
          </a:prstGeom>
          <a:noFill/>
          <a:ln w="28575">
            <a:solidFill>
              <a:schemeClr val="bg2"/>
            </a:solidFill>
            <a:round/>
            <a:headEnd/>
            <a:tailEnd type="arrow" w="med" len="med"/>
          </a:ln>
        </p:spPr>
      </p:cxnSp>
      <p:cxnSp>
        <p:nvCxnSpPr>
          <p:cNvPr id="72715" name="直線矢印コネクタ 58"/>
          <p:cNvCxnSpPr>
            <a:cxnSpLocks noChangeShapeType="1"/>
          </p:cNvCxnSpPr>
          <p:nvPr/>
        </p:nvCxnSpPr>
        <p:spPr bwMode="auto">
          <a:xfrm rot="10800000">
            <a:off x="7143751" y="4535489"/>
            <a:ext cx="785813" cy="1587"/>
          </a:xfrm>
          <a:prstGeom prst="straightConnector1">
            <a:avLst/>
          </a:prstGeom>
          <a:noFill/>
          <a:ln w="28575">
            <a:solidFill>
              <a:schemeClr val="bg2"/>
            </a:solidFill>
            <a:round/>
            <a:headEnd/>
            <a:tailEnd type="arrow" w="med" len="med"/>
          </a:ln>
        </p:spPr>
      </p:cxnSp>
      <p:cxnSp>
        <p:nvCxnSpPr>
          <p:cNvPr id="72716" name="直線矢印コネクタ 59"/>
          <p:cNvCxnSpPr>
            <a:cxnSpLocks noChangeShapeType="1"/>
          </p:cNvCxnSpPr>
          <p:nvPr/>
        </p:nvCxnSpPr>
        <p:spPr bwMode="auto">
          <a:xfrm rot="10800000">
            <a:off x="7548563" y="4786313"/>
            <a:ext cx="360363" cy="1587"/>
          </a:xfrm>
          <a:prstGeom prst="straightConnector1">
            <a:avLst/>
          </a:prstGeom>
          <a:noFill/>
          <a:ln w="28575">
            <a:solidFill>
              <a:schemeClr val="bg2"/>
            </a:solidFill>
            <a:round/>
            <a:headEnd/>
            <a:tailEnd type="arrow" w="med" len="med"/>
          </a:ln>
        </p:spPr>
      </p:cxnSp>
      <p:sp>
        <p:nvSpPr>
          <p:cNvPr id="72717" name="正方形/長方形 61"/>
          <p:cNvSpPr>
            <a:spLocks noChangeArrowheads="1"/>
          </p:cNvSpPr>
          <p:nvPr/>
        </p:nvSpPr>
        <p:spPr bwMode="auto">
          <a:xfrm>
            <a:off x="5549239" y="6369222"/>
            <a:ext cx="3262047" cy="307777"/>
          </a:xfrm>
          <a:prstGeom prst="rect">
            <a:avLst/>
          </a:prstGeom>
          <a:noFill/>
          <a:ln w="9525">
            <a:noFill/>
            <a:miter lim="800000"/>
            <a:headEnd/>
            <a:tailEnd/>
          </a:ln>
        </p:spPr>
        <p:txBody>
          <a:bodyPr wrap="square">
            <a:prstTxWarp prst="textNoShape">
              <a:avLst/>
            </a:prstTxWarp>
            <a:spAutoFit/>
          </a:bodyPr>
          <a:lstStyle/>
          <a:p>
            <a:r>
              <a:rPr lang="en-US" altLang="ja-JP" sz="1400" i="1" dirty="0" err="1">
                <a:ea typeface="Times New Roman" pitchFamily="-1" charset="0"/>
                <a:cs typeface="Times New Roman" pitchFamily="-1" charset="0"/>
              </a:rPr>
              <a:t>Acta</a:t>
            </a:r>
            <a:r>
              <a:rPr lang="en-US" altLang="ja-JP" sz="1400" i="1" dirty="0">
                <a:ea typeface="Times New Roman" pitchFamily="-1" charset="0"/>
                <a:cs typeface="Times New Roman" pitchFamily="-1" charset="0"/>
              </a:rPr>
              <a:t> </a:t>
            </a:r>
            <a:r>
              <a:rPr lang="en-US" altLang="ja-JP" sz="1400" i="1" dirty="0" err="1">
                <a:ea typeface="Times New Roman" pitchFamily="-1" charset="0"/>
                <a:cs typeface="Times New Roman" pitchFamily="-1" charset="0"/>
              </a:rPr>
              <a:t>Cryst</a:t>
            </a:r>
            <a:r>
              <a:rPr lang="en-US" altLang="ja-JP" sz="1400" i="1" dirty="0">
                <a:ea typeface="Times New Roman" pitchFamily="-1" charset="0"/>
                <a:cs typeface="Times New Roman" pitchFamily="-1" charset="0"/>
              </a:rPr>
              <a:t>. B </a:t>
            </a:r>
            <a:r>
              <a:rPr lang="en-US" altLang="ja-JP" sz="1400" b="1" dirty="0">
                <a:ea typeface="Times New Roman" pitchFamily="-1" charset="0"/>
                <a:cs typeface="Times New Roman" pitchFamily="-1" charset="0"/>
              </a:rPr>
              <a:t>31</a:t>
            </a:r>
            <a:r>
              <a:rPr lang="en-US" altLang="ja-JP" sz="1400" dirty="0">
                <a:ea typeface="Times New Roman" pitchFamily="-1" charset="0"/>
                <a:cs typeface="Times New Roman" pitchFamily="-1" charset="0"/>
              </a:rPr>
              <a:t>, 641 (1975)</a:t>
            </a:r>
          </a:p>
        </p:txBody>
      </p:sp>
      <p:pic>
        <p:nvPicPr>
          <p:cNvPr id="72718" name="Picture 2" descr="C:\Users\emcc\Desktop\SrF.bmp"/>
          <p:cNvPicPr>
            <a:picLocks noChangeAspect="1" noChangeArrowheads="1"/>
          </p:cNvPicPr>
          <p:nvPr/>
        </p:nvPicPr>
        <p:blipFill>
          <a:blip r:embed="rId3"/>
          <a:srcRect l="-5688" t="82719" r="87996" b="6152"/>
          <a:stretch>
            <a:fillRect/>
          </a:stretch>
        </p:blipFill>
        <p:spPr bwMode="auto">
          <a:xfrm>
            <a:off x="8072440" y="5356226"/>
            <a:ext cx="642937" cy="714375"/>
          </a:xfrm>
          <a:prstGeom prst="rect">
            <a:avLst/>
          </a:prstGeom>
          <a:noFill/>
          <a:ln w="9525">
            <a:noFill/>
            <a:miter lim="800000"/>
            <a:headEnd/>
            <a:tailEnd/>
          </a:ln>
        </p:spPr>
      </p:pic>
      <p:grpSp>
        <p:nvGrpSpPr>
          <p:cNvPr id="2" name="Group 79"/>
          <p:cNvGrpSpPr>
            <a:grpSpLocks/>
          </p:cNvGrpSpPr>
          <p:nvPr/>
        </p:nvGrpSpPr>
        <p:grpSpPr bwMode="auto">
          <a:xfrm>
            <a:off x="5597525" y="1476375"/>
            <a:ext cx="2873375" cy="4084638"/>
            <a:chOff x="3208" y="2734"/>
            <a:chExt cx="1810" cy="2573"/>
          </a:xfrm>
        </p:grpSpPr>
        <p:pic>
          <p:nvPicPr>
            <p:cNvPr id="72746" name="Picture 295" descr="C:\Users\emcc\Desktop\SrF.bmp"/>
            <p:cNvPicPr>
              <a:picLocks noChangeAspect="1" noChangeArrowheads="1"/>
            </p:cNvPicPr>
            <p:nvPr/>
          </p:nvPicPr>
          <p:blipFill>
            <a:blip r:embed="rId3"/>
            <a:srcRect l="14941" t="15906" r="26437" b="14108"/>
            <a:stretch>
              <a:fillRect/>
            </a:stretch>
          </p:blipFill>
          <p:spPr bwMode="auto">
            <a:xfrm>
              <a:off x="3208" y="2734"/>
              <a:ext cx="1491" cy="2573"/>
            </a:xfrm>
            <a:prstGeom prst="rect">
              <a:avLst/>
            </a:prstGeom>
            <a:noFill/>
            <a:ln w="9525">
              <a:noFill/>
              <a:miter lim="800000"/>
              <a:headEnd/>
              <a:tailEnd/>
            </a:ln>
          </p:spPr>
        </p:pic>
        <p:sp>
          <p:nvSpPr>
            <p:cNvPr id="72747" name="テキスト ボックス 260"/>
            <p:cNvSpPr txBox="1">
              <a:spLocks noChangeArrowheads="1"/>
            </p:cNvSpPr>
            <p:nvPr/>
          </p:nvSpPr>
          <p:spPr bwMode="auto">
            <a:xfrm>
              <a:off x="4706" y="4291"/>
              <a:ext cx="310" cy="233"/>
            </a:xfrm>
            <a:prstGeom prst="rect">
              <a:avLst/>
            </a:prstGeom>
            <a:no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O1</a:t>
              </a:r>
            </a:p>
          </p:txBody>
        </p:sp>
        <p:sp>
          <p:nvSpPr>
            <p:cNvPr id="72748" name="テキスト ボックス 261"/>
            <p:cNvSpPr txBox="1">
              <a:spLocks noChangeArrowheads="1"/>
            </p:cNvSpPr>
            <p:nvPr/>
          </p:nvSpPr>
          <p:spPr bwMode="auto">
            <a:xfrm>
              <a:off x="4708" y="4571"/>
              <a:ext cx="310" cy="233"/>
            </a:xfrm>
            <a:prstGeom prst="rect">
              <a:avLst/>
            </a:prstGeom>
            <a:no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O2</a:t>
              </a:r>
            </a:p>
          </p:txBody>
        </p:sp>
        <p:sp>
          <p:nvSpPr>
            <p:cNvPr id="72749" name="テキスト ボックス 262"/>
            <p:cNvSpPr txBox="1">
              <a:spLocks noChangeArrowheads="1"/>
            </p:cNvSpPr>
            <p:nvPr/>
          </p:nvSpPr>
          <p:spPr bwMode="auto">
            <a:xfrm>
              <a:off x="4708" y="4729"/>
              <a:ext cx="310" cy="233"/>
            </a:xfrm>
            <a:prstGeom prst="rect">
              <a:avLst/>
            </a:prstGeom>
            <a:no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O3</a:t>
              </a:r>
            </a:p>
          </p:txBody>
        </p:sp>
        <p:cxnSp>
          <p:nvCxnSpPr>
            <p:cNvPr id="72750" name="直線矢印コネクタ 57"/>
            <p:cNvCxnSpPr>
              <a:cxnSpLocks noChangeShapeType="1"/>
            </p:cNvCxnSpPr>
            <p:nvPr/>
          </p:nvCxnSpPr>
          <p:spPr bwMode="auto">
            <a:xfrm rot="10800000" flipV="1">
              <a:off x="4573" y="4415"/>
              <a:ext cx="159" cy="0"/>
            </a:xfrm>
            <a:prstGeom prst="straightConnector1">
              <a:avLst/>
            </a:prstGeom>
            <a:noFill/>
            <a:ln w="28575">
              <a:solidFill>
                <a:srgbClr val="0066FF"/>
              </a:solidFill>
              <a:round/>
              <a:headEnd/>
              <a:tailEnd type="arrow" w="med" len="med"/>
            </a:ln>
          </p:spPr>
        </p:cxnSp>
        <p:cxnSp>
          <p:nvCxnSpPr>
            <p:cNvPr id="72751" name="直線矢印コネクタ 58"/>
            <p:cNvCxnSpPr>
              <a:cxnSpLocks noChangeShapeType="1"/>
            </p:cNvCxnSpPr>
            <p:nvPr/>
          </p:nvCxnSpPr>
          <p:spPr bwMode="auto">
            <a:xfrm rot="10800000">
              <a:off x="4243" y="4691"/>
              <a:ext cx="495" cy="1"/>
            </a:xfrm>
            <a:prstGeom prst="straightConnector1">
              <a:avLst/>
            </a:prstGeom>
            <a:noFill/>
            <a:ln w="28575">
              <a:solidFill>
                <a:srgbClr val="0066FF"/>
              </a:solidFill>
              <a:round/>
              <a:headEnd/>
              <a:tailEnd type="arrow" w="med" len="med"/>
            </a:ln>
          </p:spPr>
        </p:cxnSp>
        <p:cxnSp>
          <p:nvCxnSpPr>
            <p:cNvPr id="72752" name="直線矢印コネクタ 59"/>
            <p:cNvCxnSpPr>
              <a:cxnSpLocks noChangeShapeType="1"/>
            </p:cNvCxnSpPr>
            <p:nvPr/>
          </p:nvCxnSpPr>
          <p:spPr bwMode="auto">
            <a:xfrm rot="10800000">
              <a:off x="4498" y="4849"/>
              <a:ext cx="227" cy="1"/>
            </a:xfrm>
            <a:prstGeom prst="straightConnector1">
              <a:avLst/>
            </a:prstGeom>
            <a:noFill/>
            <a:ln w="28575">
              <a:solidFill>
                <a:srgbClr val="0066FF"/>
              </a:solidFill>
              <a:round/>
              <a:headEnd/>
              <a:tailEnd type="arrow" w="med" len="med"/>
            </a:ln>
          </p:spPr>
        </p:cxnSp>
        <p:sp>
          <p:nvSpPr>
            <p:cNvPr id="36" name="右矢印 35"/>
            <p:cNvSpPr>
              <a:spLocks noChangeArrowheads="1"/>
            </p:cNvSpPr>
            <p:nvPr/>
          </p:nvSpPr>
          <p:spPr bwMode="auto">
            <a:xfrm rot="10800000">
              <a:off x="4101" y="4470"/>
              <a:ext cx="180" cy="102"/>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37" name="右矢印 36"/>
            <p:cNvSpPr>
              <a:spLocks noChangeArrowheads="1"/>
            </p:cNvSpPr>
            <p:nvPr/>
          </p:nvSpPr>
          <p:spPr bwMode="auto">
            <a:xfrm rot="10800000">
              <a:off x="3838" y="4852"/>
              <a:ext cx="180" cy="102"/>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38" name="右矢印 37"/>
            <p:cNvSpPr>
              <a:spLocks noChangeArrowheads="1"/>
            </p:cNvSpPr>
            <p:nvPr/>
          </p:nvSpPr>
          <p:spPr bwMode="auto">
            <a:xfrm flipV="1">
              <a:off x="4071" y="4882"/>
              <a:ext cx="180" cy="102"/>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39" name="右矢印 38"/>
            <p:cNvSpPr>
              <a:spLocks noChangeArrowheads="1"/>
            </p:cNvSpPr>
            <p:nvPr/>
          </p:nvSpPr>
          <p:spPr bwMode="auto">
            <a:xfrm flipV="1">
              <a:off x="3433" y="4882"/>
              <a:ext cx="180" cy="102"/>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0" name="右矢印 39"/>
            <p:cNvSpPr>
              <a:spLocks noChangeArrowheads="1"/>
            </p:cNvSpPr>
            <p:nvPr/>
          </p:nvSpPr>
          <p:spPr bwMode="auto">
            <a:xfrm rot="10800000">
              <a:off x="3455" y="4432"/>
              <a:ext cx="180" cy="102"/>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1" name="右矢印 40"/>
            <p:cNvSpPr>
              <a:spLocks noChangeArrowheads="1"/>
            </p:cNvSpPr>
            <p:nvPr/>
          </p:nvSpPr>
          <p:spPr bwMode="auto">
            <a:xfrm flipV="1">
              <a:off x="4115" y="4027"/>
              <a:ext cx="180" cy="102"/>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2" name="右矢印 41"/>
            <p:cNvSpPr>
              <a:spLocks noChangeArrowheads="1"/>
            </p:cNvSpPr>
            <p:nvPr/>
          </p:nvSpPr>
          <p:spPr bwMode="auto">
            <a:xfrm flipV="1">
              <a:off x="3425" y="4027"/>
              <a:ext cx="180" cy="102"/>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3" name="右矢印 42"/>
            <p:cNvSpPr>
              <a:spLocks noChangeArrowheads="1"/>
            </p:cNvSpPr>
            <p:nvPr/>
          </p:nvSpPr>
          <p:spPr bwMode="auto">
            <a:xfrm rot="10800000">
              <a:off x="3853" y="3967"/>
              <a:ext cx="180" cy="102"/>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4" name="右矢印 43"/>
            <p:cNvSpPr>
              <a:spLocks noChangeArrowheads="1"/>
            </p:cNvSpPr>
            <p:nvPr/>
          </p:nvSpPr>
          <p:spPr bwMode="auto">
            <a:xfrm rot="10800000">
              <a:off x="3643" y="4320"/>
              <a:ext cx="180" cy="101"/>
            </a:xfrm>
            <a:prstGeom prst="rightArrow">
              <a:avLst>
                <a:gd name="adj1" fmla="val 50000"/>
                <a:gd name="adj2" fmla="val 50363"/>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5" name="右矢印 44"/>
            <p:cNvSpPr>
              <a:spLocks noChangeArrowheads="1"/>
            </p:cNvSpPr>
            <p:nvPr/>
          </p:nvSpPr>
          <p:spPr bwMode="auto">
            <a:xfrm rot="10800000">
              <a:off x="4281" y="4335"/>
              <a:ext cx="180" cy="102"/>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6" name="右矢印 45"/>
            <p:cNvSpPr>
              <a:spLocks noChangeArrowheads="1"/>
            </p:cNvSpPr>
            <p:nvPr/>
          </p:nvSpPr>
          <p:spPr bwMode="auto">
            <a:xfrm flipV="1">
              <a:off x="4266" y="4770"/>
              <a:ext cx="180" cy="101"/>
            </a:xfrm>
            <a:prstGeom prst="rightArrow">
              <a:avLst>
                <a:gd name="adj1" fmla="val 50000"/>
                <a:gd name="adj2" fmla="val 50363"/>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7" name="右矢印 46"/>
            <p:cNvSpPr>
              <a:spLocks noChangeArrowheads="1"/>
            </p:cNvSpPr>
            <p:nvPr/>
          </p:nvSpPr>
          <p:spPr bwMode="auto">
            <a:xfrm flipV="1">
              <a:off x="3628" y="4770"/>
              <a:ext cx="180" cy="101"/>
            </a:xfrm>
            <a:prstGeom prst="rightArrow">
              <a:avLst>
                <a:gd name="adj1" fmla="val 50000"/>
                <a:gd name="adj2" fmla="val 50363"/>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8" name="右矢印 47"/>
            <p:cNvSpPr>
              <a:spLocks noChangeArrowheads="1"/>
            </p:cNvSpPr>
            <p:nvPr/>
          </p:nvSpPr>
          <p:spPr bwMode="auto">
            <a:xfrm flipV="1">
              <a:off x="4288" y="3877"/>
              <a:ext cx="180" cy="102"/>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9" name="右矢印 48"/>
            <p:cNvSpPr>
              <a:spLocks noChangeArrowheads="1"/>
            </p:cNvSpPr>
            <p:nvPr/>
          </p:nvSpPr>
          <p:spPr bwMode="auto">
            <a:xfrm flipV="1">
              <a:off x="3643" y="3877"/>
              <a:ext cx="180" cy="102"/>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50" name="右矢印 49"/>
            <p:cNvSpPr>
              <a:spLocks noChangeArrowheads="1"/>
            </p:cNvSpPr>
            <p:nvPr/>
          </p:nvSpPr>
          <p:spPr bwMode="auto">
            <a:xfrm flipV="1">
              <a:off x="3868" y="4387"/>
              <a:ext cx="180" cy="102"/>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grpSp>
      <p:sp>
        <p:nvSpPr>
          <p:cNvPr id="72744" name="Text Box 80"/>
          <p:cNvSpPr txBox="1">
            <a:spLocks noChangeArrowheads="1"/>
          </p:cNvSpPr>
          <p:nvPr/>
        </p:nvSpPr>
        <p:spPr bwMode="auto">
          <a:xfrm>
            <a:off x="4025900" y="2314894"/>
            <a:ext cx="1717675" cy="830997"/>
          </a:xfrm>
          <a:prstGeom prst="rect">
            <a:avLst/>
          </a:prstGeom>
          <a:noFill/>
          <a:ln w="9525">
            <a:noFill/>
            <a:miter lim="800000"/>
            <a:headEnd/>
            <a:tailEnd/>
          </a:ln>
        </p:spPr>
        <p:txBody>
          <a:bodyPr>
            <a:prstTxWarp prst="textNoShape">
              <a:avLst/>
            </a:prstTxWarp>
            <a:spAutoFit/>
          </a:bodyPr>
          <a:lstStyle/>
          <a:p>
            <a:pPr algn="ctr"/>
            <a:r>
              <a:rPr lang="en-US" altLang="ja-JP" sz="2400" dirty="0">
                <a:solidFill>
                  <a:schemeClr val="hlink"/>
                </a:solidFill>
              </a:rPr>
              <a:t>layer structure</a:t>
            </a:r>
          </a:p>
        </p:txBody>
      </p:sp>
      <p:sp>
        <p:nvSpPr>
          <p:cNvPr id="72745" name="Text Box 81"/>
          <p:cNvSpPr txBox="1">
            <a:spLocks noChangeArrowheads="1"/>
          </p:cNvSpPr>
          <p:nvPr/>
        </p:nvSpPr>
        <p:spPr bwMode="auto">
          <a:xfrm>
            <a:off x="7764462" y="2830354"/>
            <a:ext cx="1354136" cy="923330"/>
          </a:xfrm>
          <a:prstGeom prst="rect">
            <a:avLst/>
          </a:prstGeom>
          <a:noFill/>
          <a:ln w="9525">
            <a:noFill/>
            <a:miter lim="800000"/>
            <a:headEnd/>
            <a:tailEnd/>
          </a:ln>
        </p:spPr>
        <p:txBody>
          <a:bodyPr wrap="square">
            <a:prstTxWarp prst="textNoShape">
              <a:avLst/>
            </a:prstTxWarp>
            <a:spAutoFit/>
          </a:bodyPr>
          <a:lstStyle/>
          <a:p>
            <a:pPr algn="ctr"/>
            <a:r>
              <a:rPr lang="en-US" altLang="ja-JP" dirty="0"/>
              <a:t>3 kinds of oxygen atom</a:t>
            </a:r>
          </a:p>
        </p:txBody>
      </p:sp>
      <p:sp>
        <p:nvSpPr>
          <p:cNvPr id="51" name="フッター プレースホルダ 50"/>
          <p:cNvSpPr>
            <a:spLocks noGrp="1"/>
          </p:cNvSpPr>
          <p:nvPr>
            <p:ph type="ftr" sz="quarter" idx="11"/>
          </p:nvPr>
        </p:nvSpPr>
        <p:spPr>
          <a:xfrm>
            <a:off x="4163098" y="6523111"/>
            <a:ext cx="817803" cy="365125"/>
          </a:xfrm>
        </p:spPr>
        <p:txBody>
          <a:bodyPr/>
          <a:lstStyle/>
          <a:p>
            <a:r>
              <a:rPr lang="en-US" altLang="ja-JP" smtClean="0"/>
              <a:t>IAM/MSE</a:t>
            </a:r>
            <a:endParaRPr lang="ja-JP" altLang="en-US" dirty="0"/>
          </a:p>
        </p:txBody>
      </p:sp>
      <p:grpSp>
        <p:nvGrpSpPr>
          <p:cNvPr id="57" name="図形グループ 56"/>
          <p:cNvGrpSpPr/>
          <p:nvPr/>
        </p:nvGrpSpPr>
        <p:grpSpPr>
          <a:xfrm>
            <a:off x="715358" y="4287341"/>
            <a:ext cx="2571751" cy="2137767"/>
            <a:chOff x="428625" y="738191"/>
            <a:chExt cx="2571750" cy="2137767"/>
          </a:xfrm>
        </p:grpSpPr>
        <p:sp>
          <p:nvSpPr>
            <p:cNvPr id="72709" name="正方形/長方形 78"/>
            <p:cNvSpPr>
              <a:spLocks noChangeArrowheads="1"/>
            </p:cNvSpPr>
            <p:nvPr/>
          </p:nvSpPr>
          <p:spPr bwMode="auto">
            <a:xfrm>
              <a:off x="428625" y="1952628"/>
              <a:ext cx="2143125" cy="923330"/>
            </a:xfrm>
            <a:prstGeom prst="rect">
              <a:avLst/>
            </a:prstGeom>
            <a:noFill/>
            <a:ln w="9525">
              <a:noFill/>
              <a:miter lim="800000"/>
              <a:headEnd/>
              <a:tailEnd/>
            </a:ln>
          </p:spPr>
          <p:txBody>
            <a:bodyPr>
              <a:prstTxWarp prst="textNoShape">
                <a:avLst/>
              </a:prstTxWarp>
              <a:spAutoFit/>
            </a:bodyPr>
            <a:lstStyle/>
            <a:p>
              <a:r>
                <a:rPr lang="en-US" altLang="ja-JP" i="1" dirty="0">
                  <a:ea typeface="Times New Roman" pitchFamily="-1" charset="0"/>
                  <a:cs typeface="Times New Roman" pitchFamily="-1" charset="0"/>
                </a:rPr>
                <a:t>a </a:t>
              </a:r>
              <a:r>
                <a:rPr lang="en-US" altLang="ja-JP" dirty="0">
                  <a:ea typeface="Times New Roman" pitchFamily="-1" charset="0"/>
                  <a:cs typeface="Times New Roman" pitchFamily="-1" charset="0"/>
                </a:rPr>
                <a:t>= 0.566850 nm</a:t>
              </a:r>
            </a:p>
            <a:p>
              <a:r>
                <a:rPr lang="en-US" altLang="ja-JP" i="1" dirty="0" err="1">
                  <a:ea typeface="Times New Roman" pitchFamily="-1" charset="0"/>
                  <a:cs typeface="Times New Roman" pitchFamily="-1" charset="0"/>
                </a:rPr>
                <a:t>b</a:t>
              </a:r>
              <a:r>
                <a:rPr lang="en-US" altLang="ja-JP" i="1" dirty="0">
                  <a:ea typeface="Times New Roman" pitchFamily="-1" charset="0"/>
                  <a:cs typeface="Times New Roman" pitchFamily="-1" charset="0"/>
                </a:rPr>
                <a:t> </a:t>
              </a:r>
              <a:r>
                <a:rPr lang="en-US" altLang="ja-JP" dirty="0">
                  <a:ea typeface="Times New Roman" pitchFamily="-1" charset="0"/>
                  <a:cs typeface="Times New Roman" pitchFamily="-1" charset="0"/>
                </a:rPr>
                <a:t>= 1.55823 nm</a:t>
              </a:r>
            </a:p>
            <a:p>
              <a:r>
                <a:rPr lang="en-US" altLang="ja-JP" i="1" dirty="0" err="1">
                  <a:ea typeface="Times New Roman" pitchFamily="-1" charset="0"/>
                  <a:cs typeface="Times New Roman" pitchFamily="-1" charset="0"/>
                </a:rPr>
                <a:t>c</a:t>
              </a:r>
              <a:r>
                <a:rPr lang="en-US" altLang="ja-JP" i="1" dirty="0">
                  <a:ea typeface="Times New Roman" pitchFamily="-1" charset="0"/>
                  <a:cs typeface="Times New Roman" pitchFamily="-1" charset="0"/>
                </a:rPr>
                <a:t> </a:t>
              </a:r>
              <a:r>
                <a:rPr lang="en-US" altLang="ja-JP" dirty="0">
                  <a:ea typeface="Times New Roman" pitchFamily="-1" charset="0"/>
                  <a:cs typeface="Times New Roman" pitchFamily="-1" charset="0"/>
                </a:rPr>
                <a:t>= 0.52653 nm</a:t>
              </a:r>
            </a:p>
          </p:txBody>
        </p:sp>
        <p:sp>
          <p:nvSpPr>
            <p:cNvPr id="72710" name="正方形/長方形 92"/>
            <p:cNvSpPr>
              <a:spLocks noChangeArrowheads="1"/>
            </p:cNvSpPr>
            <p:nvPr/>
          </p:nvSpPr>
          <p:spPr bwMode="auto">
            <a:xfrm>
              <a:off x="428625" y="1000125"/>
              <a:ext cx="2571750" cy="923330"/>
            </a:xfrm>
            <a:prstGeom prst="rect">
              <a:avLst/>
            </a:prstGeom>
            <a:noFill/>
            <a:ln w="9525">
              <a:noFill/>
              <a:miter lim="800000"/>
              <a:headEnd/>
              <a:tailEnd/>
            </a:ln>
          </p:spPr>
          <p:txBody>
            <a:bodyPr>
              <a:prstTxWarp prst="textNoShape">
                <a:avLst/>
              </a:prstTxWarp>
              <a:spAutoFit/>
            </a:bodyPr>
            <a:lstStyle/>
            <a:p>
              <a:r>
                <a:rPr lang="en-US" altLang="ja-JP" dirty="0" err="1" smtClean="0">
                  <a:ea typeface="Times New Roman" pitchFamily="-1" charset="0"/>
                  <a:cs typeface="Times New Roman" pitchFamily="-1" charset="0"/>
                </a:rPr>
                <a:t>Brownmillerite</a:t>
              </a:r>
              <a:r>
                <a:rPr lang="en-US" altLang="ja-JP" dirty="0" smtClean="0">
                  <a:ea typeface="Times New Roman" pitchFamily="-1" charset="0"/>
                  <a:cs typeface="Times New Roman" pitchFamily="-1" charset="0"/>
                </a:rPr>
                <a:t> oxide</a:t>
              </a:r>
            </a:p>
            <a:p>
              <a:r>
                <a:rPr lang="en-US" altLang="ja-JP" dirty="0" smtClean="0">
                  <a:ea typeface="Times New Roman" pitchFamily="-1" charset="0"/>
                  <a:cs typeface="Times New Roman" pitchFamily="-1" charset="0"/>
                </a:rPr>
                <a:t>Orthorhombic</a:t>
              </a:r>
            </a:p>
            <a:p>
              <a:r>
                <a:rPr lang="en-US" altLang="ja-JP" dirty="0" smtClean="0">
                  <a:ea typeface="Times New Roman" pitchFamily="-1" charset="0"/>
                  <a:cs typeface="Times New Roman" pitchFamily="-1" charset="0"/>
                </a:rPr>
                <a:t>Space group : </a:t>
              </a:r>
              <a:r>
                <a:rPr lang="en-US" altLang="ja-JP" i="1" dirty="0" err="1" smtClean="0">
                  <a:ea typeface="Times New Roman" pitchFamily="-1" charset="0"/>
                  <a:cs typeface="Times New Roman" pitchFamily="-1" charset="0"/>
                </a:rPr>
                <a:t>Icmm</a:t>
              </a:r>
              <a:endParaRPr lang="en-US" altLang="ja-JP" i="1" dirty="0">
                <a:ea typeface="Times New Roman" pitchFamily="-1" charset="0"/>
                <a:cs typeface="Times New Roman" pitchFamily="-1" charset="0"/>
              </a:endParaRPr>
            </a:p>
          </p:txBody>
        </p:sp>
        <p:sp>
          <p:nvSpPr>
            <p:cNvPr id="54" name="正方形/長方形 53"/>
            <p:cNvSpPr/>
            <p:nvPr/>
          </p:nvSpPr>
          <p:spPr>
            <a:xfrm>
              <a:off x="868160" y="738191"/>
              <a:ext cx="1078353" cy="369332"/>
            </a:xfrm>
            <a:prstGeom prst="rect">
              <a:avLst/>
            </a:prstGeom>
          </p:spPr>
          <p:txBody>
            <a:bodyPr wrap="none">
              <a:spAutoFit/>
            </a:bodyPr>
            <a:lstStyle/>
            <a:p>
              <a:r>
                <a:rPr lang="en-US" altLang="ja-JP" dirty="0" smtClean="0">
                  <a:solidFill>
                    <a:srgbClr val="0000FF"/>
                  </a:solidFill>
                  <a:ea typeface="Times New Roman" pitchFamily="-1" charset="0"/>
                  <a:cs typeface="Times New Roman" pitchFamily="-1" charset="0"/>
                </a:rPr>
                <a:t>SrFeO</a:t>
              </a:r>
              <a:r>
                <a:rPr lang="en-US" altLang="ja-JP" baseline="-25000" dirty="0" smtClean="0">
                  <a:solidFill>
                    <a:srgbClr val="0000FF"/>
                  </a:solidFill>
                  <a:ea typeface="Times New Roman" pitchFamily="-1" charset="0"/>
                  <a:cs typeface="Times New Roman" pitchFamily="-1" charset="0"/>
                </a:rPr>
                <a:t>2.5</a:t>
              </a:r>
              <a:endParaRPr lang="ja-JP" altLang="en-US" dirty="0"/>
            </a:p>
          </p:txBody>
        </p:sp>
      </p:grpSp>
      <p:grpSp>
        <p:nvGrpSpPr>
          <p:cNvPr id="58" name="図形グループ 57"/>
          <p:cNvGrpSpPr/>
          <p:nvPr/>
        </p:nvGrpSpPr>
        <p:grpSpPr>
          <a:xfrm>
            <a:off x="715358" y="1792714"/>
            <a:ext cx="2571751" cy="2131587"/>
            <a:chOff x="679957" y="4382921"/>
            <a:chExt cx="2571750" cy="2131587"/>
          </a:xfrm>
        </p:grpSpPr>
        <p:sp>
          <p:nvSpPr>
            <p:cNvPr id="52" name="正方形/長方形 78"/>
            <p:cNvSpPr>
              <a:spLocks noChangeArrowheads="1"/>
            </p:cNvSpPr>
            <p:nvPr/>
          </p:nvSpPr>
          <p:spPr bwMode="auto">
            <a:xfrm>
              <a:off x="679957" y="5591178"/>
              <a:ext cx="2143125" cy="923330"/>
            </a:xfrm>
            <a:prstGeom prst="rect">
              <a:avLst/>
            </a:prstGeom>
            <a:noFill/>
            <a:ln w="9525">
              <a:noFill/>
              <a:miter lim="800000"/>
              <a:headEnd/>
              <a:tailEnd/>
            </a:ln>
          </p:spPr>
          <p:txBody>
            <a:bodyPr>
              <a:prstTxWarp prst="textNoShape">
                <a:avLst/>
              </a:prstTxWarp>
              <a:spAutoFit/>
            </a:bodyPr>
            <a:lstStyle/>
            <a:p>
              <a:r>
                <a:rPr lang="en-US" altLang="ja-JP" i="1" dirty="0">
                  <a:ea typeface="Times New Roman" pitchFamily="-1" charset="0"/>
                  <a:cs typeface="Times New Roman" pitchFamily="-1" charset="0"/>
                </a:rPr>
                <a:t>a </a:t>
              </a:r>
              <a:r>
                <a:rPr lang="en-US" altLang="ja-JP" dirty="0">
                  <a:ea typeface="Times New Roman" pitchFamily="-1" charset="0"/>
                  <a:cs typeface="Times New Roman" pitchFamily="-1" charset="0"/>
                </a:rPr>
                <a:t>=</a:t>
              </a:r>
              <a:r>
                <a:rPr lang="en-US" altLang="ja-JP" dirty="0" smtClean="0">
                  <a:ea typeface="Times New Roman" pitchFamily="-1" charset="0"/>
                  <a:cs typeface="Times New Roman" pitchFamily="-1" charset="0"/>
                </a:rPr>
                <a:t> 0.5946 nm</a:t>
              </a:r>
              <a:endParaRPr lang="en-US" altLang="ja-JP" dirty="0">
                <a:ea typeface="Times New Roman" pitchFamily="-1" charset="0"/>
                <a:cs typeface="Times New Roman" pitchFamily="-1" charset="0"/>
              </a:endParaRPr>
            </a:p>
            <a:p>
              <a:r>
                <a:rPr lang="en-US" altLang="ja-JP" i="1" dirty="0" err="1">
                  <a:ea typeface="Times New Roman" pitchFamily="-1" charset="0"/>
                  <a:cs typeface="Times New Roman" pitchFamily="-1" charset="0"/>
                </a:rPr>
                <a:t>b</a:t>
              </a:r>
              <a:r>
                <a:rPr lang="en-US" altLang="ja-JP" i="1" dirty="0">
                  <a:ea typeface="Times New Roman" pitchFamily="-1" charset="0"/>
                  <a:cs typeface="Times New Roman" pitchFamily="-1" charset="0"/>
                </a:rPr>
                <a:t> </a:t>
              </a:r>
              <a:r>
                <a:rPr lang="en-US" altLang="ja-JP" dirty="0">
                  <a:ea typeface="Times New Roman" pitchFamily="-1" charset="0"/>
                  <a:cs typeface="Times New Roman" pitchFamily="-1" charset="0"/>
                </a:rPr>
                <a:t>=</a:t>
              </a:r>
              <a:r>
                <a:rPr lang="en-US" altLang="ja-JP" dirty="0" smtClean="0">
                  <a:ea typeface="Times New Roman" pitchFamily="-1" charset="0"/>
                  <a:cs typeface="Times New Roman" pitchFamily="-1" charset="0"/>
                </a:rPr>
                <a:t> 1.48273 nm</a:t>
              </a:r>
              <a:endParaRPr lang="en-US" altLang="ja-JP" dirty="0">
                <a:ea typeface="Times New Roman" pitchFamily="-1" charset="0"/>
                <a:cs typeface="Times New Roman" pitchFamily="-1" charset="0"/>
              </a:endParaRPr>
            </a:p>
            <a:p>
              <a:r>
                <a:rPr lang="en-US" altLang="ja-JP" i="1" dirty="0" err="1">
                  <a:ea typeface="Times New Roman" pitchFamily="-1" charset="0"/>
                  <a:cs typeface="Times New Roman" pitchFamily="-1" charset="0"/>
                </a:rPr>
                <a:t>c</a:t>
              </a:r>
              <a:r>
                <a:rPr lang="en-US" altLang="ja-JP" i="1" dirty="0">
                  <a:ea typeface="Times New Roman" pitchFamily="-1" charset="0"/>
                  <a:cs typeface="Times New Roman" pitchFamily="-1" charset="0"/>
                </a:rPr>
                <a:t> </a:t>
              </a:r>
              <a:r>
                <a:rPr lang="en-US" altLang="ja-JP" dirty="0">
                  <a:ea typeface="Times New Roman" pitchFamily="-1" charset="0"/>
                  <a:cs typeface="Times New Roman" pitchFamily="-1" charset="0"/>
                </a:rPr>
                <a:t>=</a:t>
              </a:r>
              <a:r>
                <a:rPr lang="en-US" altLang="ja-JP" dirty="0" smtClean="0">
                  <a:ea typeface="Times New Roman" pitchFamily="-1" charset="0"/>
                  <a:cs typeface="Times New Roman" pitchFamily="-1" charset="0"/>
                </a:rPr>
                <a:t> 0.54307nm</a:t>
              </a:r>
              <a:endParaRPr lang="en-US" altLang="ja-JP" dirty="0">
                <a:ea typeface="Times New Roman" pitchFamily="-1" charset="0"/>
                <a:cs typeface="Times New Roman" pitchFamily="-1" charset="0"/>
              </a:endParaRPr>
            </a:p>
          </p:txBody>
        </p:sp>
        <p:sp>
          <p:nvSpPr>
            <p:cNvPr id="53" name="正方形/長方形 92"/>
            <p:cNvSpPr>
              <a:spLocks noChangeArrowheads="1"/>
            </p:cNvSpPr>
            <p:nvPr/>
          </p:nvSpPr>
          <p:spPr bwMode="auto">
            <a:xfrm>
              <a:off x="679957" y="4638675"/>
              <a:ext cx="2571750" cy="923330"/>
            </a:xfrm>
            <a:prstGeom prst="rect">
              <a:avLst/>
            </a:prstGeom>
            <a:noFill/>
            <a:ln w="9525">
              <a:noFill/>
              <a:miter lim="800000"/>
              <a:headEnd/>
              <a:tailEnd/>
            </a:ln>
          </p:spPr>
          <p:txBody>
            <a:bodyPr>
              <a:prstTxWarp prst="textNoShape">
                <a:avLst/>
              </a:prstTxWarp>
              <a:spAutoFit/>
            </a:bodyPr>
            <a:lstStyle/>
            <a:p>
              <a:r>
                <a:rPr lang="en-US" altLang="ja-JP" dirty="0" err="1">
                  <a:ea typeface="Times New Roman" pitchFamily="-1" charset="0"/>
                  <a:cs typeface="Times New Roman" pitchFamily="-1" charset="0"/>
                </a:rPr>
                <a:t>Brownmillerite</a:t>
              </a:r>
              <a:r>
                <a:rPr lang="en-US" altLang="ja-JP" dirty="0">
                  <a:ea typeface="Times New Roman" pitchFamily="-1" charset="0"/>
                  <a:cs typeface="Times New Roman" pitchFamily="-1" charset="0"/>
                </a:rPr>
                <a:t> oxide</a:t>
              </a:r>
            </a:p>
            <a:p>
              <a:r>
                <a:rPr lang="en-US" altLang="ja-JP" dirty="0">
                  <a:ea typeface="Times New Roman" pitchFamily="-1" charset="0"/>
                  <a:cs typeface="Times New Roman" pitchFamily="-1" charset="0"/>
                </a:rPr>
                <a:t>Orthorhombic</a:t>
              </a:r>
            </a:p>
            <a:p>
              <a:r>
                <a:rPr lang="en-US" altLang="ja-JP" dirty="0">
                  <a:ea typeface="Times New Roman" pitchFamily="-1" charset="0"/>
                  <a:cs typeface="Times New Roman" pitchFamily="-1" charset="0"/>
                </a:rPr>
                <a:t>Space group :</a:t>
              </a:r>
              <a:r>
                <a:rPr lang="en-US" altLang="ja-JP" dirty="0" smtClean="0">
                  <a:ea typeface="Times New Roman" pitchFamily="-1" charset="0"/>
                  <a:cs typeface="Times New Roman" pitchFamily="-1" charset="0"/>
                </a:rPr>
                <a:t> </a:t>
              </a:r>
              <a:r>
                <a:rPr lang="en-US" altLang="ja-JP" i="1" dirty="0" err="1" smtClean="0">
                  <a:ea typeface="Times New Roman" pitchFamily="-1" charset="0"/>
                  <a:cs typeface="Times New Roman" pitchFamily="-1" charset="0"/>
                </a:rPr>
                <a:t>Pcmn</a:t>
              </a:r>
              <a:endParaRPr lang="en-US" altLang="ja-JP" i="1" dirty="0">
                <a:ea typeface="Times New Roman" pitchFamily="-1" charset="0"/>
                <a:cs typeface="Times New Roman" pitchFamily="-1" charset="0"/>
              </a:endParaRPr>
            </a:p>
          </p:txBody>
        </p:sp>
        <p:sp>
          <p:nvSpPr>
            <p:cNvPr id="55" name="正方形/長方形 54"/>
            <p:cNvSpPr/>
            <p:nvPr/>
          </p:nvSpPr>
          <p:spPr>
            <a:xfrm>
              <a:off x="1055248" y="4382921"/>
              <a:ext cx="1142598" cy="369332"/>
            </a:xfrm>
            <a:prstGeom prst="rect">
              <a:avLst/>
            </a:prstGeom>
          </p:spPr>
          <p:txBody>
            <a:bodyPr wrap="none">
              <a:spAutoFit/>
            </a:bodyPr>
            <a:lstStyle/>
            <a:p>
              <a:r>
                <a:rPr lang="en-US" altLang="ja-JP" dirty="0" smtClean="0">
                  <a:solidFill>
                    <a:srgbClr val="0000FF"/>
                  </a:solidFill>
                  <a:ea typeface="Times New Roman" pitchFamily="-1" charset="0"/>
                  <a:cs typeface="Times New Roman" pitchFamily="-1" charset="0"/>
                </a:rPr>
                <a:t>CaFeO</a:t>
              </a:r>
              <a:r>
                <a:rPr lang="en-US" altLang="ja-JP" baseline="-25000" dirty="0" smtClean="0">
                  <a:solidFill>
                    <a:srgbClr val="0000FF"/>
                  </a:solidFill>
                  <a:ea typeface="Times New Roman" pitchFamily="-1" charset="0"/>
                  <a:cs typeface="Times New Roman" pitchFamily="-1" charset="0"/>
                </a:rPr>
                <a:t>2.5</a:t>
              </a:r>
              <a:endParaRPr lang="ja-JP" altLang="en-US" dirty="0"/>
            </a:p>
          </p:txBody>
        </p:sp>
      </p:grpSp>
      <p:sp>
        <p:nvSpPr>
          <p:cNvPr id="56" name="テキスト ボックス 55"/>
          <p:cNvSpPr txBox="1"/>
          <p:nvPr/>
        </p:nvSpPr>
        <p:spPr>
          <a:xfrm>
            <a:off x="3043179" y="5048251"/>
            <a:ext cx="2324689" cy="1200329"/>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dirty="0" smtClean="0"/>
              <a:t>including a randomly-oriented tetrahedral chains</a:t>
            </a:r>
          </a:p>
          <a:p>
            <a:r>
              <a:rPr lang="ja-JP" altLang="en-US" dirty="0" smtClean="0">
                <a:sym typeface="Wingdings"/>
              </a:rPr>
              <a:t></a:t>
            </a:r>
            <a:r>
              <a:rPr lang="en-US" altLang="ja-JP" dirty="0" smtClean="0">
                <a:sym typeface="Wingdings"/>
              </a:rPr>
              <a:t> calculation for</a:t>
            </a:r>
            <a:r>
              <a:rPr lang="en-US" altLang="ja-JP" i="1" dirty="0" smtClean="0">
                <a:sym typeface="Wingdings"/>
              </a:rPr>
              <a:t> Ibm2</a:t>
            </a:r>
            <a:endParaRPr kumimoji="1" lang="ja-JP" altLang="en-US" i="1" dirty="0"/>
          </a:p>
        </p:txBody>
      </p:sp>
      <p:sp>
        <p:nvSpPr>
          <p:cNvPr id="72712" name="Text Box 10"/>
          <p:cNvSpPr txBox="1">
            <a:spLocks noChangeArrowheads="1"/>
          </p:cNvSpPr>
          <p:nvPr/>
        </p:nvSpPr>
        <p:spPr bwMode="auto">
          <a:xfrm>
            <a:off x="4164013" y="3941235"/>
            <a:ext cx="1441451" cy="611188"/>
          </a:xfrm>
          <a:prstGeom prst="rect">
            <a:avLst/>
          </a:prstGeom>
          <a:solidFill>
            <a:srgbClr val="CCFFCC"/>
          </a:solidFill>
          <a:ln w="9525">
            <a:solidFill>
              <a:srgbClr val="0070C0"/>
            </a:solidFill>
            <a:miter lim="800000"/>
            <a:headEnd/>
            <a:tailEnd/>
          </a:ln>
        </p:spPr>
        <p:txBody>
          <a:bodyPr lIns="74295" tIns="8890" rIns="74295" bIns="8890">
            <a:prstTxWarp prst="textNoShape">
              <a:avLst/>
            </a:prstTxWarp>
          </a:bodyPr>
          <a:lstStyle/>
          <a:p>
            <a:pPr algn="r"/>
            <a:r>
              <a:rPr lang="en-US" altLang="ja-JP" sz="2000" dirty="0">
                <a:ea typeface="Times New Roman" pitchFamily="-1" charset="0"/>
                <a:cs typeface="Times New Roman" pitchFamily="-1" charset="0"/>
              </a:rPr>
              <a:t>FeO</a:t>
            </a:r>
            <a:r>
              <a:rPr lang="en-US" altLang="ja-JP" sz="2000" baseline="-25000" dirty="0">
                <a:ea typeface="Times New Roman" pitchFamily="-1" charset="0"/>
                <a:cs typeface="Times New Roman" pitchFamily="-1" charset="0"/>
              </a:rPr>
              <a:t>4 </a:t>
            </a:r>
            <a:r>
              <a:rPr lang="en-US" altLang="ja-JP" dirty="0"/>
              <a:t>tetrahedron </a:t>
            </a:r>
            <a:endParaRPr lang="ja-JP" dirty="0"/>
          </a:p>
        </p:txBody>
      </p:sp>
      <p:sp>
        <p:nvSpPr>
          <p:cNvPr id="72713" name="Text Box 12"/>
          <p:cNvSpPr txBox="1">
            <a:spLocks noChangeArrowheads="1"/>
          </p:cNvSpPr>
          <p:nvPr/>
        </p:nvSpPr>
        <p:spPr bwMode="auto">
          <a:xfrm>
            <a:off x="4164013" y="3287185"/>
            <a:ext cx="1438275" cy="552451"/>
          </a:xfrm>
          <a:prstGeom prst="rect">
            <a:avLst/>
          </a:prstGeom>
          <a:solidFill>
            <a:srgbClr val="CCFFCC"/>
          </a:solidFill>
          <a:ln w="9525">
            <a:solidFill>
              <a:srgbClr val="0070C0"/>
            </a:solidFill>
            <a:miter lim="800000"/>
            <a:headEnd/>
            <a:tailEnd/>
          </a:ln>
        </p:spPr>
        <p:txBody>
          <a:bodyPr lIns="74295" tIns="8890" rIns="74295" bIns="8890">
            <a:prstTxWarp prst="textNoShape">
              <a:avLst/>
            </a:prstTxWarp>
          </a:bodyPr>
          <a:lstStyle/>
          <a:p>
            <a:pPr algn="r"/>
            <a:r>
              <a:rPr lang="en-US" altLang="ja-JP" sz="2000" dirty="0">
                <a:ea typeface="Times New Roman" pitchFamily="-1" charset="0"/>
                <a:cs typeface="Times New Roman" pitchFamily="-1" charset="0"/>
              </a:rPr>
              <a:t>FeO</a:t>
            </a:r>
            <a:r>
              <a:rPr lang="en-US" altLang="ja-JP" sz="2000" baseline="-25000" dirty="0">
                <a:ea typeface="Times New Roman" pitchFamily="-1" charset="0"/>
                <a:cs typeface="Times New Roman" pitchFamily="-1" charset="0"/>
              </a:rPr>
              <a:t>6 </a:t>
            </a:r>
            <a:r>
              <a:rPr lang="en-US" altLang="ja-JP" dirty="0"/>
              <a:t>octahedron </a:t>
            </a:r>
            <a:endParaRPr lang="ja-JP" dirty="0"/>
          </a:p>
        </p:txBody>
      </p:sp>
      <p:cxnSp>
        <p:nvCxnSpPr>
          <p:cNvPr id="5" name="直線矢印コネクタ 4"/>
          <p:cNvCxnSpPr/>
          <p:nvPr/>
        </p:nvCxnSpPr>
        <p:spPr>
          <a:xfrm flipV="1">
            <a:off x="8715377" y="1254037"/>
            <a:ext cx="0" cy="1022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H="1">
            <a:off x="8026401" y="2276387"/>
            <a:ext cx="68897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8376439" y="1172711"/>
            <a:ext cx="312906" cy="369332"/>
          </a:xfrm>
          <a:prstGeom prst="rect">
            <a:avLst/>
          </a:prstGeom>
          <a:noFill/>
        </p:spPr>
        <p:txBody>
          <a:bodyPr wrap="none" rtlCol="0">
            <a:spAutoFit/>
          </a:bodyPr>
          <a:lstStyle/>
          <a:p>
            <a:r>
              <a:rPr kumimoji="1" lang="en-US" altLang="ja-JP" dirty="0" smtClean="0"/>
              <a:t>b</a:t>
            </a:r>
            <a:endParaRPr kumimoji="1" lang="ja-JP" altLang="en-US" dirty="0"/>
          </a:p>
        </p:txBody>
      </p:sp>
      <p:sp>
        <p:nvSpPr>
          <p:cNvPr id="9" name="テキスト ボックス 8"/>
          <p:cNvSpPr txBox="1"/>
          <p:nvPr/>
        </p:nvSpPr>
        <p:spPr>
          <a:xfrm>
            <a:off x="7964488" y="1867807"/>
            <a:ext cx="312906" cy="369332"/>
          </a:xfrm>
          <a:prstGeom prst="rect">
            <a:avLst/>
          </a:prstGeom>
          <a:noFill/>
        </p:spPr>
        <p:txBody>
          <a:bodyPr wrap="none" rtlCol="0">
            <a:spAutoFit/>
          </a:bodyPr>
          <a:lstStyle/>
          <a:p>
            <a:r>
              <a:rPr kumimoji="1" lang="en-US" altLang="ja-JP" dirty="0" smtClean="0"/>
              <a:t>a</a:t>
            </a:r>
            <a:endParaRPr kumimoji="1" lang="ja-JP" alt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1"/>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2"/>
          </p:nvPr>
        </p:nvSpPr>
        <p:spPr/>
        <p:txBody>
          <a:bodyPr/>
          <a:lstStyle/>
          <a:p>
            <a:fld id="{D52EB80E-06F1-4F72-B7E2-23BDC7693653}" type="slidenum">
              <a:rPr lang="ja-JP" altLang="en-US" smtClean="0"/>
              <a:pPr/>
              <a:t>25</a:t>
            </a:fld>
            <a:endParaRPr lang="ja-JP" altLang="en-US"/>
          </a:p>
        </p:txBody>
      </p:sp>
      <p:pic>
        <p:nvPicPr>
          <p:cNvPr id="8" name="Picture 2" descr="C:\Users\emcc\Desktop\m2.bmp"/>
          <p:cNvPicPr>
            <a:picLocks noChangeAspect="1" noChangeArrowheads="1"/>
          </p:cNvPicPr>
          <p:nvPr/>
        </p:nvPicPr>
        <p:blipFill>
          <a:blip r:embed="rId2"/>
          <a:srcRect l="26553" t="35252" r="29532" b="8934"/>
          <a:stretch>
            <a:fillRect/>
          </a:stretch>
        </p:blipFill>
        <p:spPr bwMode="auto">
          <a:xfrm>
            <a:off x="1828802" y="949027"/>
            <a:ext cx="1665287" cy="2805113"/>
          </a:xfrm>
          <a:prstGeom prst="rect">
            <a:avLst/>
          </a:prstGeom>
          <a:noFill/>
          <a:ln w="9525">
            <a:noFill/>
            <a:miter lim="800000"/>
            <a:headEnd/>
            <a:tailEnd/>
          </a:ln>
        </p:spPr>
      </p:pic>
      <p:sp>
        <p:nvSpPr>
          <p:cNvPr id="9" name="テキスト ボックス 95"/>
          <p:cNvSpPr txBox="1">
            <a:spLocks noChangeArrowheads="1"/>
          </p:cNvSpPr>
          <p:nvPr/>
        </p:nvSpPr>
        <p:spPr bwMode="auto">
          <a:xfrm>
            <a:off x="1719263" y="3020714"/>
            <a:ext cx="803901" cy="369332"/>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1.94Å</a:t>
            </a:r>
          </a:p>
        </p:txBody>
      </p:sp>
      <p:sp>
        <p:nvSpPr>
          <p:cNvPr id="10" name="テキスト ボックス 96"/>
          <p:cNvSpPr txBox="1">
            <a:spLocks noChangeArrowheads="1"/>
          </p:cNvSpPr>
          <p:nvPr/>
        </p:nvSpPr>
        <p:spPr bwMode="auto">
          <a:xfrm>
            <a:off x="2900363" y="2365076"/>
            <a:ext cx="932279" cy="369332"/>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2.217Å</a:t>
            </a:r>
          </a:p>
        </p:txBody>
      </p:sp>
      <p:cxnSp>
        <p:nvCxnSpPr>
          <p:cNvPr id="11" name="直線矢印コネクタ 97"/>
          <p:cNvCxnSpPr>
            <a:cxnSpLocks noChangeShapeType="1"/>
          </p:cNvCxnSpPr>
          <p:nvPr/>
        </p:nvCxnSpPr>
        <p:spPr bwMode="auto">
          <a:xfrm rot="16200000" flipV="1">
            <a:off x="2611438" y="1839615"/>
            <a:ext cx="468313" cy="179387"/>
          </a:xfrm>
          <a:prstGeom prst="straightConnector1">
            <a:avLst/>
          </a:prstGeom>
          <a:noFill/>
          <a:ln w="38100">
            <a:solidFill>
              <a:schemeClr val="accent1"/>
            </a:solidFill>
            <a:round/>
            <a:headEnd type="arrow" w="med" len="med"/>
            <a:tailEnd type="arrow" w="med" len="med"/>
          </a:ln>
        </p:spPr>
      </p:cxnSp>
      <p:sp>
        <p:nvSpPr>
          <p:cNvPr id="12" name="テキスト ボックス 98"/>
          <p:cNvSpPr txBox="1">
            <a:spLocks noChangeArrowheads="1"/>
          </p:cNvSpPr>
          <p:nvPr/>
        </p:nvSpPr>
        <p:spPr bwMode="auto">
          <a:xfrm>
            <a:off x="2900363" y="1650701"/>
            <a:ext cx="803901" cy="369332"/>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1.82Å</a:t>
            </a:r>
          </a:p>
        </p:txBody>
      </p:sp>
      <p:cxnSp>
        <p:nvCxnSpPr>
          <p:cNvPr id="13" name="直線矢印コネクタ 99"/>
          <p:cNvCxnSpPr>
            <a:cxnSpLocks noChangeShapeType="1"/>
          </p:cNvCxnSpPr>
          <p:nvPr/>
        </p:nvCxnSpPr>
        <p:spPr bwMode="auto">
          <a:xfrm rot="10800000">
            <a:off x="2038350" y="1806276"/>
            <a:ext cx="576263" cy="1588"/>
          </a:xfrm>
          <a:prstGeom prst="straightConnector1">
            <a:avLst/>
          </a:prstGeom>
          <a:noFill/>
          <a:ln w="38100">
            <a:solidFill>
              <a:srgbClr val="0066FF"/>
            </a:solidFill>
            <a:round/>
            <a:headEnd type="arrow" w="med" len="med"/>
            <a:tailEnd type="arrow" w="med" len="med"/>
          </a:ln>
        </p:spPr>
      </p:cxnSp>
      <p:sp>
        <p:nvSpPr>
          <p:cNvPr id="14" name="テキスト ボックス 100"/>
          <p:cNvSpPr txBox="1">
            <a:spLocks noChangeArrowheads="1"/>
          </p:cNvSpPr>
          <p:nvPr/>
        </p:nvSpPr>
        <p:spPr bwMode="auto">
          <a:xfrm>
            <a:off x="1828802" y="1865015"/>
            <a:ext cx="803901" cy="369332"/>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2.04Å</a:t>
            </a:r>
          </a:p>
        </p:txBody>
      </p:sp>
      <p:cxnSp>
        <p:nvCxnSpPr>
          <p:cNvPr id="15" name="直線矢印コネクタ 101"/>
          <p:cNvCxnSpPr>
            <a:cxnSpLocks noChangeShapeType="1"/>
          </p:cNvCxnSpPr>
          <p:nvPr/>
        </p:nvCxnSpPr>
        <p:spPr bwMode="auto">
          <a:xfrm rot="5400000">
            <a:off x="2582069" y="2483345"/>
            <a:ext cx="569912" cy="76200"/>
          </a:xfrm>
          <a:prstGeom prst="straightConnector1">
            <a:avLst/>
          </a:prstGeom>
          <a:noFill/>
          <a:ln w="38100">
            <a:solidFill>
              <a:srgbClr val="0066FF"/>
            </a:solidFill>
            <a:round/>
            <a:headEnd type="arrow" w="med" len="med"/>
            <a:tailEnd type="arrow" w="med" len="med"/>
          </a:ln>
        </p:spPr>
      </p:cxnSp>
      <p:cxnSp>
        <p:nvCxnSpPr>
          <p:cNvPr id="16" name="直線矢印コネクタ 103"/>
          <p:cNvCxnSpPr>
            <a:cxnSpLocks noChangeShapeType="1"/>
          </p:cNvCxnSpPr>
          <p:nvPr/>
        </p:nvCxnSpPr>
        <p:spPr bwMode="auto">
          <a:xfrm rot="10800000">
            <a:off x="2043113" y="3019127"/>
            <a:ext cx="576263" cy="1588"/>
          </a:xfrm>
          <a:prstGeom prst="straightConnector1">
            <a:avLst/>
          </a:prstGeom>
          <a:noFill/>
          <a:ln w="38100">
            <a:solidFill>
              <a:srgbClr val="0066FF"/>
            </a:solidFill>
            <a:round/>
            <a:headEnd type="arrow" w="med" len="med"/>
            <a:tailEnd type="arrow" w="med" len="med"/>
          </a:ln>
        </p:spPr>
      </p:cxnSp>
      <p:sp>
        <p:nvSpPr>
          <p:cNvPr id="17" name="円/楕円 16"/>
          <p:cNvSpPr/>
          <p:nvPr/>
        </p:nvSpPr>
        <p:spPr>
          <a:xfrm>
            <a:off x="1719262" y="2017415"/>
            <a:ext cx="2109788" cy="1736725"/>
          </a:xfrm>
          <a:prstGeom prst="ellipse">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264659" y="882946"/>
            <a:ext cx="3510283" cy="1200329"/>
          </a:xfrm>
          <a:prstGeom prst="rect">
            <a:avLst/>
          </a:prstGeom>
          <a:noFill/>
          <a:ln>
            <a:solidFill>
              <a:srgbClr val="0000FF"/>
            </a:solidFill>
          </a:ln>
        </p:spPr>
        <p:txBody>
          <a:bodyPr wrap="square" rtlCol="0">
            <a:spAutoFit/>
          </a:bodyPr>
          <a:lstStyle/>
          <a:p>
            <a:r>
              <a:rPr kumimoji="1" lang="en-US" altLang="ja-JP" dirty="0" smtClean="0"/>
              <a:t>Distortion of FeO</a:t>
            </a:r>
            <a:r>
              <a:rPr kumimoji="1" lang="en-US" altLang="ja-JP" baseline="-25000" dirty="0" smtClean="0"/>
              <a:t>6</a:t>
            </a:r>
            <a:r>
              <a:rPr kumimoji="1" lang="en-US" altLang="ja-JP" dirty="0" smtClean="0"/>
              <a:t> </a:t>
            </a:r>
            <a:r>
              <a:rPr kumimoji="1" lang="en-US" altLang="ja-JP" dirty="0" err="1" smtClean="0"/>
              <a:t>octahedra</a:t>
            </a:r>
            <a:r>
              <a:rPr kumimoji="1" lang="en-US" altLang="ja-JP" dirty="0" smtClean="0"/>
              <a:t>, even though non </a:t>
            </a:r>
            <a:r>
              <a:rPr kumimoji="1" lang="en-US" altLang="ja-JP" dirty="0" err="1" smtClean="0"/>
              <a:t>Jahn</a:t>
            </a:r>
            <a:r>
              <a:rPr kumimoji="1" lang="en-US" altLang="ja-JP" dirty="0" smtClean="0"/>
              <a:t>-Teller ion of Fe</a:t>
            </a:r>
            <a:r>
              <a:rPr kumimoji="1" lang="en-US" altLang="ja-JP" baseline="30000" dirty="0" smtClean="0"/>
              <a:t>3+ </a:t>
            </a:r>
            <a:r>
              <a:rPr kumimoji="1" lang="en-US" altLang="ja-JP" dirty="0" smtClean="0"/>
              <a:t>?</a:t>
            </a:r>
          </a:p>
          <a:p>
            <a:r>
              <a:rPr lang="en-US" altLang="ja-JP" dirty="0" smtClean="0"/>
              <a:t>Effect of substitution Ca by </a:t>
            </a:r>
            <a:r>
              <a:rPr lang="en-US" altLang="ja-JP" dirty="0" err="1" smtClean="0"/>
              <a:t>Sr</a:t>
            </a:r>
            <a:r>
              <a:rPr lang="en-US" altLang="ja-JP" dirty="0" smtClean="0"/>
              <a:t> ?</a:t>
            </a:r>
            <a:endParaRPr kumimoji="1" lang="ja-JP" altLang="en-US" dirty="0"/>
          </a:p>
        </p:txBody>
      </p:sp>
      <p:sp>
        <p:nvSpPr>
          <p:cNvPr id="19" name="左矢印 18"/>
          <p:cNvSpPr/>
          <p:nvPr/>
        </p:nvSpPr>
        <p:spPr>
          <a:xfrm rot="16200000">
            <a:off x="5338043" y="2322177"/>
            <a:ext cx="782839" cy="29571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4264659" y="2921689"/>
            <a:ext cx="4006144" cy="923330"/>
          </a:xfrm>
          <a:prstGeom prst="rect">
            <a:avLst/>
          </a:prstGeom>
          <a:noFill/>
          <a:ln>
            <a:solidFill>
              <a:srgbClr val="0000FF"/>
            </a:solidFill>
          </a:ln>
        </p:spPr>
        <p:txBody>
          <a:bodyPr wrap="square" rtlCol="0">
            <a:spAutoFit/>
          </a:bodyPr>
          <a:lstStyle/>
          <a:p>
            <a:r>
              <a:rPr kumimoji="1" lang="en-US" altLang="ja-JP" dirty="0" smtClean="0"/>
              <a:t>Understand the origin of the distortion by using site-resolved ELNES, mainly examined by </a:t>
            </a:r>
            <a:r>
              <a:rPr kumimoji="1" lang="en-US" altLang="ja-JP" b="1" dirty="0" smtClean="0"/>
              <a:t>O K-edge</a:t>
            </a:r>
            <a:r>
              <a:rPr kumimoji="1" lang="en-US" altLang="ja-JP" dirty="0" smtClean="0"/>
              <a:t>.</a:t>
            </a:r>
            <a:endParaRPr kumimoji="1" lang="ja-JP" altLang="en-US" baseline="30000" dirty="0"/>
          </a:p>
        </p:txBody>
      </p:sp>
      <p:sp>
        <p:nvSpPr>
          <p:cNvPr id="21" name="テキスト ボックス 20"/>
          <p:cNvSpPr txBox="1"/>
          <p:nvPr/>
        </p:nvSpPr>
        <p:spPr>
          <a:xfrm>
            <a:off x="4089109" y="57715"/>
            <a:ext cx="845103" cy="584775"/>
          </a:xfrm>
          <a:prstGeom prst="rect">
            <a:avLst/>
          </a:prstGeom>
          <a:noFill/>
        </p:spPr>
        <p:txBody>
          <a:bodyPr wrap="none" rtlCol="0">
            <a:spAutoFit/>
          </a:bodyPr>
          <a:lstStyle/>
          <a:p>
            <a:r>
              <a:rPr kumimoji="1" lang="en-US" altLang="ja-JP" sz="3200" dirty="0" smtClean="0">
                <a:solidFill>
                  <a:srgbClr val="0000FF"/>
                </a:solidFill>
                <a:latin typeface="+mj-lt"/>
              </a:rPr>
              <a:t>Aim</a:t>
            </a:r>
            <a:endParaRPr kumimoji="1" lang="ja-JP" altLang="en-US" sz="3200" dirty="0">
              <a:solidFill>
                <a:srgbClr val="0000FF"/>
              </a:solidFill>
              <a:latin typeface="+mj-lt"/>
            </a:endParaRPr>
          </a:p>
        </p:txBody>
      </p:sp>
      <p:sp>
        <p:nvSpPr>
          <p:cNvPr id="22" name="左右矢印 21"/>
          <p:cNvSpPr/>
          <p:nvPr/>
        </p:nvSpPr>
        <p:spPr>
          <a:xfrm rot="18610933">
            <a:off x="4473980" y="4101167"/>
            <a:ext cx="939762" cy="29306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432413" y="4762289"/>
            <a:ext cx="5835318" cy="1754326"/>
          </a:xfrm>
          <a:prstGeom prst="rect">
            <a:avLst/>
          </a:prstGeom>
          <a:noFill/>
          <a:ln>
            <a:solidFill>
              <a:srgbClr val="0000FF"/>
            </a:solidFill>
          </a:ln>
        </p:spPr>
        <p:txBody>
          <a:bodyPr wrap="square" rtlCol="0">
            <a:spAutoFit/>
          </a:bodyPr>
          <a:lstStyle/>
          <a:p>
            <a:r>
              <a:rPr kumimoji="1" lang="en-US" altLang="ja-JP" b="1" dirty="0" smtClean="0"/>
              <a:t>Simulation WIEN2k </a:t>
            </a:r>
            <a:r>
              <a:rPr lang="en-US" altLang="ja-JP" b="1" dirty="0" smtClean="0"/>
              <a:t>+ TELNET.2</a:t>
            </a:r>
            <a:r>
              <a:rPr lang="en-US" altLang="ja-JP" dirty="0" smtClean="0"/>
              <a:t>;</a:t>
            </a:r>
          </a:p>
          <a:p>
            <a:pPr marL="182563"/>
            <a:r>
              <a:rPr lang="en-US" altLang="ja-JP" dirty="0" smtClean="0"/>
              <a:t>Full-potential linear augmented pale wave plus local orbital (LAPW+LO) method.</a:t>
            </a:r>
          </a:p>
          <a:p>
            <a:pPr marL="182563"/>
            <a:r>
              <a:rPr kumimoji="1" lang="en-US" altLang="ja-JP" dirty="0" smtClean="0"/>
              <a:t>Spin-polarized generalized-gradient approx. for exchange-correlation potential.</a:t>
            </a:r>
          </a:p>
          <a:p>
            <a:pPr marL="182563"/>
            <a:r>
              <a:rPr lang="en-US" altLang="ja-JP" b="1" dirty="0" smtClean="0"/>
              <a:t>Core-hole is included.</a:t>
            </a:r>
            <a:endParaRPr kumimoji="1" lang="ja-JP" altLang="en-US" b="1" dirty="0"/>
          </a:p>
        </p:txBody>
      </p:sp>
      <p:sp>
        <p:nvSpPr>
          <p:cNvPr id="5" name="正方形/長方形 4"/>
          <p:cNvSpPr/>
          <p:nvPr/>
        </p:nvSpPr>
        <p:spPr>
          <a:xfrm>
            <a:off x="1089093" y="3660353"/>
            <a:ext cx="1141659" cy="369332"/>
          </a:xfrm>
          <a:prstGeom prst="rect">
            <a:avLst/>
          </a:prstGeom>
        </p:spPr>
        <p:txBody>
          <a:bodyPr wrap="none">
            <a:spAutoFit/>
          </a:bodyPr>
          <a:lstStyle/>
          <a:p>
            <a:r>
              <a:rPr lang="en-US" altLang="ja-JP" dirty="0">
                <a:solidFill>
                  <a:srgbClr val="0000FF"/>
                </a:solidFill>
                <a:ea typeface="Times New Roman" pitchFamily="-1" charset="0"/>
                <a:cs typeface="Times New Roman" pitchFamily="-1" charset="0"/>
              </a:rPr>
              <a:t>CaFeO</a:t>
            </a:r>
            <a:r>
              <a:rPr lang="en-US" altLang="ja-JP" baseline="-25000" dirty="0">
                <a:solidFill>
                  <a:srgbClr val="0000FF"/>
                </a:solidFill>
                <a:ea typeface="Times New Roman" pitchFamily="-1" charset="0"/>
                <a:cs typeface="Times New Roman" pitchFamily="-1" charset="0"/>
              </a:rPr>
              <a:t>2.5</a:t>
            </a:r>
            <a:endParaRPr lang="ja-JP"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1"/>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2"/>
          </p:nvPr>
        </p:nvSpPr>
        <p:spPr/>
        <p:txBody>
          <a:bodyPr/>
          <a:lstStyle/>
          <a:p>
            <a:fld id="{D52EB80E-06F1-4F72-B7E2-23BDC7693653}" type="slidenum">
              <a:rPr lang="ja-JP" altLang="en-US" smtClean="0"/>
              <a:pPr/>
              <a:t>26</a:t>
            </a:fld>
            <a:endParaRPr lang="ja-JP" altLang="en-US"/>
          </a:p>
        </p:txBody>
      </p:sp>
      <p:graphicFrame>
        <p:nvGraphicFramePr>
          <p:cNvPr id="5" name="Group 82"/>
          <p:cNvGraphicFramePr>
            <a:graphicFrameLocks noGrp="1"/>
          </p:cNvGraphicFramePr>
          <p:nvPr/>
        </p:nvGraphicFramePr>
        <p:xfrm>
          <a:off x="704822" y="2740694"/>
          <a:ext cx="4248150" cy="2836546"/>
        </p:xfrm>
        <a:graphic>
          <a:graphicData uri="http://schemas.openxmlformats.org/drawingml/2006/table">
            <a:tbl>
              <a:tblPr/>
              <a:tblGrid>
                <a:gridCol w="2665413"/>
                <a:gridCol w="1582737"/>
              </a:tblGrid>
              <a:tr h="52578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Substrate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SrTiO</a:t>
                      </a:r>
                      <a:r>
                        <a:rPr kumimoji="1" lang="en-US" altLang="ja-JP" sz="1400" b="0" i="0" u="none" strike="noStrike" cap="none" normalizeH="0" baseline="-2500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3</a:t>
                      </a: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 (001)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Substrate temperature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800℃</a:t>
                      </a:r>
                      <a:endParaRPr kumimoji="1" lang="ja-JP" sz="1800" b="0" i="0" u="none" strike="noStrike" cap="none" normalizeH="0" baseline="0">
                        <a:ln>
                          <a:noFill/>
                        </a:ln>
                        <a:solidFill>
                          <a:schemeClr val="tx1"/>
                        </a:solidFill>
                        <a:effectLst>
                          <a:outerShdw blurRad="38100" dist="38100" dir="2700000" algn="tl">
                            <a:srgbClr val="000000"/>
                          </a:outerShdw>
                        </a:effectLst>
                        <a:latin typeface="Times New Roman" pitchFamily="-109" charset="0"/>
                        <a:ea typeface="Times New Roman" pitchFamily="-109" charset="0"/>
                        <a:cs typeface="Times New Roman" pitchFamily="-109"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Oxygen pressure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1.0E-5 Torr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Laser fluence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101 mJ</a:t>
                      </a:r>
                      <a:endParaRPr kumimoji="1" lang="en-US" altLang="ja-JP" sz="1400" b="0" i="0" u="none" strike="noStrike" cap="none" normalizeH="0" baseline="3000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78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Laser repetition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10 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dirty="0">
                          <a:ln>
                            <a:noFill/>
                          </a:ln>
                          <a:solidFill>
                            <a:schemeClr val="tx1"/>
                          </a:solidFill>
                          <a:effectLst>
                            <a:outerShdw blurRad="38100" dist="38100" dir="2700000" algn="tl">
                              <a:srgbClr val="000000"/>
                            </a:outerShdw>
                          </a:effectLst>
                          <a:latin typeface="Century" pitchFamily="-109" charset="0"/>
                          <a:ea typeface="ＭＳ Ｐゴシック" pitchFamily="-109" charset="-128"/>
                          <a:cs typeface="ＭＳ Ｐゴシック" pitchFamily="-109" charset="-128"/>
                        </a:rPr>
                        <a:t>Film thickness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Tx/>
                        <a:buNone/>
                        <a:tabLst/>
                      </a:pPr>
                      <a:r>
                        <a:rPr kumimoji="1" lang="en-US" altLang="ja-JP" sz="1400" b="0" i="0" u="none" strike="noStrike" cap="none" normalizeH="0" baseline="0" dirty="0">
                          <a:ln>
                            <a:noFill/>
                          </a:ln>
                          <a:solidFill>
                            <a:schemeClr val="tx1"/>
                          </a:solidFill>
                          <a:effectLst>
                            <a:outerShdw blurRad="38100" dist="38100" dir="2700000" algn="tl">
                              <a:srgbClr val="000000"/>
                            </a:outerShdw>
                          </a:effectLst>
                          <a:latin typeface="Times New Roman" pitchFamily="-109" charset="0"/>
                          <a:ea typeface="ＭＳ 明朝" pitchFamily="-109" charset="-128"/>
                          <a:cs typeface="Times New Roman" pitchFamily="-109" charset="0"/>
                        </a:rPr>
                        <a:t>120 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45"/>
          <p:cNvSpPr txBox="1">
            <a:spLocks noChangeArrowheads="1"/>
          </p:cNvSpPr>
          <p:nvPr/>
        </p:nvSpPr>
        <p:spPr bwMode="auto">
          <a:xfrm>
            <a:off x="955670" y="1976164"/>
            <a:ext cx="3932687" cy="400110"/>
          </a:xfrm>
          <a:prstGeom prst="rect">
            <a:avLst/>
          </a:prstGeom>
          <a:noFill/>
          <a:ln w="9525">
            <a:noFill/>
            <a:miter lim="800000"/>
            <a:headEnd/>
            <a:tailEnd/>
          </a:ln>
        </p:spPr>
        <p:txBody>
          <a:bodyPr wrap="none">
            <a:prstTxWarp prst="textNoShape">
              <a:avLst/>
            </a:prstTxWarp>
            <a:spAutoFit/>
          </a:bodyPr>
          <a:lstStyle/>
          <a:p>
            <a:r>
              <a:rPr lang="en-US" altLang="ja-JP" sz="2000" b="1" u="sng" dirty="0">
                <a:ea typeface="Times New Roman" pitchFamily="-1" charset="0"/>
                <a:cs typeface="Times New Roman" pitchFamily="-1" charset="0"/>
              </a:rPr>
              <a:t>PLD (Pulsed Laser Deposition)</a:t>
            </a:r>
          </a:p>
        </p:txBody>
      </p:sp>
      <p:sp>
        <p:nvSpPr>
          <p:cNvPr id="7" name="正方形/長方形 6"/>
          <p:cNvSpPr/>
          <p:nvPr/>
        </p:nvSpPr>
        <p:spPr>
          <a:xfrm>
            <a:off x="2133600" y="1403771"/>
            <a:ext cx="1376248" cy="461665"/>
          </a:xfrm>
          <a:prstGeom prst="rect">
            <a:avLst/>
          </a:prstGeom>
        </p:spPr>
        <p:txBody>
          <a:bodyPr wrap="none">
            <a:spAutoFit/>
          </a:bodyPr>
          <a:lstStyle/>
          <a:p>
            <a:r>
              <a:rPr lang="en-US" altLang="ja-JP" sz="2400" dirty="0" smtClean="0">
                <a:solidFill>
                  <a:srgbClr val="0000FF"/>
                </a:solidFill>
                <a:ea typeface="Times New Roman" pitchFamily="-1" charset="0"/>
                <a:cs typeface="Times New Roman" pitchFamily="-1" charset="0"/>
              </a:rPr>
              <a:t>SrFeO</a:t>
            </a:r>
            <a:r>
              <a:rPr lang="en-US" altLang="ja-JP" sz="2400" baseline="-25000" dirty="0" smtClean="0">
                <a:solidFill>
                  <a:srgbClr val="0000FF"/>
                </a:solidFill>
                <a:ea typeface="Times New Roman" pitchFamily="-1" charset="0"/>
                <a:cs typeface="Times New Roman" pitchFamily="-1" charset="0"/>
              </a:rPr>
              <a:t>2.5</a:t>
            </a:r>
            <a:endParaRPr lang="ja-JP" altLang="en-US" sz="2400" dirty="0"/>
          </a:p>
        </p:txBody>
      </p:sp>
      <p:sp>
        <p:nvSpPr>
          <p:cNvPr id="8" name="正方形/長方形 7"/>
          <p:cNvSpPr/>
          <p:nvPr/>
        </p:nvSpPr>
        <p:spPr>
          <a:xfrm>
            <a:off x="6019801" y="1588437"/>
            <a:ext cx="1461909" cy="461665"/>
          </a:xfrm>
          <a:prstGeom prst="rect">
            <a:avLst/>
          </a:prstGeom>
        </p:spPr>
        <p:txBody>
          <a:bodyPr wrap="none">
            <a:spAutoFit/>
          </a:bodyPr>
          <a:lstStyle/>
          <a:p>
            <a:r>
              <a:rPr lang="en-US" altLang="ja-JP" sz="2400" dirty="0" smtClean="0">
                <a:solidFill>
                  <a:srgbClr val="0000FF"/>
                </a:solidFill>
                <a:ea typeface="Times New Roman" pitchFamily="-1" charset="0"/>
                <a:cs typeface="Times New Roman" pitchFamily="-1" charset="0"/>
              </a:rPr>
              <a:t>CaFeO</a:t>
            </a:r>
            <a:r>
              <a:rPr lang="en-US" altLang="ja-JP" sz="2400" baseline="-25000" dirty="0" smtClean="0">
                <a:solidFill>
                  <a:srgbClr val="0000FF"/>
                </a:solidFill>
                <a:ea typeface="Times New Roman" pitchFamily="-1" charset="0"/>
                <a:cs typeface="Times New Roman" pitchFamily="-1" charset="0"/>
              </a:rPr>
              <a:t>2.5</a:t>
            </a:r>
            <a:endParaRPr lang="ja-JP" altLang="en-US" sz="2400" dirty="0"/>
          </a:p>
        </p:txBody>
      </p:sp>
      <p:sp>
        <p:nvSpPr>
          <p:cNvPr id="9" name="テキスト ボックス 8"/>
          <p:cNvSpPr txBox="1"/>
          <p:nvPr/>
        </p:nvSpPr>
        <p:spPr>
          <a:xfrm>
            <a:off x="5599282" y="2376274"/>
            <a:ext cx="3126233" cy="923330"/>
          </a:xfrm>
          <a:prstGeom prst="rect">
            <a:avLst/>
          </a:prstGeom>
          <a:noFill/>
        </p:spPr>
        <p:txBody>
          <a:bodyPr wrap="square" rtlCol="0">
            <a:spAutoFit/>
          </a:bodyPr>
          <a:lstStyle/>
          <a:p>
            <a:r>
              <a:rPr kumimoji="1" lang="en-US" altLang="ja-JP" dirty="0" smtClean="0"/>
              <a:t>Solid state </a:t>
            </a:r>
            <a:r>
              <a:rPr kumimoji="1" lang="en-US" altLang="ja-JP" dirty="0" err="1" smtClean="0"/>
              <a:t>stoichiometric</a:t>
            </a:r>
            <a:r>
              <a:rPr kumimoji="1" lang="en-US" altLang="ja-JP" dirty="0" smtClean="0"/>
              <a:t> reaction of CaCO</a:t>
            </a:r>
            <a:r>
              <a:rPr kumimoji="1" lang="en-US" altLang="ja-JP" baseline="-25000" dirty="0" smtClean="0"/>
              <a:t>3</a:t>
            </a:r>
            <a:r>
              <a:rPr kumimoji="1" lang="en-US" altLang="ja-JP" dirty="0" smtClean="0"/>
              <a:t> and Fe</a:t>
            </a:r>
            <a:r>
              <a:rPr kumimoji="1" lang="en-US" altLang="ja-JP" baseline="-25000" dirty="0" smtClean="0"/>
              <a:t>2</a:t>
            </a:r>
            <a:r>
              <a:rPr kumimoji="1" lang="en-US" altLang="ja-JP" dirty="0" smtClean="0"/>
              <a:t>O</a:t>
            </a:r>
            <a:r>
              <a:rPr kumimoji="1" lang="en-US" altLang="ja-JP" baseline="-25000" dirty="0" smtClean="0"/>
              <a:t>3</a:t>
            </a:r>
            <a:endParaRPr kumimoji="1" lang="ja-JP" altLang="en-US" baseline="-25000" dirty="0"/>
          </a:p>
        </p:txBody>
      </p:sp>
      <p:sp>
        <p:nvSpPr>
          <p:cNvPr id="10" name="テキスト ボックス 9"/>
          <p:cNvSpPr txBox="1"/>
          <p:nvPr/>
        </p:nvSpPr>
        <p:spPr>
          <a:xfrm>
            <a:off x="1476285" y="57715"/>
            <a:ext cx="6379001" cy="584776"/>
          </a:xfrm>
          <a:prstGeom prst="rect">
            <a:avLst/>
          </a:prstGeom>
          <a:noFill/>
        </p:spPr>
        <p:txBody>
          <a:bodyPr wrap="square" rtlCol="0">
            <a:spAutoFit/>
          </a:bodyPr>
          <a:lstStyle/>
          <a:p>
            <a:pPr algn="ctr"/>
            <a:r>
              <a:rPr kumimoji="1" lang="en-US" altLang="ja-JP" sz="3200" dirty="0" smtClean="0">
                <a:solidFill>
                  <a:srgbClr val="0000FF"/>
                </a:solidFill>
                <a:latin typeface="+mj-lt"/>
              </a:rPr>
              <a:t>Sample preparation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41987" name="スライド番号プレースホルダ 2"/>
          <p:cNvSpPr>
            <a:spLocks noGrp="1"/>
          </p:cNvSpPr>
          <p:nvPr>
            <p:ph type="sldNum" sz="quarter" idx="11"/>
          </p:nvPr>
        </p:nvSpPr>
        <p:spPr>
          <a:xfrm>
            <a:off x="7474564" y="6556376"/>
            <a:ext cx="2895600" cy="365125"/>
          </a:xfrm>
          <a:noFill/>
        </p:spPr>
        <p:txBody>
          <a:bodyPr/>
          <a:lstStyle/>
          <a:p>
            <a:fld id="{BDBB02DC-1534-B34F-ABA9-210CCBF009BE}" type="slidenum">
              <a:rPr lang="en-US" altLang="ja-JP" smtClean="0">
                <a:latin typeface="Arial" pitchFamily="-1" charset="0"/>
                <a:ea typeface="ＭＳ Ｐゴシック" pitchFamily="-1" charset="-128"/>
                <a:cs typeface="ＭＳ Ｐゴシック" pitchFamily="-1" charset="-128"/>
              </a:rPr>
              <a:pPr/>
              <a:t>27</a:t>
            </a:fld>
            <a:endParaRPr lang="en-US" altLang="ja-JP" dirty="0" smtClean="0">
              <a:latin typeface="Arial" pitchFamily="-1" charset="0"/>
              <a:ea typeface="ＭＳ Ｐゴシック" pitchFamily="-1" charset="-128"/>
              <a:cs typeface="ＭＳ Ｐゴシック" pitchFamily="-1" charset="-128"/>
            </a:endParaRPr>
          </a:p>
        </p:txBody>
      </p:sp>
      <p:grpSp>
        <p:nvGrpSpPr>
          <p:cNvPr id="2" name="グループ化 16"/>
          <p:cNvGrpSpPr>
            <a:grpSpLocks/>
          </p:cNvGrpSpPr>
          <p:nvPr/>
        </p:nvGrpSpPr>
        <p:grpSpPr bwMode="auto">
          <a:xfrm>
            <a:off x="614363" y="1214439"/>
            <a:ext cx="3465511" cy="5199062"/>
            <a:chOff x="571472" y="1214422"/>
            <a:chExt cx="3466320" cy="5199480"/>
          </a:xfrm>
        </p:grpSpPr>
        <p:grpSp>
          <p:nvGrpSpPr>
            <p:cNvPr id="3" name="グループ化 9"/>
            <p:cNvGrpSpPr>
              <a:grpSpLocks noChangeAspect="1"/>
            </p:cNvGrpSpPr>
            <p:nvPr/>
          </p:nvGrpSpPr>
          <p:grpSpPr bwMode="auto">
            <a:xfrm>
              <a:off x="571472" y="1214422"/>
              <a:ext cx="3466320" cy="5199480"/>
              <a:chOff x="857224" y="685781"/>
              <a:chExt cx="2424000" cy="3636000"/>
            </a:xfrm>
          </p:grpSpPr>
          <p:pic>
            <p:nvPicPr>
              <p:cNvPr id="41997" name="図 10" descr="TKP1号機外観（化研） 008.jpg"/>
              <p:cNvPicPr>
                <a:picLocks noChangeAspect="1"/>
              </p:cNvPicPr>
              <p:nvPr/>
            </p:nvPicPr>
            <p:blipFill>
              <a:blip r:embed="rId3">
                <a:lum bright="6000" contrast="4000"/>
              </a:blip>
              <a:srcRect/>
              <a:stretch>
                <a:fillRect/>
              </a:stretch>
            </p:blipFill>
            <p:spPr bwMode="auto">
              <a:xfrm>
                <a:off x="857224" y="685781"/>
                <a:ext cx="2424000" cy="3636000"/>
              </a:xfrm>
              <a:prstGeom prst="rect">
                <a:avLst/>
              </a:prstGeom>
              <a:noFill/>
              <a:ln w="9525">
                <a:noFill/>
                <a:miter lim="800000"/>
                <a:headEnd/>
                <a:tailEnd/>
              </a:ln>
            </p:spPr>
          </p:pic>
          <p:sp>
            <p:nvSpPr>
              <p:cNvPr id="41998" name="テキスト ボックス 13"/>
              <p:cNvSpPr txBox="1">
                <a:spLocks noChangeArrowheads="1"/>
              </p:cNvSpPr>
              <p:nvPr/>
            </p:nvSpPr>
            <p:spPr bwMode="auto">
              <a:xfrm>
                <a:off x="1286053" y="3143382"/>
                <a:ext cx="376738" cy="150672"/>
              </a:xfrm>
              <a:prstGeom prst="rect">
                <a:avLst/>
              </a:prstGeom>
              <a:solidFill>
                <a:srgbClr val="CCFFFF"/>
              </a:solidFill>
              <a:ln w="9525">
                <a:noFill/>
                <a:miter lim="800000"/>
                <a:headEnd/>
                <a:tailEnd/>
              </a:ln>
            </p:spPr>
            <p:txBody>
              <a:bodyPr wrap="none" lIns="0" tIns="0" rIns="0" bIns="0">
                <a:prstTxWarp prst="textNoShape">
                  <a:avLst/>
                </a:prstTxWarp>
                <a:spAutoFit/>
              </a:bodyPr>
              <a:lstStyle/>
              <a:p>
                <a:r>
                  <a:rPr lang="en-US" altLang="ja-JP" sz="1400">
                    <a:latin typeface="Symbol" pitchFamily="-1" charset="2"/>
                  </a:rPr>
                  <a:t>W</a:t>
                </a:r>
                <a:r>
                  <a:rPr lang="en-US" altLang="ja-JP" sz="1400">
                    <a:latin typeface="Calibri" pitchFamily="-1" charset="0"/>
                  </a:rPr>
                  <a:t>-filter</a:t>
                </a:r>
              </a:p>
            </p:txBody>
          </p:sp>
          <p:sp>
            <p:nvSpPr>
              <p:cNvPr id="41999" name="テキスト ボックス 14"/>
              <p:cNvSpPr txBox="1">
                <a:spLocks noChangeArrowheads="1"/>
              </p:cNvSpPr>
              <p:nvPr/>
            </p:nvSpPr>
            <p:spPr bwMode="auto">
              <a:xfrm>
                <a:off x="2460064" y="2728271"/>
                <a:ext cx="618926" cy="150672"/>
              </a:xfrm>
              <a:prstGeom prst="rect">
                <a:avLst/>
              </a:prstGeom>
              <a:solidFill>
                <a:srgbClr val="CCFFFF"/>
              </a:solidFill>
              <a:ln w="9525">
                <a:noFill/>
                <a:miter lim="800000"/>
                <a:headEnd/>
                <a:tailEnd/>
              </a:ln>
            </p:spPr>
            <p:txBody>
              <a:bodyPr wrap="none" lIns="0" tIns="0" rIns="0" bIns="0">
                <a:prstTxWarp prst="textNoShape">
                  <a:avLst/>
                </a:prstTxWarp>
                <a:spAutoFit/>
              </a:bodyPr>
              <a:lstStyle/>
              <a:p>
                <a:r>
                  <a:rPr lang="en-US" altLang="ja-JP" sz="1400">
                    <a:latin typeface="Calibri" pitchFamily="-1" charset="0"/>
                  </a:rPr>
                  <a:t>Double tank</a:t>
                </a:r>
              </a:p>
            </p:txBody>
          </p:sp>
          <p:sp>
            <p:nvSpPr>
              <p:cNvPr id="42000" name="テキスト ボックス 15"/>
              <p:cNvSpPr txBox="1">
                <a:spLocks noChangeArrowheads="1"/>
              </p:cNvSpPr>
              <p:nvPr/>
            </p:nvSpPr>
            <p:spPr bwMode="auto">
              <a:xfrm>
                <a:off x="1206921" y="935564"/>
                <a:ext cx="615939" cy="150672"/>
              </a:xfrm>
              <a:prstGeom prst="rect">
                <a:avLst/>
              </a:prstGeom>
              <a:solidFill>
                <a:srgbClr val="CCFFFF"/>
              </a:solidFill>
              <a:ln w="9525">
                <a:noFill/>
                <a:miter lim="800000"/>
                <a:headEnd/>
                <a:tailEnd/>
              </a:ln>
            </p:spPr>
            <p:txBody>
              <a:bodyPr wrap="none" lIns="0" tIns="0" rIns="0" bIns="0">
                <a:prstTxWarp prst="textNoShape">
                  <a:avLst/>
                </a:prstTxWarp>
                <a:spAutoFit/>
              </a:bodyPr>
              <a:lstStyle/>
              <a:p>
                <a:r>
                  <a:rPr lang="en-US" altLang="ja-JP" sz="1400">
                    <a:latin typeface="Calibri" pitchFamily="-1" charset="0"/>
                  </a:rPr>
                  <a:t>CCD camera</a:t>
                </a:r>
              </a:p>
            </p:txBody>
          </p:sp>
        </p:grpSp>
        <p:sp>
          <p:nvSpPr>
            <p:cNvPr id="41993" name="テキスト ボックス 4"/>
            <p:cNvSpPr txBox="1">
              <a:spLocks noChangeArrowheads="1"/>
            </p:cNvSpPr>
            <p:nvPr/>
          </p:nvSpPr>
          <p:spPr bwMode="auto">
            <a:xfrm>
              <a:off x="2857144" y="1890690"/>
              <a:ext cx="921741" cy="215461"/>
            </a:xfrm>
            <a:prstGeom prst="rect">
              <a:avLst/>
            </a:prstGeom>
            <a:solidFill>
              <a:srgbClr val="CCFFFF"/>
            </a:solidFill>
            <a:ln w="9525">
              <a:noFill/>
              <a:miter lim="800000"/>
              <a:headEnd/>
              <a:tailEnd/>
            </a:ln>
          </p:spPr>
          <p:txBody>
            <a:bodyPr wrap="none" lIns="0" tIns="0" rIns="0" bIns="0">
              <a:prstTxWarp prst="textNoShape">
                <a:avLst/>
              </a:prstTxWarp>
              <a:spAutoFit/>
            </a:bodyPr>
            <a:lstStyle/>
            <a:p>
              <a:r>
                <a:rPr lang="en-US" altLang="ja-JP" sz="1400">
                  <a:latin typeface="Calibri" pitchFamily="-1" charset="0"/>
                </a:rPr>
                <a:t>Nanotip-FEG</a:t>
              </a:r>
            </a:p>
          </p:txBody>
        </p:sp>
        <p:sp>
          <p:nvSpPr>
            <p:cNvPr id="6" name="右中かっこ 5"/>
            <p:cNvSpPr/>
            <p:nvPr/>
          </p:nvSpPr>
          <p:spPr>
            <a:xfrm>
              <a:off x="2624588" y="1428751"/>
              <a:ext cx="166727" cy="1208185"/>
            </a:xfrm>
            <a:prstGeom prst="rightBrace">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7" name="右中かっこ 6"/>
            <p:cNvSpPr/>
            <p:nvPr/>
          </p:nvSpPr>
          <p:spPr>
            <a:xfrm>
              <a:off x="2624588" y="2848090"/>
              <a:ext cx="185781" cy="717608"/>
            </a:xfrm>
            <a:prstGeom prst="rightBrace">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41996" name="テキスト ボックス 7"/>
            <p:cNvSpPr txBox="1">
              <a:spLocks noChangeArrowheads="1"/>
            </p:cNvSpPr>
            <p:nvPr/>
          </p:nvSpPr>
          <p:spPr bwMode="auto">
            <a:xfrm>
              <a:off x="2857144" y="3067047"/>
              <a:ext cx="885065" cy="215461"/>
            </a:xfrm>
            <a:prstGeom prst="rect">
              <a:avLst/>
            </a:prstGeom>
            <a:solidFill>
              <a:srgbClr val="CCFFFF"/>
            </a:solidFill>
            <a:ln w="9525">
              <a:noFill/>
              <a:miter lim="800000"/>
              <a:headEnd/>
              <a:tailEnd/>
            </a:ln>
          </p:spPr>
          <p:txBody>
            <a:bodyPr wrap="none" lIns="0" tIns="0" rIns="0" bIns="0">
              <a:prstTxWarp prst="textNoShape">
                <a:avLst/>
              </a:prstTxWarp>
              <a:spAutoFit/>
            </a:bodyPr>
            <a:lstStyle/>
            <a:p>
              <a:r>
                <a:rPr lang="en-US" altLang="ja-JP" sz="1400">
                  <a:latin typeface="Calibri" pitchFamily="-1" charset="0"/>
                </a:rPr>
                <a:t>Cs corrector</a:t>
              </a:r>
            </a:p>
          </p:txBody>
        </p:sp>
      </p:grpSp>
      <p:sp>
        <p:nvSpPr>
          <p:cNvPr id="398348" name="テキスト ボックス 17"/>
          <p:cNvSpPr txBox="1">
            <a:spLocks noChangeArrowheads="1"/>
          </p:cNvSpPr>
          <p:nvPr/>
        </p:nvSpPr>
        <p:spPr bwMode="auto">
          <a:xfrm>
            <a:off x="4257675" y="942975"/>
            <a:ext cx="4806440" cy="3785652"/>
          </a:xfrm>
          <a:prstGeom prst="rect">
            <a:avLst/>
          </a:prstGeom>
          <a:noFill/>
          <a:ln w="9525">
            <a:noFill/>
            <a:miter lim="800000"/>
            <a:headEnd/>
            <a:tailEnd/>
          </a:ln>
        </p:spPr>
        <p:txBody>
          <a:bodyPr wrap="none">
            <a:prstTxWarp prst="textNoShape">
              <a:avLst/>
            </a:prstTxWarp>
            <a:spAutoFit/>
          </a:bodyPr>
          <a:lstStyle/>
          <a:p>
            <a:pPr>
              <a:defRPr/>
            </a:pPr>
            <a:r>
              <a:rPr lang="en-US" altLang="ja-JP" sz="2000" i="1" dirty="0" err="1">
                <a:solidFill>
                  <a:srgbClr val="000000"/>
                </a:solidFill>
                <a:latin typeface="Times New Roman" pitchFamily="-109" charset="0"/>
                <a:ea typeface="Times New Roman" pitchFamily="-109" charset="0"/>
                <a:cs typeface="Times New Roman" pitchFamily="-109" charset="0"/>
              </a:rPr>
              <a:t>Nanotip</a:t>
            </a:r>
            <a:r>
              <a:rPr lang="en-US" altLang="ja-JP" sz="2000" i="1" dirty="0">
                <a:solidFill>
                  <a:srgbClr val="000000"/>
                </a:solidFill>
                <a:latin typeface="Times New Roman" pitchFamily="-109" charset="0"/>
                <a:ea typeface="Times New Roman" pitchFamily="-109" charset="0"/>
                <a:cs typeface="Times New Roman" pitchFamily="-109" charset="0"/>
              </a:rPr>
              <a:t> cold-FEG (field-emission gun)</a:t>
            </a:r>
          </a:p>
          <a:p>
            <a:pPr>
              <a:defRPr/>
            </a:pP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Acceleration voltage</a:t>
            </a: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200 kV</a:t>
            </a:r>
          </a:p>
          <a:p>
            <a:pPr>
              <a:defRPr/>
            </a:pP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Emitter</a:t>
            </a: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W&lt;111&gt;</a:t>
            </a:r>
          </a:p>
          <a:p>
            <a:pPr>
              <a:defRPr/>
            </a:pP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Build-up of emitter</a:t>
            </a: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Thermal-field treatment</a:t>
            </a:r>
          </a:p>
          <a:p>
            <a:pPr>
              <a:defRPr/>
            </a:pP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Pressure</a:t>
            </a: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 &lt; 5 </a:t>
            </a:r>
            <a:r>
              <a:rPr lang="en-US" altLang="ja-JP" dirty="0" err="1">
                <a:latin typeface="Times New Roman" pitchFamily="-109" charset="0"/>
                <a:ea typeface="Times New Roman" pitchFamily="-109" charset="0"/>
                <a:cs typeface="Times New Roman" pitchFamily="-109" charset="0"/>
              </a:rPr>
              <a:t>x</a:t>
            </a:r>
            <a:r>
              <a:rPr lang="en-US" altLang="ja-JP" dirty="0">
                <a:latin typeface="Times New Roman" pitchFamily="-109" charset="0"/>
                <a:ea typeface="Times New Roman" pitchFamily="-109" charset="0"/>
                <a:cs typeface="Times New Roman" pitchFamily="-109" charset="0"/>
              </a:rPr>
              <a:t> 10</a:t>
            </a:r>
            <a:r>
              <a:rPr lang="en-US" altLang="ja-JP" baseline="30000" dirty="0">
                <a:latin typeface="Times New Roman" pitchFamily="-109" charset="0"/>
                <a:ea typeface="Times New Roman" pitchFamily="-109" charset="0"/>
                <a:cs typeface="Times New Roman" pitchFamily="-109" charset="0"/>
              </a:rPr>
              <a:t>-9</a:t>
            </a:r>
            <a:r>
              <a:rPr lang="en-US" altLang="ja-JP" dirty="0">
                <a:latin typeface="Times New Roman" pitchFamily="-109" charset="0"/>
                <a:ea typeface="Times New Roman" pitchFamily="-109" charset="0"/>
                <a:cs typeface="Times New Roman" pitchFamily="-109" charset="0"/>
              </a:rPr>
              <a:t> </a:t>
            </a:r>
            <a:r>
              <a:rPr lang="en-US" altLang="ja-JP" dirty="0" smtClean="0">
                <a:latin typeface="Times New Roman" pitchFamily="-109" charset="0"/>
                <a:ea typeface="Times New Roman" pitchFamily="-109" charset="0"/>
                <a:cs typeface="Times New Roman" pitchFamily="-109" charset="0"/>
              </a:rPr>
              <a:t>Pa</a:t>
            </a:r>
          </a:p>
          <a:p>
            <a:pPr>
              <a:defRPr/>
            </a:pPr>
            <a:r>
              <a:rPr lang="en-US" altLang="ja-JP" sz="2000" i="1" dirty="0">
                <a:solidFill>
                  <a:srgbClr val="000000"/>
                </a:solidFill>
                <a:latin typeface="Times New Roman" pitchFamily="-109" charset="0"/>
                <a:ea typeface="Times New Roman" pitchFamily="-109" charset="0"/>
                <a:cs typeface="Times New Roman" pitchFamily="-109" charset="0"/>
              </a:rPr>
              <a:t>C</a:t>
            </a:r>
            <a:r>
              <a:rPr lang="en-US" altLang="ja-JP" sz="2000" i="1" baseline="-25000" dirty="0">
                <a:solidFill>
                  <a:srgbClr val="000000"/>
                </a:solidFill>
                <a:latin typeface="Times New Roman" pitchFamily="-109" charset="0"/>
                <a:ea typeface="Times New Roman" pitchFamily="-109" charset="0"/>
                <a:cs typeface="Times New Roman" pitchFamily="-109" charset="0"/>
              </a:rPr>
              <a:t>s</a:t>
            </a:r>
            <a:r>
              <a:rPr lang="en-US" altLang="ja-JP" sz="2000" i="1" dirty="0">
                <a:solidFill>
                  <a:srgbClr val="000000"/>
                </a:solidFill>
                <a:latin typeface="Times New Roman" pitchFamily="-109" charset="0"/>
                <a:ea typeface="Times New Roman" pitchFamily="-109" charset="0"/>
                <a:cs typeface="Times New Roman" pitchFamily="-109" charset="0"/>
              </a:rPr>
              <a:t> corrector</a:t>
            </a:r>
          </a:p>
          <a:p>
            <a:pPr>
              <a:defRPr/>
            </a:pP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Convergent semi-angle</a:t>
            </a: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23 </a:t>
            </a:r>
            <a:r>
              <a:rPr lang="en-US" altLang="ja-JP" dirty="0" err="1">
                <a:latin typeface="Times New Roman" pitchFamily="-109" charset="0"/>
                <a:ea typeface="Times New Roman" pitchFamily="-109" charset="0"/>
                <a:cs typeface="Times New Roman" pitchFamily="-109" charset="0"/>
              </a:rPr>
              <a:t>mrad</a:t>
            </a:r>
            <a:endParaRPr lang="en-US" altLang="ja-JP" dirty="0">
              <a:latin typeface="Times New Roman" pitchFamily="-109" charset="0"/>
              <a:ea typeface="Times New Roman" pitchFamily="-109" charset="0"/>
              <a:cs typeface="Times New Roman" pitchFamily="-109" charset="0"/>
            </a:endParaRPr>
          </a:p>
          <a:p>
            <a:pPr>
              <a:defRPr/>
            </a:pPr>
            <a:r>
              <a:rPr lang="ja-JP" altLang="en-US" dirty="0">
                <a:solidFill>
                  <a:srgbClr val="FF0000"/>
                </a:solidFill>
                <a:latin typeface="Times New Roman" pitchFamily="-109" charset="0"/>
                <a:ea typeface="Times New Roman" pitchFamily="-109" charset="0"/>
                <a:cs typeface="Times New Roman" pitchFamily="-109" charset="0"/>
              </a:rPr>
              <a:t>・</a:t>
            </a:r>
            <a:r>
              <a:rPr lang="en-US" altLang="ja-JP" b="1" dirty="0">
                <a:solidFill>
                  <a:srgbClr val="FF0000"/>
                </a:solidFill>
                <a:latin typeface="Times New Roman" pitchFamily="-109" charset="0"/>
                <a:ea typeface="Times New Roman" pitchFamily="-109" charset="0"/>
                <a:cs typeface="Times New Roman" pitchFamily="-109" charset="0"/>
              </a:rPr>
              <a:t>Probe size</a:t>
            </a:r>
            <a:r>
              <a:rPr lang="ja-JP" altLang="en-US" b="1" dirty="0">
                <a:solidFill>
                  <a:srgbClr val="FF0000"/>
                </a:solidFill>
                <a:latin typeface="Times New Roman" pitchFamily="-109" charset="0"/>
                <a:ea typeface="Times New Roman" pitchFamily="-109" charset="0"/>
                <a:cs typeface="Times New Roman" pitchFamily="-109" charset="0"/>
              </a:rPr>
              <a:t>：</a:t>
            </a:r>
            <a:r>
              <a:rPr lang="en-US" altLang="ja-JP" b="1" dirty="0">
                <a:solidFill>
                  <a:srgbClr val="FF0000"/>
                </a:solidFill>
                <a:latin typeface="Times New Roman" pitchFamily="-109" charset="0"/>
                <a:ea typeface="Times New Roman" pitchFamily="-109" charset="0"/>
                <a:cs typeface="Times New Roman" pitchFamily="-109" charset="0"/>
              </a:rPr>
              <a:t>0.07 nm</a:t>
            </a:r>
          </a:p>
          <a:p>
            <a:pPr>
              <a:defRPr/>
            </a:pPr>
            <a:r>
              <a:rPr lang="en-US" altLang="ja-JP" sz="2000" i="1" dirty="0">
                <a:latin typeface="Times New Roman" pitchFamily="-109" charset="0"/>
                <a:ea typeface="Times New Roman" pitchFamily="-109" charset="0"/>
                <a:cs typeface="Times New Roman" pitchFamily="-109" charset="0"/>
              </a:rPr>
              <a:t>Omega filter</a:t>
            </a:r>
          </a:p>
          <a:p>
            <a:pPr>
              <a:defRPr/>
            </a:pPr>
            <a:r>
              <a:rPr lang="ja-JP" altLang="en-US" dirty="0">
                <a:solidFill>
                  <a:srgbClr val="FF0000"/>
                </a:solidFill>
                <a:latin typeface="Times New Roman" pitchFamily="-109" charset="0"/>
                <a:ea typeface="Times New Roman" pitchFamily="-109" charset="0"/>
                <a:cs typeface="Times New Roman" pitchFamily="-109" charset="0"/>
              </a:rPr>
              <a:t>・</a:t>
            </a:r>
            <a:r>
              <a:rPr lang="en-US" altLang="ja-JP" b="1" dirty="0">
                <a:solidFill>
                  <a:srgbClr val="FF0000"/>
                </a:solidFill>
                <a:latin typeface="Times New Roman" pitchFamily="-109" charset="0"/>
                <a:ea typeface="Times New Roman" pitchFamily="-109" charset="0"/>
                <a:cs typeface="Times New Roman" pitchFamily="-109" charset="0"/>
              </a:rPr>
              <a:t>Energy resolution</a:t>
            </a:r>
            <a:r>
              <a:rPr lang="ja-JP" altLang="en-US" b="1" dirty="0">
                <a:solidFill>
                  <a:srgbClr val="FF0000"/>
                </a:solidFill>
                <a:latin typeface="Times New Roman" pitchFamily="-109" charset="0"/>
                <a:ea typeface="Times New Roman" pitchFamily="-109" charset="0"/>
                <a:cs typeface="Times New Roman" pitchFamily="-109" charset="0"/>
              </a:rPr>
              <a:t>：</a:t>
            </a:r>
            <a:r>
              <a:rPr lang="en-US" altLang="ja-JP" b="1" dirty="0">
                <a:solidFill>
                  <a:srgbClr val="FF0000"/>
                </a:solidFill>
                <a:latin typeface="Times New Roman" pitchFamily="-109" charset="0"/>
                <a:ea typeface="Times New Roman" pitchFamily="-109" charset="0"/>
                <a:cs typeface="Times New Roman" pitchFamily="-109" charset="0"/>
              </a:rPr>
              <a:t>0.4</a:t>
            </a:r>
            <a:r>
              <a:rPr lang="ja-JP" altLang="en-US" b="1" dirty="0">
                <a:solidFill>
                  <a:srgbClr val="FF0000"/>
                </a:solidFill>
                <a:latin typeface="Times New Roman" pitchFamily="-109" charset="0"/>
                <a:ea typeface="Times New Roman" pitchFamily="-109" charset="0"/>
                <a:cs typeface="Times New Roman" pitchFamily="-109" charset="0"/>
              </a:rPr>
              <a:t>～</a:t>
            </a:r>
            <a:r>
              <a:rPr lang="en-US" altLang="ja-JP" b="1" dirty="0">
                <a:solidFill>
                  <a:srgbClr val="FF0000"/>
                </a:solidFill>
                <a:latin typeface="Times New Roman" pitchFamily="-109" charset="0"/>
                <a:ea typeface="Times New Roman" pitchFamily="-109" charset="0"/>
                <a:cs typeface="Times New Roman" pitchFamily="-109" charset="0"/>
              </a:rPr>
              <a:t>0.5 </a:t>
            </a:r>
            <a:r>
              <a:rPr lang="en-US" altLang="ja-JP" b="1" dirty="0" err="1">
                <a:solidFill>
                  <a:srgbClr val="FF0000"/>
                </a:solidFill>
                <a:latin typeface="Times New Roman" pitchFamily="-109" charset="0"/>
                <a:ea typeface="Times New Roman" pitchFamily="-109" charset="0"/>
                <a:cs typeface="Times New Roman" pitchFamily="-109" charset="0"/>
              </a:rPr>
              <a:t>eV</a:t>
            </a:r>
            <a:endParaRPr lang="en-US" altLang="ja-JP" b="1" dirty="0">
              <a:solidFill>
                <a:srgbClr val="FF0000"/>
              </a:solidFill>
              <a:latin typeface="Times New Roman" pitchFamily="-109" charset="0"/>
              <a:ea typeface="Times New Roman" pitchFamily="-109" charset="0"/>
              <a:cs typeface="Times New Roman" pitchFamily="-109" charset="0"/>
            </a:endParaRPr>
          </a:p>
          <a:p>
            <a:pPr>
              <a:defRPr/>
            </a:pP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Collection angle</a:t>
            </a:r>
            <a:r>
              <a:rPr lang="ja-JP" altLang="en-US" dirty="0">
                <a:latin typeface="Times New Roman" pitchFamily="-109" charset="0"/>
                <a:ea typeface="Times New Roman" pitchFamily="-109" charset="0"/>
                <a:cs typeface="Times New Roman" pitchFamily="-109" charset="0"/>
              </a:rPr>
              <a:t>：</a:t>
            </a:r>
            <a:r>
              <a:rPr lang="en-US" altLang="ja-JP" dirty="0">
                <a:latin typeface="Times New Roman" pitchFamily="-109" charset="0"/>
                <a:ea typeface="Times New Roman" pitchFamily="-109" charset="0"/>
                <a:cs typeface="Times New Roman" pitchFamily="-109" charset="0"/>
              </a:rPr>
              <a:t>10 </a:t>
            </a:r>
            <a:r>
              <a:rPr lang="en-US" altLang="ja-JP" dirty="0" err="1" smtClean="0">
                <a:latin typeface="Times New Roman" pitchFamily="-109" charset="0"/>
                <a:ea typeface="Times New Roman" pitchFamily="-109" charset="0"/>
                <a:cs typeface="Times New Roman" pitchFamily="-109" charset="0"/>
              </a:rPr>
              <a:t>mrad</a:t>
            </a:r>
            <a:r>
              <a:rPr lang="en-US" altLang="ja-JP" dirty="0" smtClean="0">
                <a:latin typeface="Times New Roman" pitchFamily="-109" charset="0"/>
                <a:ea typeface="Times New Roman" pitchFamily="-109" charset="0"/>
                <a:cs typeface="Times New Roman" pitchFamily="-109" charset="0"/>
              </a:rPr>
              <a:t> </a:t>
            </a:r>
            <a:r>
              <a:rPr lang="ja-JP" altLang="en-US" dirty="0" smtClean="0">
                <a:latin typeface="Times New Roman" pitchFamily="-109" charset="0"/>
                <a:ea typeface="Times New Roman" pitchFamily="-109" charset="0"/>
                <a:cs typeface="Times New Roman" pitchFamily="-109" charset="0"/>
                <a:sym typeface="Wingdings"/>
              </a:rPr>
              <a:t></a:t>
            </a:r>
            <a:r>
              <a:rPr lang="en-US" altLang="ja-JP" dirty="0" smtClean="0">
                <a:latin typeface="Times New Roman" pitchFamily="-109" charset="0"/>
                <a:ea typeface="Times New Roman" pitchFamily="-109" charset="0"/>
                <a:cs typeface="Times New Roman" pitchFamily="-109" charset="0"/>
                <a:sym typeface="Wingdings"/>
              </a:rPr>
              <a:t> </a:t>
            </a:r>
            <a:r>
              <a:rPr lang="en-US" altLang="ja-JP" u="sng" dirty="0" smtClean="0">
                <a:latin typeface="Times New Roman" pitchFamily="-109" charset="0"/>
                <a:ea typeface="Times New Roman" pitchFamily="-109" charset="0"/>
                <a:cs typeface="Times New Roman" pitchFamily="-109" charset="0"/>
                <a:sym typeface="Wingdings"/>
              </a:rPr>
              <a:t>dipole transition</a:t>
            </a:r>
            <a:endParaRPr lang="en-US" altLang="ja-JP" u="sng" dirty="0" smtClean="0">
              <a:latin typeface="Times New Roman" pitchFamily="-109" charset="0"/>
              <a:ea typeface="Times New Roman" pitchFamily="-109" charset="0"/>
              <a:cs typeface="Times New Roman" pitchFamily="-109" charset="0"/>
            </a:endParaRPr>
          </a:p>
          <a:p>
            <a:pPr>
              <a:defRPr/>
            </a:pPr>
            <a:r>
              <a:rPr lang="en-US" altLang="ja-JP" i="1" dirty="0" smtClean="0">
                <a:latin typeface="Times New Roman" pitchFamily="-109" charset="0"/>
                <a:ea typeface="Times New Roman" pitchFamily="-109" charset="0"/>
                <a:cs typeface="Times New Roman" pitchFamily="-109" charset="0"/>
              </a:rPr>
              <a:t>HAADF-STEM</a:t>
            </a:r>
          </a:p>
          <a:p>
            <a:pPr marL="93663">
              <a:buFont typeface="Arial"/>
              <a:buChar char="•"/>
              <a:defRPr/>
            </a:pPr>
            <a:r>
              <a:rPr lang="en-US" altLang="ja-JP" dirty="0" smtClean="0">
                <a:latin typeface="Times New Roman" pitchFamily="-109" charset="0"/>
                <a:ea typeface="Times New Roman" pitchFamily="-109" charset="0"/>
                <a:cs typeface="Times New Roman" pitchFamily="-109" charset="0"/>
              </a:rPr>
              <a:t>  Detection angle : 70 - 170 </a:t>
            </a:r>
            <a:r>
              <a:rPr lang="en-US" altLang="ja-JP" dirty="0" err="1" smtClean="0">
                <a:latin typeface="Times New Roman" pitchFamily="-109" charset="0"/>
                <a:ea typeface="Times New Roman" pitchFamily="-109" charset="0"/>
                <a:cs typeface="Times New Roman" pitchFamily="-109" charset="0"/>
              </a:rPr>
              <a:t>mrad</a:t>
            </a:r>
            <a:endParaRPr lang="en-US" altLang="ja-JP" dirty="0">
              <a:latin typeface="Times New Roman" pitchFamily="-109" charset="0"/>
              <a:ea typeface="Times New Roman" pitchFamily="-109" charset="0"/>
              <a:cs typeface="Times New Roman" pitchFamily="-109" charset="0"/>
            </a:endParaRPr>
          </a:p>
        </p:txBody>
      </p:sp>
      <p:sp>
        <p:nvSpPr>
          <p:cNvPr id="41990" name="テキスト ボックス 18"/>
          <p:cNvSpPr txBox="1">
            <a:spLocks noChangeArrowheads="1"/>
          </p:cNvSpPr>
          <p:nvPr/>
        </p:nvSpPr>
        <p:spPr bwMode="auto">
          <a:xfrm>
            <a:off x="1077343" y="285751"/>
            <a:ext cx="7177060" cy="523220"/>
          </a:xfrm>
          <a:prstGeom prst="rect">
            <a:avLst/>
          </a:prstGeom>
          <a:noFill/>
          <a:ln w="9525">
            <a:noFill/>
            <a:miter lim="800000"/>
            <a:headEnd/>
            <a:tailEnd/>
          </a:ln>
        </p:spPr>
        <p:txBody>
          <a:bodyPr wrap="square">
            <a:prstTxWarp prst="textNoShape">
              <a:avLst/>
            </a:prstTxWarp>
            <a:spAutoFit/>
          </a:bodyPr>
          <a:lstStyle/>
          <a:p>
            <a:pPr algn="ctr"/>
            <a:r>
              <a:rPr lang="en-US" altLang="ja-JP" sz="2800" dirty="0">
                <a:solidFill>
                  <a:srgbClr val="0000FF"/>
                </a:solidFill>
                <a:latin typeface="+mj-lt"/>
                <a:ea typeface="Times New Roman" pitchFamily="-1" charset="0"/>
                <a:cs typeface="Times New Roman" pitchFamily="-1" charset="0"/>
              </a:rPr>
              <a:t>C</a:t>
            </a:r>
            <a:r>
              <a:rPr lang="en-US" altLang="ja-JP" sz="2800" baseline="-25000" dirty="0">
                <a:solidFill>
                  <a:srgbClr val="0000FF"/>
                </a:solidFill>
                <a:latin typeface="+mj-lt"/>
                <a:ea typeface="Times New Roman" pitchFamily="-1" charset="0"/>
                <a:cs typeface="Times New Roman" pitchFamily="-1" charset="0"/>
              </a:rPr>
              <a:t>s</a:t>
            </a:r>
            <a:r>
              <a:rPr lang="en-US" altLang="ja-JP" sz="2800" dirty="0">
                <a:solidFill>
                  <a:srgbClr val="0000FF"/>
                </a:solidFill>
                <a:latin typeface="+mj-lt"/>
                <a:ea typeface="Times New Roman" pitchFamily="-1" charset="0"/>
                <a:cs typeface="Times New Roman" pitchFamily="-1" charset="0"/>
              </a:rPr>
              <a:t> corrected STEM equipped with a </a:t>
            </a:r>
            <a:r>
              <a:rPr lang="en-US" altLang="ja-JP" sz="2800" dirty="0" err="1">
                <a:solidFill>
                  <a:srgbClr val="0000FF"/>
                </a:solidFill>
                <a:latin typeface="+mj-lt"/>
                <a:ea typeface="Times New Roman" pitchFamily="-1" charset="0"/>
                <a:cs typeface="Times New Roman" pitchFamily="-1" charset="0"/>
              </a:rPr>
              <a:t>nanotip</a:t>
            </a:r>
            <a:r>
              <a:rPr lang="en-US" altLang="ja-JP" sz="2800" dirty="0">
                <a:solidFill>
                  <a:srgbClr val="0000FF"/>
                </a:solidFill>
                <a:latin typeface="+mj-lt"/>
                <a:ea typeface="Times New Roman" pitchFamily="-1" charset="0"/>
                <a:cs typeface="Times New Roman" pitchFamily="-1" charset="0"/>
              </a:rPr>
              <a:t> FEG</a:t>
            </a:r>
          </a:p>
        </p:txBody>
      </p:sp>
      <p:sp>
        <p:nvSpPr>
          <p:cNvPr id="17" name="フッター プレースホルダ 16"/>
          <p:cNvSpPr>
            <a:spLocks noGrp="1"/>
          </p:cNvSpPr>
          <p:nvPr>
            <p:ph type="ftr" sz="quarter" idx="11"/>
          </p:nvPr>
        </p:nvSpPr>
        <p:spPr>
          <a:xfrm>
            <a:off x="3117571" y="6556376"/>
            <a:ext cx="2895600" cy="365125"/>
          </a:xfrm>
        </p:spPr>
        <p:txBody>
          <a:bodyPr/>
          <a:lstStyle/>
          <a:p>
            <a:r>
              <a:rPr lang="en-US" altLang="ja-JP" smtClean="0"/>
              <a:t>IAM/MSE</a:t>
            </a:r>
            <a:endParaRPr lang="ja-JP" altLang="en-US" dirty="0"/>
          </a:p>
        </p:txBody>
      </p:sp>
      <p:sp>
        <p:nvSpPr>
          <p:cNvPr id="18" name="テキスト ボックス 17"/>
          <p:cNvSpPr txBox="1"/>
          <p:nvPr/>
        </p:nvSpPr>
        <p:spPr>
          <a:xfrm>
            <a:off x="5186687" y="5257607"/>
            <a:ext cx="3399660" cy="1200329"/>
          </a:xfrm>
          <a:prstGeom prst="rect">
            <a:avLst/>
          </a:prstGeom>
          <a:noFill/>
          <a:ln>
            <a:solidFill>
              <a:srgbClr val="0000FF"/>
            </a:solidFill>
          </a:ln>
        </p:spPr>
        <p:txBody>
          <a:bodyPr wrap="square" rtlCol="0">
            <a:spAutoFit/>
          </a:bodyPr>
          <a:lstStyle/>
          <a:p>
            <a:r>
              <a:rPr kumimoji="1" lang="en-US" altLang="ja-JP" dirty="0" smtClean="0"/>
              <a:t>ABF-STEM ;</a:t>
            </a:r>
          </a:p>
          <a:p>
            <a:r>
              <a:rPr lang="en-US" altLang="ja-JP" dirty="0" smtClean="0"/>
              <a:t>JEM-ARM200F (</a:t>
            </a:r>
            <a:r>
              <a:rPr lang="en-US" altLang="ja-JP" dirty="0" smtClean="0"/>
              <a:t>200 kV</a:t>
            </a:r>
            <a:r>
              <a:rPr lang="en-US" altLang="ja-JP" dirty="0" smtClean="0"/>
              <a:t>, detection angle= about 11.5 – 23 </a:t>
            </a:r>
            <a:r>
              <a:rPr lang="en-US" altLang="ja-JP" dirty="0" err="1" smtClean="0"/>
              <a:t>mrad</a:t>
            </a:r>
            <a:r>
              <a:rPr lang="en-US" altLang="ja-JP" dirty="0" smtClean="0"/>
              <a:t>)</a:t>
            </a:r>
            <a:endParaRPr kumimoji="1"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4"/>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5"/>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6"/>
          </p:nvPr>
        </p:nvSpPr>
        <p:spPr/>
        <p:txBody>
          <a:bodyPr/>
          <a:lstStyle/>
          <a:p>
            <a:fld id="{D52EB80E-06F1-4F72-B7E2-23BDC7693653}" type="slidenum">
              <a:rPr lang="ja-JP" altLang="en-US" smtClean="0"/>
              <a:pPr/>
              <a:t>28</a:t>
            </a:fld>
            <a:endParaRPr lang="ja-JP" altLang="en-US"/>
          </a:p>
        </p:txBody>
      </p:sp>
      <p:sp>
        <p:nvSpPr>
          <p:cNvPr id="5" name="テキスト プレースホルダ 4"/>
          <p:cNvSpPr>
            <a:spLocks noGrp="1"/>
          </p:cNvSpPr>
          <p:nvPr>
            <p:ph type="body" sz="quarter" idx="13"/>
          </p:nvPr>
        </p:nvSpPr>
        <p:spPr>
          <a:xfrm>
            <a:off x="1098053" y="21457"/>
            <a:ext cx="7199280" cy="596900"/>
          </a:xfrm>
        </p:spPr>
        <p:txBody>
          <a:bodyPr/>
          <a:lstStyle/>
          <a:p>
            <a:r>
              <a:rPr lang="en-US" altLang="ja-JP" dirty="0" smtClean="0"/>
              <a:t>ABF-STEM image </a:t>
            </a:r>
            <a:r>
              <a:rPr lang="en-US" altLang="ja-JP" sz="2800" dirty="0" smtClean="0"/>
              <a:t>of </a:t>
            </a:r>
            <a:r>
              <a:rPr lang="en-US" altLang="ja-JP" sz="2800" dirty="0" smtClean="0">
                <a:solidFill>
                  <a:srgbClr val="0000FF"/>
                </a:solidFill>
                <a:ea typeface="Times New Roman" pitchFamily="-1" charset="0"/>
                <a:cs typeface="Times New Roman" pitchFamily="-1" charset="0"/>
              </a:rPr>
              <a:t>SrFeO</a:t>
            </a:r>
            <a:r>
              <a:rPr lang="en-US" altLang="ja-JP" sz="2800" baseline="-25000" dirty="0" smtClean="0">
                <a:solidFill>
                  <a:srgbClr val="0000FF"/>
                </a:solidFill>
                <a:ea typeface="Times New Roman" pitchFamily="-1" charset="0"/>
                <a:cs typeface="Times New Roman" pitchFamily="-1" charset="0"/>
              </a:rPr>
              <a:t>2.5</a:t>
            </a:r>
            <a:r>
              <a:rPr lang="en-US" altLang="ja-JP" sz="2000" dirty="0" smtClean="0"/>
              <a:t>      [</a:t>
            </a:r>
            <a:r>
              <a:rPr lang="en-US" altLang="ja-JP" sz="2000" dirty="0" smtClean="0"/>
              <a:t>101] projection </a:t>
            </a:r>
            <a:endParaRPr lang="ja-JP" altLang="en-US" sz="2000" dirty="0"/>
          </a:p>
        </p:txBody>
      </p:sp>
      <p:sp>
        <p:nvSpPr>
          <p:cNvPr id="10" name="テキスト ボックス 9"/>
          <p:cNvSpPr txBox="1"/>
          <p:nvPr/>
        </p:nvSpPr>
        <p:spPr>
          <a:xfrm>
            <a:off x="8024353" y="2071942"/>
            <a:ext cx="847679" cy="646331"/>
          </a:xfrm>
          <a:prstGeom prst="rect">
            <a:avLst/>
          </a:prstGeom>
          <a:noFill/>
        </p:spPr>
        <p:txBody>
          <a:bodyPr wrap="square" rtlCol="0">
            <a:spAutoFit/>
          </a:bodyPr>
          <a:lstStyle/>
          <a:p>
            <a:r>
              <a:rPr kumimoji="1" lang="en-US" altLang="ja-JP" dirty="0" err="1" smtClean="0"/>
              <a:t>octa</a:t>
            </a:r>
            <a:endParaRPr kumimoji="1" lang="en-US" altLang="ja-JP" dirty="0" smtClean="0"/>
          </a:p>
          <a:p>
            <a:r>
              <a:rPr kumimoji="1" lang="en-US" altLang="ja-JP" dirty="0" err="1" smtClean="0"/>
              <a:t>hedral</a:t>
            </a:r>
            <a:endParaRPr kumimoji="1" lang="ja-JP" altLang="en-US" dirty="0"/>
          </a:p>
        </p:txBody>
      </p:sp>
      <p:sp>
        <p:nvSpPr>
          <p:cNvPr id="11" name="テキスト ボックス 10"/>
          <p:cNvSpPr txBox="1"/>
          <p:nvPr/>
        </p:nvSpPr>
        <p:spPr>
          <a:xfrm>
            <a:off x="8024353" y="2874692"/>
            <a:ext cx="926993" cy="646331"/>
          </a:xfrm>
          <a:prstGeom prst="rect">
            <a:avLst/>
          </a:prstGeom>
          <a:noFill/>
        </p:spPr>
        <p:txBody>
          <a:bodyPr wrap="square" rtlCol="0">
            <a:spAutoFit/>
          </a:bodyPr>
          <a:lstStyle/>
          <a:p>
            <a:r>
              <a:rPr kumimoji="1" lang="en-US" altLang="ja-JP" dirty="0" smtClean="0"/>
              <a:t>tetra</a:t>
            </a:r>
          </a:p>
          <a:p>
            <a:r>
              <a:rPr kumimoji="1" lang="en-US" altLang="ja-JP" dirty="0" err="1" smtClean="0"/>
              <a:t>hedral</a:t>
            </a:r>
            <a:endParaRPr kumimoji="1" lang="ja-JP" altLang="en-US" dirty="0"/>
          </a:p>
        </p:txBody>
      </p:sp>
      <p:sp>
        <p:nvSpPr>
          <p:cNvPr id="12" name="テキスト ボックス 11"/>
          <p:cNvSpPr txBox="1"/>
          <p:nvPr/>
        </p:nvSpPr>
        <p:spPr>
          <a:xfrm>
            <a:off x="1453644" y="1252828"/>
            <a:ext cx="1685077" cy="369332"/>
          </a:xfrm>
          <a:prstGeom prst="rect">
            <a:avLst/>
          </a:prstGeom>
          <a:noFill/>
        </p:spPr>
        <p:txBody>
          <a:bodyPr wrap="none" rtlCol="0">
            <a:spAutoFit/>
          </a:bodyPr>
          <a:lstStyle/>
          <a:p>
            <a:r>
              <a:rPr kumimoji="1" lang="en-US" altLang="ja-JP" dirty="0" smtClean="0"/>
              <a:t>HAADF-STEM</a:t>
            </a:r>
            <a:endParaRPr kumimoji="1" lang="ja-JP" altLang="en-US" dirty="0"/>
          </a:p>
        </p:txBody>
      </p:sp>
      <p:sp>
        <p:nvSpPr>
          <p:cNvPr id="13" name="テキスト ボックス 12"/>
          <p:cNvSpPr txBox="1"/>
          <p:nvPr/>
        </p:nvSpPr>
        <p:spPr>
          <a:xfrm>
            <a:off x="5331129" y="1270063"/>
            <a:ext cx="1364501" cy="369332"/>
          </a:xfrm>
          <a:prstGeom prst="rect">
            <a:avLst/>
          </a:prstGeom>
          <a:noFill/>
        </p:spPr>
        <p:txBody>
          <a:bodyPr wrap="none" rtlCol="0">
            <a:spAutoFit/>
          </a:bodyPr>
          <a:lstStyle/>
          <a:p>
            <a:r>
              <a:rPr kumimoji="1" lang="en-US" altLang="ja-JP" dirty="0" smtClean="0"/>
              <a:t>ABF-STEM</a:t>
            </a:r>
            <a:endParaRPr kumimoji="1" lang="ja-JP" altLang="en-US" dirty="0"/>
          </a:p>
        </p:txBody>
      </p:sp>
      <p:pic>
        <p:nvPicPr>
          <p:cNvPr id="6" name="図 5"/>
          <p:cNvPicPr>
            <a:picLocks noChangeAspect="1"/>
          </p:cNvPicPr>
          <p:nvPr/>
        </p:nvPicPr>
        <p:blipFill>
          <a:blip r:embed="rId2"/>
          <a:stretch>
            <a:fillRect/>
          </a:stretch>
        </p:blipFill>
        <p:spPr>
          <a:xfrm>
            <a:off x="401288" y="1045906"/>
            <a:ext cx="7623065" cy="5323002"/>
          </a:xfrm>
          <a:prstGeom prst="rect">
            <a:avLst/>
          </a:prstGeom>
        </p:spPr>
      </p:pic>
      <p:grpSp>
        <p:nvGrpSpPr>
          <p:cNvPr id="45" name="図形グループ 44"/>
          <p:cNvGrpSpPr/>
          <p:nvPr/>
        </p:nvGrpSpPr>
        <p:grpSpPr>
          <a:xfrm>
            <a:off x="3227175" y="676574"/>
            <a:ext cx="2053661" cy="4592634"/>
            <a:chOff x="3227174" y="676574"/>
            <a:chExt cx="2053661" cy="4592633"/>
          </a:xfrm>
        </p:grpSpPr>
        <p:sp>
          <p:nvSpPr>
            <p:cNvPr id="15" name="円/楕円 14"/>
            <p:cNvSpPr/>
            <p:nvPr/>
          </p:nvSpPr>
          <p:spPr>
            <a:xfrm>
              <a:off x="4765326" y="2888215"/>
              <a:ext cx="515509" cy="515509"/>
            </a:xfrm>
            <a:prstGeom prst="ellipse">
              <a:avLst/>
            </a:prstGeom>
            <a:no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3227174" y="676574"/>
              <a:ext cx="2053661" cy="4592633"/>
              <a:chOff x="3227174" y="676574"/>
              <a:chExt cx="2053661" cy="4592633"/>
            </a:xfrm>
          </p:grpSpPr>
          <p:sp>
            <p:nvSpPr>
              <p:cNvPr id="14" name="円/楕円 13"/>
              <p:cNvSpPr/>
              <p:nvPr/>
            </p:nvSpPr>
            <p:spPr>
              <a:xfrm>
                <a:off x="4765326" y="2167170"/>
                <a:ext cx="515509" cy="515509"/>
              </a:xfrm>
              <a:prstGeom prst="ellipse">
                <a:avLst/>
              </a:prstGeom>
              <a:noFill/>
              <a:ln w="38100" cap="flat" cmpd="sng" algn="ctr">
                <a:solidFill>
                  <a:srgbClr val="FFC8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3484357" y="2940103"/>
                <a:ext cx="515509" cy="515509"/>
              </a:xfrm>
              <a:prstGeom prst="ellipse">
                <a:avLst/>
              </a:prstGeom>
              <a:no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484357" y="2192320"/>
                <a:ext cx="515509" cy="515509"/>
              </a:xfrm>
              <a:prstGeom prst="ellipse">
                <a:avLst/>
              </a:prstGeom>
              <a:noFill/>
              <a:ln w="38100" cap="flat" cmpd="sng" algn="ctr">
                <a:solidFill>
                  <a:srgbClr val="FFC8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9" name="直線矢印コネクタ 18"/>
              <p:cNvCxnSpPr>
                <a:stCxn id="17" idx="0"/>
              </p:cNvCxnSpPr>
              <p:nvPr/>
            </p:nvCxnSpPr>
            <p:spPr>
              <a:xfrm rot="5400000" flipH="1" flipV="1">
                <a:off x="3169302" y="1618716"/>
                <a:ext cx="1146414" cy="795"/>
              </a:xfrm>
              <a:prstGeom prst="straightConnector1">
                <a:avLst/>
              </a:prstGeom>
              <a:ln>
                <a:solidFill>
                  <a:srgbClr val="FFC8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4" idx="1"/>
              </p:cNvCxnSpPr>
              <p:nvPr/>
            </p:nvCxnSpPr>
            <p:spPr>
              <a:xfrm rot="16200000" flipV="1">
                <a:off x="3693485" y="1095329"/>
                <a:ext cx="1196759" cy="1097914"/>
              </a:xfrm>
              <a:prstGeom prst="straightConnector1">
                <a:avLst/>
              </a:prstGeom>
              <a:ln>
                <a:solidFill>
                  <a:srgbClr val="FFC8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16" idx="4"/>
              </p:cNvCxnSpPr>
              <p:nvPr/>
            </p:nvCxnSpPr>
            <p:spPr>
              <a:xfrm rot="5400000">
                <a:off x="3193873" y="4003851"/>
                <a:ext cx="1096478" cy="1588"/>
              </a:xfrm>
              <a:prstGeom prst="straightConnector1">
                <a:avLst/>
              </a:prstGeom>
              <a:ln>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a:stCxn id="15" idx="3"/>
              </p:cNvCxnSpPr>
              <p:nvPr/>
            </p:nvCxnSpPr>
            <p:spPr>
              <a:xfrm rot="5400000">
                <a:off x="3679537" y="3391599"/>
                <a:ext cx="1224655" cy="1097914"/>
              </a:xfrm>
              <a:prstGeom prst="straightConnector1">
                <a:avLst/>
              </a:prstGeom>
              <a:ln>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3227174" y="676574"/>
                <a:ext cx="1031465" cy="369332"/>
              </a:xfrm>
              <a:prstGeom prst="rect">
                <a:avLst/>
              </a:prstGeom>
              <a:noFill/>
            </p:spPr>
            <p:txBody>
              <a:bodyPr wrap="none" rtlCol="0">
                <a:spAutoFit/>
              </a:bodyPr>
              <a:lstStyle/>
              <a:p>
                <a:r>
                  <a:rPr kumimoji="1" lang="en-US" altLang="ja-JP" dirty="0" smtClean="0"/>
                  <a:t>stronger</a:t>
                </a:r>
                <a:endParaRPr kumimoji="1" lang="ja-JP" altLang="en-US" dirty="0"/>
              </a:p>
            </p:txBody>
          </p:sp>
          <p:sp>
            <p:nvSpPr>
              <p:cNvPr id="29" name="テキスト ボックス 28"/>
              <p:cNvSpPr txBox="1"/>
              <p:nvPr/>
            </p:nvSpPr>
            <p:spPr>
              <a:xfrm>
                <a:off x="3529061" y="4622876"/>
                <a:ext cx="1751773" cy="646331"/>
              </a:xfrm>
              <a:prstGeom prst="rect">
                <a:avLst/>
              </a:prstGeom>
              <a:solidFill>
                <a:srgbClr val="FFFFFF"/>
              </a:solidFill>
            </p:spPr>
            <p:txBody>
              <a:bodyPr wrap="square" rtlCol="0">
                <a:spAutoFit/>
              </a:bodyPr>
              <a:lstStyle/>
              <a:p>
                <a:pPr algn="ctr"/>
                <a:r>
                  <a:rPr lang="en-US" altLang="ja-JP" dirty="0" smtClean="0"/>
                  <a:t>weaker due to </a:t>
                </a:r>
                <a:r>
                  <a:rPr lang="en-US" altLang="ja-JP" dirty="0" smtClean="0"/>
                  <a:t>de-channeling</a:t>
                </a:r>
                <a:endParaRPr kumimoji="1" lang="ja-JP" altLang="en-US" dirty="0"/>
              </a:p>
            </p:txBody>
          </p:sp>
        </p:grpSp>
      </p:grpSp>
      <p:sp>
        <p:nvSpPr>
          <p:cNvPr id="30" name="円/楕円 29"/>
          <p:cNvSpPr/>
          <p:nvPr/>
        </p:nvSpPr>
        <p:spPr>
          <a:xfrm>
            <a:off x="5789932" y="1925957"/>
            <a:ext cx="117411" cy="117411"/>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5796916" y="2800399"/>
            <a:ext cx="117411" cy="117411"/>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3" name="直線矢印コネクタ 32"/>
          <p:cNvCxnSpPr>
            <a:stCxn id="30" idx="7"/>
          </p:cNvCxnSpPr>
          <p:nvPr/>
        </p:nvCxnSpPr>
        <p:spPr>
          <a:xfrm rot="5400000" flipH="1" flipV="1">
            <a:off x="5742594" y="990115"/>
            <a:ext cx="1100591" cy="80548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a:stCxn id="31" idx="7"/>
          </p:cNvCxnSpPr>
          <p:nvPr/>
        </p:nvCxnSpPr>
        <p:spPr>
          <a:xfrm rot="5400000" flipH="1" flipV="1">
            <a:off x="5308865" y="1430829"/>
            <a:ext cx="1975033" cy="798497"/>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6220170" y="491908"/>
            <a:ext cx="1146881" cy="369332"/>
          </a:xfrm>
          <a:prstGeom prst="rect">
            <a:avLst/>
          </a:prstGeom>
          <a:noFill/>
        </p:spPr>
        <p:txBody>
          <a:bodyPr wrap="none" rtlCol="0">
            <a:spAutoFit/>
          </a:bodyPr>
          <a:lstStyle/>
          <a:p>
            <a:r>
              <a:rPr kumimoji="1" lang="en-US" altLang="ja-JP" dirty="0" smtClean="0"/>
              <a:t>Shift of O</a:t>
            </a:r>
            <a:endParaRPr kumimoji="1" lang="ja-JP" altLang="en-US" dirty="0"/>
          </a:p>
        </p:txBody>
      </p:sp>
      <p:sp>
        <p:nvSpPr>
          <p:cNvPr id="43" name="テキスト ボックス 42"/>
          <p:cNvSpPr txBox="1"/>
          <p:nvPr/>
        </p:nvSpPr>
        <p:spPr>
          <a:xfrm>
            <a:off x="674764" y="5688192"/>
            <a:ext cx="890350" cy="369332"/>
          </a:xfrm>
          <a:prstGeom prst="rect">
            <a:avLst/>
          </a:prstGeom>
          <a:solidFill>
            <a:srgbClr val="FFFFFF"/>
          </a:solidFill>
        </p:spPr>
        <p:txBody>
          <a:bodyPr wrap="none" rtlCol="0">
            <a:spAutoFit/>
          </a:bodyPr>
          <a:lstStyle/>
          <a:p>
            <a:r>
              <a:rPr kumimoji="1" lang="en-US" altLang="ja-JP" dirty="0" smtClean="0"/>
              <a:t>0.5 nm</a:t>
            </a:r>
            <a:endParaRPr kumimoji="1" lang="ja-JP" altLang="en-US" dirty="0"/>
          </a:p>
        </p:txBody>
      </p:sp>
      <p:sp>
        <p:nvSpPr>
          <p:cNvPr id="44" name="テキスト ボックス 43"/>
          <p:cNvSpPr txBox="1"/>
          <p:nvPr/>
        </p:nvSpPr>
        <p:spPr>
          <a:xfrm>
            <a:off x="4368774" y="5688192"/>
            <a:ext cx="890350" cy="369332"/>
          </a:xfrm>
          <a:prstGeom prst="rect">
            <a:avLst/>
          </a:prstGeom>
          <a:solidFill>
            <a:srgbClr val="FFFFFF"/>
          </a:solidFill>
        </p:spPr>
        <p:txBody>
          <a:bodyPr wrap="none" rtlCol="0">
            <a:spAutoFit/>
          </a:bodyPr>
          <a:lstStyle/>
          <a:p>
            <a:r>
              <a:rPr kumimoji="1" lang="en-US" altLang="ja-JP" dirty="0" smtClean="0"/>
              <a:t>0.5 nm</a:t>
            </a:r>
            <a:endParaRPr kumimoji="1" lang="ja-JP" altLang="en-US" dirty="0"/>
          </a:p>
        </p:txBody>
      </p:sp>
      <p:cxnSp>
        <p:nvCxnSpPr>
          <p:cNvPr id="8" name="直線矢印コネクタ 7"/>
          <p:cNvCxnSpPr/>
          <p:nvPr/>
        </p:nvCxnSpPr>
        <p:spPr>
          <a:xfrm rot="10800000">
            <a:off x="7419709" y="2393520"/>
            <a:ext cx="706149" cy="1588"/>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rot="10800000">
            <a:off x="7367051" y="3196271"/>
            <a:ext cx="706149" cy="1588"/>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1439123" y="1309806"/>
            <a:ext cx="1685077" cy="369332"/>
          </a:xfrm>
          <a:prstGeom prst="rect">
            <a:avLst/>
          </a:prstGeom>
          <a:noFill/>
        </p:spPr>
        <p:txBody>
          <a:bodyPr wrap="none" rtlCol="0">
            <a:spAutoFit/>
          </a:bodyPr>
          <a:lstStyle/>
          <a:p>
            <a:r>
              <a:rPr kumimoji="1" lang="en-US" altLang="ja-JP" dirty="0" smtClean="0"/>
              <a:t>HAADF-STEM</a:t>
            </a:r>
            <a:endParaRPr kumimoji="1" lang="ja-JP" altLang="en-US" dirty="0"/>
          </a:p>
        </p:txBody>
      </p:sp>
      <p:sp>
        <p:nvSpPr>
          <p:cNvPr id="47" name="テキスト ボックス 46"/>
          <p:cNvSpPr txBox="1"/>
          <p:nvPr/>
        </p:nvSpPr>
        <p:spPr>
          <a:xfrm>
            <a:off x="5331129" y="1307323"/>
            <a:ext cx="1351652" cy="369332"/>
          </a:xfrm>
          <a:prstGeom prst="rect">
            <a:avLst/>
          </a:prstGeom>
          <a:noFill/>
        </p:spPr>
        <p:txBody>
          <a:bodyPr wrap="none" rtlCol="0">
            <a:spAutoFit/>
          </a:bodyPr>
          <a:lstStyle/>
          <a:p>
            <a:r>
              <a:rPr kumimoji="1" lang="en-US" altLang="ja-JP" dirty="0" smtClean="0"/>
              <a:t>ABF-STEM</a:t>
            </a:r>
            <a:endParaRPr kumimoji="1" lang="ja-JP" altLang="en-US" dirty="0"/>
          </a:p>
        </p:txBody>
      </p:sp>
      <p:grpSp>
        <p:nvGrpSpPr>
          <p:cNvPr id="40" name="図形グループ 39"/>
          <p:cNvGrpSpPr/>
          <p:nvPr/>
        </p:nvGrpSpPr>
        <p:grpSpPr>
          <a:xfrm>
            <a:off x="448443" y="718054"/>
            <a:ext cx="1658431" cy="2871891"/>
            <a:chOff x="498260" y="830583"/>
            <a:chExt cx="1658430" cy="2871891"/>
          </a:xfrm>
        </p:grpSpPr>
        <p:pic>
          <p:nvPicPr>
            <p:cNvPr id="32" name="Picture 296" descr="C:\Users\emcc\Desktop\FEMMS\SrFeO2.5_Ibm2.bmp"/>
            <p:cNvPicPr>
              <a:picLocks noChangeAspect="1" noChangeArrowheads="1"/>
            </p:cNvPicPr>
            <p:nvPr/>
          </p:nvPicPr>
          <p:blipFill>
            <a:blip r:embed="rId3"/>
            <a:srcRect l="30640" t="42521" r="30300" b="29444"/>
            <a:stretch>
              <a:fillRect/>
            </a:stretch>
          </p:blipFill>
          <p:spPr bwMode="auto">
            <a:xfrm>
              <a:off x="501241" y="1979582"/>
              <a:ext cx="1655449" cy="1722892"/>
            </a:xfrm>
            <a:prstGeom prst="rect">
              <a:avLst/>
            </a:prstGeom>
            <a:noFill/>
            <a:ln w="9525">
              <a:noFill/>
              <a:miter lim="800000"/>
              <a:headEnd/>
              <a:tailEnd/>
            </a:ln>
          </p:spPr>
        </p:pic>
        <p:sp>
          <p:nvSpPr>
            <p:cNvPr id="38" name="円/楕円 37"/>
            <p:cNvSpPr/>
            <p:nvPr/>
          </p:nvSpPr>
          <p:spPr>
            <a:xfrm>
              <a:off x="498260" y="830583"/>
              <a:ext cx="423286" cy="94659"/>
            </a:xfrm>
            <a:prstGeom prst="ellipse">
              <a:avLst/>
            </a:prstGeom>
            <a:solidFill>
              <a:srgbClr val="CDC75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46" name="直線矢印コネクタ 45"/>
          <p:cNvCxnSpPr/>
          <p:nvPr/>
        </p:nvCxnSpPr>
        <p:spPr>
          <a:xfrm flipV="1">
            <a:off x="8009220" y="980814"/>
            <a:ext cx="0" cy="1022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テキスト ボックス 48"/>
          <p:cNvSpPr txBox="1"/>
          <p:nvPr/>
        </p:nvSpPr>
        <p:spPr>
          <a:xfrm>
            <a:off x="7670282" y="899488"/>
            <a:ext cx="312906" cy="369332"/>
          </a:xfrm>
          <a:prstGeom prst="rect">
            <a:avLst/>
          </a:prstGeom>
          <a:noFill/>
        </p:spPr>
        <p:txBody>
          <a:bodyPr wrap="none" rtlCol="0">
            <a:spAutoFit/>
          </a:bodyPr>
          <a:lstStyle/>
          <a:p>
            <a:r>
              <a:rPr kumimoji="1" lang="en-US" altLang="ja-JP" dirty="0" smtClean="0"/>
              <a:t>b</a:t>
            </a:r>
            <a:endParaRPr kumimoji="1" lang="ja-JP" altLang="en-US" dirty="0"/>
          </a:p>
        </p:txBody>
      </p:sp>
      <p:grpSp>
        <p:nvGrpSpPr>
          <p:cNvPr id="22" name="グループ化 21"/>
          <p:cNvGrpSpPr/>
          <p:nvPr/>
        </p:nvGrpSpPr>
        <p:grpSpPr>
          <a:xfrm>
            <a:off x="187250" y="519217"/>
            <a:ext cx="2283431" cy="2647915"/>
            <a:chOff x="187250" y="519217"/>
            <a:chExt cx="2283431" cy="2647915"/>
          </a:xfrm>
        </p:grpSpPr>
        <p:sp>
          <p:nvSpPr>
            <p:cNvPr id="50" name="二等辺三角形 49"/>
            <p:cNvSpPr/>
            <p:nvPr/>
          </p:nvSpPr>
          <p:spPr>
            <a:xfrm flipV="1">
              <a:off x="451382" y="773965"/>
              <a:ext cx="423286" cy="1564534"/>
            </a:xfrm>
            <a:prstGeom prst="triangle">
              <a:avLst/>
            </a:prstGeom>
            <a:gradFill flip="none" rotWithShape="1">
              <a:gsLst>
                <a:gs pos="0">
                  <a:srgbClr val="FFFF00"/>
                </a:gs>
                <a:gs pos="100000">
                  <a:schemeClr val="bg2">
                    <a:lumMod val="75000"/>
                  </a:schemeClr>
                </a:gs>
              </a:gsLst>
              <a:lin ang="18780000" scaled="0"/>
              <a:tileRect/>
            </a:gradFill>
            <a:effectLst>
              <a:outerShdw blurRad="40005" dist="22987" dir="474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997523" y="519217"/>
              <a:ext cx="1035549" cy="646331"/>
            </a:xfrm>
            <a:prstGeom prst="rect">
              <a:avLst/>
            </a:prstGeom>
            <a:solidFill>
              <a:srgbClr val="FFFF00"/>
            </a:solidFill>
          </p:spPr>
          <p:txBody>
            <a:bodyPr wrap="square" rtlCol="0">
              <a:spAutoFit/>
            </a:bodyPr>
            <a:lstStyle/>
            <a:p>
              <a:r>
                <a:rPr kumimoji="1" lang="en-US" altLang="ja-JP" dirty="0" smtClean="0"/>
                <a:t>Probe electron</a:t>
              </a:r>
              <a:endParaRPr kumimoji="1" lang="ja-JP" altLang="en-US" dirty="0"/>
            </a:p>
          </p:txBody>
        </p:sp>
        <p:sp>
          <p:nvSpPr>
            <p:cNvPr id="52" name="右矢印 51"/>
            <p:cNvSpPr/>
            <p:nvPr/>
          </p:nvSpPr>
          <p:spPr>
            <a:xfrm>
              <a:off x="187250" y="2272373"/>
              <a:ext cx="2269066" cy="56554"/>
            </a:xfrm>
            <a:prstGeom prst="righ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右矢印 52"/>
            <p:cNvSpPr/>
            <p:nvPr/>
          </p:nvSpPr>
          <p:spPr>
            <a:xfrm>
              <a:off x="201615" y="3110578"/>
              <a:ext cx="2269066" cy="56554"/>
            </a:xfrm>
            <a:prstGeom prst="righ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linds(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正方形/長方形 1"/>
          <p:cNvSpPr>
            <a:spLocks noChangeArrowheads="1"/>
          </p:cNvSpPr>
          <p:nvPr/>
        </p:nvSpPr>
        <p:spPr bwMode="auto">
          <a:xfrm>
            <a:off x="0" y="142875"/>
            <a:ext cx="9144000" cy="584776"/>
          </a:xfrm>
          <a:prstGeom prst="rect">
            <a:avLst/>
          </a:prstGeom>
          <a:noFill/>
          <a:ln w="9525">
            <a:noFill/>
            <a:miter lim="800000"/>
            <a:headEnd/>
            <a:tailEnd/>
          </a:ln>
        </p:spPr>
        <p:txBody>
          <a:bodyPr>
            <a:prstTxWarp prst="textNoShape">
              <a:avLst/>
            </a:prstTxWarp>
            <a:spAutoFit/>
          </a:bodyPr>
          <a:lstStyle/>
          <a:p>
            <a:pPr algn="ctr"/>
            <a:r>
              <a:rPr lang="en-US" altLang="ja-JP" sz="3200" dirty="0">
                <a:solidFill>
                  <a:srgbClr val="0000FF"/>
                </a:solidFill>
                <a:ea typeface="Times New Roman" pitchFamily="-1" charset="0"/>
                <a:cs typeface="Times New Roman" pitchFamily="-1" charset="0"/>
              </a:rPr>
              <a:t>Delocalization of EELS events</a:t>
            </a:r>
            <a:endParaRPr lang="en-US" altLang="ja-JP" sz="3200" baseline="-25000" dirty="0">
              <a:solidFill>
                <a:srgbClr val="0000FF"/>
              </a:solidFill>
              <a:ea typeface="Times New Roman" pitchFamily="-1" charset="0"/>
              <a:cs typeface="Times New Roman" pitchFamily="-1" charset="0"/>
            </a:endParaRPr>
          </a:p>
        </p:txBody>
      </p:sp>
      <p:pic>
        <p:nvPicPr>
          <p:cNvPr id="44035" name="Picture 6"/>
          <p:cNvPicPr>
            <a:picLocks noChangeAspect="1" noChangeArrowheads="1"/>
          </p:cNvPicPr>
          <p:nvPr/>
        </p:nvPicPr>
        <p:blipFill>
          <a:blip r:embed="rId3"/>
          <a:srcRect r="874"/>
          <a:stretch>
            <a:fillRect/>
          </a:stretch>
        </p:blipFill>
        <p:spPr bwMode="auto">
          <a:xfrm>
            <a:off x="992189" y="1079500"/>
            <a:ext cx="7018337" cy="4711700"/>
          </a:xfrm>
          <a:prstGeom prst="rect">
            <a:avLst/>
          </a:prstGeom>
          <a:noFill/>
          <a:ln w="9525">
            <a:solidFill>
              <a:schemeClr val="accent1"/>
            </a:solidFill>
            <a:miter lim="800000"/>
            <a:headEnd/>
            <a:tailEnd/>
          </a:ln>
        </p:spPr>
      </p:pic>
      <p:grpSp>
        <p:nvGrpSpPr>
          <p:cNvPr id="2" name="Group 15"/>
          <p:cNvGrpSpPr>
            <a:grpSpLocks/>
          </p:cNvGrpSpPr>
          <p:nvPr/>
        </p:nvGrpSpPr>
        <p:grpSpPr bwMode="auto">
          <a:xfrm>
            <a:off x="5264149" y="3968751"/>
            <a:ext cx="3625851" cy="2239964"/>
            <a:chOff x="3316" y="2500"/>
            <a:chExt cx="2284" cy="1411"/>
          </a:xfrm>
        </p:grpSpPr>
        <p:grpSp>
          <p:nvGrpSpPr>
            <p:cNvPr id="3" name="Group 14"/>
            <p:cNvGrpSpPr>
              <a:grpSpLocks/>
            </p:cNvGrpSpPr>
            <p:nvPr/>
          </p:nvGrpSpPr>
          <p:grpSpPr bwMode="auto">
            <a:xfrm>
              <a:off x="3316" y="2500"/>
              <a:ext cx="1913" cy="675"/>
              <a:chOff x="3316" y="2500"/>
              <a:chExt cx="1913" cy="675"/>
            </a:xfrm>
          </p:grpSpPr>
          <p:sp>
            <p:nvSpPr>
              <p:cNvPr id="44042" name="Oval 9"/>
              <p:cNvSpPr>
                <a:spLocks noChangeArrowheads="1"/>
              </p:cNvSpPr>
              <p:nvPr/>
            </p:nvSpPr>
            <p:spPr bwMode="auto">
              <a:xfrm>
                <a:off x="3316" y="2501"/>
                <a:ext cx="674" cy="674"/>
              </a:xfrm>
              <a:prstGeom prst="ellipse">
                <a:avLst/>
              </a:prstGeom>
              <a:gradFill rotWithShape="1">
                <a:gsLst>
                  <a:gs pos="0">
                    <a:srgbClr val="FF0000">
                      <a:alpha val="79999"/>
                    </a:srgbClr>
                  </a:gs>
                  <a:gs pos="100000">
                    <a:srgbClr val="FFFF66">
                      <a:alpha val="79999"/>
                    </a:srgbClr>
                  </a:gs>
                </a:gsLst>
                <a:path path="shape">
                  <a:fillToRect l="50000" t="50000" r="50000" b="50000"/>
                </a:path>
              </a:gradFill>
              <a:ln w="9525">
                <a:noFill/>
                <a:round/>
                <a:headEnd/>
                <a:tailEnd/>
              </a:ln>
            </p:spPr>
            <p:txBody>
              <a:bodyPr wrap="none" anchor="ctr">
                <a:prstTxWarp prst="textNoShape">
                  <a:avLst/>
                </a:prstTxWarp>
              </a:bodyPr>
              <a:lstStyle/>
              <a:p>
                <a:endParaRPr lang="ja-JP" altLang="en-US"/>
              </a:p>
            </p:txBody>
          </p:sp>
          <p:sp>
            <p:nvSpPr>
              <p:cNvPr id="44043" name="Line 10"/>
              <p:cNvSpPr>
                <a:spLocks noChangeShapeType="1"/>
              </p:cNvSpPr>
              <p:nvPr/>
            </p:nvSpPr>
            <p:spPr bwMode="auto">
              <a:xfrm>
                <a:off x="3976" y="2500"/>
                <a:ext cx="815" cy="0"/>
              </a:xfrm>
              <a:prstGeom prst="line">
                <a:avLst/>
              </a:prstGeom>
              <a:noFill/>
              <a:ln w="9525">
                <a:solidFill>
                  <a:srgbClr val="000000"/>
                </a:solidFill>
                <a:round/>
                <a:headEnd/>
                <a:tailEnd/>
              </a:ln>
            </p:spPr>
            <p:txBody>
              <a:bodyPr>
                <a:prstTxWarp prst="textNoShape">
                  <a:avLst/>
                </a:prstTxWarp>
              </a:bodyPr>
              <a:lstStyle/>
              <a:p>
                <a:endParaRPr lang="ja-JP" altLang="en-US"/>
              </a:p>
            </p:txBody>
          </p:sp>
          <p:sp>
            <p:nvSpPr>
              <p:cNvPr id="44044" name="Line 11"/>
              <p:cNvSpPr>
                <a:spLocks noChangeShapeType="1"/>
              </p:cNvSpPr>
              <p:nvPr/>
            </p:nvSpPr>
            <p:spPr bwMode="auto">
              <a:xfrm>
                <a:off x="4013" y="3156"/>
                <a:ext cx="815" cy="0"/>
              </a:xfrm>
              <a:prstGeom prst="line">
                <a:avLst/>
              </a:prstGeom>
              <a:noFill/>
              <a:ln w="9525">
                <a:solidFill>
                  <a:srgbClr val="000000"/>
                </a:solidFill>
                <a:round/>
                <a:headEnd/>
                <a:tailEnd/>
              </a:ln>
            </p:spPr>
            <p:txBody>
              <a:bodyPr>
                <a:prstTxWarp prst="textNoShape">
                  <a:avLst/>
                </a:prstTxWarp>
              </a:bodyPr>
              <a:lstStyle/>
              <a:p>
                <a:endParaRPr lang="ja-JP" altLang="en-US"/>
              </a:p>
            </p:txBody>
          </p:sp>
          <p:sp>
            <p:nvSpPr>
              <p:cNvPr id="44045" name="Line 12"/>
              <p:cNvSpPr>
                <a:spLocks noChangeShapeType="1"/>
              </p:cNvSpPr>
              <p:nvPr/>
            </p:nvSpPr>
            <p:spPr bwMode="auto">
              <a:xfrm flipV="1">
                <a:off x="4453" y="2501"/>
                <a:ext cx="0" cy="660"/>
              </a:xfrm>
              <a:prstGeom prst="line">
                <a:avLst/>
              </a:prstGeom>
              <a:noFill/>
              <a:ln w="9525">
                <a:solidFill>
                  <a:srgbClr val="000000"/>
                </a:solidFill>
                <a:round/>
                <a:headEnd type="triangle" w="med" len="med"/>
                <a:tailEnd type="triangle" w="med" len="med"/>
              </a:ln>
            </p:spPr>
            <p:txBody>
              <a:bodyPr>
                <a:prstTxWarp prst="textNoShape">
                  <a:avLst/>
                </a:prstTxWarp>
              </a:bodyPr>
              <a:lstStyle/>
              <a:p>
                <a:endParaRPr lang="ja-JP" altLang="en-US"/>
              </a:p>
            </p:txBody>
          </p:sp>
          <p:sp>
            <p:nvSpPr>
              <p:cNvPr id="44046" name="Text Box 13"/>
              <p:cNvSpPr txBox="1">
                <a:spLocks noChangeArrowheads="1"/>
              </p:cNvSpPr>
              <p:nvPr/>
            </p:nvSpPr>
            <p:spPr bwMode="auto">
              <a:xfrm>
                <a:off x="4185" y="2726"/>
                <a:ext cx="1044" cy="233"/>
              </a:xfrm>
              <a:prstGeom prst="rect">
                <a:avLst/>
              </a:prstGeom>
              <a:solidFill>
                <a:srgbClr val="FFFFFF"/>
              </a:solidFill>
              <a:ln w="9525">
                <a:noFill/>
                <a:miter lim="800000"/>
                <a:headEnd/>
                <a:tailEnd/>
              </a:ln>
            </p:spPr>
            <p:txBody>
              <a:bodyPr wrap="square">
                <a:prstTxWarp prst="textNoShape">
                  <a:avLst/>
                </a:prstTxWarp>
                <a:spAutoFit/>
              </a:bodyPr>
              <a:lstStyle/>
              <a:p>
                <a:r>
                  <a:rPr lang="en-US" altLang="ja-JP" dirty="0">
                    <a:solidFill>
                      <a:srgbClr val="000000"/>
                    </a:solidFill>
                  </a:rPr>
                  <a:t>delocalization</a:t>
                </a:r>
              </a:p>
            </p:txBody>
          </p:sp>
        </p:grpSp>
        <p:sp>
          <p:nvSpPr>
            <p:cNvPr id="44040" name="Text Box 7"/>
            <p:cNvSpPr txBox="1">
              <a:spLocks noChangeArrowheads="1"/>
            </p:cNvSpPr>
            <p:nvPr/>
          </p:nvSpPr>
          <p:spPr bwMode="auto">
            <a:xfrm>
              <a:off x="3472" y="3271"/>
              <a:ext cx="2128" cy="640"/>
            </a:xfrm>
            <a:prstGeom prst="rect">
              <a:avLst/>
            </a:prstGeom>
            <a:solidFill>
              <a:srgbClr val="CCFFCC"/>
            </a:solidFill>
            <a:ln w="9525">
              <a:noFill/>
              <a:miter lim="800000"/>
              <a:headEnd/>
              <a:tailEnd/>
            </a:ln>
            <a:effectLst>
              <a:glow rad="139700">
                <a:schemeClr val="accent5">
                  <a:alpha val="75000"/>
                </a:schemeClr>
              </a:glow>
            </a:effectLst>
          </p:spPr>
          <p:txBody>
            <a:bodyPr wrap="square">
              <a:prstTxWarp prst="textNoShape">
                <a:avLst/>
              </a:prstTxWarp>
              <a:spAutoFit/>
            </a:bodyPr>
            <a:lstStyle/>
            <a:p>
              <a:pPr algn="ctr"/>
              <a:r>
                <a:rPr lang="en-US" altLang="ja-JP" sz="2000" dirty="0" smtClean="0">
                  <a:solidFill>
                    <a:srgbClr val="000000"/>
                  </a:solidFill>
                </a:rPr>
                <a:t>Limit </a:t>
              </a:r>
              <a:r>
                <a:rPr lang="en-US" altLang="ja-JP" sz="2000" dirty="0">
                  <a:solidFill>
                    <a:srgbClr val="000000"/>
                  </a:solidFill>
                </a:rPr>
                <a:t>of spatial </a:t>
              </a:r>
              <a:r>
                <a:rPr lang="en-US" altLang="ja-JP" sz="2000" dirty="0" smtClean="0">
                  <a:solidFill>
                    <a:srgbClr val="000000"/>
                  </a:solidFill>
                </a:rPr>
                <a:t>resolution.</a:t>
              </a:r>
            </a:p>
            <a:p>
              <a:pPr algn="ctr"/>
              <a:r>
                <a:rPr lang="en-US" altLang="ja-JP" sz="2000" dirty="0" smtClean="0">
                  <a:solidFill>
                    <a:srgbClr val="000000"/>
                  </a:solidFill>
                </a:rPr>
                <a:t>Cs correction, so as not to make worse more.</a:t>
              </a:r>
              <a:endParaRPr lang="en-US" altLang="ja-JP" sz="2000" dirty="0">
                <a:solidFill>
                  <a:srgbClr val="000000"/>
                </a:solidFill>
              </a:endParaRPr>
            </a:p>
          </p:txBody>
        </p:sp>
      </p:grpSp>
      <p:sp>
        <p:nvSpPr>
          <p:cNvPr id="44037" name="Text Box 16"/>
          <p:cNvSpPr txBox="1">
            <a:spLocks noChangeArrowheads="1"/>
          </p:cNvSpPr>
          <p:nvPr/>
        </p:nvSpPr>
        <p:spPr bwMode="auto">
          <a:xfrm>
            <a:off x="4854576" y="2274889"/>
            <a:ext cx="2665413" cy="923330"/>
          </a:xfrm>
          <a:prstGeom prst="rect">
            <a:avLst/>
          </a:prstGeom>
          <a:noFill/>
          <a:ln w="9525">
            <a:noFill/>
            <a:miter lim="800000"/>
            <a:headEnd/>
            <a:tailEnd/>
          </a:ln>
        </p:spPr>
        <p:txBody>
          <a:bodyPr>
            <a:prstTxWarp prst="textNoShape">
              <a:avLst/>
            </a:prstTxWarp>
            <a:spAutoFit/>
          </a:bodyPr>
          <a:lstStyle/>
          <a:p>
            <a:r>
              <a:rPr lang="en-US" altLang="ja-JP">
                <a:solidFill>
                  <a:srgbClr val="0000FF"/>
                </a:solidFill>
              </a:rPr>
              <a:t>Coulomb interaction with nucleus </a:t>
            </a:r>
            <a:r>
              <a:rPr lang="en-US" altLang="ja-JP">
                <a:solidFill>
                  <a:srgbClr val="0000FF"/>
                </a:solidFill>
                <a:sym typeface="Wingdings" pitchFamily="-1" charset="2"/>
              </a:rPr>
              <a:t> point-like</a:t>
            </a:r>
            <a:endParaRPr lang="en-US" altLang="ja-JP">
              <a:solidFill>
                <a:srgbClr val="0000FF"/>
              </a:solidFill>
            </a:endParaRPr>
          </a:p>
        </p:txBody>
      </p:sp>
      <p:sp>
        <p:nvSpPr>
          <p:cNvPr id="44038" name="Text Box 17"/>
          <p:cNvSpPr txBox="1">
            <a:spLocks noChangeArrowheads="1"/>
          </p:cNvSpPr>
          <p:nvPr/>
        </p:nvSpPr>
        <p:spPr bwMode="auto">
          <a:xfrm>
            <a:off x="3243265" y="1211263"/>
            <a:ext cx="2275683" cy="461665"/>
          </a:xfrm>
          <a:prstGeom prst="rect">
            <a:avLst/>
          </a:prstGeom>
          <a:noFill/>
          <a:ln w="9525">
            <a:noFill/>
            <a:miter lim="800000"/>
            <a:headEnd/>
            <a:tailEnd/>
          </a:ln>
        </p:spPr>
        <p:txBody>
          <a:bodyPr wrap="none">
            <a:prstTxWarp prst="textNoShape">
              <a:avLst/>
            </a:prstTxWarp>
            <a:spAutoFit/>
          </a:bodyPr>
          <a:lstStyle/>
          <a:p>
            <a:r>
              <a:rPr lang="en-US" altLang="ja-JP" sz="2400" dirty="0">
                <a:solidFill>
                  <a:srgbClr val="0000FF"/>
                </a:solidFill>
                <a:latin typeface="Calibri" pitchFamily="-1" charset="0"/>
              </a:rPr>
              <a:t>elastic scattering</a:t>
            </a:r>
          </a:p>
        </p:txBody>
      </p:sp>
      <p:sp>
        <p:nvSpPr>
          <p:cNvPr id="44039" name="Text Box 18"/>
          <p:cNvSpPr txBox="1">
            <a:spLocks noChangeArrowheads="1"/>
          </p:cNvSpPr>
          <p:nvPr/>
        </p:nvSpPr>
        <p:spPr bwMode="auto">
          <a:xfrm>
            <a:off x="4014788" y="3219450"/>
            <a:ext cx="4013238" cy="461665"/>
          </a:xfrm>
          <a:prstGeom prst="rect">
            <a:avLst/>
          </a:prstGeom>
          <a:noFill/>
          <a:ln w="9525">
            <a:noFill/>
            <a:miter lim="800000"/>
            <a:headEnd/>
            <a:tailEnd/>
          </a:ln>
        </p:spPr>
        <p:txBody>
          <a:bodyPr wrap="none">
            <a:prstTxWarp prst="textNoShape">
              <a:avLst/>
            </a:prstTxWarp>
            <a:spAutoFit/>
          </a:bodyPr>
          <a:lstStyle/>
          <a:p>
            <a:r>
              <a:rPr lang="en-US" altLang="ja-JP" sz="2400" dirty="0">
                <a:solidFill>
                  <a:srgbClr val="0000FF"/>
                </a:solidFill>
                <a:latin typeface="Calibri" pitchFamily="-1" charset="0"/>
              </a:rPr>
              <a:t>inelastic scattering</a:t>
            </a:r>
            <a:r>
              <a:rPr lang="ja-JP" altLang="en-US" sz="2400" dirty="0">
                <a:solidFill>
                  <a:srgbClr val="0000FF"/>
                </a:solidFill>
                <a:latin typeface="Calibri" pitchFamily="-1" charset="0"/>
              </a:rPr>
              <a:t>　</a:t>
            </a:r>
            <a:r>
              <a:rPr lang="en-US" altLang="ja-JP" sz="2400" dirty="0">
                <a:solidFill>
                  <a:srgbClr val="0000FF"/>
                </a:solidFill>
                <a:latin typeface="Calibri" pitchFamily="-1" charset="0"/>
              </a:rPr>
              <a:t>(core-loss)</a:t>
            </a:r>
          </a:p>
        </p:txBody>
      </p:sp>
      <p:sp>
        <p:nvSpPr>
          <p:cNvPr id="15" name="日付プレースホルダ 14"/>
          <p:cNvSpPr>
            <a:spLocks noGrp="1"/>
          </p:cNvSpPr>
          <p:nvPr>
            <p:ph type="dt" sz="half" idx="10"/>
          </p:nvPr>
        </p:nvSpPr>
        <p:spPr/>
        <p:txBody>
          <a:bodyPr/>
          <a:lstStyle/>
          <a:p>
            <a:r>
              <a:rPr lang="en-US" altLang="ja-JP" smtClean="0"/>
              <a:t>2011/9/27</a:t>
            </a:r>
            <a:endParaRPr lang="ja-JP" altLang="en-US"/>
          </a:p>
        </p:txBody>
      </p:sp>
      <p:sp>
        <p:nvSpPr>
          <p:cNvPr id="16" name="スライド番号プレースホルダ 15"/>
          <p:cNvSpPr>
            <a:spLocks noGrp="1"/>
          </p:cNvSpPr>
          <p:nvPr>
            <p:ph type="sldNum" sz="quarter" idx="12"/>
          </p:nvPr>
        </p:nvSpPr>
        <p:spPr/>
        <p:txBody>
          <a:bodyPr/>
          <a:lstStyle/>
          <a:p>
            <a:fld id="{D52EB80E-06F1-4F72-B7E2-23BDC7693653}" type="slidenum">
              <a:rPr lang="ja-JP" altLang="en-US" smtClean="0"/>
              <a:pPr/>
              <a:t>29</a:t>
            </a:fld>
            <a:endParaRPr lang="ja-JP" altLang="en-US"/>
          </a:p>
        </p:txBody>
      </p:sp>
      <p:sp>
        <p:nvSpPr>
          <p:cNvPr id="17" name="フッター プレースホルダ 16"/>
          <p:cNvSpPr>
            <a:spLocks noGrp="1"/>
          </p:cNvSpPr>
          <p:nvPr>
            <p:ph type="ftr" sz="quarter" idx="11"/>
          </p:nvPr>
        </p:nvSpPr>
        <p:spPr/>
        <p:txBody>
          <a:bodyPr/>
          <a:lstStyle/>
          <a:p>
            <a:r>
              <a:rPr lang="en-US" altLang="ja-JP" smtClean="0"/>
              <a:t>IAM/MSE</a:t>
            </a: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テキスト プレースホルダ 9"/>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smtClean="0"/>
              <a:t>Interaction of cells and materials at mesoscopic domain</a:t>
            </a:r>
            <a:endParaRPr lang="ja-JP" altLang="en-US" smtClean="0"/>
          </a:p>
        </p:txBody>
      </p:sp>
      <p:sp>
        <p:nvSpPr>
          <p:cNvPr id="3" name="日付プレースホルダ 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AC5F826C-0AA6-4C75-863B-73E01B931881}" type="slidenum">
              <a:rPr lang="ja-JP" altLang="en-US" sz="1200">
                <a:solidFill>
                  <a:srgbClr val="3366FF"/>
                </a:solidFill>
                <a:latin typeface="Calibri" pitchFamily="-111" charset="0"/>
              </a:rPr>
              <a:pPr/>
              <a:t>3</a:t>
            </a:fld>
            <a:endParaRPr lang="ja-JP" altLang="en-US" sz="1200">
              <a:solidFill>
                <a:srgbClr val="3366FF"/>
              </a:solidFill>
              <a:latin typeface="Calibri" pitchFamily="-111" charset="0"/>
            </a:endParaRPr>
          </a:p>
        </p:txBody>
      </p:sp>
      <p:pic>
        <p:nvPicPr>
          <p:cNvPr id="26630" name="図 5" descr="文書名 -1.pdf"/>
          <p:cNvPicPr>
            <a:picLocks noChangeAspect="1"/>
          </p:cNvPicPr>
          <p:nvPr/>
        </p:nvPicPr>
        <p:blipFill>
          <a:blip r:embed="rId2">
            <a:extLst>
              <a:ext uri="{28A0092B-C50C-407E-A947-70E740481C1C}">
                <a14:useLocalDpi xmlns:a14="http://schemas.microsoft.com/office/drawing/2010/main" val="0"/>
              </a:ext>
            </a:extLst>
          </a:blip>
          <a:srcRect t="13062" b="3746"/>
          <a:stretch>
            <a:fillRect/>
          </a:stretch>
        </p:blipFill>
        <p:spPr bwMode="auto">
          <a:xfrm>
            <a:off x="361951" y="1025526"/>
            <a:ext cx="849947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7827963" y="1033463"/>
            <a:ext cx="1033463" cy="2190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361951" y="6264276"/>
            <a:ext cx="8499475" cy="115888"/>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319323851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スライド番号プレースホルダー 3"/>
          <p:cNvSpPr>
            <a:spLocks noGrp="1"/>
          </p:cNvSpPr>
          <p:nvPr>
            <p:ph type="sldNum" sz="quarter" idx="12"/>
          </p:nvPr>
        </p:nvSpPr>
        <p:spPr/>
        <p:txBody>
          <a:bodyPr/>
          <a:lstStyle/>
          <a:p>
            <a:fld id="{5D586DBC-7CC9-48A1-9CC8-C8D4E65255C3}" type="slidenum">
              <a:rPr lang="en-US" altLang="ja-JP"/>
              <a:pPr/>
              <a:t>30</a:t>
            </a:fld>
            <a:endParaRPr lang="en-US" altLang="ja-JP"/>
          </a:p>
        </p:txBody>
      </p:sp>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304800"/>
            <a:ext cx="79883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Text Box 3"/>
          <p:cNvSpPr txBox="1">
            <a:spLocks noChangeArrowheads="1"/>
          </p:cNvSpPr>
          <p:nvPr/>
        </p:nvSpPr>
        <p:spPr bwMode="auto">
          <a:xfrm>
            <a:off x="7775575" y="3646488"/>
            <a:ext cx="1116013" cy="457200"/>
          </a:xfrm>
          <a:prstGeom prst="rect">
            <a:avLst/>
          </a:prstGeom>
          <a:solidFill>
            <a:srgbClr val="E9F8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Arial" pitchFamily="34" charset="0"/>
              </a:rPr>
              <a:t>0.5 nm</a:t>
            </a:r>
          </a:p>
        </p:txBody>
      </p:sp>
      <p:sp>
        <p:nvSpPr>
          <p:cNvPr id="117765" name="Line 5"/>
          <p:cNvSpPr>
            <a:spLocks noChangeShapeType="1"/>
          </p:cNvSpPr>
          <p:nvPr/>
        </p:nvSpPr>
        <p:spPr bwMode="auto">
          <a:xfrm>
            <a:off x="2424113" y="3976688"/>
            <a:ext cx="5297487" cy="0"/>
          </a:xfrm>
          <a:prstGeom prst="line">
            <a:avLst/>
          </a:prstGeom>
          <a:noFill/>
          <a:ln w="57150">
            <a:solidFill>
              <a:srgbClr val="C2C70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角丸四角形 1"/>
          <p:cNvSpPr/>
          <p:nvPr/>
        </p:nvSpPr>
        <p:spPr>
          <a:xfrm>
            <a:off x="3533614" y="4850969"/>
            <a:ext cx="2045776" cy="46495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203563" y="4850969"/>
            <a:ext cx="2932500" cy="646331"/>
          </a:xfrm>
          <a:prstGeom prst="rect">
            <a:avLst/>
          </a:prstGeom>
          <a:solidFill>
            <a:srgbClr val="00B0F0"/>
          </a:solidFill>
          <a:ln>
            <a:noFill/>
          </a:ln>
        </p:spPr>
        <p:txBody>
          <a:bodyPr wrap="square" rtlCol="0">
            <a:spAutoFit/>
          </a:bodyPr>
          <a:lstStyle/>
          <a:p>
            <a:r>
              <a:rPr kumimoji="1" lang="en-US" altLang="ja-JP" dirty="0" smtClean="0"/>
              <a:t>To keep the probe </a:t>
            </a:r>
            <a:r>
              <a:rPr kumimoji="1" lang="en-US" altLang="ja-JP" dirty="0" smtClean="0"/>
              <a:t>minimum by </a:t>
            </a:r>
            <a:r>
              <a:rPr kumimoji="1" lang="en-US" altLang="ja-JP" dirty="0" smtClean="0"/>
              <a:t>Cs correction.</a:t>
            </a:r>
            <a:endParaRPr kumimoji="1" lang="ja-JP" altLang="en-US" dirty="0"/>
          </a:p>
        </p:txBody>
      </p:sp>
      <p:sp>
        <p:nvSpPr>
          <p:cNvPr id="4" name="テキスト ボックス 3"/>
          <p:cNvSpPr txBox="1"/>
          <p:nvPr/>
        </p:nvSpPr>
        <p:spPr>
          <a:xfrm>
            <a:off x="3425124" y="4559127"/>
            <a:ext cx="1736373" cy="369332"/>
          </a:xfrm>
          <a:prstGeom prst="rect">
            <a:avLst/>
          </a:prstGeom>
          <a:noFill/>
          <a:ln>
            <a:solidFill>
              <a:schemeClr val="accent1"/>
            </a:solidFill>
          </a:ln>
        </p:spPr>
        <p:txBody>
          <a:bodyPr wrap="none" rtlCol="0">
            <a:spAutoFit/>
          </a:bodyPr>
          <a:lstStyle/>
          <a:p>
            <a:r>
              <a:rPr kumimoji="1" lang="en-US" altLang="ja-JP" b="1" dirty="0" smtClean="0"/>
              <a:t>Delocalization</a:t>
            </a:r>
            <a:endParaRPr kumimoji="1" lang="ja-JP" altLang="en-US" b="1" dirty="0"/>
          </a:p>
        </p:txBody>
      </p:sp>
    </p:spTree>
    <p:extLst>
      <p:ext uri="{BB962C8B-B14F-4D97-AF65-F5344CB8AC3E}">
        <p14:creationId xmlns:p14="http://schemas.microsoft.com/office/powerpoint/2010/main" val="2776650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74755" name="スライド番号プレースホルダ 2"/>
          <p:cNvSpPr>
            <a:spLocks noGrp="1"/>
          </p:cNvSpPr>
          <p:nvPr>
            <p:ph type="sldNum" sz="quarter" idx="11"/>
          </p:nvPr>
        </p:nvSpPr>
        <p:spPr>
          <a:xfrm>
            <a:off x="8655050" y="6492876"/>
            <a:ext cx="488951" cy="365125"/>
          </a:xfrm>
          <a:noFill/>
        </p:spPr>
        <p:txBody>
          <a:bodyPr/>
          <a:lstStyle/>
          <a:p>
            <a:fld id="{5E16CE17-68CA-CA44-BA7D-5CCA92648626}" type="slidenum">
              <a:rPr lang="en-US" altLang="ja-JP" smtClean="0">
                <a:latin typeface="Arial" pitchFamily="-1" charset="0"/>
                <a:ea typeface="ＭＳ Ｐゴシック" pitchFamily="-1" charset="-128"/>
                <a:cs typeface="ＭＳ Ｐゴシック" pitchFamily="-1" charset="-128"/>
              </a:rPr>
              <a:pPr/>
              <a:t>31</a:t>
            </a:fld>
            <a:endParaRPr lang="en-US" altLang="ja-JP" smtClean="0">
              <a:latin typeface="Arial" pitchFamily="-1" charset="0"/>
              <a:ea typeface="ＭＳ Ｐゴシック" pitchFamily="-1" charset="-128"/>
              <a:cs typeface="ＭＳ Ｐゴシック" pitchFamily="-1" charset="-128"/>
            </a:endParaRPr>
          </a:p>
        </p:txBody>
      </p:sp>
      <p:sp>
        <p:nvSpPr>
          <p:cNvPr id="74756" name="正方形/長方形 170"/>
          <p:cNvSpPr>
            <a:spLocks noChangeArrowheads="1"/>
          </p:cNvSpPr>
          <p:nvPr/>
        </p:nvSpPr>
        <p:spPr bwMode="auto">
          <a:xfrm>
            <a:off x="3368157" y="2452688"/>
            <a:ext cx="1071563" cy="400110"/>
          </a:xfrm>
          <a:prstGeom prst="rect">
            <a:avLst/>
          </a:prstGeom>
          <a:noFill/>
          <a:ln w="9525">
            <a:noFill/>
            <a:miter lim="800000"/>
            <a:headEnd/>
            <a:tailEnd/>
          </a:ln>
        </p:spPr>
        <p:txBody>
          <a:bodyPr>
            <a:prstTxWarp prst="textNoShape">
              <a:avLst/>
            </a:prstTxWarp>
            <a:spAutoFit/>
          </a:bodyPr>
          <a:lstStyle/>
          <a:p>
            <a:r>
              <a:rPr lang="en-US" altLang="ja-JP" sz="2000" b="1" i="1" dirty="0" err="1">
                <a:solidFill>
                  <a:srgbClr val="FF0000"/>
                </a:solidFill>
                <a:ea typeface="Times New Roman" pitchFamily="-1" charset="0"/>
                <a:cs typeface="Times New Roman" pitchFamily="-1" charset="0"/>
              </a:rPr>
              <a:t>d</a:t>
            </a:r>
            <a:r>
              <a:rPr lang="en-US" altLang="ja-JP" sz="2000" b="1" i="1" baseline="-25000" dirty="0" err="1">
                <a:solidFill>
                  <a:srgbClr val="FF0000"/>
                </a:solidFill>
                <a:ea typeface="Times New Roman" pitchFamily="-1" charset="0"/>
                <a:cs typeface="Times New Roman" pitchFamily="-1" charset="0"/>
              </a:rPr>
              <a:t>E</a:t>
            </a:r>
            <a:r>
              <a:rPr lang="en-US" altLang="ja-JP" sz="2000" b="1" i="1" dirty="0">
                <a:solidFill>
                  <a:srgbClr val="FF0000"/>
                </a:solidFill>
                <a:ea typeface="Times New Roman" pitchFamily="-1" charset="0"/>
                <a:cs typeface="Times New Roman" pitchFamily="-1" charset="0"/>
              </a:rPr>
              <a:t> =</a:t>
            </a:r>
          </a:p>
        </p:txBody>
      </p:sp>
      <p:cxnSp>
        <p:nvCxnSpPr>
          <p:cNvPr id="3" name="直線コネクタ 2"/>
          <p:cNvCxnSpPr/>
          <p:nvPr/>
        </p:nvCxnSpPr>
        <p:spPr>
          <a:xfrm>
            <a:off x="4179369" y="2680226"/>
            <a:ext cx="964131"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758" name="正方形/長方形 173"/>
          <p:cNvSpPr>
            <a:spLocks noChangeArrowheads="1"/>
          </p:cNvSpPr>
          <p:nvPr/>
        </p:nvSpPr>
        <p:spPr bwMode="auto">
          <a:xfrm>
            <a:off x="4018388" y="2666104"/>
            <a:ext cx="1357312" cy="400110"/>
          </a:xfrm>
          <a:prstGeom prst="rect">
            <a:avLst/>
          </a:prstGeom>
          <a:noFill/>
          <a:ln w="9525">
            <a:noFill/>
            <a:miter lim="800000"/>
            <a:headEnd/>
            <a:tailEnd/>
          </a:ln>
        </p:spPr>
        <p:txBody>
          <a:bodyPr>
            <a:prstTxWarp prst="textNoShape">
              <a:avLst/>
            </a:prstTxWarp>
            <a:spAutoFit/>
          </a:bodyPr>
          <a:lstStyle/>
          <a:p>
            <a:pPr algn="ctr"/>
            <a:r>
              <a:rPr lang="en-US" altLang="ja-JP" sz="2000" i="1" dirty="0">
                <a:ea typeface="Times New Roman" pitchFamily="-1" charset="0"/>
                <a:cs typeface="Times New Roman" pitchFamily="-1" charset="0"/>
              </a:rPr>
              <a:t>2θ</a:t>
            </a:r>
            <a:r>
              <a:rPr lang="en-US" altLang="ja-JP" sz="2000" i="1" baseline="-25000" dirty="0">
                <a:ea typeface="Times New Roman" pitchFamily="-1" charset="0"/>
                <a:cs typeface="Times New Roman" pitchFamily="-1" charset="0"/>
              </a:rPr>
              <a:t>E</a:t>
            </a:r>
            <a:r>
              <a:rPr lang="en-US" altLang="ja-JP" sz="2000" i="1" baseline="30000" dirty="0">
                <a:ea typeface="Times New Roman" pitchFamily="-1" charset="0"/>
                <a:cs typeface="Times New Roman" pitchFamily="-1" charset="0"/>
              </a:rPr>
              <a:t>3/4</a:t>
            </a:r>
            <a:r>
              <a:rPr lang="en-US" altLang="ja-JP" sz="2000" i="1" dirty="0">
                <a:ea typeface="Times New Roman" pitchFamily="-1" charset="0"/>
                <a:cs typeface="Times New Roman" pitchFamily="-1" charset="0"/>
              </a:rPr>
              <a:t> </a:t>
            </a:r>
          </a:p>
        </p:txBody>
      </p:sp>
      <p:sp>
        <p:nvSpPr>
          <p:cNvPr id="74759" name="正方形/長方形 175"/>
          <p:cNvSpPr>
            <a:spLocks noChangeArrowheads="1"/>
          </p:cNvSpPr>
          <p:nvPr/>
        </p:nvSpPr>
        <p:spPr bwMode="auto">
          <a:xfrm>
            <a:off x="4200951" y="2240219"/>
            <a:ext cx="1000125" cy="400110"/>
          </a:xfrm>
          <a:prstGeom prst="rect">
            <a:avLst/>
          </a:prstGeom>
          <a:noFill/>
          <a:ln w="9525">
            <a:noFill/>
            <a:miter lim="800000"/>
            <a:headEnd/>
            <a:tailEnd/>
          </a:ln>
        </p:spPr>
        <p:txBody>
          <a:bodyPr>
            <a:prstTxWarp prst="textNoShape">
              <a:avLst/>
            </a:prstTxWarp>
            <a:spAutoFit/>
          </a:bodyPr>
          <a:lstStyle/>
          <a:p>
            <a:pPr algn="ctr"/>
            <a:r>
              <a:rPr lang="en-US" altLang="ja-JP" sz="2000" i="1" dirty="0" err="1">
                <a:ea typeface="Times New Roman" pitchFamily="-1" charset="0"/>
                <a:cs typeface="Times New Roman" pitchFamily="-1" charset="0"/>
              </a:rPr>
              <a:t>λ</a:t>
            </a:r>
            <a:r>
              <a:rPr lang="en-US" altLang="ja-JP" sz="2000" i="1" dirty="0">
                <a:ea typeface="Times New Roman" pitchFamily="-1" charset="0"/>
                <a:cs typeface="Times New Roman" pitchFamily="-1" charset="0"/>
              </a:rPr>
              <a:t> </a:t>
            </a:r>
          </a:p>
        </p:txBody>
      </p:sp>
      <p:sp>
        <p:nvSpPr>
          <p:cNvPr id="74760" name="正方形/長方形 177"/>
          <p:cNvSpPr>
            <a:spLocks noChangeArrowheads="1"/>
          </p:cNvSpPr>
          <p:nvPr/>
        </p:nvSpPr>
        <p:spPr bwMode="auto">
          <a:xfrm>
            <a:off x="5213823" y="2449513"/>
            <a:ext cx="4000500" cy="400110"/>
          </a:xfrm>
          <a:prstGeom prst="rect">
            <a:avLst/>
          </a:prstGeom>
          <a:noFill/>
          <a:ln w="9525">
            <a:noFill/>
            <a:miter lim="800000"/>
            <a:headEnd/>
            <a:tailEnd/>
          </a:ln>
        </p:spPr>
        <p:txBody>
          <a:bodyPr>
            <a:prstTxWarp prst="textNoShape">
              <a:avLst/>
            </a:prstTxWarp>
            <a:spAutoFit/>
          </a:bodyPr>
          <a:lstStyle/>
          <a:p>
            <a:r>
              <a:rPr lang="en-US" altLang="ja-JP" sz="2000" b="1" i="1" dirty="0" smtClean="0">
                <a:solidFill>
                  <a:srgbClr val="FF0000"/>
                </a:solidFill>
                <a:ea typeface="Times New Roman" pitchFamily="-1" charset="0"/>
                <a:cs typeface="Times New Roman" pitchFamily="-1" charset="0"/>
                <a:sym typeface="Wingdings" pitchFamily="-1" charset="2"/>
              </a:rPr>
              <a:t>= </a:t>
            </a:r>
            <a:r>
              <a:rPr lang="en-US" altLang="ja-JP" sz="2000" b="1" i="1" dirty="0" smtClean="0">
                <a:solidFill>
                  <a:srgbClr val="FF0000"/>
                </a:solidFill>
                <a:ea typeface="Times New Roman" pitchFamily="-1" charset="0"/>
                <a:cs typeface="Times New Roman" pitchFamily="-1" charset="0"/>
              </a:rPr>
              <a:t>0.18 nm for O, 0.14 nm for Fe</a:t>
            </a:r>
            <a:endParaRPr lang="en-US" altLang="ja-JP" sz="2000" b="1" i="1" dirty="0">
              <a:solidFill>
                <a:srgbClr val="FF0000"/>
              </a:solidFill>
              <a:ea typeface="Times New Roman" pitchFamily="-1" charset="0"/>
              <a:cs typeface="Times New Roman" pitchFamily="-1" charset="0"/>
            </a:endParaRPr>
          </a:p>
        </p:txBody>
      </p:sp>
      <p:sp>
        <p:nvSpPr>
          <p:cNvPr id="74761" name="正方形/長方形 181"/>
          <p:cNvSpPr>
            <a:spLocks noChangeArrowheads="1"/>
          </p:cNvSpPr>
          <p:nvPr/>
        </p:nvSpPr>
        <p:spPr bwMode="auto">
          <a:xfrm>
            <a:off x="3133726" y="1090614"/>
            <a:ext cx="1357313" cy="461665"/>
          </a:xfrm>
          <a:prstGeom prst="rect">
            <a:avLst/>
          </a:prstGeom>
          <a:noFill/>
          <a:ln w="9525">
            <a:noFill/>
            <a:miter lim="800000"/>
            <a:headEnd/>
            <a:tailEnd/>
          </a:ln>
        </p:spPr>
        <p:txBody>
          <a:bodyPr>
            <a:prstTxWarp prst="textNoShape">
              <a:avLst/>
            </a:prstTxWarp>
            <a:spAutoFit/>
          </a:bodyPr>
          <a:lstStyle/>
          <a:p>
            <a:pPr algn="ctr"/>
            <a:r>
              <a:rPr lang="en-US" altLang="ja-JP" sz="2400" i="1">
                <a:ea typeface="Times New Roman" pitchFamily="-1" charset="0"/>
                <a:cs typeface="Times New Roman" pitchFamily="-1" charset="0"/>
              </a:rPr>
              <a:t>θ</a:t>
            </a:r>
            <a:r>
              <a:rPr lang="en-US" altLang="ja-JP" sz="2400" i="1" baseline="-25000">
                <a:ea typeface="Times New Roman" pitchFamily="-1" charset="0"/>
                <a:cs typeface="Times New Roman" pitchFamily="-1" charset="0"/>
              </a:rPr>
              <a:t>E</a:t>
            </a:r>
            <a:r>
              <a:rPr lang="en-US" altLang="ja-JP" sz="2400" i="1">
                <a:ea typeface="Times New Roman" pitchFamily="-1" charset="0"/>
                <a:cs typeface="Times New Roman" pitchFamily="-1" charset="0"/>
              </a:rPr>
              <a:t> =</a:t>
            </a:r>
          </a:p>
        </p:txBody>
      </p:sp>
      <p:cxnSp>
        <p:nvCxnSpPr>
          <p:cNvPr id="8" name="直線コネクタ 7"/>
          <p:cNvCxnSpPr/>
          <p:nvPr/>
        </p:nvCxnSpPr>
        <p:spPr>
          <a:xfrm>
            <a:off x="4120633" y="1385888"/>
            <a:ext cx="1187451"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763" name="正方形/長方形 183"/>
          <p:cNvSpPr>
            <a:spLocks noChangeArrowheads="1"/>
          </p:cNvSpPr>
          <p:nvPr/>
        </p:nvSpPr>
        <p:spPr bwMode="auto">
          <a:xfrm>
            <a:off x="4022208" y="1356929"/>
            <a:ext cx="1357312" cy="400110"/>
          </a:xfrm>
          <a:prstGeom prst="rect">
            <a:avLst/>
          </a:prstGeom>
          <a:noFill/>
          <a:ln w="9525">
            <a:noFill/>
            <a:miter lim="800000"/>
            <a:headEnd/>
            <a:tailEnd/>
          </a:ln>
        </p:spPr>
        <p:txBody>
          <a:bodyPr>
            <a:prstTxWarp prst="textNoShape">
              <a:avLst/>
            </a:prstTxWarp>
            <a:spAutoFit/>
          </a:bodyPr>
          <a:lstStyle/>
          <a:p>
            <a:pPr algn="ctr"/>
            <a:r>
              <a:rPr lang="en-US" altLang="ja-JP" sz="2000" i="1" dirty="0">
                <a:ea typeface="Times New Roman" pitchFamily="-1" charset="0"/>
                <a:cs typeface="Times New Roman" pitchFamily="-1" charset="0"/>
              </a:rPr>
              <a:t>2</a:t>
            </a:r>
            <a:r>
              <a:rPr lang="ja-JP" altLang="en-US" sz="2000" i="1" dirty="0">
                <a:ea typeface="HGP明朝E" pitchFamily="18" charset="-128"/>
              </a:rPr>
              <a:t>・</a:t>
            </a:r>
            <a:r>
              <a:rPr lang="en-US" altLang="ja-JP" sz="2000" i="1" dirty="0">
                <a:ea typeface="Times New Roman" pitchFamily="-1" charset="0"/>
                <a:cs typeface="Times New Roman" pitchFamily="-1" charset="0"/>
              </a:rPr>
              <a:t>E</a:t>
            </a:r>
            <a:r>
              <a:rPr lang="en-US" altLang="ja-JP" sz="2000" i="1" baseline="-25000" dirty="0">
                <a:ea typeface="Times New Roman" pitchFamily="-1" charset="0"/>
                <a:cs typeface="Times New Roman" pitchFamily="-1" charset="0"/>
              </a:rPr>
              <a:t>0</a:t>
            </a:r>
            <a:r>
              <a:rPr lang="en-US" altLang="ja-JP" sz="2000" i="1" dirty="0">
                <a:ea typeface="Times New Roman" pitchFamily="-1" charset="0"/>
                <a:cs typeface="Times New Roman" pitchFamily="-1" charset="0"/>
              </a:rPr>
              <a:t> </a:t>
            </a:r>
          </a:p>
        </p:txBody>
      </p:sp>
      <p:sp>
        <p:nvSpPr>
          <p:cNvPr id="74764" name="正方形/長方形 184"/>
          <p:cNvSpPr>
            <a:spLocks noChangeArrowheads="1"/>
          </p:cNvSpPr>
          <p:nvPr/>
        </p:nvSpPr>
        <p:spPr bwMode="auto">
          <a:xfrm>
            <a:off x="4234934" y="942284"/>
            <a:ext cx="1000125" cy="400110"/>
          </a:xfrm>
          <a:prstGeom prst="rect">
            <a:avLst/>
          </a:prstGeom>
          <a:noFill/>
          <a:ln w="9525">
            <a:noFill/>
            <a:miter lim="800000"/>
            <a:headEnd/>
            <a:tailEnd/>
          </a:ln>
        </p:spPr>
        <p:txBody>
          <a:bodyPr>
            <a:prstTxWarp prst="textNoShape">
              <a:avLst/>
            </a:prstTxWarp>
            <a:spAutoFit/>
          </a:bodyPr>
          <a:lstStyle/>
          <a:p>
            <a:pPr algn="ctr"/>
            <a:r>
              <a:rPr lang="en-US" altLang="ja-JP" sz="2000" i="1" dirty="0">
                <a:ea typeface="Times New Roman" pitchFamily="-1" charset="0"/>
                <a:cs typeface="Times New Roman" pitchFamily="-1" charset="0"/>
              </a:rPr>
              <a:t>ΔE </a:t>
            </a:r>
          </a:p>
        </p:txBody>
      </p:sp>
      <p:sp>
        <p:nvSpPr>
          <p:cNvPr id="74765" name="正方形/長方形 187"/>
          <p:cNvSpPr>
            <a:spLocks noChangeArrowheads="1"/>
          </p:cNvSpPr>
          <p:nvPr/>
        </p:nvSpPr>
        <p:spPr bwMode="auto">
          <a:xfrm>
            <a:off x="5398571" y="1103313"/>
            <a:ext cx="500063" cy="400110"/>
          </a:xfrm>
          <a:prstGeom prst="rect">
            <a:avLst/>
          </a:prstGeom>
          <a:noFill/>
          <a:ln w="9525">
            <a:noFill/>
            <a:miter lim="800000"/>
            <a:headEnd/>
            <a:tailEnd/>
          </a:ln>
        </p:spPr>
        <p:txBody>
          <a:bodyPr>
            <a:prstTxWarp prst="textNoShape">
              <a:avLst/>
            </a:prstTxWarp>
            <a:spAutoFit/>
          </a:bodyPr>
          <a:lstStyle/>
          <a:p>
            <a:r>
              <a:rPr lang="en-US" altLang="ja-JP" sz="2000" i="1">
                <a:ea typeface="Times New Roman" pitchFamily="-1" charset="0"/>
                <a:cs typeface="Times New Roman" pitchFamily="-1" charset="0"/>
              </a:rPr>
              <a:t>=</a:t>
            </a:r>
          </a:p>
        </p:txBody>
      </p:sp>
      <p:cxnSp>
        <p:nvCxnSpPr>
          <p:cNvPr id="12" name="直線コネクタ 11"/>
          <p:cNvCxnSpPr/>
          <p:nvPr/>
        </p:nvCxnSpPr>
        <p:spPr>
          <a:xfrm>
            <a:off x="5908159" y="1379539"/>
            <a:ext cx="21590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767" name="正方形/長方形 189"/>
          <p:cNvSpPr>
            <a:spLocks noChangeArrowheads="1"/>
          </p:cNvSpPr>
          <p:nvPr/>
        </p:nvSpPr>
        <p:spPr bwMode="auto">
          <a:xfrm>
            <a:off x="5828784" y="1353754"/>
            <a:ext cx="2357437" cy="400110"/>
          </a:xfrm>
          <a:prstGeom prst="rect">
            <a:avLst/>
          </a:prstGeom>
          <a:noFill/>
          <a:ln w="9525">
            <a:noFill/>
            <a:miter lim="800000"/>
            <a:headEnd/>
            <a:tailEnd/>
          </a:ln>
        </p:spPr>
        <p:txBody>
          <a:bodyPr>
            <a:prstTxWarp prst="textNoShape">
              <a:avLst/>
            </a:prstTxWarp>
            <a:spAutoFit/>
          </a:bodyPr>
          <a:lstStyle/>
          <a:p>
            <a:pPr algn="ctr"/>
            <a:r>
              <a:rPr lang="en-US" altLang="ja-JP" sz="2000" i="1" dirty="0">
                <a:ea typeface="Times New Roman" pitchFamily="-1" charset="0"/>
                <a:cs typeface="Times New Roman" pitchFamily="-1" charset="0"/>
              </a:rPr>
              <a:t>2</a:t>
            </a:r>
            <a:r>
              <a:rPr lang="ja-JP" altLang="en-US" sz="2000" i="1" dirty="0">
                <a:ea typeface="HGP明朝E" pitchFamily="18" charset="-128"/>
              </a:rPr>
              <a:t>・</a:t>
            </a:r>
            <a:r>
              <a:rPr lang="en-US" altLang="ja-JP" sz="2000" i="1" dirty="0">
                <a:ea typeface="Times New Roman" pitchFamily="-1" charset="0"/>
                <a:cs typeface="Times New Roman" pitchFamily="-1" charset="0"/>
              </a:rPr>
              <a:t>200</a:t>
            </a:r>
            <a:r>
              <a:rPr lang="ja-JP" altLang="en-US" sz="2000" i="1" dirty="0">
                <a:ea typeface="HGP明朝E" pitchFamily="18" charset="-128"/>
              </a:rPr>
              <a:t>・</a:t>
            </a:r>
            <a:r>
              <a:rPr lang="en-US" altLang="ja-JP" sz="2000" i="1" dirty="0">
                <a:ea typeface="Times New Roman" pitchFamily="-1" charset="0"/>
                <a:cs typeface="Times New Roman" pitchFamily="-1" charset="0"/>
              </a:rPr>
              <a:t>10</a:t>
            </a:r>
            <a:r>
              <a:rPr lang="en-US" altLang="ja-JP" sz="2000" i="1" baseline="30000" dirty="0">
                <a:ea typeface="Times New Roman" pitchFamily="-1" charset="0"/>
                <a:cs typeface="Times New Roman" pitchFamily="-1" charset="0"/>
              </a:rPr>
              <a:t>3</a:t>
            </a:r>
            <a:r>
              <a:rPr lang="en-US" altLang="ja-JP" sz="2000" i="1" dirty="0">
                <a:ea typeface="Times New Roman" pitchFamily="-1" charset="0"/>
                <a:cs typeface="Times New Roman" pitchFamily="-1" charset="0"/>
              </a:rPr>
              <a:t> </a:t>
            </a:r>
          </a:p>
        </p:txBody>
      </p:sp>
      <p:sp>
        <p:nvSpPr>
          <p:cNvPr id="74768" name="正方形/長方形 190"/>
          <p:cNvSpPr>
            <a:spLocks noChangeArrowheads="1"/>
          </p:cNvSpPr>
          <p:nvPr/>
        </p:nvSpPr>
        <p:spPr bwMode="auto">
          <a:xfrm>
            <a:off x="5828784" y="942284"/>
            <a:ext cx="2357437" cy="400110"/>
          </a:xfrm>
          <a:prstGeom prst="rect">
            <a:avLst/>
          </a:prstGeom>
          <a:noFill/>
          <a:ln w="9525">
            <a:noFill/>
            <a:miter lim="800000"/>
            <a:headEnd/>
            <a:tailEnd/>
          </a:ln>
        </p:spPr>
        <p:txBody>
          <a:bodyPr>
            <a:prstTxWarp prst="textNoShape">
              <a:avLst/>
            </a:prstTxWarp>
            <a:spAutoFit/>
          </a:bodyPr>
          <a:lstStyle/>
          <a:p>
            <a:pPr algn="ctr"/>
            <a:r>
              <a:rPr lang="en-US" altLang="ja-JP" sz="2000" i="1" dirty="0">
                <a:ea typeface="Times New Roman" pitchFamily="-1" charset="0"/>
                <a:cs typeface="Times New Roman" pitchFamily="-1" charset="0"/>
              </a:rPr>
              <a:t>530 or 710</a:t>
            </a:r>
          </a:p>
        </p:txBody>
      </p:sp>
      <p:sp>
        <p:nvSpPr>
          <p:cNvPr id="74769" name="正方形/長方形 191"/>
          <p:cNvSpPr>
            <a:spLocks noChangeArrowheads="1"/>
          </p:cNvSpPr>
          <p:nvPr/>
        </p:nvSpPr>
        <p:spPr bwMode="auto">
          <a:xfrm>
            <a:off x="3680895" y="1824038"/>
            <a:ext cx="5187951" cy="400110"/>
          </a:xfrm>
          <a:prstGeom prst="rect">
            <a:avLst/>
          </a:prstGeom>
          <a:noFill/>
          <a:ln w="9525">
            <a:noFill/>
            <a:miter lim="800000"/>
            <a:headEnd/>
            <a:tailEnd/>
          </a:ln>
        </p:spPr>
        <p:txBody>
          <a:bodyPr>
            <a:prstTxWarp prst="textNoShape">
              <a:avLst/>
            </a:prstTxWarp>
            <a:spAutoFit/>
          </a:bodyPr>
          <a:lstStyle/>
          <a:p>
            <a:r>
              <a:rPr lang="en-US" altLang="ja-JP" sz="2000" i="1" dirty="0">
                <a:ea typeface="Times New Roman" pitchFamily="-1" charset="0"/>
                <a:cs typeface="Times New Roman" pitchFamily="-1" charset="0"/>
              </a:rPr>
              <a:t>=</a:t>
            </a:r>
            <a:r>
              <a:rPr lang="en-US" altLang="ja-JP" sz="2000" i="1" dirty="0" smtClean="0">
                <a:ea typeface="Times New Roman" pitchFamily="-1" charset="0"/>
                <a:cs typeface="Times New Roman" pitchFamily="-1" charset="0"/>
              </a:rPr>
              <a:t> 1.325 </a:t>
            </a:r>
            <a:r>
              <a:rPr lang="en-US" altLang="ja-JP" sz="2000" i="1" dirty="0" err="1" smtClean="0">
                <a:ea typeface="Times New Roman" pitchFamily="-1" charset="0"/>
                <a:cs typeface="Times New Roman" pitchFamily="-1" charset="0"/>
              </a:rPr>
              <a:t>mrad</a:t>
            </a:r>
            <a:r>
              <a:rPr lang="en-US" altLang="ja-JP" sz="2000" i="1" dirty="0" smtClean="0">
                <a:ea typeface="Times New Roman" pitchFamily="-1" charset="0"/>
                <a:cs typeface="Times New Roman" pitchFamily="-1" charset="0"/>
              </a:rPr>
              <a:t> for O, 1.775 </a:t>
            </a:r>
            <a:r>
              <a:rPr lang="en-US" altLang="ja-JP" sz="2000" i="1" dirty="0" err="1">
                <a:ea typeface="Times New Roman" pitchFamily="-1" charset="0"/>
                <a:cs typeface="Times New Roman" pitchFamily="-1" charset="0"/>
              </a:rPr>
              <a:t>mrad</a:t>
            </a:r>
            <a:r>
              <a:rPr lang="en-US" altLang="ja-JP" sz="2000" i="1" dirty="0">
                <a:ea typeface="Times New Roman" pitchFamily="-1" charset="0"/>
                <a:cs typeface="Times New Roman" pitchFamily="-1" charset="0"/>
              </a:rPr>
              <a:t> </a:t>
            </a:r>
            <a:r>
              <a:rPr lang="en-US" altLang="ja-JP" sz="2000" i="1" dirty="0" smtClean="0">
                <a:ea typeface="Times New Roman" pitchFamily="-1" charset="0"/>
                <a:cs typeface="Times New Roman" pitchFamily="-1" charset="0"/>
              </a:rPr>
              <a:t>for Fe</a:t>
            </a:r>
            <a:endParaRPr lang="en-US" altLang="ja-JP" sz="2000" i="1" dirty="0">
              <a:ea typeface="Times New Roman" pitchFamily="-1" charset="0"/>
              <a:cs typeface="Times New Roman" pitchFamily="-1" charset="0"/>
            </a:endParaRPr>
          </a:p>
        </p:txBody>
      </p:sp>
      <p:sp>
        <p:nvSpPr>
          <p:cNvPr id="74770" name="Text Box 10"/>
          <p:cNvSpPr txBox="1">
            <a:spLocks noChangeArrowheads="1"/>
          </p:cNvSpPr>
          <p:nvPr/>
        </p:nvSpPr>
        <p:spPr bwMode="auto">
          <a:xfrm>
            <a:off x="1166814" y="141047"/>
            <a:ext cx="7151687" cy="571500"/>
          </a:xfrm>
          <a:prstGeom prst="rect">
            <a:avLst/>
          </a:prstGeom>
          <a:noFill/>
          <a:ln w="9525">
            <a:noFill/>
            <a:miter lim="800000"/>
            <a:headEnd/>
            <a:tailEnd/>
          </a:ln>
        </p:spPr>
        <p:txBody>
          <a:bodyPr lIns="74295" tIns="8890" rIns="74295" bIns="8890">
            <a:prstTxWarp prst="textNoShape">
              <a:avLst/>
            </a:prstTxWarp>
          </a:bodyPr>
          <a:lstStyle/>
          <a:p>
            <a:pPr algn="ctr"/>
            <a:r>
              <a:rPr lang="en-US" altLang="ja-JP" sz="3200" dirty="0" smtClean="0">
                <a:solidFill>
                  <a:schemeClr val="hlink"/>
                </a:solidFill>
                <a:latin typeface="+mj-lt"/>
                <a:ea typeface="Times New Roman" pitchFamily="-1" charset="0"/>
                <a:cs typeface="Times New Roman" pitchFamily="-1" charset="0"/>
              </a:rPr>
              <a:t>Delocalization and Scanning</a:t>
            </a:r>
            <a:endParaRPr lang="ja-JP" sz="3200" dirty="0">
              <a:solidFill>
                <a:schemeClr val="hlink"/>
              </a:solidFill>
              <a:latin typeface="+mj-lt"/>
              <a:ea typeface="HGP明朝E" pitchFamily="18" charset="-128"/>
            </a:endParaRPr>
          </a:p>
        </p:txBody>
      </p:sp>
      <p:pic>
        <p:nvPicPr>
          <p:cNvPr id="74771" name="Picture 296" descr="C:\Users\emcc\Desktop\FEMMS\SrFeO2.5_Ibm2.bmp"/>
          <p:cNvPicPr>
            <a:picLocks noChangeAspect="1" noChangeArrowheads="1"/>
          </p:cNvPicPr>
          <p:nvPr/>
        </p:nvPicPr>
        <p:blipFill>
          <a:blip r:embed="rId4"/>
          <a:srcRect l="17642" t="14041" r="17220" b="13882"/>
          <a:stretch>
            <a:fillRect/>
          </a:stretch>
        </p:blipFill>
        <p:spPr bwMode="auto">
          <a:xfrm>
            <a:off x="285751" y="1714500"/>
            <a:ext cx="2849563" cy="4572000"/>
          </a:xfrm>
          <a:prstGeom prst="rect">
            <a:avLst/>
          </a:prstGeom>
          <a:noFill/>
          <a:ln w="9525">
            <a:noFill/>
            <a:miter lim="800000"/>
            <a:headEnd/>
            <a:tailEnd/>
          </a:ln>
        </p:spPr>
      </p:pic>
      <p:sp>
        <p:nvSpPr>
          <p:cNvPr id="20" name="円/楕円 19"/>
          <p:cNvSpPr/>
          <p:nvPr/>
        </p:nvSpPr>
        <p:spPr bwMode="auto">
          <a:xfrm rot="5400000">
            <a:off x="970758" y="5339557"/>
            <a:ext cx="596900" cy="59848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1" name="円/楕円 20"/>
          <p:cNvSpPr/>
          <p:nvPr/>
        </p:nvSpPr>
        <p:spPr bwMode="auto">
          <a:xfrm rot="5400000">
            <a:off x="966788" y="5403851"/>
            <a:ext cx="598488" cy="59848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 name="円/楕円 21"/>
          <p:cNvSpPr/>
          <p:nvPr/>
        </p:nvSpPr>
        <p:spPr bwMode="auto">
          <a:xfrm rot="5400000">
            <a:off x="559595" y="5406232"/>
            <a:ext cx="598487" cy="5969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3" name="円/楕円 22"/>
          <p:cNvSpPr/>
          <p:nvPr/>
        </p:nvSpPr>
        <p:spPr bwMode="auto">
          <a:xfrm rot="5400000">
            <a:off x="1406526" y="5402263"/>
            <a:ext cx="598487" cy="59848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 name="円/楕円 23"/>
          <p:cNvSpPr/>
          <p:nvPr/>
        </p:nvSpPr>
        <p:spPr bwMode="auto">
          <a:xfrm rot="5400000">
            <a:off x="1604963" y="4530726"/>
            <a:ext cx="596900" cy="596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5" name="円/楕円 24"/>
          <p:cNvSpPr/>
          <p:nvPr/>
        </p:nvSpPr>
        <p:spPr bwMode="auto">
          <a:xfrm rot="5400000">
            <a:off x="1850233" y="4529932"/>
            <a:ext cx="596900" cy="5984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 name="円/楕円 25"/>
          <p:cNvSpPr/>
          <p:nvPr/>
        </p:nvSpPr>
        <p:spPr bwMode="auto">
          <a:xfrm rot="5400000">
            <a:off x="990600" y="4527550"/>
            <a:ext cx="598488" cy="5984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7" name="円/楕円 26"/>
          <p:cNvSpPr/>
          <p:nvPr/>
        </p:nvSpPr>
        <p:spPr bwMode="auto">
          <a:xfrm rot="5400000">
            <a:off x="749300" y="4527550"/>
            <a:ext cx="598488" cy="5984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8" name="円/楕円 27"/>
          <p:cNvSpPr/>
          <p:nvPr/>
        </p:nvSpPr>
        <p:spPr bwMode="auto">
          <a:xfrm rot="5400000">
            <a:off x="1446213" y="4894264"/>
            <a:ext cx="600075" cy="5969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 name="円/楕円 28"/>
          <p:cNvSpPr/>
          <p:nvPr/>
        </p:nvSpPr>
        <p:spPr bwMode="auto">
          <a:xfrm rot="5400000">
            <a:off x="1357314" y="4894264"/>
            <a:ext cx="598487" cy="59848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円/楕円 29"/>
          <p:cNvSpPr/>
          <p:nvPr/>
        </p:nvSpPr>
        <p:spPr bwMode="auto">
          <a:xfrm rot="5400000">
            <a:off x="600077" y="4891088"/>
            <a:ext cx="598487" cy="59848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 name="円/楕円 30"/>
          <p:cNvSpPr/>
          <p:nvPr/>
        </p:nvSpPr>
        <p:spPr bwMode="auto">
          <a:xfrm rot="5400000">
            <a:off x="500065" y="4891089"/>
            <a:ext cx="598487" cy="59848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 name="円/楕円 31"/>
          <p:cNvSpPr/>
          <p:nvPr/>
        </p:nvSpPr>
        <p:spPr bwMode="auto">
          <a:xfrm rot="5400000">
            <a:off x="1486695" y="3771107"/>
            <a:ext cx="481012" cy="47942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3" name="円/楕円 32"/>
          <p:cNvSpPr/>
          <p:nvPr/>
        </p:nvSpPr>
        <p:spPr bwMode="auto">
          <a:xfrm rot="5400000">
            <a:off x="609601" y="3759201"/>
            <a:ext cx="479425" cy="47942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4" name="円/楕円 33"/>
          <p:cNvSpPr/>
          <p:nvPr/>
        </p:nvSpPr>
        <p:spPr bwMode="auto">
          <a:xfrm rot="5400000">
            <a:off x="686596" y="2915445"/>
            <a:ext cx="479425" cy="48101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 name="円/楕円 34"/>
          <p:cNvSpPr/>
          <p:nvPr/>
        </p:nvSpPr>
        <p:spPr bwMode="auto">
          <a:xfrm rot="5400000">
            <a:off x="567533" y="2918621"/>
            <a:ext cx="479425" cy="481012"/>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6" name="円/楕円 35"/>
          <p:cNvSpPr/>
          <p:nvPr/>
        </p:nvSpPr>
        <p:spPr bwMode="auto">
          <a:xfrm rot="5400000">
            <a:off x="1421608" y="2915445"/>
            <a:ext cx="479425" cy="481012"/>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7" name="円/楕円 36"/>
          <p:cNvSpPr/>
          <p:nvPr/>
        </p:nvSpPr>
        <p:spPr bwMode="auto">
          <a:xfrm rot="5400000">
            <a:off x="1544640" y="2916239"/>
            <a:ext cx="479425" cy="47942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38" name="直線矢印コネクタ 37"/>
          <p:cNvCxnSpPr/>
          <p:nvPr/>
        </p:nvCxnSpPr>
        <p:spPr>
          <a:xfrm rot="16200000" flipH="1" flipV="1">
            <a:off x="2112963" y="4587876"/>
            <a:ext cx="252413" cy="25241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4791" name="正方形/長方形 226"/>
          <p:cNvSpPr>
            <a:spLocks noChangeArrowheads="1"/>
          </p:cNvSpPr>
          <p:nvPr/>
        </p:nvSpPr>
        <p:spPr bwMode="auto">
          <a:xfrm>
            <a:off x="2300289" y="4470401"/>
            <a:ext cx="785812" cy="276999"/>
          </a:xfrm>
          <a:prstGeom prst="rect">
            <a:avLst/>
          </a:prstGeom>
          <a:noFill/>
          <a:ln w="9525">
            <a:noFill/>
            <a:miter lim="800000"/>
            <a:headEnd/>
            <a:tailEnd/>
          </a:ln>
        </p:spPr>
        <p:txBody>
          <a:bodyPr>
            <a:prstTxWarp prst="textNoShape">
              <a:avLst/>
            </a:prstTxWarp>
            <a:spAutoFit/>
          </a:bodyPr>
          <a:lstStyle/>
          <a:p>
            <a:r>
              <a:rPr lang="en-US" altLang="ja-JP" sz="1200" b="1">
                <a:ea typeface="Times New Roman" pitchFamily="-1" charset="0"/>
                <a:cs typeface="Times New Roman" pitchFamily="-1" charset="0"/>
              </a:rPr>
              <a:t>0.18 nm</a:t>
            </a:r>
          </a:p>
        </p:txBody>
      </p:sp>
      <p:cxnSp>
        <p:nvCxnSpPr>
          <p:cNvPr id="40" name="直線矢印コネクタ 39"/>
          <p:cNvCxnSpPr/>
          <p:nvPr/>
        </p:nvCxnSpPr>
        <p:spPr>
          <a:xfrm rot="16200000" flipH="1" flipV="1">
            <a:off x="1754189" y="2987676"/>
            <a:ext cx="215900" cy="2159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4793" name="正方形/長方形 226"/>
          <p:cNvSpPr>
            <a:spLocks noChangeArrowheads="1"/>
          </p:cNvSpPr>
          <p:nvPr/>
        </p:nvSpPr>
        <p:spPr bwMode="auto">
          <a:xfrm>
            <a:off x="1857376" y="2813051"/>
            <a:ext cx="785813" cy="276999"/>
          </a:xfrm>
          <a:prstGeom prst="rect">
            <a:avLst/>
          </a:prstGeom>
          <a:noFill/>
          <a:ln w="9525">
            <a:noFill/>
            <a:miter lim="800000"/>
            <a:headEnd/>
            <a:tailEnd/>
          </a:ln>
        </p:spPr>
        <p:txBody>
          <a:bodyPr>
            <a:prstTxWarp prst="textNoShape">
              <a:avLst/>
            </a:prstTxWarp>
            <a:spAutoFit/>
          </a:bodyPr>
          <a:lstStyle/>
          <a:p>
            <a:r>
              <a:rPr lang="en-US" altLang="ja-JP" sz="1200" b="1">
                <a:ea typeface="Times New Roman" pitchFamily="-1" charset="0"/>
                <a:cs typeface="Times New Roman" pitchFamily="-1" charset="0"/>
              </a:rPr>
              <a:t>0.14 nm</a:t>
            </a:r>
          </a:p>
        </p:txBody>
      </p:sp>
      <p:sp>
        <p:nvSpPr>
          <p:cNvPr id="74794" name="テキスト ボックス 260"/>
          <p:cNvSpPr txBox="1">
            <a:spLocks noChangeArrowheads="1"/>
          </p:cNvSpPr>
          <p:nvPr/>
        </p:nvSpPr>
        <p:spPr bwMode="auto">
          <a:xfrm>
            <a:off x="3500438" y="4637088"/>
            <a:ext cx="595235" cy="461665"/>
          </a:xfrm>
          <a:prstGeom prst="rect">
            <a:avLst/>
          </a:prstGeom>
          <a:noFill/>
          <a:ln w="9525">
            <a:noFill/>
            <a:miter lim="800000"/>
            <a:headEnd/>
            <a:tailEnd/>
          </a:ln>
        </p:spPr>
        <p:txBody>
          <a:bodyPr wrap="none">
            <a:prstTxWarp prst="textNoShape">
              <a:avLst/>
            </a:prstTxWarp>
            <a:spAutoFit/>
          </a:bodyPr>
          <a:lstStyle/>
          <a:p>
            <a:r>
              <a:rPr lang="en-US" altLang="ja-JP" sz="2400" b="1">
                <a:ea typeface="Times New Roman" pitchFamily="-1" charset="0"/>
                <a:cs typeface="Times New Roman" pitchFamily="-1" charset="0"/>
              </a:rPr>
              <a:t>O1</a:t>
            </a:r>
          </a:p>
        </p:txBody>
      </p:sp>
      <p:sp>
        <p:nvSpPr>
          <p:cNvPr id="74795" name="テキスト ボックス 261"/>
          <p:cNvSpPr txBox="1">
            <a:spLocks noChangeArrowheads="1"/>
          </p:cNvSpPr>
          <p:nvPr/>
        </p:nvSpPr>
        <p:spPr bwMode="auto">
          <a:xfrm>
            <a:off x="3497263" y="4975226"/>
            <a:ext cx="595235" cy="461665"/>
          </a:xfrm>
          <a:prstGeom prst="rect">
            <a:avLst/>
          </a:prstGeom>
          <a:noFill/>
          <a:ln w="9525">
            <a:noFill/>
            <a:miter lim="800000"/>
            <a:headEnd/>
            <a:tailEnd/>
          </a:ln>
        </p:spPr>
        <p:txBody>
          <a:bodyPr wrap="none">
            <a:prstTxWarp prst="textNoShape">
              <a:avLst/>
            </a:prstTxWarp>
            <a:spAutoFit/>
          </a:bodyPr>
          <a:lstStyle/>
          <a:p>
            <a:r>
              <a:rPr lang="en-US" altLang="ja-JP" sz="2400" b="1">
                <a:ea typeface="Times New Roman" pitchFamily="-1" charset="0"/>
                <a:cs typeface="Times New Roman" pitchFamily="-1" charset="0"/>
              </a:rPr>
              <a:t>O2</a:t>
            </a:r>
          </a:p>
        </p:txBody>
      </p:sp>
      <p:sp>
        <p:nvSpPr>
          <p:cNvPr id="74796" name="テキスト ボックス 262"/>
          <p:cNvSpPr txBox="1">
            <a:spLocks noChangeArrowheads="1"/>
          </p:cNvSpPr>
          <p:nvPr/>
        </p:nvSpPr>
        <p:spPr bwMode="auto">
          <a:xfrm>
            <a:off x="3500438" y="5481639"/>
            <a:ext cx="595235" cy="461665"/>
          </a:xfrm>
          <a:prstGeom prst="rect">
            <a:avLst/>
          </a:prstGeom>
          <a:noFill/>
          <a:ln w="9525">
            <a:noFill/>
            <a:miter lim="800000"/>
            <a:headEnd/>
            <a:tailEnd/>
          </a:ln>
        </p:spPr>
        <p:txBody>
          <a:bodyPr wrap="none">
            <a:prstTxWarp prst="textNoShape">
              <a:avLst/>
            </a:prstTxWarp>
            <a:spAutoFit/>
          </a:bodyPr>
          <a:lstStyle/>
          <a:p>
            <a:r>
              <a:rPr lang="en-US" altLang="ja-JP" sz="2400" b="1">
                <a:ea typeface="Times New Roman" pitchFamily="-1" charset="0"/>
                <a:cs typeface="Times New Roman" pitchFamily="-1" charset="0"/>
              </a:rPr>
              <a:t>O3</a:t>
            </a:r>
          </a:p>
        </p:txBody>
      </p:sp>
      <p:cxnSp>
        <p:nvCxnSpPr>
          <p:cNvPr id="45" name="直線矢印コネクタ 44"/>
          <p:cNvCxnSpPr/>
          <p:nvPr/>
        </p:nvCxnSpPr>
        <p:spPr>
          <a:xfrm rot="10800000" flipV="1">
            <a:off x="3071814" y="4857750"/>
            <a:ext cx="42862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10800000">
            <a:off x="2714626" y="5214938"/>
            <a:ext cx="785813"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rot="10800000">
            <a:off x="3001964" y="5715000"/>
            <a:ext cx="498475"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800" name="正方形/長方形 316"/>
          <p:cNvSpPr>
            <a:spLocks noChangeArrowheads="1"/>
          </p:cNvSpPr>
          <p:nvPr/>
        </p:nvSpPr>
        <p:spPr bwMode="auto">
          <a:xfrm>
            <a:off x="4674671" y="3279776"/>
            <a:ext cx="3175000" cy="338554"/>
          </a:xfrm>
          <a:prstGeom prst="rect">
            <a:avLst/>
          </a:prstGeom>
          <a:noFill/>
          <a:ln w="9525">
            <a:noFill/>
            <a:miter lim="800000"/>
            <a:headEnd/>
            <a:tailEnd/>
          </a:ln>
        </p:spPr>
        <p:txBody>
          <a:bodyPr wrap="square">
            <a:prstTxWarp prst="textNoShape">
              <a:avLst/>
            </a:prstTxWarp>
            <a:spAutoFit/>
          </a:bodyPr>
          <a:lstStyle/>
          <a:p>
            <a:pPr algn="ctr"/>
            <a:r>
              <a:rPr lang="en-US" altLang="ja-JP" sz="1600" dirty="0">
                <a:ea typeface="Times New Roman" pitchFamily="-1" charset="0"/>
                <a:cs typeface="Times New Roman" pitchFamily="-1" charset="0"/>
              </a:rPr>
              <a:t>HAADF-STEM image </a:t>
            </a:r>
            <a:r>
              <a:rPr lang="ja-JP" altLang="en-US" sz="1600" dirty="0">
                <a:ea typeface="HGP明朝E" pitchFamily="18" charset="-128"/>
              </a:rPr>
              <a:t>［</a:t>
            </a:r>
            <a:r>
              <a:rPr lang="en-US" altLang="ja-JP" sz="1600" dirty="0">
                <a:ea typeface="Times New Roman" pitchFamily="-1" charset="0"/>
                <a:cs typeface="Times New Roman" pitchFamily="-1" charset="0"/>
              </a:rPr>
              <a:t>101</a:t>
            </a:r>
            <a:r>
              <a:rPr lang="ja-JP" altLang="en-US" sz="1600" dirty="0">
                <a:ea typeface="HGP明朝E" pitchFamily="18" charset="-128"/>
              </a:rPr>
              <a:t>］</a:t>
            </a:r>
            <a:endParaRPr lang="ja-JP" altLang="en-US" sz="1600" dirty="0">
              <a:latin typeface="Calibri" pitchFamily="-1" charset="0"/>
              <a:ea typeface="HGP明朝E" pitchFamily="18" charset="-128"/>
            </a:endParaRPr>
          </a:p>
        </p:txBody>
      </p:sp>
      <p:grpSp>
        <p:nvGrpSpPr>
          <p:cNvPr id="2" name="グループ化 73"/>
          <p:cNvGrpSpPr>
            <a:grpSpLocks/>
          </p:cNvGrpSpPr>
          <p:nvPr/>
        </p:nvGrpSpPr>
        <p:grpSpPr bwMode="auto">
          <a:xfrm>
            <a:off x="4817546" y="3617912"/>
            <a:ext cx="2220913" cy="3071814"/>
            <a:chOff x="5857884" y="1571612"/>
            <a:chExt cx="2737004" cy="3786189"/>
          </a:xfrm>
        </p:grpSpPr>
        <p:pic>
          <p:nvPicPr>
            <p:cNvPr id="74809" name="Picture 2"/>
            <p:cNvPicPr>
              <a:picLocks noChangeAspect="1" noChangeArrowheads="1"/>
            </p:cNvPicPr>
            <p:nvPr/>
          </p:nvPicPr>
          <p:blipFill>
            <a:blip r:embed="rId5">
              <a:lum bright="20000" contrast="30000"/>
            </a:blip>
            <a:srcRect/>
            <a:stretch>
              <a:fillRect/>
            </a:stretch>
          </p:blipFill>
          <p:spPr bwMode="auto">
            <a:xfrm>
              <a:off x="5857884" y="1571612"/>
              <a:ext cx="2737004" cy="3786189"/>
            </a:xfrm>
            <a:prstGeom prst="rect">
              <a:avLst/>
            </a:prstGeom>
            <a:noFill/>
            <a:ln w="9525">
              <a:noFill/>
              <a:miter lim="800000"/>
              <a:headEnd/>
              <a:tailEnd/>
            </a:ln>
          </p:spPr>
        </p:pic>
        <p:sp>
          <p:nvSpPr>
            <p:cNvPr id="76" name="円/楕円 75"/>
            <p:cNvSpPr/>
            <p:nvPr/>
          </p:nvSpPr>
          <p:spPr>
            <a:xfrm>
              <a:off x="8227085" y="4279666"/>
              <a:ext cx="209334" cy="211322"/>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74811" name="Rectangle 87"/>
            <p:cNvSpPr>
              <a:spLocks noChangeArrowheads="1"/>
            </p:cNvSpPr>
            <p:nvPr/>
          </p:nvSpPr>
          <p:spPr bwMode="auto">
            <a:xfrm>
              <a:off x="8136140" y="4225775"/>
              <a:ext cx="439959" cy="322450"/>
            </a:xfrm>
            <a:prstGeom prst="rect">
              <a:avLst/>
            </a:prstGeom>
            <a:noFill/>
            <a:ln w="9525">
              <a:noFill/>
              <a:miter lim="800000"/>
              <a:headEnd/>
              <a:tailEnd/>
            </a:ln>
          </p:spPr>
          <p:txBody>
            <a:bodyPr>
              <a:prstTxWarp prst="textNoShape">
                <a:avLst/>
              </a:prstTxWarp>
              <a:spAutoFit/>
            </a:bodyPr>
            <a:lstStyle/>
            <a:p>
              <a:r>
                <a:rPr lang="en-US" altLang="ja-JP" sz="1100" b="1">
                  <a:ea typeface="Times New Roman" pitchFamily="-1" charset="0"/>
                  <a:cs typeface="Times New Roman" pitchFamily="-1" charset="0"/>
                </a:rPr>
                <a:t>Sr</a:t>
              </a:r>
            </a:p>
          </p:txBody>
        </p:sp>
        <p:sp>
          <p:nvSpPr>
            <p:cNvPr id="78" name="円/楕円 77"/>
            <p:cNvSpPr/>
            <p:nvPr/>
          </p:nvSpPr>
          <p:spPr>
            <a:xfrm>
              <a:off x="7847543" y="4279666"/>
              <a:ext cx="211291" cy="211322"/>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74813" name="Rectangle 87"/>
            <p:cNvSpPr>
              <a:spLocks noChangeArrowheads="1"/>
            </p:cNvSpPr>
            <p:nvPr/>
          </p:nvSpPr>
          <p:spPr bwMode="auto">
            <a:xfrm>
              <a:off x="7757638" y="4225776"/>
              <a:ext cx="461270" cy="322450"/>
            </a:xfrm>
            <a:prstGeom prst="rect">
              <a:avLst/>
            </a:prstGeom>
            <a:noFill/>
            <a:ln w="9525">
              <a:noFill/>
              <a:miter lim="800000"/>
              <a:headEnd/>
              <a:tailEnd/>
            </a:ln>
          </p:spPr>
          <p:txBody>
            <a:bodyPr>
              <a:prstTxWarp prst="textNoShape">
                <a:avLst/>
              </a:prstTxWarp>
              <a:spAutoFit/>
            </a:bodyPr>
            <a:lstStyle/>
            <a:p>
              <a:r>
                <a:rPr lang="en-US" altLang="ja-JP" sz="1100" b="1">
                  <a:ea typeface="Times New Roman" pitchFamily="-1" charset="0"/>
                  <a:cs typeface="Times New Roman" pitchFamily="-1" charset="0"/>
                </a:rPr>
                <a:t>Sr</a:t>
              </a:r>
            </a:p>
          </p:txBody>
        </p:sp>
        <p:sp>
          <p:nvSpPr>
            <p:cNvPr id="80" name="円/楕円 79"/>
            <p:cNvSpPr/>
            <p:nvPr/>
          </p:nvSpPr>
          <p:spPr>
            <a:xfrm>
              <a:off x="8217302" y="4678830"/>
              <a:ext cx="209335" cy="211322"/>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74815" name="Rectangle 87"/>
            <p:cNvSpPr>
              <a:spLocks noChangeArrowheads="1"/>
            </p:cNvSpPr>
            <p:nvPr/>
          </p:nvSpPr>
          <p:spPr bwMode="auto">
            <a:xfrm>
              <a:off x="8129195" y="4622340"/>
              <a:ext cx="450013" cy="322450"/>
            </a:xfrm>
            <a:prstGeom prst="rect">
              <a:avLst/>
            </a:prstGeom>
            <a:noFill/>
            <a:ln w="9525">
              <a:noFill/>
              <a:miter lim="800000"/>
              <a:headEnd/>
              <a:tailEnd/>
            </a:ln>
          </p:spPr>
          <p:txBody>
            <a:bodyPr>
              <a:prstTxWarp prst="textNoShape">
                <a:avLst/>
              </a:prstTxWarp>
              <a:spAutoFit/>
            </a:bodyPr>
            <a:lstStyle/>
            <a:p>
              <a:r>
                <a:rPr lang="en-US" altLang="ja-JP" sz="1100" b="1">
                  <a:ea typeface="Times New Roman" pitchFamily="-1" charset="0"/>
                  <a:cs typeface="Times New Roman" pitchFamily="-1" charset="0"/>
                </a:rPr>
                <a:t>Sr</a:t>
              </a:r>
            </a:p>
          </p:txBody>
        </p:sp>
        <p:sp>
          <p:nvSpPr>
            <p:cNvPr id="82" name="円/楕円 81"/>
            <p:cNvSpPr/>
            <p:nvPr/>
          </p:nvSpPr>
          <p:spPr>
            <a:xfrm>
              <a:off x="7837761" y="4678830"/>
              <a:ext cx="211291" cy="211322"/>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74817" name="Rectangle 87"/>
            <p:cNvSpPr>
              <a:spLocks noChangeArrowheads="1"/>
            </p:cNvSpPr>
            <p:nvPr/>
          </p:nvSpPr>
          <p:spPr bwMode="auto">
            <a:xfrm>
              <a:off x="7747581" y="4613756"/>
              <a:ext cx="471325" cy="322450"/>
            </a:xfrm>
            <a:prstGeom prst="rect">
              <a:avLst/>
            </a:prstGeom>
            <a:noFill/>
            <a:ln w="9525">
              <a:noFill/>
              <a:miter lim="800000"/>
              <a:headEnd/>
              <a:tailEnd/>
            </a:ln>
          </p:spPr>
          <p:txBody>
            <a:bodyPr>
              <a:prstTxWarp prst="textNoShape">
                <a:avLst/>
              </a:prstTxWarp>
              <a:spAutoFit/>
            </a:bodyPr>
            <a:lstStyle/>
            <a:p>
              <a:r>
                <a:rPr lang="en-US" altLang="ja-JP" sz="1100" b="1">
                  <a:ea typeface="Times New Roman" pitchFamily="-1" charset="0"/>
                  <a:cs typeface="Times New Roman" pitchFamily="-1" charset="0"/>
                </a:rPr>
                <a:t>Sr</a:t>
              </a:r>
            </a:p>
          </p:txBody>
        </p:sp>
        <p:sp>
          <p:nvSpPr>
            <p:cNvPr id="84" name="円/楕円 83"/>
            <p:cNvSpPr/>
            <p:nvPr/>
          </p:nvSpPr>
          <p:spPr>
            <a:xfrm>
              <a:off x="7818197" y="5027120"/>
              <a:ext cx="209335" cy="211322"/>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74819" name="Rectangle 87"/>
            <p:cNvSpPr>
              <a:spLocks noChangeArrowheads="1"/>
            </p:cNvSpPr>
            <p:nvPr/>
          </p:nvSpPr>
          <p:spPr bwMode="auto">
            <a:xfrm>
              <a:off x="7727468" y="4972723"/>
              <a:ext cx="419998" cy="322450"/>
            </a:xfrm>
            <a:prstGeom prst="rect">
              <a:avLst/>
            </a:prstGeom>
            <a:noFill/>
            <a:ln w="9525">
              <a:noFill/>
              <a:miter lim="800000"/>
              <a:headEnd/>
              <a:tailEnd/>
            </a:ln>
          </p:spPr>
          <p:txBody>
            <a:bodyPr>
              <a:prstTxWarp prst="textNoShape">
                <a:avLst/>
              </a:prstTxWarp>
              <a:spAutoFit/>
            </a:bodyPr>
            <a:lstStyle/>
            <a:p>
              <a:r>
                <a:rPr lang="en-US" altLang="ja-JP" sz="1100" b="1">
                  <a:ea typeface="Times New Roman" pitchFamily="-1" charset="0"/>
                  <a:cs typeface="Times New Roman" pitchFamily="-1" charset="0"/>
                </a:rPr>
                <a:t>Sr</a:t>
              </a:r>
            </a:p>
          </p:txBody>
        </p:sp>
        <p:sp>
          <p:nvSpPr>
            <p:cNvPr id="86" name="円/楕円 85"/>
            <p:cNvSpPr/>
            <p:nvPr/>
          </p:nvSpPr>
          <p:spPr>
            <a:xfrm>
              <a:off x="8236866" y="5025164"/>
              <a:ext cx="209335" cy="211322"/>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74821" name="Rectangle 87"/>
            <p:cNvSpPr>
              <a:spLocks noChangeArrowheads="1"/>
            </p:cNvSpPr>
            <p:nvPr/>
          </p:nvSpPr>
          <p:spPr bwMode="auto">
            <a:xfrm>
              <a:off x="8146196" y="4970365"/>
              <a:ext cx="429901" cy="322450"/>
            </a:xfrm>
            <a:prstGeom prst="rect">
              <a:avLst/>
            </a:prstGeom>
            <a:noFill/>
            <a:ln w="9525">
              <a:noFill/>
              <a:miter lim="800000"/>
              <a:headEnd/>
              <a:tailEnd/>
            </a:ln>
          </p:spPr>
          <p:txBody>
            <a:bodyPr>
              <a:prstTxWarp prst="textNoShape">
                <a:avLst/>
              </a:prstTxWarp>
              <a:spAutoFit/>
            </a:bodyPr>
            <a:lstStyle/>
            <a:p>
              <a:r>
                <a:rPr lang="en-US" altLang="ja-JP" sz="1100" b="1">
                  <a:ea typeface="Times New Roman" pitchFamily="-1" charset="0"/>
                  <a:cs typeface="Times New Roman" pitchFamily="-1" charset="0"/>
                </a:rPr>
                <a:t>Sr</a:t>
              </a:r>
            </a:p>
          </p:txBody>
        </p:sp>
        <p:grpSp>
          <p:nvGrpSpPr>
            <p:cNvPr id="4" name="グループ化 47"/>
            <p:cNvGrpSpPr>
              <a:grpSpLocks/>
            </p:cNvGrpSpPr>
            <p:nvPr/>
          </p:nvGrpSpPr>
          <p:grpSpPr bwMode="auto">
            <a:xfrm>
              <a:off x="8011657" y="4796954"/>
              <a:ext cx="285752" cy="357190"/>
              <a:chOff x="8072462" y="1214422"/>
              <a:chExt cx="428628" cy="857256"/>
            </a:xfrm>
          </p:grpSpPr>
          <p:sp>
            <p:nvSpPr>
              <p:cNvPr id="94" name="二等辺三角形 93"/>
              <p:cNvSpPr/>
              <p:nvPr/>
            </p:nvSpPr>
            <p:spPr>
              <a:xfrm>
                <a:off x="8072798" y="1212689"/>
                <a:ext cx="428452" cy="43203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5" name="二等辺三角形 94"/>
              <p:cNvSpPr/>
              <p:nvPr/>
            </p:nvSpPr>
            <p:spPr>
              <a:xfrm rot="10800000">
                <a:off x="8072798" y="1644724"/>
                <a:ext cx="428452" cy="42734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89" name="二等辺三角形 88"/>
            <p:cNvSpPr/>
            <p:nvPr/>
          </p:nvSpPr>
          <p:spPr>
            <a:xfrm rot="5400000">
              <a:off x="8108696" y="4452854"/>
              <a:ext cx="356117" cy="28759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0" name="円/楕円 89"/>
            <p:cNvSpPr/>
            <p:nvPr/>
          </p:nvSpPr>
          <p:spPr>
            <a:xfrm>
              <a:off x="8062747" y="4878412"/>
              <a:ext cx="179989" cy="180015"/>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74825" name="Rectangle 87"/>
            <p:cNvSpPr>
              <a:spLocks noChangeArrowheads="1"/>
            </p:cNvSpPr>
            <p:nvPr/>
          </p:nvSpPr>
          <p:spPr bwMode="auto">
            <a:xfrm>
              <a:off x="7990389" y="4826963"/>
              <a:ext cx="439260" cy="322450"/>
            </a:xfrm>
            <a:prstGeom prst="rect">
              <a:avLst/>
            </a:prstGeom>
            <a:noFill/>
            <a:ln w="9525">
              <a:noFill/>
              <a:miter lim="800000"/>
              <a:headEnd/>
              <a:tailEnd/>
            </a:ln>
          </p:spPr>
          <p:txBody>
            <a:bodyPr>
              <a:prstTxWarp prst="textNoShape">
                <a:avLst/>
              </a:prstTxWarp>
              <a:spAutoFit/>
            </a:bodyPr>
            <a:lstStyle/>
            <a:p>
              <a:r>
                <a:rPr lang="en-US" altLang="ja-JP" sz="1100" b="1">
                  <a:ea typeface="Times New Roman" pitchFamily="-1" charset="0"/>
                  <a:cs typeface="Times New Roman" pitchFamily="-1" charset="0"/>
                </a:rPr>
                <a:t>Fe</a:t>
              </a:r>
            </a:p>
          </p:txBody>
        </p:sp>
        <p:sp>
          <p:nvSpPr>
            <p:cNvPr id="92" name="円/楕円 91"/>
            <p:cNvSpPr/>
            <p:nvPr/>
          </p:nvSpPr>
          <p:spPr>
            <a:xfrm>
              <a:off x="8074486" y="4514469"/>
              <a:ext cx="179989" cy="180015"/>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74827" name="Rectangle 87"/>
            <p:cNvSpPr>
              <a:spLocks noChangeArrowheads="1"/>
            </p:cNvSpPr>
            <p:nvPr/>
          </p:nvSpPr>
          <p:spPr bwMode="auto">
            <a:xfrm>
              <a:off x="8001024" y="4470930"/>
              <a:ext cx="575073" cy="322450"/>
            </a:xfrm>
            <a:prstGeom prst="rect">
              <a:avLst/>
            </a:prstGeom>
            <a:noFill/>
            <a:ln w="9525">
              <a:noFill/>
              <a:miter lim="800000"/>
              <a:headEnd/>
              <a:tailEnd/>
            </a:ln>
          </p:spPr>
          <p:txBody>
            <a:bodyPr wrap="square">
              <a:prstTxWarp prst="textNoShape">
                <a:avLst/>
              </a:prstTxWarp>
              <a:spAutoFit/>
            </a:bodyPr>
            <a:lstStyle/>
            <a:p>
              <a:r>
                <a:rPr lang="en-US" altLang="ja-JP" sz="1100" b="1" dirty="0">
                  <a:ea typeface="Times New Roman" pitchFamily="-1" charset="0"/>
                  <a:cs typeface="Times New Roman" pitchFamily="-1" charset="0"/>
                </a:rPr>
                <a:t>Fe</a:t>
              </a:r>
            </a:p>
          </p:txBody>
        </p:sp>
      </p:grpSp>
      <p:sp>
        <p:nvSpPr>
          <p:cNvPr id="74804" name="正方形/長方形 97"/>
          <p:cNvSpPr>
            <a:spLocks noChangeArrowheads="1"/>
          </p:cNvSpPr>
          <p:nvPr/>
        </p:nvSpPr>
        <p:spPr bwMode="auto">
          <a:xfrm>
            <a:off x="428626" y="1285875"/>
            <a:ext cx="2813992" cy="369332"/>
          </a:xfrm>
          <a:prstGeom prst="rect">
            <a:avLst/>
          </a:prstGeom>
          <a:noFill/>
          <a:ln w="9525">
            <a:noFill/>
            <a:miter lim="800000"/>
            <a:headEnd/>
            <a:tailEnd/>
          </a:ln>
        </p:spPr>
        <p:txBody>
          <a:bodyPr wrap="none">
            <a:prstTxWarp prst="textNoShape">
              <a:avLst/>
            </a:prstTxWarp>
            <a:spAutoFit/>
          </a:bodyPr>
          <a:lstStyle/>
          <a:p>
            <a:r>
              <a:rPr lang="ja-JP" altLang="en-US" b="1" dirty="0">
                <a:ea typeface="HGP明朝E" pitchFamily="18" charset="-128"/>
              </a:rPr>
              <a:t>［</a:t>
            </a:r>
            <a:r>
              <a:rPr lang="en-US" altLang="ja-JP" b="1" dirty="0" smtClean="0">
                <a:ea typeface="Times New Roman" pitchFamily="-1" charset="0"/>
                <a:cs typeface="Times New Roman" pitchFamily="-1" charset="0"/>
              </a:rPr>
              <a:t>101]-projection </a:t>
            </a:r>
            <a:r>
              <a:rPr lang="en-US" altLang="ja-JP" b="1" dirty="0">
                <a:ea typeface="Times New Roman" pitchFamily="-1" charset="0"/>
                <a:cs typeface="Times New Roman" pitchFamily="-1" charset="0"/>
              </a:rPr>
              <a:t>model</a:t>
            </a:r>
            <a:endParaRPr lang="en-US" altLang="ja-JP" dirty="0">
              <a:latin typeface="Calibri" pitchFamily="-1" charset="0"/>
              <a:ea typeface="Times New Roman" pitchFamily="-1" charset="0"/>
              <a:cs typeface="Times New Roman" pitchFamily="-1" charset="0"/>
            </a:endParaRPr>
          </a:p>
        </p:txBody>
      </p:sp>
      <p:sp>
        <p:nvSpPr>
          <p:cNvPr id="79" name="フッター プレースホルダ 78"/>
          <p:cNvSpPr>
            <a:spLocks noGrp="1"/>
          </p:cNvSpPr>
          <p:nvPr>
            <p:ph type="ftr" sz="quarter" idx="11"/>
          </p:nvPr>
        </p:nvSpPr>
        <p:spPr>
          <a:xfrm>
            <a:off x="4075114" y="6591301"/>
            <a:ext cx="950913" cy="365125"/>
          </a:xfrm>
        </p:spPr>
        <p:txBody>
          <a:bodyPr/>
          <a:lstStyle/>
          <a:p>
            <a:r>
              <a:rPr lang="en-US" altLang="ja-JP" smtClean="0"/>
              <a:t>IAM/MSE</a:t>
            </a:r>
            <a:endParaRPr lang="ja-JP" altLang="en-US" dirty="0"/>
          </a:p>
        </p:txBody>
      </p:sp>
      <p:grpSp>
        <p:nvGrpSpPr>
          <p:cNvPr id="9" name="グループ化 8"/>
          <p:cNvGrpSpPr/>
          <p:nvPr/>
        </p:nvGrpSpPr>
        <p:grpSpPr>
          <a:xfrm>
            <a:off x="5135007" y="3624828"/>
            <a:ext cx="3882823" cy="2246769"/>
            <a:chOff x="5135007" y="3624828"/>
            <a:chExt cx="3882823" cy="2246769"/>
          </a:xfrm>
        </p:grpSpPr>
        <p:grpSp>
          <p:nvGrpSpPr>
            <p:cNvPr id="5" name="グループ化 121"/>
            <p:cNvGrpSpPr>
              <a:grpSpLocks/>
            </p:cNvGrpSpPr>
            <p:nvPr/>
          </p:nvGrpSpPr>
          <p:grpSpPr bwMode="auto">
            <a:xfrm>
              <a:off x="5135007" y="3624828"/>
              <a:ext cx="3882823" cy="2246769"/>
              <a:chOff x="4714876" y="3722734"/>
              <a:chExt cx="3495010" cy="2245303"/>
            </a:xfrm>
          </p:grpSpPr>
          <p:grpSp>
            <p:nvGrpSpPr>
              <p:cNvPr id="6" name="グループ化 99"/>
              <p:cNvGrpSpPr>
                <a:grpSpLocks/>
              </p:cNvGrpSpPr>
              <p:nvPr/>
            </p:nvGrpSpPr>
            <p:grpSpPr bwMode="auto">
              <a:xfrm>
                <a:off x="4714876" y="4879026"/>
                <a:ext cx="1649470" cy="435949"/>
                <a:chOff x="5672145" y="4751705"/>
                <a:chExt cx="1649470" cy="435949"/>
              </a:xfrm>
            </p:grpSpPr>
            <p:sp>
              <p:nvSpPr>
                <p:cNvPr id="96" name="正方形/長方形 95"/>
                <p:cNvSpPr/>
                <p:nvPr/>
              </p:nvSpPr>
              <p:spPr>
                <a:xfrm>
                  <a:off x="5678502" y="4751377"/>
                  <a:ext cx="1643113" cy="115811"/>
                </a:xfrm>
                <a:prstGeom prst="rect">
                  <a:avLst/>
                </a:prstGeom>
                <a:solidFill>
                  <a:srgbClr val="FFFF00">
                    <a:alpha val="3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7" name="正方形/長方形 96"/>
                <p:cNvSpPr/>
                <p:nvPr/>
              </p:nvSpPr>
              <p:spPr>
                <a:xfrm>
                  <a:off x="5672152" y="5071843"/>
                  <a:ext cx="1643113" cy="115811"/>
                </a:xfrm>
                <a:prstGeom prst="rect">
                  <a:avLst/>
                </a:prstGeom>
                <a:solidFill>
                  <a:srgbClr val="FFFF00">
                    <a:alpha val="3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74806" name="正方形/長方形 316"/>
              <p:cNvSpPr>
                <a:spLocks noChangeArrowheads="1"/>
              </p:cNvSpPr>
              <p:nvPr/>
            </p:nvSpPr>
            <p:spPr bwMode="auto">
              <a:xfrm>
                <a:off x="6498448" y="3722734"/>
                <a:ext cx="1711438" cy="2245303"/>
              </a:xfrm>
              <a:prstGeom prst="rect">
                <a:avLst/>
              </a:prstGeom>
              <a:noFill/>
              <a:ln w="9525">
                <a:noFill/>
                <a:miter lim="800000"/>
                <a:headEnd/>
                <a:tailEnd/>
              </a:ln>
            </p:spPr>
            <p:txBody>
              <a:bodyPr wrap="square">
                <a:prstTxWarp prst="textNoShape">
                  <a:avLst/>
                </a:prstTxWarp>
                <a:spAutoFit/>
              </a:bodyPr>
              <a:lstStyle/>
              <a:p>
                <a:r>
                  <a:rPr lang="en-US" altLang="ja-JP" sz="2000" dirty="0" smtClean="0">
                    <a:solidFill>
                      <a:srgbClr val="0070C0"/>
                    </a:solidFill>
                    <a:ea typeface="Times New Roman" pitchFamily="-1" charset="0"/>
                    <a:cs typeface="Times New Roman" pitchFamily="-1" charset="0"/>
                  </a:rPr>
                  <a:t>Beam was scanned on Fe sites, </a:t>
                </a:r>
                <a:r>
                  <a:rPr lang="en-US" altLang="ja-JP" sz="2000" dirty="0" smtClean="0">
                    <a:solidFill>
                      <a:srgbClr val="0070C0"/>
                    </a:solidFill>
                    <a:latin typeface="Calibri" pitchFamily="-1" charset="0"/>
                    <a:ea typeface="Times New Roman" pitchFamily="-1" charset="0"/>
                    <a:cs typeface="Times New Roman" pitchFamily="-1" charset="0"/>
                  </a:rPr>
                  <a:t>so as to avoid damage.</a:t>
                </a:r>
              </a:p>
              <a:p>
                <a:endParaRPr lang="en-US" altLang="ja-JP" sz="2000" dirty="0" smtClean="0">
                  <a:solidFill>
                    <a:srgbClr val="0070C0"/>
                  </a:solidFill>
                  <a:latin typeface="Calibri" pitchFamily="-1" charset="0"/>
                  <a:ea typeface="Times New Roman" pitchFamily="-1" charset="0"/>
                  <a:cs typeface="Times New Roman" pitchFamily="-1" charset="0"/>
                </a:endParaRPr>
              </a:p>
              <a:p>
                <a:r>
                  <a:rPr lang="en-US" altLang="ja-JP" sz="2000" dirty="0">
                    <a:solidFill>
                      <a:srgbClr val="0070C0"/>
                    </a:solidFill>
                  </a:rPr>
                  <a:t>ELNES </a:t>
                </a:r>
                <a:r>
                  <a:rPr lang="en-US" altLang="ja-JP" sz="2000" dirty="0" smtClean="0">
                    <a:solidFill>
                      <a:srgbClr val="0070C0"/>
                    </a:solidFill>
                  </a:rPr>
                  <a:t>of O </a:t>
                </a:r>
                <a:r>
                  <a:rPr lang="en-US" altLang="ja-JP" sz="2000" dirty="0">
                    <a:solidFill>
                      <a:srgbClr val="0070C0"/>
                    </a:solidFill>
                  </a:rPr>
                  <a:t>K-edge</a:t>
                </a:r>
                <a:endParaRPr lang="en-US" altLang="ja-JP" sz="2000" dirty="0">
                  <a:solidFill>
                    <a:srgbClr val="0070C0"/>
                  </a:solidFill>
                  <a:latin typeface="Calibri" pitchFamily="-1" charset="0"/>
                  <a:ea typeface="Times New Roman" pitchFamily="-1" charset="0"/>
                  <a:cs typeface="Times New Roman" pitchFamily="-1" charset="0"/>
                </a:endParaRPr>
              </a:p>
            </p:txBody>
          </p:sp>
        </p:grpSp>
        <p:grpSp>
          <p:nvGrpSpPr>
            <p:cNvPr id="87" name="図形グループ 86"/>
            <p:cNvGrpSpPr/>
            <p:nvPr/>
          </p:nvGrpSpPr>
          <p:grpSpPr>
            <a:xfrm>
              <a:off x="5327581" y="4019550"/>
              <a:ext cx="204443" cy="774701"/>
              <a:chOff x="4491038" y="3695700"/>
              <a:chExt cx="204443" cy="774701"/>
            </a:xfrm>
          </p:grpSpPr>
          <p:sp>
            <p:nvSpPr>
              <p:cNvPr id="83" name="二等辺三角形 82"/>
              <p:cNvSpPr/>
              <p:nvPr/>
            </p:nvSpPr>
            <p:spPr>
              <a:xfrm flipV="1">
                <a:off x="4491038" y="3714750"/>
                <a:ext cx="204443" cy="755651"/>
              </a:xfrm>
              <a:prstGeom prst="triangle">
                <a:avLst/>
              </a:prstGeom>
              <a:gradFill flip="none" rotWithShape="1">
                <a:gsLst>
                  <a:gs pos="0">
                    <a:srgbClr val="FFFF00"/>
                  </a:gs>
                  <a:gs pos="100000">
                    <a:schemeClr val="bg2">
                      <a:lumMod val="75000"/>
                    </a:schemeClr>
                  </a:gs>
                </a:gsLst>
                <a:lin ang="18780000" scaled="0"/>
                <a:tileRect/>
              </a:gradFill>
              <a:effectLst>
                <a:outerShdw blurRad="40005" dist="22987" dir="474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4491038" y="3695700"/>
                <a:ext cx="204443" cy="45719"/>
              </a:xfrm>
              <a:prstGeom prst="ellipse">
                <a:avLst/>
              </a:prstGeom>
              <a:solidFill>
                <a:srgbClr val="CDC75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81" name="テキスト ボックス 80"/>
          <p:cNvSpPr txBox="1"/>
          <p:nvPr/>
        </p:nvSpPr>
        <p:spPr>
          <a:xfrm>
            <a:off x="4980874" y="6200498"/>
            <a:ext cx="583801" cy="307777"/>
          </a:xfrm>
          <a:prstGeom prst="rect">
            <a:avLst/>
          </a:prstGeom>
          <a:solidFill>
            <a:srgbClr val="FFFFFF"/>
          </a:solidFill>
        </p:spPr>
        <p:txBody>
          <a:bodyPr wrap="none" rtlCol="0">
            <a:spAutoFit/>
          </a:bodyPr>
          <a:lstStyle/>
          <a:p>
            <a:r>
              <a:rPr kumimoji="1" lang="en-US" altLang="ja-JP" sz="1400" dirty="0" smtClean="0"/>
              <a:t>5 nm</a:t>
            </a:r>
            <a:endParaRPr kumimoji="1" lang="ja-JP" altLang="en-US" sz="1400" dirty="0"/>
          </a:p>
        </p:txBody>
      </p:sp>
      <p:sp>
        <p:nvSpPr>
          <p:cNvPr id="7" name="テキスト ボックス 6"/>
          <p:cNvSpPr txBox="1"/>
          <p:nvPr/>
        </p:nvSpPr>
        <p:spPr>
          <a:xfrm>
            <a:off x="2714625" y="845708"/>
            <a:ext cx="1766830" cy="307777"/>
          </a:xfrm>
          <a:prstGeom prst="rect">
            <a:avLst/>
          </a:prstGeom>
          <a:noFill/>
        </p:spPr>
        <p:txBody>
          <a:bodyPr wrap="none" rtlCol="0">
            <a:spAutoFit/>
          </a:bodyPr>
          <a:lstStyle/>
          <a:p>
            <a:r>
              <a:rPr kumimoji="1" lang="en-US" altLang="ja-JP" sz="1400" dirty="0" smtClean="0"/>
              <a:t>Characteristic angle</a:t>
            </a:r>
            <a:endParaRPr kumimoji="1" lang="ja-JP" altLang="en-US" sz="14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 4"/>
          <p:cNvSpPr>
            <a:spLocks noGrp="1"/>
          </p:cNvSpPr>
          <p:nvPr>
            <p:ph type="body" sz="quarter" idx="13"/>
          </p:nvPr>
        </p:nvSpPr>
        <p:spPr/>
        <p:txBody>
          <a:bodyPr/>
          <a:lstStyle/>
          <a:p>
            <a:r>
              <a:rPr lang="en-US" altLang="ja-JP" dirty="0" smtClean="0"/>
              <a:t>O K ELNES of CaFeO</a:t>
            </a:r>
            <a:r>
              <a:rPr lang="en-US" altLang="ja-JP" baseline="-25000" dirty="0" smtClean="0"/>
              <a:t>2.5</a:t>
            </a:r>
            <a:r>
              <a:rPr lang="en-US" altLang="ja-JP" dirty="0" smtClean="0"/>
              <a:t> and SrFeO</a:t>
            </a:r>
            <a:r>
              <a:rPr lang="en-US" altLang="ja-JP" baseline="-25000" dirty="0" smtClean="0"/>
              <a:t>2.5</a:t>
            </a:r>
            <a:r>
              <a:rPr lang="en-US" altLang="ja-JP" dirty="0" smtClean="0"/>
              <a:t> </a:t>
            </a:r>
            <a:endParaRPr lang="ja-JP" altLang="en-US" dirty="0"/>
          </a:p>
        </p:txBody>
      </p:sp>
      <p:sp>
        <p:nvSpPr>
          <p:cNvPr id="2" name="日付プレースホルダ 1"/>
          <p:cNvSpPr>
            <a:spLocks noGrp="1"/>
          </p:cNvSpPr>
          <p:nvPr>
            <p:ph type="dt" sz="half" idx="14"/>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5"/>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6"/>
          </p:nvPr>
        </p:nvSpPr>
        <p:spPr/>
        <p:txBody>
          <a:bodyPr/>
          <a:lstStyle/>
          <a:p>
            <a:fld id="{D52EB80E-06F1-4F72-B7E2-23BDC7693653}" type="slidenum">
              <a:rPr lang="ja-JP" altLang="en-US" smtClean="0"/>
              <a:pPr/>
              <a:t>32</a:t>
            </a:fld>
            <a:endParaRPr lang="ja-JP" altLang="en-US"/>
          </a:p>
        </p:txBody>
      </p:sp>
      <p:pic>
        <p:nvPicPr>
          <p:cNvPr id="6" name="図 5"/>
          <p:cNvPicPr>
            <a:picLocks noChangeAspect="1"/>
          </p:cNvPicPr>
          <p:nvPr/>
        </p:nvPicPr>
        <p:blipFill>
          <a:blip r:embed="rId2"/>
          <a:stretch>
            <a:fillRect/>
          </a:stretch>
        </p:blipFill>
        <p:spPr>
          <a:xfrm>
            <a:off x="2370895" y="1255872"/>
            <a:ext cx="5398331" cy="4077709"/>
          </a:xfrm>
          <a:prstGeom prst="rect">
            <a:avLst/>
          </a:prstGeom>
        </p:spPr>
      </p:pic>
      <p:sp>
        <p:nvSpPr>
          <p:cNvPr id="7" name="テキスト ボックス 6"/>
          <p:cNvSpPr txBox="1"/>
          <p:nvPr/>
        </p:nvSpPr>
        <p:spPr>
          <a:xfrm>
            <a:off x="1366798" y="6211670"/>
            <a:ext cx="6869113" cy="646331"/>
          </a:xfrm>
          <a:prstGeom prst="rect">
            <a:avLst/>
          </a:prstGeom>
          <a:noFill/>
        </p:spPr>
        <p:txBody>
          <a:bodyPr wrap="square" rtlCol="0">
            <a:spAutoFit/>
          </a:bodyPr>
          <a:lstStyle/>
          <a:p>
            <a:r>
              <a:rPr lang="en-US" altLang="ja-JP" sz="1200" dirty="0" smtClean="0"/>
              <a:t>Experimental (blue solid line) and calculated (red dotted line) O K-edge ELNES of (a) CaFeO</a:t>
            </a:r>
            <a:r>
              <a:rPr lang="en-US" altLang="ja-JP" sz="1200" baseline="-25000" dirty="0" smtClean="0"/>
              <a:t>2.5</a:t>
            </a:r>
            <a:r>
              <a:rPr lang="en-US" altLang="ja-JP" sz="1200" dirty="0" smtClean="0"/>
              <a:t> and (</a:t>
            </a:r>
            <a:r>
              <a:rPr lang="en-US" altLang="ja-JP" sz="1200" dirty="0" err="1" smtClean="0"/>
              <a:t>b</a:t>
            </a:r>
            <a:r>
              <a:rPr lang="en-US" altLang="ja-JP" sz="1200" dirty="0" smtClean="0"/>
              <a:t>) SrFeO</a:t>
            </a:r>
            <a:r>
              <a:rPr lang="en-US" altLang="ja-JP" sz="1200" baseline="-25000" dirty="0" smtClean="0"/>
              <a:t>2.5</a:t>
            </a:r>
            <a:r>
              <a:rPr lang="en-US" altLang="ja-JP" sz="1200" dirty="0" smtClean="0"/>
              <a:t> measured over the whole unit cell, and at the individual FeO</a:t>
            </a:r>
            <a:r>
              <a:rPr lang="en-US" altLang="ja-JP" sz="1200" baseline="-25000" dirty="0" smtClean="0"/>
              <a:t>6</a:t>
            </a:r>
            <a:r>
              <a:rPr lang="en-US" altLang="ja-JP" sz="1200" dirty="0" smtClean="0"/>
              <a:t> octahedral and FeO</a:t>
            </a:r>
            <a:r>
              <a:rPr lang="en-US" altLang="ja-JP" sz="1200" baseline="-25000" dirty="0" smtClean="0"/>
              <a:t>4</a:t>
            </a:r>
            <a:r>
              <a:rPr lang="en-US" altLang="ja-JP" sz="1200" dirty="0" smtClean="0"/>
              <a:t> tetrahedral sites.</a:t>
            </a:r>
            <a:endParaRPr kumimoji="1" lang="ja-JP" altLang="en-US" sz="1200" dirty="0"/>
          </a:p>
        </p:txBody>
      </p:sp>
      <p:sp>
        <p:nvSpPr>
          <p:cNvPr id="8" name="テキスト ボックス 7"/>
          <p:cNvSpPr txBox="1"/>
          <p:nvPr/>
        </p:nvSpPr>
        <p:spPr>
          <a:xfrm>
            <a:off x="212035" y="987634"/>
            <a:ext cx="3843131" cy="4801314"/>
          </a:xfrm>
          <a:prstGeom prst="rect">
            <a:avLst/>
          </a:prstGeom>
          <a:solidFill>
            <a:srgbClr val="CCFFCC"/>
          </a:solidFill>
          <a:effectLst>
            <a:glow rad="63500">
              <a:schemeClr val="accent1">
                <a:alpha val="75000"/>
              </a:schemeClr>
            </a:glow>
          </a:effectLst>
        </p:spPr>
        <p:txBody>
          <a:bodyPr wrap="square" rtlCol="0">
            <a:spAutoFit/>
          </a:bodyPr>
          <a:lstStyle/>
          <a:p>
            <a:endParaRPr kumimoji="1" lang="en-US" altLang="ja-JP" dirty="0" smtClean="0">
              <a:latin typeface="+mj-lt"/>
            </a:endParaRPr>
          </a:p>
          <a:p>
            <a:r>
              <a:rPr lang="en-US" altLang="ja-JP" dirty="0" smtClean="0">
                <a:latin typeface="+mj-lt"/>
              </a:rPr>
              <a:t>Basically both spectra are very similar.</a:t>
            </a:r>
          </a:p>
          <a:p>
            <a:endParaRPr lang="en-US" altLang="ja-JP" dirty="0" smtClean="0">
              <a:latin typeface="+mj-lt"/>
            </a:endParaRPr>
          </a:p>
          <a:p>
            <a:r>
              <a:rPr lang="en-US" altLang="ja-JP" dirty="0" smtClean="0">
                <a:latin typeface="+mj-lt"/>
              </a:rPr>
              <a:t>Pre-peak-A; from O 1s to unoccupied O 2p hybridized with Fe 3d near Fermi level. </a:t>
            </a:r>
          </a:p>
          <a:p>
            <a:pPr>
              <a:buFont typeface="Wingdings" pitchFamily="-65" charset="2"/>
              <a:buChar char="à"/>
            </a:pPr>
            <a:r>
              <a:rPr lang="en-US" altLang="ja-JP" dirty="0" smtClean="0">
                <a:latin typeface="+mj-lt"/>
                <a:sym typeface="Wingdings"/>
              </a:rPr>
              <a:t> significantly different for tetra (non-split) and </a:t>
            </a:r>
            <a:r>
              <a:rPr lang="en-US" altLang="ja-JP" dirty="0" err="1" smtClean="0">
                <a:latin typeface="+mj-lt"/>
                <a:sym typeface="Wingdings"/>
              </a:rPr>
              <a:t>octa</a:t>
            </a:r>
            <a:r>
              <a:rPr lang="en-US" altLang="ja-JP" dirty="0" smtClean="0">
                <a:latin typeface="+mj-lt"/>
                <a:sym typeface="Wingdings"/>
              </a:rPr>
              <a:t> (split)</a:t>
            </a:r>
          </a:p>
          <a:p>
            <a:r>
              <a:rPr lang="ja-JP" altLang="en-US" dirty="0" smtClean="0">
                <a:latin typeface="+mj-lt"/>
                <a:sym typeface="Wingdings"/>
              </a:rPr>
              <a:t></a:t>
            </a:r>
            <a:r>
              <a:rPr lang="en-US" altLang="ja-JP" dirty="0" smtClean="0">
                <a:latin typeface="+mj-lt"/>
                <a:sym typeface="Wingdings"/>
              </a:rPr>
              <a:t> splitting of Fe 3d band by crystal field.</a:t>
            </a:r>
          </a:p>
          <a:p>
            <a:pPr>
              <a:buFont typeface="Wingdings" pitchFamily="-65" charset="2"/>
              <a:buChar char="à"/>
            </a:pPr>
            <a:endParaRPr lang="en-US" altLang="ja-JP" dirty="0" smtClean="0">
              <a:latin typeface="+mj-lt"/>
            </a:endParaRPr>
          </a:p>
          <a:p>
            <a:r>
              <a:rPr lang="en-US" altLang="ja-JP" dirty="0" smtClean="0">
                <a:solidFill>
                  <a:schemeClr val="bg1">
                    <a:lumMod val="65000"/>
                  </a:schemeClr>
                </a:solidFill>
                <a:latin typeface="+mj-lt"/>
              </a:rPr>
              <a:t>Peak-B and Peak-C; to unoccupied O 2p with </a:t>
            </a:r>
            <a:r>
              <a:rPr lang="en-US" altLang="ja-JP" dirty="0" err="1" smtClean="0">
                <a:solidFill>
                  <a:schemeClr val="bg1">
                    <a:lumMod val="65000"/>
                  </a:schemeClr>
                </a:solidFill>
                <a:latin typeface="+mj-lt"/>
              </a:rPr>
              <a:t>Ca</a:t>
            </a:r>
            <a:r>
              <a:rPr lang="en-US" altLang="ja-JP" dirty="0" smtClean="0">
                <a:solidFill>
                  <a:schemeClr val="bg1">
                    <a:lumMod val="65000"/>
                  </a:schemeClr>
                </a:solidFill>
                <a:latin typeface="+mj-lt"/>
              </a:rPr>
              <a:t>(</a:t>
            </a:r>
            <a:r>
              <a:rPr lang="en-US" altLang="ja-JP" dirty="0" err="1" smtClean="0">
                <a:solidFill>
                  <a:schemeClr val="bg1">
                    <a:lumMod val="65000"/>
                  </a:schemeClr>
                </a:solidFill>
                <a:latin typeface="+mj-lt"/>
              </a:rPr>
              <a:t>Sr</a:t>
            </a:r>
            <a:r>
              <a:rPr lang="en-US" altLang="ja-JP" dirty="0" smtClean="0">
                <a:solidFill>
                  <a:schemeClr val="bg1">
                    <a:lumMod val="65000"/>
                  </a:schemeClr>
                </a:solidFill>
                <a:latin typeface="+mj-lt"/>
              </a:rPr>
              <a:t>) 3d(4d) and Fe 4s/4p, respectively.</a:t>
            </a:r>
          </a:p>
          <a:p>
            <a:endParaRPr lang="en-US" altLang="ja-JP" dirty="0" smtClean="0">
              <a:solidFill>
                <a:schemeClr val="bg1">
                  <a:lumMod val="65000"/>
                </a:schemeClr>
              </a:solidFill>
              <a:latin typeface="+mj-lt"/>
            </a:endParaRPr>
          </a:p>
          <a:p>
            <a:r>
              <a:rPr lang="en-US" altLang="ja-JP" dirty="0">
                <a:solidFill>
                  <a:schemeClr val="bg1">
                    <a:lumMod val="50000"/>
                  </a:schemeClr>
                </a:solidFill>
                <a:latin typeface="+mj-lt"/>
              </a:rPr>
              <a:t>In simulation, all relevant </a:t>
            </a:r>
            <a:r>
              <a:rPr lang="en-US" altLang="ja-JP" dirty="0" err="1">
                <a:solidFill>
                  <a:schemeClr val="bg1">
                    <a:lumMod val="50000"/>
                  </a:schemeClr>
                </a:solidFill>
                <a:latin typeface="+mj-lt"/>
              </a:rPr>
              <a:t>oxygens</a:t>
            </a:r>
            <a:r>
              <a:rPr lang="en-US" altLang="ja-JP" dirty="0">
                <a:solidFill>
                  <a:schemeClr val="bg1">
                    <a:lumMod val="50000"/>
                  </a:schemeClr>
                </a:solidFill>
                <a:latin typeface="+mj-lt"/>
              </a:rPr>
              <a:t> in delocalization are included</a:t>
            </a:r>
            <a:r>
              <a:rPr lang="en-US" altLang="ja-JP" dirty="0" smtClean="0">
                <a:solidFill>
                  <a:schemeClr val="bg1">
                    <a:lumMod val="50000"/>
                  </a:schemeClr>
                </a:solidFill>
                <a:latin typeface="+mj-lt"/>
              </a:rPr>
              <a:t>.</a:t>
            </a:r>
            <a:endParaRPr lang="en-US" altLang="ja-JP" dirty="0">
              <a:solidFill>
                <a:schemeClr val="bg1">
                  <a:lumMod val="50000"/>
                </a:schemeClr>
              </a:solidFill>
              <a:latin typeface="+mj-lt"/>
            </a:endParaRPr>
          </a:p>
        </p:txBody>
      </p:sp>
      <p:sp>
        <p:nvSpPr>
          <p:cNvPr id="9" name="円/楕円 8"/>
          <p:cNvSpPr/>
          <p:nvPr/>
        </p:nvSpPr>
        <p:spPr>
          <a:xfrm>
            <a:off x="5401735" y="2827867"/>
            <a:ext cx="643467" cy="1676400"/>
          </a:xfrm>
          <a:prstGeom prst="ellipse">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 4"/>
          <p:cNvSpPr>
            <a:spLocks noGrp="1"/>
          </p:cNvSpPr>
          <p:nvPr>
            <p:ph type="body" sz="quarter" idx="13"/>
          </p:nvPr>
        </p:nvSpPr>
        <p:spPr/>
        <p:txBody>
          <a:bodyPr/>
          <a:lstStyle/>
          <a:p>
            <a:r>
              <a:rPr lang="en-US" altLang="ja-JP" dirty="0"/>
              <a:t>Spin-polarized Fe1-3d </a:t>
            </a:r>
            <a:r>
              <a:rPr lang="en-US" altLang="ja-JP" dirty="0" smtClean="0"/>
              <a:t>DOS</a:t>
            </a:r>
          </a:p>
          <a:p>
            <a:r>
              <a:rPr lang="en-US" altLang="ja-JP" u="sng" dirty="0" smtClean="0"/>
              <a:t>Ground </a:t>
            </a:r>
            <a:r>
              <a:rPr lang="en-US" altLang="ja-JP" u="sng" dirty="0"/>
              <a:t>state calculation</a:t>
            </a:r>
            <a:endParaRPr lang="ja-JP" altLang="en-US" u="sng" dirty="0"/>
          </a:p>
          <a:p>
            <a:endParaRPr lang="ja-JP" altLang="en-US" dirty="0" smtClean="0"/>
          </a:p>
          <a:p>
            <a:endParaRPr lang="ja-JP" altLang="en-US" dirty="0"/>
          </a:p>
        </p:txBody>
      </p:sp>
      <p:sp>
        <p:nvSpPr>
          <p:cNvPr id="2" name="日付プレースホルダ 1"/>
          <p:cNvSpPr>
            <a:spLocks noGrp="1"/>
          </p:cNvSpPr>
          <p:nvPr>
            <p:ph type="dt" sz="half" idx="14"/>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5"/>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6"/>
          </p:nvPr>
        </p:nvSpPr>
        <p:spPr/>
        <p:txBody>
          <a:bodyPr/>
          <a:lstStyle/>
          <a:p>
            <a:fld id="{D52EB80E-06F1-4F72-B7E2-23BDC7693653}" type="slidenum">
              <a:rPr lang="ja-JP" altLang="en-US" smtClean="0"/>
              <a:pPr/>
              <a:t>33</a:t>
            </a:fld>
            <a:endParaRPr lang="ja-JP" altLang="en-US"/>
          </a:p>
        </p:txBody>
      </p:sp>
      <p:pic>
        <p:nvPicPr>
          <p:cNvPr id="13" name="図 12"/>
          <p:cNvPicPr>
            <a:picLocks noChangeAspect="1"/>
          </p:cNvPicPr>
          <p:nvPr/>
        </p:nvPicPr>
        <p:blipFill>
          <a:blip r:embed="rId2"/>
          <a:stretch>
            <a:fillRect/>
          </a:stretch>
        </p:blipFill>
        <p:spPr>
          <a:xfrm>
            <a:off x="5703117" y="2042952"/>
            <a:ext cx="2598695" cy="2462138"/>
          </a:xfrm>
          <a:prstGeom prst="rect">
            <a:avLst/>
          </a:prstGeom>
        </p:spPr>
      </p:pic>
      <p:grpSp>
        <p:nvGrpSpPr>
          <p:cNvPr id="18" name="図形グループ 17"/>
          <p:cNvGrpSpPr/>
          <p:nvPr/>
        </p:nvGrpSpPr>
        <p:grpSpPr>
          <a:xfrm>
            <a:off x="1443548" y="1108651"/>
            <a:ext cx="3861252" cy="4722802"/>
            <a:chOff x="426482" y="939311"/>
            <a:chExt cx="4254500" cy="5203793"/>
          </a:xfrm>
        </p:grpSpPr>
        <p:pic>
          <p:nvPicPr>
            <p:cNvPr id="6" name="図 5"/>
            <p:cNvPicPr>
              <a:picLocks noChangeAspect="1"/>
            </p:cNvPicPr>
            <p:nvPr/>
          </p:nvPicPr>
          <p:blipFill>
            <a:blip r:embed="rId3"/>
            <a:stretch>
              <a:fillRect/>
            </a:stretch>
          </p:blipFill>
          <p:spPr>
            <a:xfrm>
              <a:off x="426482" y="939311"/>
              <a:ext cx="4254500" cy="4686300"/>
            </a:xfrm>
            <a:prstGeom prst="rect">
              <a:avLst/>
            </a:prstGeom>
          </p:spPr>
        </p:pic>
        <p:sp>
          <p:nvSpPr>
            <p:cNvPr id="7" name="上矢印 6"/>
            <p:cNvSpPr/>
            <p:nvPr/>
          </p:nvSpPr>
          <p:spPr>
            <a:xfrm>
              <a:off x="2109506" y="5079766"/>
              <a:ext cx="122124" cy="656391"/>
            </a:xfrm>
            <a:prstGeom prst="up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上矢印 7"/>
            <p:cNvSpPr/>
            <p:nvPr/>
          </p:nvSpPr>
          <p:spPr>
            <a:xfrm>
              <a:off x="2927735" y="3880397"/>
              <a:ext cx="122124" cy="497000"/>
            </a:xfrm>
            <a:prstGeom prst="up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上矢印 8"/>
            <p:cNvSpPr/>
            <p:nvPr/>
          </p:nvSpPr>
          <p:spPr>
            <a:xfrm>
              <a:off x="3245256" y="3880397"/>
              <a:ext cx="122124" cy="497000"/>
            </a:xfrm>
            <a:prstGeom prst="up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286500" y="5736158"/>
              <a:ext cx="2320220" cy="406946"/>
            </a:xfrm>
            <a:prstGeom prst="rect">
              <a:avLst/>
            </a:prstGeom>
            <a:noFill/>
          </p:spPr>
          <p:txBody>
            <a:bodyPr wrap="square" rtlCol="0">
              <a:spAutoFit/>
            </a:bodyPr>
            <a:lstStyle/>
            <a:p>
              <a:r>
                <a:rPr kumimoji="1" lang="en-US" altLang="ja-JP" dirty="0" err="1" smtClean="0"/>
                <a:t>dxy</a:t>
              </a:r>
              <a:r>
                <a:rPr kumimoji="1" lang="en-US" altLang="ja-JP" dirty="0" smtClean="0"/>
                <a:t>, </a:t>
              </a:r>
              <a:r>
                <a:rPr kumimoji="1" lang="en-US" altLang="ja-JP" dirty="0" err="1" smtClean="0"/>
                <a:t>dyz</a:t>
              </a:r>
              <a:r>
                <a:rPr lang="en-US" altLang="ja-JP" dirty="0" smtClean="0"/>
                <a:t> and </a:t>
              </a:r>
              <a:r>
                <a:rPr lang="en-US" altLang="ja-JP" dirty="0" err="1" smtClean="0"/>
                <a:t>dzx</a:t>
              </a:r>
              <a:endParaRPr kumimoji="1" lang="ja-JP" altLang="en-US" dirty="0"/>
            </a:p>
          </p:txBody>
        </p:sp>
        <p:sp>
          <p:nvSpPr>
            <p:cNvPr id="11" name="テキスト ボックス 10"/>
            <p:cNvSpPr txBox="1"/>
            <p:nvPr/>
          </p:nvSpPr>
          <p:spPr>
            <a:xfrm>
              <a:off x="2662714" y="4377396"/>
              <a:ext cx="704666" cy="406946"/>
            </a:xfrm>
            <a:prstGeom prst="rect">
              <a:avLst/>
            </a:prstGeom>
            <a:noFill/>
          </p:spPr>
          <p:txBody>
            <a:bodyPr wrap="square" rtlCol="0">
              <a:spAutoFit/>
            </a:bodyPr>
            <a:lstStyle/>
            <a:p>
              <a:r>
                <a:rPr kumimoji="1" lang="en-US" altLang="ja-JP" dirty="0" smtClean="0"/>
                <a:t>dz</a:t>
              </a:r>
              <a:r>
                <a:rPr kumimoji="1" lang="en-US" altLang="ja-JP" baseline="30000" dirty="0" smtClean="0"/>
                <a:t>2</a:t>
              </a:r>
              <a:endParaRPr kumimoji="1" lang="ja-JP" altLang="en-US" baseline="30000" dirty="0"/>
            </a:p>
          </p:txBody>
        </p:sp>
        <p:sp>
          <p:nvSpPr>
            <p:cNvPr id="12" name="テキスト ボックス 11"/>
            <p:cNvSpPr txBox="1"/>
            <p:nvPr/>
          </p:nvSpPr>
          <p:spPr>
            <a:xfrm>
              <a:off x="3176758" y="4377396"/>
              <a:ext cx="1171515" cy="406946"/>
            </a:xfrm>
            <a:prstGeom prst="rect">
              <a:avLst/>
            </a:prstGeom>
            <a:noFill/>
          </p:spPr>
          <p:txBody>
            <a:bodyPr wrap="square" rtlCol="0">
              <a:spAutoFit/>
            </a:bodyPr>
            <a:lstStyle/>
            <a:p>
              <a:r>
                <a:rPr kumimoji="1" lang="en-US" altLang="ja-JP" dirty="0" smtClean="0"/>
                <a:t>dx</a:t>
              </a:r>
              <a:r>
                <a:rPr kumimoji="1" lang="en-US" altLang="ja-JP" baseline="30000" dirty="0" smtClean="0"/>
                <a:t>2</a:t>
              </a:r>
              <a:r>
                <a:rPr kumimoji="1" lang="en-US" altLang="ja-JP" dirty="0" smtClean="0"/>
                <a:t>-y</a:t>
              </a:r>
              <a:r>
                <a:rPr kumimoji="1" lang="en-US" altLang="ja-JP" baseline="30000" dirty="0" smtClean="0"/>
                <a:t>2</a:t>
              </a:r>
              <a:endParaRPr kumimoji="1" lang="ja-JP" altLang="en-US" baseline="30000" dirty="0"/>
            </a:p>
          </p:txBody>
        </p:sp>
        <p:sp>
          <p:nvSpPr>
            <p:cNvPr id="14" name="円形吹き出し 13"/>
            <p:cNvSpPr/>
            <p:nvPr/>
          </p:nvSpPr>
          <p:spPr>
            <a:xfrm>
              <a:off x="1615935" y="3624385"/>
              <a:ext cx="1990787" cy="2271245"/>
            </a:xfrm>
            <a:prstGeom prst="wedgeEllipseCallout">
              <a:avLst>
                <a:gd name="adj1" fmla="val 161661"/>
                <a:gd name="adj2" fmla="val -86754"/>
              </a:avLst>
            </a:prstGeom>
            <a:noFill/>
            <a:ln w="28575" cap="flat" cmpd="sng" algn="ctr">
              <a:solidFill>
                <a:schemeClr val="accent1">
                  <a:shade val="95000"/>
                  <a:satMod val="105000"/>
                </a:schemeClr>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5" name="テキスト ボックス 14"/>
          <p:cNvSpPr txBox="1"/>
          <p:nvPr/>
        </p:nvSpPr>
        <p:spPr>
          <a:xfrm>
            <a:off x="4875734" y="842623"/>
            <a:ext cx="4044511" cy="1200329"/>
          </a:xfrm>
          <a:prstGeom prst="rect">
            <a:avLst/>
          </a:prstGeom>
          <a:solidFill>
            <a:srgbClr val="CCFFCC"/>
          </a:solidFill>
          <a:effectLst>
            <a:glow rad="139700">
              <a:schemeClr val="accent5">
                <a:alpha val="75000"/>
              </a:schemeClr>
            </a:glow>
          </a:effectLst>
        </p:spPr>
        <p:txBody>
          <a:bodyPr wrap="square" rtlCol="0">
            <a:spAutoFit/>
          </a:bodyPr>
          <a:lstStyle/>
          <a:p>
            <a:r>
              <a:rPr kumimoji="1" lang="en-US" altLang="ja-JP" dirty="0" smtClean="0"/>
              <a:t>ELNES splitting ;</a:t>
            </a:r>
          </a:p>
          <a:p>
            <a:r>
              <a:rPr kumimoji="1" lang="en-US" altLang="ja-JP" dirty="0" smtClean="0"/>
              <a:t>distortion in FeO</a:t>
            </a:r>
            <a:r>
              <a:rPr kumimoji="1" lang="en-US" altLang="ja-JP" baseline="-25000" dirty="0" smtClean="0"/>
              <a:t>6</a:t>
            </a:r>
            <a:r>
              <a:rPr kumimoji="1" lang="en-US" altLang="ja-JP" dirty="0" smtClean="0"/>
              <a:t> octahedron from cubic by </a:t>
            </a:r>
            <a:r>
              <a:rPr kumimoji="1" lang="en-US" altLang="ja-JP" dirty="0" smtClean="0">
                <a:solidFill>
                  <a:srgbClr val="FF0000"/>
                </a:solidFill>
              </a:rPr>
              <a:t>periodical ordered oxygen vacancy</a:t>
            </a:r>
            <a:r>
              <a:rPr kumimoji="1" lang="en-US" altLang="ja-JP" dirty="0" smtClean="0"/>
              <a:t> as observed in ABF-STEM.</a:t>
            </a:r>
            <a:endParaRPr kumimoji="1" lang="ja-JP" altLang="en-US" dirty="0"/>
          </a:p>
        </p:txBody>
      </p:sp>
      <p:pic>
        <p:nvPicPr>
          <p:cNvPr id="16" name="図 15"/>
          <p:cNvPicPr>
            <a:picLocks noChangeAspect="1"/>
          </p:cNvPicPr>
          <p:nvPr/>
        </p:nvPicPr>
        <p:blipFill>
          <a:blip r:embed="rId4"/>
          <a:stretch>
            <a:fillRect/>
          </a:stretch>
        </p:blipFill>
        <p:spPr>
          <a:xfrm>
            <a:off x="5735591" y="4807778"/>
            <a:ext cx="2480328" cy="1598150"/>
          </a:xfrm>
          <a:prstGeom prst="rect">
            <a:avLst/>
          </a:prstGeom>
          <a:ln>
            <a:solidFill>
              <a:srgbClr val="000000"/>
            </a:solidFill>
          </a:ln>
        </p:spPr>
      </p:pic>
      <p:sp>
        <p:nvSpPr>
          <p:cNvPr id="17" name="テキスト ボックス 16"/>
          <p:cNvSpPr txBox="1"/>
          <p:nvPr/>
        </p:nvSpPr>
        <p:spPr>
          <a:xfrm>
            <a:off x="5255808" y="4438445"/>
            <a:ext cx="3340465" cy="369332"/>
          </a:xfrm>
          <a:prstGeom prst="rect">
            <a:avLst/>
          </a:prstGeom>
          <a:noFill/>
        </p:spPr>
        <p:txBody>
          <a:bodyPr wrap="none" rtlCol="0">
            <a:spAutoFit/>
          </a:bodyPr>
          <a:lstStyle/>
          <a:p>
            <a:r>
              <a:rPr kumimoji="1" lang="en-US" altLang="ja-JP" dirty="0" smtClean="0"/>
              <a:t>Schematic crystal-field splitting </a:t>
            </a:r>
            <a:endParaRPr kumimoji="1" lang="ja-JP" altLang="en-US" dirty="0"/>
          </a:p>
        </p:txBody>
      </p:sp>
      <p:sp>
        <p:nvSpPr>
          <p:cNvPr id="19" name="テキスト ボックス 18"/>
          <p:cNvSpPr txBox="1"/>
          <p:nvPr/>
        </p:nvSpPr>
        <p:spPr>
          <a:xfrm>
            <a:off x="4613385" y="3274021"/>
            <a:ext cx="992579" cy="369332"/>
          </a:xfrm>
          <a:prstGeom prst="rect">
            <a:avLst/>
          </a:prstGeom>
          <a:solidFill>
            <a:schemeClr val="bg1"/>
          </a:solidFill>
          <a:ln>
            <a:solidFill>
              <a:srgbClr val="00B0F0"/>
            </a:solidFill>
          </a:ln>
        </p:spPr>
        <p:txBody>
          <a:bodyPr wrap="none" rtlCol="0">
            <a:spAutoFit/>
          </a:bodyPr>
          <a:lstStyle/>
          <a:p>
            <a:r>
              <a:rPr kumimoji="1" lang="en-US" altLang="ja-JP" dirty="0" smtClean="0"/>
              <a:t>3 peaks</a:t>
            </a:r>
            <a:endParaRPr kumimoji="1" lang="ja-JP" altLang="en-US" dirty="0"/>
          </a:p>
        </p:txBody>
      </p:sp>
      <p:sp>
        <p:nvSpPr>
          <p:cNvPr id="20" name="テキスト ボックス 19"/>
          <p:cNvSpPr txBox="1"/>
          <p:nvPr/>
        </p:nvSpPr>
        <p:spPr>
          <a:xfrm>
            <a:off x="0" y="923533"/>
            <a:ext cx="1571719" cy="3970318"/>
          </a:xfrm>
          <a:prstGeom prst="rect">
            <a:avLst/>
          </a:prstGeom>
          <a:solidFill>
            <a:srgbClr val="FFFF00"/>
          </a:solidFill>
        </p:spPr>
        <p:txBody>
          <a:bodyPr wrap="square" rtlCol="0">
            <a:spAutoFit/>
          </a:bodyPr>
          <a:lstStyle/>
          <a:p>
            <a:r>
              <a:rPr lang="en-US" altLang="ja-JP" dirty="0" smtClean="0"/>
              <a:t>Simulation for CaFeO</a:t>
            </a:r>
            <a:r>
              <a:rPr lang="en-US" altLang="ja-JP" baseline="-25000" dirty="0" smtClean="0"/>
              <a:t>2.5</a:t>
            </a:r>
          </a:p>
          <a:p>
            <a:r>
              <a:rPr kumimoji="1" lang="en-US" altLang="ja-JP" dirty="0" smtClean="0"/>
              <a:t>without orientation disorder.</a:t>
            </a:r>
          </a:p>
          <a:p>
            <a:endParaRPr lang="en-US" altLang="ja-JP" dirty="0"/>
          </a:p>
          <a:p>
            <a:r>
              <a:rPr kumimoji="1" lang="en-US" altLang="ja-JP" dirty="0" smtClean="0"/>
              <a:t>If 5 electrons in Fe1 is up-spin at occupied band, strong down-spin </a:t>
            </a:r>
            <a:r>
              <a:rPr lang="en-US" altLang="ja-JP" dirty="0" smtClean="0"/>
              <a:t>at unoccupied one.</a:t>
            </a:r>
            <a:r>
              <a:rPr kumimoji="1" lang="en-US" altLang="ja-JP" dirty="0" smtClean="0"/>
              <a:t> </a:t>
            </a:r>
            <a:endParaRPr kumimoji="1" lang="ja-JP"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4"/>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5"/>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6"/>
          </p:nvPr>
        </p:nvSpPr>
        <p:spPr/>
        <p:txBody>
          <a:bodyPr/>
          <a:lstStyle/>
          <a:p>
            <a:fld id="{D52EB80E-06F1-4F72-B7E2-23BDC7693653}" type="slidenum">
              <a:rPr lang="ja-JP" altLang="en-US" smtClean="0"/>
              <a:pPr/>
              <a:t>34</a:t>
            </a:fld>
            <a:endParaRPr lang="ja-JP" altLang="en-US"/>
          </a:p>
        </p:txBody>
      </p:sp>
      <p:pic>
        <p:nvPicPr>
          <p:cNvPr id="6" name="図 5"/>
          <p:cNvPicPr>
            <a:picLocks noChangeAspect="1"/>
          </p:cNvPicPr>
          <p:nvPr/>
        </p:nvPicPr>
        <p:blipFill>
          <a:blip r:embed="rId2"/>
          <a:stretch>
            <a:fillRect/>
          </a:stretch>
        </p:blipFill>
        <p:spPr>
          <a:xfrm>
            <a:off x="1347869" y="643757"/>
            <a:ext cx="3966127" cy="5938019"/>
          </a:xfrm>
          <a:prstGeom prst="rect">
            <a:avLst/>
          </a:prstGeom>
        </p:spPr>
      </p:pic>
      <p:sp>
        <p:nvSpPr>
          <p:cNvPr id="7" name="テキスト ボックス 6"/>
          <p:cNvSpPr txBox="1"/>
          <p:nvPr/>
        </p:nvSpPr>
        <p:spPr>
          <a:xfrm>
            <a:off x="5677085" y="5644228"/>
            <a:ext cx="3458979" cy="1200329"/>
          </a:xfrm>
          <a:prstGeom prst="rect">
            <a:avLst/>
          </a:prstGeom>
          <a:noFill/>
        </p:spPr>
        <p:txBody>
          <a:bodyPr wrap="square" rtlCol="0">
            <a:spAutoFit/>
          </a:bodyPr>
          <a:lstStyle/>
          <a:p>
            <a:r>
              <a:rPr lang="en-US" altLang="ja-JP" sz="1200" dirty="0" smtClean="0"/>
              <a:t>Spin-polarized partial DOS of CaFeO</a:t>
            </a:r>
            <a:r>
              <a:rPr lang="en-US" altLang="ja-JP" sz="1200" baseline="-25000" dirty="0" smtClean="0"/>
              <a:t>2.5</a:t>
            </a:r>
            <a:r>
              <a:rPr lang="en-US" altLang="ja-JP" sz="1200" dirty="0" smtClean="0"/>
              <a:t> at the ground state. </a:t>
            </a:r>
          </a:p>
          <a:p>
            <a:r>
              <a:rPr lang="en-US" altLang="ja-JP" sz="1200" dirty="0" smtClean="0"/>
              <a:t>Unoccupied Fe 3d-DOS at (a) the Fe1 octahedral site, and (</a:t>
            </a:r>
            <a:r>
              <a:rPr lang="en-US" altLang="ja-JP" sz="1200" dirty="0" err="1" smtClean="0"/>
              <a:t>b</a:t>
            </a:r>
            <a:r>
              <a:rPr lang="en-US" altLang="ja-JP" sz="1200" dirty="0" smtClean="0"/>
              <a:t>) the Fe2 tetrahedral site. </a:t>
            </a:r>
          </a:p>
          <a:p>
            <a:r>
              <a:rPr lang="en-US" altLang="ja-JP" sz="1200" dirty="0" smtClean="0"/>
              <a:t>Unoccupied O 2p-DOS at (</a:t>
            </a:r>
            <a:r>
              <a:rPr lang="en-US" altLang="ja-JP" sz="1200" dirty="0" err="1" smtClean="0"/>
              <a:t>c</a:t>
            </a:r>
            <a:r>
              <a:rPr lang="en-US" altLang="ja-JP" sz="1200" dirty="0" smtClean="0"/>
              <a:t>) the O1 site, (</a:t>
            </a:r>
            <a:r>
              <a:rPr lang="en-US" altLang="ja-JP" sz="1200" dirty="0" err="1" smtClean="0"/>
              <a:t>d</a:t>
            </a:r>
            <a:r>
              <a:rPr lang="en-US" altLang="ja-JP" sz="1200" dirty="0" smtClean="0"/>
              <a:t>) the O3 site, and (</a:t>
            </a:r>
            <a:r>
              <a:rPr lang="en-US" altLang="ja-JP" sz="1200" dirty="0" err="1" smtClean="0"/>
              <a:t>e</a:t>
            </a:r>
            <a:r>
              <a:rPr lang="en-US" altLang="ja-JP" sz="1200" dirty="0" smtClean="0"/>
              <a:t>) the O2 site.</a:t>
            </a:r>
            <a:endParaRPr kumimoji="1" lang="ja-JP" altLang="en-US" sz="1200" dirty="0"/>
          </a:p>
        </p:txBody>
      </p:sp>
      <p:pic>
        <p:nvPicPr>
          <p:cNvPr id="9" name="図 8"/>
          <p:cNvPicPr>
            <a:picLocks noChangeAspect="1"/>
          </p:cNvPicPr>
          <p:nvPr/>
        </p:nvPicPr>
        <p:blipFill>
          <a:blip r:embed="rId3"/>
          <a:stretch>
            <a:fillRect/>
          </a:stretch>
        </p:blipFill>
        <p:spPr>
          <a:xfrm>
            <a:off x="5431615" y="1292865"/>
            <a:ext cx="3458979" cy="3277217"/>
          </a:xfrm>
          <a:prstGeom prst="rect">
            <a:avLst/>
          </a:prstGeom>
        </p:spPr>
      </p:pic>
      <p:sp>
        <p:nvSpPr>
          <p:cNvPr id="10" name="テキスト ボックス 9"/>
          <p:cNvSpPr txBox="1"/>
          <p:nvPr/>
        </p:nvSpPr>
        <p:spPr>
          <a:xfrm>
            <a:off x="5481686" y="923532"/>
            <a:ext cx="3041555" cy="369332"/>
          </a:xfrm>
          <a:prstGeom prst="rect">
            <a:avLst/>
          </a:prstGeom>
          <a:noFill/>
        </p:spPr>
        <p:txBody>
          <a:bodyPr wrap="none" rtlCol="0">
            <a:spAutoFit/>
          </a:bodyPr>
          <a:lstStyle/>
          <a:p>
            <a:r>
              <a:rPr kumimoji="1" lang="en-US" altLang="ja-JP" dirty="0" err="1" smtClean="0"/>
              <a:t>antiferromagnetic</a:t>
            </a:r>
            <a:r>
              <a:rPr kumimoji="1" lang="en-US" altLang="ja-JP" dirty="0" smtClean="0"/>
              <a:t> of Type-G</a:t>
            </a:r>
            <a:endParaRPr kumimoji="1" lang="ja-JP" altLang="en-US" dirty="0"/>
          </a:p>
        </p:txBody>
      </p:sp>
      <p:sp>
        <p:nvSpPr>
          <p:cNvPr id="11" name="円/楕円 10"/>
          <p:cNvSpPr/>
          <p:nvPr/>
        </p:nvSpPr>
        <p:spPr>
          <a:xfrm>
            <a:off x="6068649" y="1904916"/>
            <a:ext cx="733632" cy="2014814"/>
          </a:xfrm>
          <a:prstGeom prst="ellipse">
            <a:avLst/>
          </a:prstGeom>
          <a:noFill/>
          <a:ln w="38100" cap="flat" cmpd="sng" algn="ctr">
            <a:solidFill>
              <a:srgbClr val="008000"/>
            </a:solidFill>
            <a:prstDash val="sysDash"/>
            <a:round/>
            <a:headEnd type="none" w="med" len="med"/>
            <a:tailEnd type="none" w="med" len="med"/>
          </a:ln>
          <a:effectLst>
            <a:outerShdw blurRad="40000" dist="483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481686" y="4396810"/>
            <a:ext cx="3408908" cy="646331"/>
          </a:xfrm>
          <a:prstGeom prst="rect">
            <a:avLst/>
          </a:prstGeom>
          <a:noFill/>
        </p:spPr>
        <p:txBody>
          <a:bodyPr wrap="square" rtlCol="0">
            <a:spAutoFit/>
          </a:bodyPr>
          <a:lstStyle/>
          <a:p>
            <a:pPr algn="ctr"/>
            <a:r>
              <a:rPr kumimoji="1" lang="en-US" altLang="ja-JP" dirty="0" smtClean="0">
                <a:solidFill>
                  <a:srgbClr val="008000"/>
                </a:solidFill>
              </a:rPr>
              <a:t>Super</a:t>
            </a:r>
            <a:r>
              <a:rPr lang="en-US" altLang="ja-JP" dirty="0" smtClean="0">
                <a:solidFill>
                  <a:srgbClr val="008000"/>
                </a:solidFill>
              </a:rPr>
              <a:t>-</a:t>
            </a:r>
            <a:r>
              <a:rPr kumimoji="1" lang="en-US" altLang="ja-JP" dirty="0" smtClean="0">
                <a:solidFill>
                  <a:srgbClr val="008000"/>
                </a:solidFill>
              </a:rPr>
              <a:t>exchange interaction (</a:t>
            </a:r>
            <a:r>
              <a:rPr kumimoji="1" lang="en-US" altLang="ja-JP" i="1" dirty="0" smtClean="0">
                <a:solidFill>
                  <a:srgbClr val="008000"/>
                </a:solidFill>
              </a:rPr>
              <a:t>e.g. </a:t>
            </a:r>
            <a:r>
              <a:rPr kumimoji="1" lang="en-US" altLang="ja-JP" dirty="0" smtClean="0">
                <a:solidFill>
                  <a:srgbClr val="008000"/>
                </a:solidFill>
              </a:rPr>
              <a:t>Fe1 and Fe2 through O2)</a:t>
            </a:r>
            <a:endParaRPr kumimoji="1" lang="ja-JP" altLang="en-US" dirty="0">
              <a:solidFill>
                <a:srgbClr val="008000"/>
              </a:solidFill>
            </a:endParaRPr>
          </a:p>
        </p:txBody>
      </p:sp>
      <p:sp>
        <p:nvSpPr>
          <p:cNvPr id="15" name="円/楕円 14"/>
          <p:cNvSpPr/>
          <p:nvPr/>
        </p:nvSpPr>
        <p:spPr>
          <a:xfrm rot="16200000">
            <a:off x="6709240" y="1264324"/>
            <a:ext cx="733632" cy="2014815"/>
          </a:xfrm>
          <a:prstGeom prst="ellipse">
            <a:avLst/>
          </a:prstGeom>
          <a:noFill/>
          <a:ln w="38100" cap="flat" cmpd="sng" algn="ctr">
            <a:solidFill>
              <a:srgbClr val="008000"/>
            </a:solidFill>
            <a:prstDash val="sysDash"/>
            <a:round/>
            <a:headEnd type="none" w="med" len="med"/>
            <a:tailEnd type="none" w="med" len="med"/>
          </a:ln>
          <a:effectLst>
            <a:outerShdw blurRad="40000" dist="483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rot="10800000" flipV="1">
            <a:off x="3346188" y="4859976"/>
            <a:ext cx="1967809" cy="5268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3463806" y="5321062"/>
            <a:ext cx="1967809" cy="923330"/>
          </a:xfrm>
          <a:prstGeom prst="rect">
            <a:avLst/>
          </a:prstGeom>
          <a:noFill/>
        </p:spPr>
        <p:txBody>
          <a:bodyPr wrap="square" rtlCol="0">
            <a:spAutoFit/>
          </a:bodyPr>
          <a:lstStyle/>
          <a:p>
            <a:r>
              <a:rPr kumimoji="1" lang="en-US" altLang="ja-JP" dirty="0" smtClean="0">
                <a:solidFill>
                  <a:srgbClr val="0000FF"/>
                </a:solidFill>
              </a:rPr>
              <a:t>Asymmetry for up- and down-spin bands of O2.</a:t>
            </a:r>
            <a:endParaRPr kumimoji="1" lang="ja-JP" altLang="en-US" dirty="0">
              <a:solidFill>
                <a:srgbClr val="0000FF"/>
              </a:solidFill>
            </a:endParaRPr>
          </a:p>
        </p:txBody>
      </p:sp>
      <p:sp>
        <p:nvSpPr>
          <p:cNvPr id="5" name="テキスト プレースホルダ 4"/>
          <p:cNvSpPr>
            <a:spLocks noGrp="1"/>
          </p:cNvSpPr>
          <p:nvPr>
            <p:ph type="body" sz="quarter" idx="13"/>
          </p:nvPr>
        </p:nvSpPr>
        <p:spPr>
          <a:xfrm>
            <a:off x="768345" y="21457"/>
            <a:ext cx="7835003" cy="596900"/>
          </a:xfrm>
        </p:spPr>
        <p:txBody>
          <a:bodyPr/>
          <a:lstStyle/>
          <a:p>
            <a:r>
              <a:rPr lang="en-US" altLang="ja-JP" dirty="0" smtClean="0"/>
              <a:t>Whole spin-polarized Fe 3d- and O 2p-DOS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p:cNvSpPr/>
          <p:nvPr/>
        </p:nvSpPr>
        <p:spPr>
          <a:xfrm>
            <a:off x="4398964" y="1261269"/>
            <a:ext cx="3717925" cy="5097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281" name="Line 9"/>
          <p:cNvSpPr>
            <a:spLocks noChangeShapeType="1"/>
          </p:cNvSpPr>
          <p:nvPr/>
        </p:nvSpPr>
        <p:spPr bwMode="auto">
          <a:xfrm flipV="1">
            <a:off x="4799014" y="3105943"/>
            <a:ext cx="719137" cy="0"/>
          </a:xfrm>
          <a:prstGeom prst="line">
            <a:avLst/>
          </a:prstGeom>
          <a:noFill/>
          <a:ln w="9525">
            <a:solidFill>
              <a:srgbClr val="CCECFF"/>
            </a:solidFill>
            <a:prstDash val="dash"/>
            <a:round/>
            <a:headEnd/>
            <a:tailEnd/>
          </a:ln>
        </p:spPr>
        <p:txBody>
          <a:bodyPr>
            <a:prstTxWarp prst="textNoShape">
              <a:avLst/>
            </a:prstTxWarp>
          </a:bodyPr>
          <a:lstStyle/>
          <a:p>
            <a:endParaRPr lang="ja-JP" altLang="en-US"/>
          </a:p>
        </p:txBody>
      </p:sp>
      <p:grpSp>
        <p:nvGrpSpPr>
          <p:cNvPr id="2" name="Group 10"/>
          <p:cNvGrpSpPr>
            <a:grpSpLocks/>
          </p:cNvGrpSpPr>
          <p:nvPr/>
        </p:nvGrpSpPr>
        <p:grpSpPr bwMode="auto">
          <a:xfrm>
            <a:off x="5027614" y="2437606"/>
            <a:ext cx="520700" cy="2286000"/>
            <a:chOff x="1344" y="1104"/>
            <a:chExt cx="328" cy="1440"/>
          </a:xfrm>
        </p:grpSpPr>
        <p:sp>
          <p:nvSpPr>
            <p:cNvPr id="54325" name="Line 11"/>
            <p:cNvSpPr>
              <a:spLocks noChangeShapeType="1"/>
            </p:cNvSpPr>
            <p:nvPr/>
          </p:nvSpPr>
          <p:spPr bwMode="auto">
            <a:xfrm>
              <a:off x="1344" y="1104"/>
              <a:ext cx="0" cy="1440"/>
            </a:xfrm>
            <a:prstGeom prst="line">
              <a:avLst/>
            </a:prstGeom>
            <a:noFill/>
            <a:ln w="9525">
              <a:solidFill>
                <a:srgbClr val="CCECFF"/>
              </a:solidFill>
              <a:round/>
              <a:headEnd/>
              <a:tailEnd/>
            </a:ln>
          </p:spPr>
          <p:txBody>
            <a:bodyPr>
              <a:prstTxWarp prst="textNoShape">
                <a:avLst/>
              </a:prstTxWarp>
            </a:bodyPr>
            <a:lstStyle/>
            <a:p>
              <a:endParaRPr lang="ja-JP" altLang="en-US"/>
            </a:p>
          </p:txBody>
        </p:sp>
        <p:sp>
          <p:nvSpPr>
            <p:cNvPr id="54326" name="Line 12"/>
            <p:cNvSpPr>
              <a:spLocks noChangeShapeType="1"/>
            </p:cNvSpPr>
            <p:nvPr/>
          </p:nvSpPr>
          <p:spPr bwMode="auto">
            <a:xfrm>
              <a:off x="1344" y="2472"/>
              <a:ext cx="328" cy="0"/>
            </a:xfrm>
            <a:prstGeom prst="line">
              <a:avLst/>
            </a:prstGeom>
            <a:noFill/>
            <a:ln w="9525">
              <a:solidFill>
                <a:srgbClr val="CCECFF"/>
              </a:solidFill>
              <a:round/>
              <a:headEnd/>
              <a:tailEnd/>
            </a:ln>
          </p:spPr>
          <p:txBody>
            <a:bodyPr>
              <a:prstTxWarp prst="textNoShape">
                <a:avLst/>
              </a:prstTxWarp>
            </a:bodyPr>
            <a:lstStyle/>
            <a:p>
              <a:endParaRPr lang="ja-JP" altLang="en-US"/>
            </a:p>
          </p:txBody>
        </p:sp>
      </p:grpSp>
      <p:grpSp>
        <p:nvGrpSpPr>
          <p:cNvPr id="3" name="Group 13"/>
          <p:cNvGrpSpPr>
            <a:grpSpLocks/>
          </p:cNvGrpSpPr>
          <p:nvPr/>
        </p:nvGrpSpPr>
        <p:grpSpPr bwMode="auto">
          <a:xfrm>
            <a:off x="6170614" y="2437606"/>
            <a:ext cx="520700" cy="2573337"/>
            <a:chOff x="2064" y="1104"/>
            <a:chExt cx="328" cy="1621"/>
          </a:xfrm>
        </p:grpSpPr>
        <p:sp>
          <p:nvSpPr>
            <p:cNvPr id="54323" name="Line 14"/>
            <p:cNvSpPr>
              <a:spLocks noChangeShapeType="1"/>
            </p:cNvSpPr>
            <p:nvPr/>
          </p:nvSpPr>
          <p:spPr bwMode="auto">
            <a:xfrm>
              <a:off x="2064" y="1104"/>
              <a:ext cx="0" cy="1621"/>
            </a:xfrm>
            <a:prstGeom prst="line">
              <a:avLst/>
            </a:prstGeom>
            <a:noFill/>
            <a:ln w="9525">
              <a:solidFill>
                <a:srgbClr val="CCECFF"/>
              </a:solidFill>
              <a:round/>
              <a:headEnd/>
              <a:tailEnd/>
            </a:ln>
          </p:spPr>
          <p:txBody>
            <a:bodyPr>
              <a:prstTxWarp prst="textNoShape">
                <a:avLst/>
              </a:prstTxWarp>
            </a:bodyPr>
            <a:lstStyle/>
            <a:p>
              <a:endParaRPr lang="ja-JP" altLang="en-US"/>
            </a:p>
          </p:txBody>
        </p:sp>
        <p:sp>
          <p:nvSpPr>
            <p:cNvPr id="54324" name="Line 15"/>
            <p:cNvSpPr>
              <a:spLocks noChangeShapeType="1"/>
            </p:cNvSpPr>
            <p:nvPr/>
          </p:nvSpPr>
          <p:spPr bwMode="auto">
            <a:xfrm>
              <a:off x="2064" y="2640"/>
              <a:ext cx="328" cy="0"/>
            </a:xfrm>
            <a:prstGeom prst="line">
              <a:avLst/>
            </a:prstGeom>
            <a:noFill/>
            <a:ln w="9525">
              <a:solidFill>
                <a:srgbClr val="CCECFF"/>
              </a:solidFill>
              <a:round/>
              <a:headEnd/>
              <a:tailEnd/>
            </a:ln>
          </p:spPr>
          <p:txBody>
            <a:bodyPr>
              <a:prstTxWarp prst="textNoShape">
                <a:avLst/>
              </a:prstTxWarp>
            </a:bodyPr>
            <a:lstStyle/>
            <a:p>
              <a:endParaRPr lang="ja-JP" altLang="en-US"/>
            </a:p>
          </p:txBody>
        </p:sp>
      </p:grpSp>
      <p:grpSp>
        <p:nvGrpSpPr>
          <p:cNvPr id="4" name="Group 16"/>
          <p:cNvGrpSpPr>
            <a:grpSpLocks/>
          </p:cNvGrpSpPr>
          <p:nvPr/>
        </p:nvGrpSpPr>
        <p:grpSpPr bwMode="auto">
          <a:xfrm>
            <a:off x="7313614" y="2437607"/>
            <a:ext cx="520700" cy="2752725"/>
            <a:chOff x="2784" y="1104"/>
            <a:chExt cx="328" cy="1734"/>
          </a:xfrm>
        </p:grpSpPr>
        <p:sp>
          <p:nvSpPr>
            <p:cNvPr id="54321" name="Line 17"/>
            <p:cNvSpPr>
              <a:spLocks noChangeShapeType="1"/>
            </p:cNvSpPr>
            <p:nvPr/>
          </p:nvSpPr>
          <p:spPr bwMode="auto">
            <a:xfrm>
              <a:off x="2784" y="1104"/>
              <a:ext cx="0" cy="1734"/>
            </a:xfrm>
            <a:prstGeom prst="line">
              <a:avLst/>
            </a:prstGeom>
            <a:noFill/>
            <a:ln w="9525">
              <a:solidFill>
                <a:srgbClr val="CCECFF"/>
              </a:solidFill>
              <a:round/>
              <a:headEnd/>
              <a:tailEnd/>
            </a:ln>
          </p:spPr>
          <p:txBody>
            <a:bodyPr>
              <a:prstTxWarp prst="textNoShape">
                <a:avLst/>
              </a:prstTxWarp>
            </a:bodyPr>
            <a:lstStyle/>
            <a:p>
              <a:endParaRPr lang="ja-JP" altLang="en-US"/>
            </a:p>
          </p:txBody>
        </p:sp>
        <p:sp>
          <p:nvSpPr>
            <p:cNvPr id="54322" name="Line 18"/>
            <p:cNvSpPr>
              <a:spLocks noChangeShapeType="1"/>
            </p:cNvSpPr>
            <p:nvPr/>
          </p:nvSpPr>
          <p:spPr bwMode="auto">
            <a:xfrm>
              <a:off x="2784" y="2736"/>
              <a:ext cx="328" cy="0"/>
            </a:xfrm>
            <a:prstGeom prst="line">
              <a:avLst/>
            </a:prstGeom>
            <a:noFill/>
            <a:ln w="9525">
              <a:solidFill>
                <a:srgbClr val="CCECFF"/>
              </a:solidFill>
              <a:round/>
              <a:headEnd/>
              <a:tailEnd/>
            </a:ln>
          </p:spPr>
          <p:txBody>
            <a:bodyPr>
              <a:prstTxWarp prst="textNoShape">
                <a:avLst/>
              </a:prstTxWarp>
            </a:bodyPr>
            <a:lstStyle/>
            <a:p>
              <a:endParaRPr lang="ja-JP" altLang="en-US"/>
            </a:p>
          </p:txBody>
        </p:sp>
      </p:grpSp>
      <p:sp>
        <p:nvSpPr>
          <p:cNvPr id="54285" name="Arc 19"/>
          <p:cNvSpPr>
            <a:spLocks/>
          </p:cNvSpPr>
          <p:nvPr/>
        </p:nvSpPr>
        <p:spPr bwMode="auto">
          <a:xfrm flipV="1">
            <a:off x="5027613" y="2209006"/>
            <a:ext cx="304800" cy="533400"/>
          </a:xfrm>
          <a:custGeom>
            <a:avLst/>
            <a:gdLst>
              <a:gd name="T0" fmla="*/ 0 w 21600"/>
              <a:gd name="T1" fmla="*/ 0 h 21600"/>
              <a:gd name="T2" fmla="*/ 304800 w 21600"/>
              <a:gd name="T3" fmla="*/ 533400 h 21600"/>
              <a:gd name="T4" fmla="*/ 0 w 21600"/>
              <a:gd name="T5" fmla="*/ 5334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CCECFF"/>
            </a:solidFill>
            <a:round/>
            <a:headEnd/>
            <a:tailEnd/>
          </a:ln>
        </p:spPr>
        <p:txBody>
          <a:bodyPr wrap="none" anchor="ctr">
            <a:prstTxWarp prst="textNoShape">
              <a:avLst/>
            </a:prstTxWarp>
          </a:bodyPr>
          <a:lstStyle/>
          <a:p>
            <a:endParaRPr lang="ja-JP" altLang="en-US"/>
          </a:p>
        </p:txBody>
      </p:sp>
      <p:sp>
        <p:nvSpPr>
          <p:cNvPr id="54286" name="Arc 20"/>
          <p:cNvSpPr>
            <a:spLocks/>
          </p:cNvSpPr>
          <p:nvPr/>
        </p:nvSpPr>
        <p:spPr bwMode="auto">
          <a:xfrm flipV="1">
            <a:off x="6170614" y="2209006"/>
            <a:ext cx="438151" cy="533400"/>
          </a:xfrm>
          <a:custGeom>
            <a:avLst/>
            <a:gdLst>
              <a:gd name="T0" fmla="*/ 0 w 21600"/>
              <a:gd name="T1" fmla="*/ 0 h 21600"/>
              <a:gd name="T2" fmla="*/ 438150 w 21600"/>
              <a:gd name="T3" fmla="*/ 533400 h 21600"/>
              <a:gd name="T4" fmla="*/ 0 w 21600"/>
              <a:gd name="T5" fmla="*/ 5334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CCECFF"/>
            </a:solidFill>
            <a:round/>
            <a:headEnd/>
            <a:tailEnd/>
          </a:ln>
        </p:spPr>
        <p:txBody>
          <a:bodyPr wrap="none" anchor="ctr">
            <a:prstTxWarp prst="textNoShape">
              <a:avLst/>
            </a:prstTxWarp>
          </a:bodyPr>
          <a:lstStyle/>
          <a:p>
            <a:endParaRPr lang="ja-JP" altLang="en-US"/>
          </a:p>
        </p:txBody>
      </p:sp>
      <p:sp>
        <p:nvSpPr>
          <p:cNvPr id="54287" name="Arc 21"/>
          <p:cNvSpPr>
            <a:spLocks/>
          </p:cNvSpPr>
          <p:nvPr/>
        </p:nvSpPr>
        <p:spPr bwMode="auto">
          <a:xfrm flipV="1">
            <a:off x="7313614" y="2267743"/>
            <a:ext cx="514351" cy="457200"/>
          </a:xfrm>
          <a:custGeom>
            <a:avLst/>
            <a:gdLst>
              <a:gd name="T0" fmla="*/ 0 w 21600"/>
              <a:gd name="T1" fmla="*/ 0 h 21600"/>
              <a:gd name="T2" fmla="*/ 514350 w 21600"/>
              <a:gd name="T3" fmla="*/ 457200 h 21600"/>
              <a:gd name="T4" fmla="*/ 0 w 21600"/>
              <a:gd name="T5" fmla="*/ 457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CCECFF"/>
            </a:solidFill>
            <a:round/>
            <a:headEnd/>
            <a:tailEnd/>
          </a:ln>
        </p:spPr>
        <p:txBody>
          <a:bodyPr wrap="none" anchor="ctr">
            <a:prstTxWarp prst="textNoShape">
              <a:avLst/>
            </a:prstTxWarp>
          </a:bodyPr>
          <a:lstStyle/>
          <a:p>
            <a:endParaRPr lang="ja-JP" altLang="en-US"/>
          </a:p>
        </p:txBody>
      </p:sp>
      <p:sp>
        <p:nvSpPr>
          <p:cNvPr id="54288" name="Oval 22"/>
          <p:cNvSpPr>
            <a:spLocks noChangeArrowheads="1"/>
          </p:cNvSpPr>
          <p:nvPr/>
        </p:nvSpPr>
        <p:spPr bwMode="auto">
          <a:xfrm>
            <a:off x="5103813" y="4533106"/>
            <a:ext cx="152400" cy="152400"/>
          </a:xfrm>
          <a:prstGeom prst="ellipse">
            <a:avLst/>
          </a:prstGeom>
          <a:solidFill>
            <a:schemeClr val="accent1"/>
          </a:solidFill>
          <a:ln w="9525">
            <a:solidFill>
              <a:srgbClr val="66FF33"/>
            </a:solidFill>
            <a:round/>
            <a:headEnd/>
            <a:tailEnd/>
          </a:ln>
        </p:spPr>
        <p:txBody>
          <a:bodyPr wrap="none" anchor="ctr">
            <a:prstTxWarp prst="textNoShape">
              <a:avLst/>
            </a:prstTxWarp>
          </a:bodyPr>
          <a:lstStyle/>
          <a:p>
            <a:endParaRPr lang="ja-JP" altLang="en-US"/>
          </a:p>
        </p:txBody>
      </p:sp>
      <p:sp>
        <p:nvSpPr>
          <p:cNvPr id="54289" name="Oval 23"/>
          <p:cNvSpPr>
            <a:spLocks noChangeArrowheads="1"/>
          </p:cNvSpPr>
          <p:nvPr/>
        </p:nvSpPr>
        <p:spPr bwMode="auto">
          <a:xfrm>
            <a:off x="5332413" y="4533106"/>
            <a:ext cx="152400" cy="152400"/>
          </a:xfrm>
          <a:prstGeom prst="ellipse">
            <a:avLst/>
          </a:prstGeom>
          <a:solidFill>
            <a:schemeClr val="accent1"/>
          </a:solidFill>
          <a:ln w="9525">
            <a:solidFill>
              <a:srgbClr val="66FF33"/>
            </a:solidFill>
            <a:round/>
            <a:headEnd/>
            <a:tailEnd/>
          </a:ln>
        </p:spPr>
        <p:txBody>
          <a:bodyPr wrap="none" anchor="ctr">
            <a:prstTxWarp prst="textNoShape">
              <a:avLst/>
            </a:prstTxWarp>
          </a:bodyPr>
          <a:lstStyle/>
          <a:p>
            <a:endParaRPr lang="ja-JP" altLang="en-US"/>
          </a:p>
        </p:txBody>
      </p:sp>
      <p:sp>
        <p:nvSpPr>
          <p:cNvPr id="54290" name="Oval 24"/>
          <p:cNvSpPr>
            <a:spLocks noChangeArrowheads="1"/>
          </p:cNvSpPr>
          <p:nvPr/>
        </p:nvSpPr>
        <p:spPr bwMode="auto">
          <a:xfrm>
            <a:off x="6456363" y="4799806"/>
            <a:ext cx="152400" cy="152400"/>
          </a:xfrm>
          <a:prstGeom prst="ellipse">
            <a:avLst/>
          </a:prstGeom>
          <a:solidFill>
            <a:schemeClr val="accent1"/>
          </a:solidFill>
          <a:ln w="9525">
            <a:solidFill>
              <a:srgbClr val="66FF33"/>
            </a:solidFill>
            <a:round/>
            <a:headEnd/>
            <a:tailEnd/>
          </a:ln>
        </p:spPr>
        <p:txBody>
          <a:bodyPr wrap="none" anchor="ctr">
            <a:prstTxWarp prst="textNoShape">
              <a:avLst/>
            </a:prstTxWarp>
          </a:bodyPr>
          <a:lstStyle/>
          <a:p>
            <a:endParaRPr lang="ja-JP" altLang="en-US"/>
          </a:p>
        </p:txBody>
      </p:sp>
      <p:sp>
        <p:nvSpPr>
          <p:cNvPr id="54291" name="Oval 25"/>
          <p:cNvSpPr>
            <a:spLocks noChangeArrowheads="1"/>
          </p:cNvSpPr>
          <p:nvPr/>
        </p:nvSpPr>
        <p:spPr bwMode="auto">
          <a:xfrm>
            <a:off x="7339013" y="4952206"/>
            <a:ext cx="152400" cy="152400"/>
          </a:xfrm>
          <a:prstGeom prst="ellipse">
            <a:avLst/>
          </a:prstGeom>
          <a:noFill/>
          <a:ln w="9525">
            <a:solidFill>
              <a:srgbClr val="66FF33"/>
            </a:solidFill>
            <a:round/>
            <a:headEnd/>
            <a:tailEnd/>
          </a:ln>
        </p:spPr>
        <p:txBody>
          <a:bodyPr wrap="none" anchor="ctr">
            <a:prstTxWarp prst="textNoShape">
              <a:avLst/>
            </a:prstTxWarp>
          </a:bodyPr>
          <a:lstStyle/>
          <a:p>
            <a:endParaRPr lang="ja-JP" altLang="en-US"/>
          </a:p>
        </p:txBody>
      </p:sp>
      <p:sp>
        <p:nvSpPr>
          <p:cNvPr id="54292" name="Oval 26"/>
          <p:cNvSpPr>
            <a:spLocks noChangeArrowheads="1"/>
          </p:cNvSpPr>
          <p:nvPr/>
        </p:nvSpPr>
        <p:spPr bwMode="auto">
          <a:xfrm>
            <a:off x="7567613" y="4952206"/>
            <a:ext cx="152400" cy="152400"/>
          </a:xfrm>
          <a:prstGeom prst="ellipse">
            <a:avLst/>
          </a:prstGeom>
          <a:solidFill>
            <a:schemeClr val="accent1"/>
          </a:solidFill>
          <a:ln w="9525">
            <a:solidFill>
              <a:srgbClr val="66FF33"/>
            </a:solidFill>
            <a:round/>
            <a:headEnd/>
            <a:tailEnd/>
          </a:ln>
        </p:spPr>
        <p:txBody>
          <a:bodyPr wrap="none" anchor="ctr">
            <a:prstTxWarp prst="textNoShape">
              <a:avLst/>
            </a:prstTxWarp>
          </a:bodyPr>
          <a:lstStyle/>
          <a:p>
            <a:endParaRPr lang="ja-JP" altLang="en-US"/>
          </a:p>
        </p:txBody>
      </p:sp>
      <p:grpSp>
        <p:nvGrpSpPr>
          <p:cNvPr id="5" name="Group 27"/>
          <p:cNvGrpSpPr>
            <a:grpSpLocks/>
          </p:cNvGrpSpPr>
          <p:nvPr/>
        </p:nvGrpSpPr>
        <p:grpSpPr bwMode="auto">
          <a:xfrm>
            <a:off x="6202363" y="4799806"/>
            <a:ext cx="152400" cy="152400"/>
            <a:chOff x="3408" y="2448"/>
            <a:chExt cx="96" cy="96"/>
          </a:xfrm>
        </p:grpSpPr>
        <p:sp>
          <p:nvSpPr>
            <p:cNvPr id="54319" name="Oval 28"/>
            <p:cNvSpPr>
              <a:spLocks noChangeArrowheads="1"/>
            </p:cNvSpPr>
            <p:nvPr/>
          </p:nvSpPr>
          <p:spPr bwMode="auto">
            <a:xfrm>
              <a:off x="3408" y="2448"/>
              <a:ext cx="96" cy="96"/>
            </a:xfrm>
            <a:prstGeom prst="ellipse">
              <a:avLst/>
            </a:prstGeom>
            <a:solidFill>
              <a:schemeClr val="accent1"/>
            </a:solidFill>
            <a:ln w="9525">
              <a:solidFill>
                <a:srgbClr val="66FF33"/>
              </a:solidFill>
              <a:round/>
              <a:headEnd/>
              <a:tailEnd/>
            </a:ln>
          </p:spPr>
          <p:txBody>
            <a:bodyPr wrap="none" anchor="ctr">
              <a:prstTxWarp prst="textNoShape">
                <a:avLst/>
              </a:prstTxWarp>
            </a:bodyPr>
            <a:lstStyle/>
            <a:p>
              <a:endParaRPr lang="ja-JP" altLang="en-US"/>
            </a:p>
          </p:txBody>
        </p:sp>
        <p:sp>
          <p:nvSpPr>
            <p:cNvPr id="54320" name="Freeform 29"/>
            <p:cNvSpPr>
              <a:spLocks/>
            </p:cNvSpPr>
            <p:nvPr/>
          </p:nvSpPr>
          <p:spPr bwMode="auto">
            <a:xfrm>
              <a:off x="3456" y="2448"/>
              <a:ext cx="44" cy="96"/>
            </a:xfrm>
            <a:custGeom>
              <a:avLst/>
              <a:gdLst>
                <a:gd name="T0" fmla="*/ 0 w 44"/>
                <a:gd name="T1" fmla="*/ 96 h 96"/>
                <a:gd name="T2" fmla="*/ 0 w 44"/>
                <a:gd name="T3" fmla="*/ 0 h 96"/>
                <a:gd name="T4" fmla="*/ 14 w 44"/>
                <a:gd name="T5" fmla="*/ 6 h 96"/>
                <a:gd name="T6" fmla="*/ 26 w 44"/>
                <a:gd name="T7" fmla="*/ 14 h 96"/>
                <a:gd name="T8" fmla="*/ 36 w 44"/>
                <a:gd name="T9" fmla="*/ 21 h 96"/>
                <a:gd name="T10" fmla="*/ 42 w 44"/>
                <a:gd name="T11" fmla="*/ 32 h 96"/>
                <a:gd name="T12" fmla="*/ 44 w 44"/>
                <a:gd name="T13" fmla="*/ 48 h 96"/>
                <a:gd name="T14" fmla="*/ 42 w 44"/>
                <a:gd name="T15" fmla="*/ 59 h 96"/>
                <a:gd name="T16" fmla="*/ 35 w 44"/>
                <a:gd name="T17" fmla="*/ 72 h 96"/>
                <a:gd name="T18" fmla="*/ 27 w 44"/>
                <a:gd name="T19" fmla="*/ 80 h 96"/>
                <a:gd name="T20" fmla="*/ 15 w 44"/>
                <a:gd name="T21" fmla="*/ 89 h 96"/>
                <a:gd name="T22" fmla="*/ 0 w 44"/>
                <a:gd name="T23" fmla="*/ 96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96"/>
                <a:gd name="T38" fmla="*/ 44 w 44"/>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96">
                  <a:moveTo>
                    <a:pt x="0" y="96"/>
                  </a:moveTo>
                  <a:lnTo>
                    <a:pt x="0" y="0"/>
                  </a:lnTo>
                  <a:lnTo>
                    <a:pt x="14" y="6"/>
                  </a:lnTo>
                  <a:lnTo>
                    <a:pt x="26" y="14"/>
                  </a:lnTo>
                  <a:lnTo>
                    <a:pt x="36" y="21"/>
                  </a:lnTo>
                  <a:lnTo>
                    <a:pt x="42" y="32"/>
                  </a:lnTo>
                  <a:lnTo>
                    <a:pt x="44" y="48"/>
                  </a:lnTo>
                  <a:lnTo>
                    <a:pt x="42" y="59"/>
                  </a:lnTo>
                  <a:lnTo>
                    <a:pt x="35" y="72"/>
                  </a:lnTo>
                  <a:lnTo>
                    <a:pt x="27" y="80"/>
                  </a:lnTo>
                  <a:lnTo>
                    <a:pt x="15" y="89"/>
                  </a:lnTo>
                  <a:lnTo>
                    <a:pt x="0" y="96"/>
                  </a:lnTo>
                  <a:close/>
                </a:path>
              </a:pathLst>
            </a:custGeom>
            <a:solidFill>
              <a:schemeClr val="bg1"/>
            </a:solidFill>
            <a:ln w="9525">
              <a:solidFill>
                <a:schemeClr val="bg1"/>
              </a:solidFill>
              <a:round/>
              <a:headEnd/>
              <a:tailEnd/>
            </a:ln>
          </p:spPr>
          <p:txBody>
            <a:bodyPr>
              <a:prstTxWarp prst="textNoShape">
                <a:avLst/>
              </a:prstTxWarp>
            </a:bodyPr>
            <a:lstStyle/>
            <a:p>
              <a:endParaRPr lang="ja-JP" altLang="en-US"/>
            </a:p>
          </p:txBody>
        </p:sp>
      </p:grpSp>
      <p:sp>
        <p:nvSpPr>
          <p:cNvPr id="54294" name="Text Box 30"/>
          <p:cNvSpPr txBox="1">
            <a:spLocks noChangeArrowheads="1"/>
          </p:cNvSpPr>
          <p:nvPr/>
        </p:nvSpPr>
        <p:spPr bwMode="auto">
          <a:xfrm>
            <a:off x="4622802" y="4401343"/>
            <a:ext cx="455548" cy="400110"/>
          </a:xfrm>
          <a:prstGeom prst="rect">
            <a:avLst/>
          </a:prstGeom>
          <a:noFill/>
          <a:ln w="9525">
            <a:noFill/>
            <a:miter lim="800000"/>
            <a:headEnd/>
            <a:tailEnd/>
          </a:ln>
        </p:spPr>
        <p:txBody>
          <a:bodyPr wrap="none">
            <a:prstTxWarp prst="textNoShape">
              <a:avLst/>
            </a:prstTxWarp>
            <a:spAutoFit/>
          </a:bodyPr>
          <a:lstStyle/>
          <a:p>
            <a:r>
              <a:rPr lang="en-US" altLang="ja-JP" sz="2000"/>
              <a:t>1s</a:t>
            </a:r>
          </a:p>
        </p:txBody>
      </p:sp>
      <p:sp>
        <p:nvSpPr>
          <p:cNvPr id="54295" name="Text Box 31"/>
          <p:cNvSpPr txBox="1">
            <a:spLocks noChangeArrowheads="1"/>
          </p:cNvSpPr>
          <p:nvPr/>
        </p:nvSpPr>
        <p:spPr bwMode="auto">
          <a:xfrm>
            <a:off x="5708651" y="4652168"/>
            <a:ext cx="455548" cy="400110"/>
          </a:xfrm>
          <a:prstGeom prst="rect">
            <a:avLst/>
          </a:prstGeom>
          <a:noFill/>
          <a:ln w="9525">
            <a:noFill/>
            <a:miter lim="800000"/>
            <a:headEnd/>
            <a:tailEnd/>
          </a:ln>
        </p:spPr>
        <p:txBody>
          <a:bodyPr wrap="none">
            <a:prstTxWarp prst="textNoShape">
              <a:avLst/>
            </a:prstTxWarp>
            <a:spAutoFit/>
          </a:bodyPr>
          <a:lstStyle/>
          <a:p>
            <a:r>
              <a:rPr lang="en-US" altLang="ja-JP" sz="2000"/>
              <a:t>1s</a:t>
            </a:r>
          </a:p>
        </p:txBody>
      </p:sp>
      <p:sp>
        <p:nvSpPr>
          <p:cNvPr id="54296" name="Text Box 32"/>
          <p:cNvSpPr txBox="1">
            <a:spLocks noChangeArrowheads="1"/>
          </p:cNvSpPr>
          <p:nvPr/>
        </p:nvSpPr>
        <p:spPr bwMode="auto">
          <a:xfrm>
            <a:off x="6889751" y="4833143"/>
            <a:ext cx="455548" cy="400110"/>
          </a:xfrm>
          <a:prstGeom prst="rect">
            <a:avLst/>
          </a:prstGeom>
          <a:noFill/>
          <a:ln w="9525">
            <a:noFill/>
            <a:miter lim="800000"/>
            <a:headEnd/>
            <a:tailEnd/>
          </a:ln>
        </p:spPr>
        <p:txBody>
          <a:bodyPr wrap="none">
            <a:prstTxWarp prst="textNoShape">
              <a:avLst/>
            </a:prstTxWarp>
            <a:spAutoFit/>
          </a:bodyPr>
          <a:lstStyle/>
          <a:p>
            <a:r>
              <a:rPr lang="en-US" altLang="ja-JP" sz="2000"/>
              <a:t>1s</a:t>
            </a:r>
          </a:p>
        </p:txBody>
      </p:sp>
      <p:sp>
        <p:nvSpPr>
          <p:cNvPr id="54297" name="Text Box 33"/>
          <p:cNvSpPr txBox="1">
            <a:spLocks noChangeArrowheads="1"/>
          </p:cNvSpPr>
          <p:nvPr/>
        </p:nvSpPr>
        <p:spPr bwMode="auto">
          <a:xfrm>
            <a:off x="4651033" y="1553369"/>
            <a:ext cx="869048" cy="584776"/>
          </a:xfrm>
          <a:prstGeom prst="rect">
            <a:avLst/>
          </a:prstGeom>
          <a:noFill/>
          <a:ln w="9525">
            <a:noFill/>
            <a:miter lim="800000"/>
            <a:headEnd/>
            <a:tailEnd/>
          </a:ln>
        </p:spPr>
        <p:txBody>
          <a:bodyPr wrap="none">
            <a:prstTxWarp prst="textNoShape">
              <a:avLst/>
            </a:prstTxWarp>
            <a:spAutoFit/>
          </a:bodyPr>
          <a:lstStyle/>
          <a:p>
            <a:pPr algn="ctr"/>
            <a:r>
              <a:rPr lang="en-US" altLang="ja-JP" sz="1600"/>
              <a:t>Ground </a:t>
            </a:r>
          </a:p>
          <a:p>
            <a:pPr algn="ctr"/>
            <a:r>
              <a:rPr lang="en-US" altLang="ja-JP" sz="1600"/>
              <a:t>state</a:t>
            </a:r>
          </a:p>
        </p:txBody>
      </p:sp>
      <p:sp>
        <p:nvSpPr>
          <p:cNvPr id="54298" name="Text Box 34"/>
          <p:cNvSpPr txBox="1">
            <a:spLocks noChangeArrowheads="1"/>
          </p:cNvSpPr>
          <p:nvPr/>
        </p:nvSpPr>
        <p:spPr bwMode="auto">
          <a:xfrm>
            <a:off x="5814206" y="1553369"/>
            <a:ext cx="1077939" cy="584776"/>
          </a:xfrm>
          <a:prstGeom prst="rect">
            <a:avLst/>
          </a:prstGeom>
          <a:noFill/>
          <a:ln w="9525">
            <a:noFill/>
            <a:miter lim="800000"/>
            <a:headEnd/>
            <a:tailEnd/>
          </a:ln>
        </p:spPr>
        <p:txBody>
          <a:bodyPr wrap="none">
            <a:prstTxWarp prst="textNoShape">
              <a:avLst/>
            </a:prstTxWarp>
            <a:spAutoFit/>
          </a:bodyPr>
          <a:lstStyle/>
          <a:p>
            <a:pPr algn="ctr"/>
            <a:r>
              <a:rPr lang="en-US" altLang="ja-JP" sz="1600"/>
              <a:t>Transition </a:t>
            </a:r>
          </a:p>
          <a:p>
            <a:pPr algn="ctr"/>
            <a:r>
              <a:rPr lang="en-US" altLang="ja-JP" sz="1600"/>
              <a:t>state</a:t>
            </a:r>
          </a:p>
        </p:txBody>
      </p:sp>
      <p:sp>
        <p:nvSpPr>
          <p:cNvPr id="54299" name="Text Box 35"/>
          <p:cNvSpPr txBox="1">
            <a:spLocks noChangeArrowheads="1"/>
          </p:cNvSpPr>
          <p:nvPr/>
        </p:nvSpPr>
        <p:spPr bwMode="auto">
          <a:xfrm>
            <a:off x="7143612" y="1553369"/>
            <a:ext cx="857526" cy="584776"/>
          </a:xfrm>
          <a:prstGeom prst="rect">
            <a:avLst/>
          </a:prstGeom>
          <a:noFill/>
          <a:ln w="9525">
            <a:noFill/>
            <a:miter lim="800000"/>
            <a:headEnd/>
            <a:tailEnd/>
          </a:ln>
        </p:spPr>
        <p:txBody>
          <a:bodyPr wrap="none">
            <a:prstTxWarp prst="textNoShape">
              <a:avLst/>
            </a:prstTxWarp>
            <a:spAutoFit/>
          </a:bodyPr>
          <a:lstStyle/>
          <a:p>
            <a:pPr algn="ctr"/>
            <a:r>
              <a:rPr lang="en-US" altLang="ja-JP" sz="1600"/>
              <a:t>Excited </a:t>
            </a:r>
          </a:p>
          <a:p>
            <a:pPr algn="ctr"/>
            <a:r>
              <a:rPr lang="en-US" altLang="ja-JP" sz="1600"/>
              <a:t>state</a:t>
            </a:r>
          </a:p>
        </p:txBody>
      </p:sp>
      <p:sp>
        <p:nvSpPr>
          <p:cNvPr id="54300" name="Text Box 36"/>
          <p:cNvSpPr txBox="1">
            <a:spLocks noChangeArrowheads="1"/>
          </p:cNvSpPr>
          <p:nvPr/>
        </p:nvSpPr>
        <p:spPr bwMode="auto">
          <a:xfrm>
            <a:off x="4398963" y="2890043"/>
            <a:ext cx="460182" cy="400110"/>
          </a:xfrm>
          <a:prstGeom prst="rect">
            <a:avLst/>
          </a:prstGeom>
          <a:noFill/>
          <a:ln w="9525">
            <a:noFill/>
            <a:miter lim="800000"/>
            <a:headEnd/>
            <a:tailEnd/>
          </a:ln>
        </p:spPr>
        <p:txBody>
          <a:bodyPr wrap="none">
            <a:prstTxWarp prst="textNoShape">
              <a:avLst/>
            </a:prstTxWarp>
            <a:spAutoFit/>
          </a:bodyPr>
          <a:lstStyle/>
          <a:p>
            <a:r>
              <a:rPr lang="en-US" altLang="ja-JP" sz="2000" dirty="0"/>
              <a:t>E</a:t>
            </a:r>
            <a:r>
              <a:rPr lang="en-US" altLang="ja-JP" sz="2000" baseline="-25000" dirty="0"/>
              <a:t>F</a:t>
            </a:r>
          </a:p>
        </p:txBody>
      </p:sp>
      <p:sp>
        <p:nvSpPr>
          <p:cNvPr id="54301" name="Text Box 37"/>
          <p:cNvSpPr txBox="1">
            <a:spLocks noChangeArrowheads="1"/>
          </p:cNvSpPr>
          <p:nvPr/>
        </p:nvSpPr>
        <p:spPr bwMode="auto">
          <a:xfrm>
            <a:off x="7065963" y="5544344"/>
            <a:ext cx="813594" cy="369332"/>
          </a:xfrm>
          <a:prstGeom prst="rect">
            <a:avLst/>
          </a:prstGeom>
          <a:noFill/>
          <a:ln w="9525">
            <a:noFill/>
            <a:miter lim="800000"/>
            <a:headEnd/>
            <a:tailEnd/>
          </a:ln>
        </p:spPr>
        <p:txBody>
          <a:bodyPr wrap="none">
            <a:prstTxWarp prst="textNoShape">
              <a:avLst/>
            </a:prstTxWarp>
            <a:spAutoFit/>
          </a:bodyPr>
          <a:lstStyle/>
          <a:p>
            <a:r>
              <a:rPr lang="en-US" altLang="ja-JP">
                <a:solidFill>
                  <a:srgbClr val="FFCC00"/>
                </a:solidFill>
                <a:latin typeface="Arial" pitchFamily="-1" charset="0"/>
              </a:rPr>
              <a:t>1 hole</a:t>
            </a:r>
          </a:p>
        </p:txBody>
      </p:sp>
      <p:sp>
        <p:nvSpPr>
          <p:cNvPr id="54302" name="Text Box 38"/>
          <p:cNvSpPr txBox="1">
            <a:spLocks noChangeArrowheads="1"/>
          </p:cNvSpPr>
          <p:nvPr/>
        </p:nvSpPr>
        <p:spPr bwMode="auto">
          <a:xfrm>
            <a:off x="5853114" y="5544344"/>
            <a:ext cx="1006105" cy="369332"/>
          </a:xfrm>
          <a:prstGeom prst="rect">
            <a:avLst/>
          </a:prstGeom>
          <a:noFill/>
          <a:ln w="9525">
            <a:noFill/>
            <a:miter lim="800000"/>
            <a:headEnd/>
            <a:tailEnd/>
          </a:ln>
        </p:spPr>
        <p:txBody>
          <a:bodyPr wrap="none">
            <a:prstTxWarp prst="textNoShape">
              <a:avLst/>
            </a:prstTxWarp>
            <a:spAutoFit/>
          </a:bodyPr>
          <a:lstStyle/>
          <a:p>
            <a:r>
              <a:rPr lang="en-US" altLang="ja-JP">
                <a:solidFill>
                  <a:srgbClr val="FFCC00"/>
                </a:solidFill>
                <a:latin typeface="Arial" pitchFamily="-1" charset="0"/>
              </a:rPr>
              <a:t>0.5 hole</a:t>
            </a:r>
          </a:p>
        </p:txBody>
      </p:sp>
      <p:sp>
        <p:nvSpPr>
          <p:cNvPr id="54303" name="Text Box 39"/>
          <p:cNvSpPr txBox="1">
            <a:spLocks noChangeArrowheads="1"/>
          </p:cNvSpPr>
          <p:nvPr/>
        </p:nvSpPr>
        <p:spPr bwMode="auto">
          <a:xfrm>
            <a:off x="4560888" y="5544344"/>
            <a:ext cx="941972" cy="369332"/>
          </a:xfrm>
          <a:prstGeom prst="rect">
            <a:avLst/>
          </a:prstGeom>
          <a:noFill/>
          <a:ln w="9525">
            <a:noFill/>
            <a:miter lim="800000"/>
            <a:headEnd/>
            <a:tailEnd/>
          </a:ln>
        </p:spPr>
        <p:txBody>
          <a:bodyPr wrap="none">
            <a:prstTxWarp prst="textNoShape">
              <a:avLst/>
            </a:prstTxWarp>
            <a:spAutoFit/>
          </a:bodyPr>
          <a:lstStyle/>
          <a:p>
            <a:r>
              <a:rPr lang="en-US" altLang="ja-JP">
                <a:solidFill>
                  <a:srgbClr val="FFCC00"/>
                </a:solidFill>
                <a:latin typeface="Arial" pitchFamily="-1" charset="0"/>
              </a:rPr>
              <a:t>no hole</a:t>
            </a:r>
          </a:p>
        </p:txBody>
      </p:sp>
      <p:sp>
        <p:nvSpPr>
          <p:cNvPr id="54304" name="Line 40"/>
          <p:cNvSpPr>
            <a:spLocks noChangeShapeType="1"/>
          </p:cNvSpPr>
          <p:nvPr/>
        </p:nvSpPr>
        <p:spPr bwMode="auto">
          <a:xfrm flipV="1">
            <a:off x="5922965" y="3072606"/>
            <a:ext cx="719137" cy="0"/>
          </a:xfrm>
          <a:prstGeom prst="line">
            <a:avLst/>
          </a:prstGeom>
          <a:noFill/>
          <a:ln w="9525">
            <a:solidFill>
              <a:srgbClr val="CCECFF"/>
            </a:solidFill>
            <a:prstDash val="dash"/>
            <a:round/>
            <a:headEnd/>
            <a:tailEnd/>
          </a:ln>
        </p:spPr>
        <p:txBody>
          <a:bodyPr>
            <a:prstTxWarp prst="textNoShape">
              <a:avLst/>
            </a:prstTxWarp>
          </a:bodyPr>
          <a:lstStyle/>
          <a:p>
            <a:endParaRPr lang="ja-JP" altLang="en-US"/>
          </a:p>
        </p:txBody>
      </p:sp>
      <p:sp>
        <p:nvSpPr>
          <p:cNvPr id="54305" name="Line 41"/>
          <p:cNvSpPr>
            <a:spLocks noChangeShapeType="1"/>
          </p:cNvSpPr>
          <p:nvPr/>
        </p:nvSpPr>
        <p:spPr bwMode="auto">
          <a:xfrm flipV="1">
            <a:off x="7065965" y="3029743"/>
            <a:ext cx="719137" cy="0"/>
          </a:xfrm>
          <a:prstGeom prst="line">
            <a:avLst/>
          </a:prstGeom>
          <a:noFill/>
          <a:ln w="9525">
            <a:solidFill>
              <a:srgbClr val="CCECFF"/>
            </a:solidFill>
            <a:prstDash val="dash"/>
            <a:round/>
            <a:headEnd/>
            <a:tailEnd/>
          </a:ln>
        </p:spPr>
        <p:txBody>
          <a:bodyPr>
            <a:prstTxWarp prst="textNoShape">
              <a:avLst/>
            </a:prstTxWarp>
          </a:bodyPr>
          <a:lstStyle/>
          <a:p>
            <a:endParaRPr lang="ja-JP" altLang="en-US"/>
          </a:p>
        </p:txBody>
      </p:sp>
      <p:sp>
        <p:nvSpPr>
          <p:cNvPr id="54306" name="Arc 42"/>
          <p:cNvSpPr>
            <a:spLocks/>
          </p:cNvSpPr>
          <p:nvPr/>
        </p:nvSpPr>
        <p:spPr bwMode="auto">
          <a:xfrm>
            <a:off x="5013326" y="3105943"/>
            <a:ext cx="271463" cy="457200"/>
          </a:xfrm>
          <a:custGeom>
            <a:avLst/>
            <a:gdLst>
              <a:gd name="T0" fmla="*/ 0 w 21600"/>
              <a:gd name="T1" fmla="*/ 0 h 21600"/>
              <a:gd name="T2" fmla="*/ 271463 w 21600"/>
              <a:gd name="T3" fmla="*/ 457200 h 21600"/>
              <a:gd name="T4" fmla="*/ 0 w 21600"/>
              <a:gd name="T5" fmla="*/ 457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bg1"/>
            </a:solidFill>
            <a:round/>
            <a:headEnd/>
            <a:tailEnd/>
          </a:ln>
        </p:spPr>
        <p:txBody>
          <a:bodyPr wrap="none" anchor="ctr">
            <a:prstTxWarp prst="textNoShape">
              <a:avLst/>
            </a:prstTxWarp>
          </a:bodyPr>
          <a:lstStyle/>
          <a:p>
            <a:pPr algn="ctr"/>
            <a:endParaRPr lang="ja-JP" altLang="en-US"/>
          </a:p>
        </p:txBody>
      </p:sp>
      <p:sp>
        <p:nvSpPr>
          <p:cNvPr id="54307" name="Arc 43"/>
          <p:cNvSpPr>
            <a:spLocks/>
          </p:cNvSpPr>
          <p:nvPr/>
        </p:nvSpPr>
        <p:spPr bwMode="auto">
          <a:xfrm>
            <a:off x="6142038" y="3067843"/>
            <a:ext cx="271463" cy="457200"/>
          </a:xfrm>
          <a:custGeom>
            <a:avLst/>
            <a:gdLst>
              <a:gd name="T0" fmla="*/ 0 w 21600"/>
              <a:gd name="T1" fmla="*/ 0 h 21600"/>
              <a:gd name="T2" fmla="*/ 271462 w 21600"/>
              <a:gd name="T3" fmla="*/ 457200 h 21600"/>
              <a:gd name="T4" fmla="*/ 0 w 21600"/>
              <a:gd name="T5" fmla="*/ 457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bg1"/>
            </a:solidFill>
            <a:round/>
            <a:headEnd/>
            <a:tailEnd/>
          </a:ln>
        </p:spPr>
        <p:txBody>
          <a:bodyPr wrap="none" anchor="ctr">
            <a:prstTxWarp prst="textNoShape">
              <a:avLst/>
            </a:prstTxWarp>
          </a:bodyPr>
          <a:lstStyle/>
          <a:p>
            <a:endParaRPr lang="ja-JP" altLang="en-US"/>
          </a:p>
        </p:txBody>
      </p:sp>
      <p:sp>
        <p:nvSpPr>
          <p:cNvPr id="54308" name="Arc 44"/>
          <p:cNvSpPr>
            <a:spLocks/>
          </p:cNvSpPr>
          <p:nvPr/>
        </p:nvSpPr>
        <p:spPr bwMode="auto">
          <a:xfrm>
            <a:off x="7294563" y="3034507"/>
            <a:ext cx="304800" cy="681037"/>
          </a:xfrm>
          <a:custGeom>
            <a:avLst/>
            <a:gdLst>
              <a:gd name="T0" fmla="*/ 0 w 20609"/>
              <a:gd name="T1" fmla="*/ 0 h 21600"/>
              <a:gd name="T2" fmla="*/ 304800 w 20609"/>
              <a:gd name="T3" fmla="*/ 477073 h 21600"/>
              <a:gd name="T4" fmla="*/ 0 w 20609"/>
              <a:gd name="T5" fmla="*/ 681037 h 21600"/>
              <a:gd name="T6" fmla="*/ 0 60000 65536"/>
              <a:gd name="T7" fmla="*/ 0 60000 65536"/>
              <a:gd name="T8" fmla="*/ 0 60000 65536"/>
              <a:gd name="T9" fmla="*/ 0 w 20609"/>
              <a:gd name="T10" fmla="*/ 0 h 21600"/>
              <a:gd name="T11" fmla="*/ 20609 w 20609"/>
              <a:gd name="T12" fmla="*/ 21600 h 21600"/>
            </a:gdLst>
            <a:ahLst/>
            <a:cxnLst>
              <a:cxn ang="T6">
                <a:pos x="T0" y="T1"/>
              </a:cxn>
              <a:cxn ang="T7">
                <a:pos x="T2" y="T3"/>
              </a:cxn>
              <a:cxn ang="T8">
                <a:pos x="T4" y="T5"/>
              </a:cxn>
            </a:cxnLst>
            <a:rect l="T9" t="T10" r="T11" b="T12"/>
            <a:pathLst>
              <a:path w="20609" h="21600" fill="none" extrusionOk="0">
                <a:moveTo>
                  <a:pt x="0" y="-1"/>
                </a:moveTo>
                <a:cubicBezTo>
                  <a:pt x="9437" y="-1"/>
                  <a:pt x="17782" y="6126"/>
                  <a:pt x="20608" y="15131"/>
                </a:cubicBezTo>
              </a:path>
              <a:path w="20609" h="21600" stroke="0" extrusionOk="0">
                <a:moveTo>
                  <a:pt x="0" y="-1"/>
                </a:moveTo>
                <a:cubicBezTo>
                  <a:pt x="9437" y="-1"/>
                  <a:pt x="17782" y="6126"/>
                  <a:pt x="20608" y="15131"/>
                </a:cubicBezTo>
                <a:lnTo>
                  <a:pt x="0" y="21600"/>
                </a:lnTo>
                <a:close/>
              </a:path>
            </a:pathLst>
          </a:custGeom>
          <a:noFill/>
          <a:ln w="9525">
            <a:solidFill>
              <a:schemeClr val="bg1"/>
            </a:solidFill>
            <a:round/>
            <a:headEnd/>
            <a:tailEnd/>
          </a:ln>
        </p:spPr>
        <p:txBody>
          <a:bodyPr wrap="none" anchor="ctr">
            <a:prstTxWarp prst="textNoShape">
              <a:avLst/>
            </a:prstTxWarp>
          </a:bodyPr>
          <a:lstStyle/>
          <a:p>
            <a:endParaRPr lang="ja-JP" altLang="en-US"/>
          </a:p>
        </p:txBody>
      </p:sp>
      <p:sp>
        <p:nvSpPr>
          <p:cNvPr id="54309" name="Line 45"/>
          <p:cNvSpPr>
            <a:spLocks noChangeShapeType="1"/>
          </p:cNvSpPr>
          <p:nvPr/>
        </p:nvSpPr>
        <p:spPr bwMode="auto">
          <a:xfrm flipV="1">
            <a:off x="7412039" y="2791619"/>
            <a:ext cx="0" cy="2119313"/>
          </a:xfrm>
          <a:prstGeom prst="line">
            <a:avLst/>
          </a:prstGeom>
          <a:noFill/>
          <a:ln w="9525">
            <a:solidFill>
              <a:srgbClr val="FFFF00"/>
            </a:solidFill>
            <a:round/>
            <a:headEnd/>
            <a:tailEnd type="triangle" w="med" len="med"/>
          </a:ln>
        </p:spPr>
        <p:txBody>
          <a:bodyPr>
            <a:prstTxWarp prst="textNoShape">
              <a:avLst/>
            </a:prstTxWarp>
          </a:bodyPr>
          <a:lstStyle/>
          <a:p>
            <a:endParaRPr lang="ja-JP" altLang="en-US"/>
          </a:p>
        </p:txBody>
      </p:sp>
      <p:sp>
        <p:nvSpPr>
          <p:cNvPr id="54310" name="Oval 46"/>
          <p:cNvSpPr>
            <a:spLocks noChangeArrowheads="1"/>
          </p:cNvSpPr>
          <p:nvPr/>
        </p:nvSpPr>
        <p:spPr bwMode="auto">
          <a:xfrm>
            <a:off x="7350125" y="2613818"/>
            <a:ext cx="152400" cy="152400"/>
          </a:xfrm>
          <a:prstGeom prst="ellipse">
            <a:avLst/>
          </a:prstGeom>
          <a:solidFill>
            <a:schemeClr val="accent1"/>
          </a:solidFill>
          <a:ln w="9525">
            <a:solidFill>
              <a:srgbClr val="66FF33"/>
            </a:solidFill>
            <a:round/>
            <a:headEnd/>
            <a:tailEnd/>
          </a:ln>
        </p:spPr>
        <p:txBody>
          <a:bodyPr wrap="none" anchor="ctr">
            <a:prstTxWarp prst="textNoShape">
              <a:avLst/>
            </a:prstTxWarp>
          </a:bodyPr>
          <a:lstStyle/>
          <a:p>
            <a:endParaRPr lang="ja-JP" altLang="en-US"/>
          </a:p>
        </p:txBody>
      </p:sp>
      <p:grpSp>
        <p:nvGrpSpPr>
          <p:cNvPr id="6" name="Group 47"/>
          <p:cNvGrpSpPr>
            <a:grpSpLocks/>
          </p:cNvGrpSpPr>
          <p:nvPr/>
        </p:nvGrpSpPr>
        <p:grpSpPr bwMode="auto">
          <a:xfrm>
            <a:off x="6199188" y="2613818"/>
            <a:ext cx="152400" cy="152400"/>
            <a:chOff x="3408" y="2448"/>
            <a:chExt cx="96" cy="96"/>
          </a:xfrm>
        </p:grpSpPr>
        <p:sp>
          <p:nvSpPr>
            <p:cNvPr id="54317" name="Oval 48"/>
            <p:cNvSpPr>
              <a:spLocks noChangeArrowheads="1"/>
            </p:cNvSpPr>
            <p:nvPr/>
          </p:nvSpPr>
          <p:spPr bwMode="auto">
            <a:xfrm>
              <a:off x="3408" y="2448"/>
              <a:ext cx="96" cy="96"/>
            </a:xfrm>
            <a:prstGeom prst="ellipse">
              <a:avLst/>
            </a:prstGeom>
            <a:solidFill>
              <a:schemeClr val="accent1"/>
            </a:solidFill>
            <a:ln w="9525">
              <a:solidFill>
                <a:srgbClr val="66FF33"/>
              </a:solidFill>
              <a:round/>
              <a:headEnd/>
              <a:tailEnd/>
            </a:ln>
          </p:spPr>
          <p:txBody>
            <a:bodyPr wrap="none" anchor="ctr">
              <a:prstTxWarp prst="textNoShape">
                <a:avLst/>
              </a:prstTxWarp>
            </a:bodyPr>
            <a:lstStyle/>
            <a:p>
              <a:endParaRPr lang="ja-JP" altLang="en-US"/>
            </a:p>
          </p:txBody>
        </p:sp>
        <p:sp>
          <p:nvSpPr>
            <p:cNvPr id="54318" name="Freeform 49"/>
            <p:cNvSpPr>
              <a:spLocks/>
            </p:cNvSpPr>
            <p:nvPr/>
          </p:nvSpPr>
          <p:spPr bwMode="auto">
            <a:xfrm>
              <a:off x="3456" y="2448"/>
              <a:ext cx="44" cy="96"/>
            </a:xfrm>
            <a:custGeom>
              <a:avLst/>
              <a:gdLst>
                <a:gd name="T0" fmla="*/ 0 w 44"/>
                <a:gd name="T1" fmla="*/ 96 h 96"/>
                <a:gd name="T2" fmla="*/ 0 w 44"/>
                <a:gd name="T3" fmla="*/ 0 h 96"/>
                <a:gd name="T4" fmla="*/ 14 w 44"/>
                <a:gd name="T5" fmla="*/ 6 h 96"/>
                <a:gd name="T6" fmla="*/ 26 w 44"/>
                <a:gd name="T7" fmla="*/ 14 h 96"/>
                <a:gd name="T8" fmla="*/ 36 w 44"/>
                <a:gd name="T9" fmla="*/ 21 h 96"/>
                <a:gd name="T10" fmla="*/ 42 w 44"/>
                <a:gd name="T11" fmla="*/ 32 h 96"/>
                <a:gd name="T12" fmla="*/ 44 w 44"/>
                <a:gd name="T13" fmla="*/ 48 h 96"/>
                <a:gd name="T14" fmla="*/ 42 w 44"/>
                <a:gd name="T15" fmla="*/ 59 h 96"/>
                <a:gd name="T16" fmla="*/ 35 w 44"/>
                <a:gd name="T17" fmla="*/ 72 h 96"/>
                <a:gd name="T18" fmla="*/ 27 w 44"/>
                <a:gd name="T19" fmla="*/ 80 h 96"/>
                <a:gd name="T20" fmla="*/ 15 w 44"/>
                <a:gd name="T21" fmla="*/ 89 h 96"/>
                <a:gd name="T22" fmla="*/ 0 w 44"/>
                <a:gd name="T23" fmla="*/ 96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96"/>
                <a:gd name="T38" fmla="*/ 44 w 44"/>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96">
                  <a:moveTo>
                    <a:pt x="0" y="96"/>
                  </a:moveTo>
                  <a:lnTo>
                    <a:pt x="0" y="0"/>
                  </a:lnTo>
                  <a:lnTo>
                    <a:pt x="14" y="6"/>
                  </a:lnTo>
                  <a:lnTo>
                    <a:pt x="26" y="14"/>
                  </a:lnTo>
                  <a:lnTo>
                    <a:pt x="36" y="21"/>
                  </a:lnTo>
                  <a:lnTo>
                    <a:pt x="42" y="32"/>
                  </a:lnTo>
                  <a:lnTo>
                    <a:pt x="44" y="48"/>
                  </a:lnTo>
                  <a:lnTo>
                    <a:pt x="42" y="59"/>
                  </a:lnTo>
                  <a:lnTo>
                    <a:pt x="35" y="72"/>
                  </a:lnTo>
                  <a:lnTo>
                    <a:pt x="27" y="80"/>
                  </a:lnTo>
                  <a:lnTo>
                    <a:pt x="15" y="89"/>
                  </a:lnTo>
                  <a:lnTo>
                    <a:pt x="0" y="96"/>
                  </a:lnTo>
                  <a:close/>
                </a:path>
              </a:pathLst>
            </a:custGeom>
            <a:solidFill>
              <a:schemeClr val="bg1"/>
            </a:solidFill>
            <a:ln w="9525">
              <a:solidFill>
                <a:schemeClr val="bg1"/>
              </a:solidFill>
              <a:round/>
              <a:headEnd/>
              <a:tailEnd/>
            </a:ln>
          </p:spPr>
          <p:txBody>
            <a:bodyPr>
              <a:prstTxWarp prst="textNoShape">
                <a:avLst/>
              </a:prstTxWarp>
            </a:bodyPr>
            <a:lstStyle/>
            <a:p>
              <a:endParaRPr lang="ja-JP" altLang="en-US"/>
            </a:p>
          </p:txBody>
        </p:sp>
      </p:grpSp>
      <p:sp>
        <p:nvSpPr>
          <p:cNvPr id="54312" name="Line 50"/>
          <p:cNvSpPr>
            <a:spLocks noChangeShapeType="1"/>
          </p:cNvSpPr>
          <p:nvPr/>
        </p:nvSpPr>
        <p:spPr bwMode="auto">
          <a:xfrm flipV="1">
            <a:off x="6264275" y="2799557"/>
            <a:ext cx="0" cy="1958975"/>
          </a:xfrm>
          <a:prstGeom prst="line">
            <a:avLst/>
          </a:prstGeom>
          <a:noFill/>
          <a:ln w="9525">
            <a:solidFill>
              <a:srgbClr val="FFFF00"/>
            </a:solidFill>
            <a:round/>
            <a:headEnd/>
            <a:tailEnd type="triangle" w="med" len="med"/>
          </a:ln>
        </p:spPr>
        <p:txBody>
          <a:bodyPr>
            <a:prstTxWarp prst="textNoShape">
              <a:avLst/>
            </a:prstTxWarp>
          </a:bodyPr>
          <a:lstStyle/>
          <a:p>
            <a:endParaRPr lang="ja-JP" altLang="en-US"/>
          </a:p>
        </p:txBody>
      </p:sp>
      <p:sp>
        <p:nvSpPr>
          <p:cNvPr id="54313" name="Text Box 51"/>
          <p:cNvSpPr txBox="1">
            <a:spLocks noChangeArrowheads="1"/>
          </p:cNvSpPr>
          <p:nvPr/>
        </p:nvSpPr>
        <p:spPr bwMode="auto">
          <a:xfrm>
            <a:off x="950332" y="0"/>
            <a:ext cx="7237931" cy="584776"/>
          </a:xfrm>
          <a:prstGeom prst="rect">
            <a:avLst/>
          </a:prstGeom>
          <a:noFill/>
          <a:ln w="9525">
            <a:noFill/>
            <a:miter lim="800000"/>
            <a:headEnd/>
            <a:tailEnd/>
          </a:ln>
        </p:spPr>
        <p:txBody>
          <a:bodyPr wrap="square">
            <a:prstTxWarp prst="textNoShape">
              <a:avLst/>
            </a:prstTxWarp>
            <a:spAutoFit/>
          </a:bodyPr>
          <a:lstStyle/>
          <a:p>
            <a:pPr algn="ctr"/>
            <a:r>
              <a:rPr lang="en-US" altLang="ja-JP" sz="3200" dirty="0">
                <a:solidFill>
                  <a:srgbClr val="0000FF"/>
                </a:solidFill>
                <a:latin typeface="+mj-lt"/>
                <a:ea typeface="Osaka" pitchFamily="-1" charset="-128"/>
                <a:cs typeface="Osaka" pitchFamily="-1" charset="-128"/>
              </a:rPr>
              <a:t>Core-hole </a:t>
            </a:r>
            <a:r>
              <a:rPr lang="en-US" altLang="ja-JP" sz="3200" dirty="0" smtClean="0">
                <a:solidFill>
                  <a:srgbClr val="0000FF"/>
                </a:solidFill>
                <a:latin typeface="+mj-lt"/>
                <a:ea typeface="Osaka" pitchFamily="-1" charset="-128"/>
                <a:cs typeface="Osaka" pitchFamily="-1" charset="-128"/>
              </a:rPr>
              <a:t>effect in </a:t>
            </a:r>
            <a:r>
              <a:rPr lang="en-US" altLang="ja-JP" sz="3200" dirty="0">
                <a:solidFill>
                  <a:srgbClr val="0000FF"/>
                </a:solidFill>
                <a:latin typeface="+mj-lt"/>
                <a:ea typeface="Osaka" pitchFamily="-1" charset="-128"/>
                <a:cs typeface="Osaka" pitchFamily="-1" charset="-128"/>
              </a:rPr>
              <a:t>simulation</a:t>
            </a:r>
          </a:p>
        </p:txBody>
      </p:sp>
      <p:sp>
        <p:nvSpPr>
          <p:cNvPr id="54314" name="AutoShape 52"/>
          <p:cNvSpPr>
            <a:spLocks noChangeArrowheads="1"/>
          </p:cNvSpPr>
          <p:nvPr/>
        </p:nvSpPr>
        <p:spPr bwMode="auto">
          <a:xfrm>
            <a:off x="6918326" y="1462882"/>
            <a:ext cx="1079500" cy="4535487"/>
          </a:xfrm>
          <a:prstGeom prst="roundRect">
            <a:avLst>
              <a:gd name="adj" fmla="val 16667"/>
            </a:avLst>
          </a:prstGeom>
          <a:noFill/>
          <a:ln w="28575">
            <a:solidFill>
              <a:srgbClr val="FF0A12"/>
            </a:solidFill>
            <a:round/>
            <a:headEnd/>
            <a:tailEnd/>
          </a:ln>
        </p:spPr>
        <p:txBody>
          <a:bodyPr wrap="none" anchor="ctr">
            <a:prstTxWarp prst="textNoShape">
              <a:avLst/>
            </a:prstTxWarp>
          </a:bodyPr>
          <a:lstStyle/>
          <a:p>
            <a:endParaRPr lang="ja-JP" altLang="en-US"/>
          </a:p>
        </p:txBody>
      </p:sp>
      <p:sp>
        <p:nvSpPr>
          <p:cNvPr id="54316" name="Text Box 54"/>
          <p:cNvSpPr txBox="1">
            <a:spLocks noChangeArrowheads="1"/>
          </p:cNvSpPr>
          <p:nvPr/>
        </p:nvSpPr>
        <p:spPr bwMode="auto">
          <a:xfrm>
            <a:off x="6850063" y="894557"/>
            <a:ext cx="1621733" cy="369332"/>
          </a:xfrm>
          <a:prstGeom prst="rect">
            <a:avLst/>
          </a:prstGeom>
          <a:noFill/>
          <a:ln w="9525">
            <a:noFill/>
            <a:miter lim="800000"/>
            <a:headEnd/>
            <a:tailEnd/>
          </a:ln>
        </p:spPr>
        <p:txBody>
          <a:bodyPr wrap="none">
            <a:prstTxWarp prst="textNoShape">
              <a:avLst/>
            </a:prstTxWarp>
            <a:spAutoFit/>
          </a:bodyPr>
          <a:lstStyle/>
          <a:p>
            <a:r>
              <a:rPr lang="en-US" altLang="ja-JP"/>
              <a:t>real final state</a:t>
            </a:r>
          </a:p>
        </p:txBody>
      </p:sp>
      <p:sp>
        <p:nvSpPr>
          <p:cNvPr id="55" name="日付プレースホルダ 54"/>
          <p:cNvSpPr>
            <a:spLocks noGrp="1"/>
          </p:cNvSpPr>
          <p:nvPr>
            <p:ph type="dt" sz="half" idx="10"/>
          </p:nvPr>
        </p:nvSpPr>
        <p:spPr/>
        <p:txBody>
          <a:bodyPr/>
          <a:lstStyle/>
          <a:p>
            <a:r>
              <a:rPr lang="en-US" altLang="ja-JP" smtClean="0"/>
              <a:t>2011/9/27</a:t>
            </a:r>
            <a:endParaRPr lang="ja-JP" altLang="en-US"/>
          </a:p>
        </p:txBody>
      </p:sp>
      <p:sp>
        <p:nvSpPr>
          <p:cNvPr id="56" name="スライド番号プレースホルダ 55"/>
          <p:cNvSpPr>
            <a:spLocks noGrp="1"/>
          </p:cNvSpPr>
          <p:nvPr>
            <p:ph type="sldNum" sz="quarter" idx="12"/>
          </p:nvPr>
        </p:nvSpPr>
        <p:spPr/>
        <p:txBody>
          <a:bodyPr/>
          <a:lstStyle/>
          <a:p>
            <a:fld id="{D52EB80E-06F1-4F72-B7E2-23BDC7693653}" type="slidenum">
              <a:rPr lang="ja-JP" altLang="en-US" smtClean="0"/>
              <a:pPr/>
              <a:t>35</a:t>
            </a:fld>
            <a:endParaRPr lang="ja-JP" altLang="en-US"/>
          </a:p>
        </p:txBody>
      </p:sp>
      <p:sp>
        <p:nvSpPr>
          <p:cNvPr id="57" name="フッター プレースホルダ 56"/>
          <p:cNvSpPr>
            <a:spLocks noGrp="1"/>
          </p:cNvSpPr>
          <p:nvPr>
            <p:ph type="ftr" sz="quarter" idx="11"/>
          </p:nvPr>
        </p:nvSpPr>
        <p:spPr/>
        <p:txBody>
          <a:bodyPr/>
          <a:lstStyle/>
          <a:p>
            <a:r>
              <a:rPr lang="en-US" altLang="ja-JP" smtClean="0"/>
              <a:t>IAM/MSE</a:t>
            </a:r>
            <a:endParaRPr lang="ja-JP" altLang="en-US" dirty="0"/>
          </a:p>
        </p:txBody>
      </p:sp>
      <p:sp>
        <p:nvSpPr>
          <p:cNvPr id="59" name="正方形/長方形 316"/>
          <p:cNvSpPr>
            <a:spLocks noChangeArrowheads="1"/>
          </p:cNvSpPr>
          <p:nvPr/>
        </p:nvSpPr>
        <p:spPr bwMode="auto">
          <a:xfrm>
            <a:off x="1419226" y="990658"/>
            <a:ext cx="1428751" cy="400110"/>
          </a:xfrm>
          <a:prstGeom prst="rect">
            <a:avLst/>
          </a:prstGeom>
          <a:noFill/>
          <a:ln w="9525">
            <a:noFill/>
            <a:miter lim="800000"/>
            <a:headEnd/>
            <a:tailEnd/>
          </a:ln>
        </p:spPr>
        <p:txBody>
          <a:bodyPr>
            <a:prstTxWarp prst="textNoShape">
              <a:avLst/>
            </a:prstTxWarp>
            <a:spAutoFit/>
          </a:bodyPr>
          <a:lstStyle/>
          <a:p>
            <a:pPr algn="ctr"/>
            <a:r>
              <a:rPr lang="en-US" altLang="ja-JP" sz="2000" b="1" u="sng" dirty="0">
                <a:ea typeface="Times New Roman" pitchFamily="-1" charset="0"/>
                <a:cs typeface="Times New Roman" pitchFamily="-1" charset="0"/>
              </a:rPr>
              <a:t>O K-edge</a:t>
            </a:r>
            <a:endParaRPr lang="en-US" altLang="ja-JP" sz="2000" dirty="0">
              <a:latin typeface="Calibri" pitchFamily="-1" charset="0"/>
              <a:ea typeface="Times New Roman" pitchFamily="-1" charset="0"/>
              <a:cs typeface="Times New Roman" pitchFamily="-1" charset="0"/>
            </a:endParaRPr>
          </a:p>
        </p:txBody>
      </p:sp>
      <p:grpSp>
        <p:nvGrpSpPr>
          <p:cNvPr id="7" name="グループ化 69"/>
          <p:cNvGrpSpPr>
            <a:grpSpLocks/>
          </p:cNvGrpSpPr>
          <p:nvPr/>
        </p:nvGrpSpPr>
        <p:grpSpPr bwMode="auto">
          <a:xfrm>
            <a:off x="1368267" y="1576276"/>
            <a:ext cx="1946054" cy="2888004"/>
            <a:chOff x="4393015" y="1143778"/>
            <a:chExt cx="1593548" cy="2408642"/>
          </a:xfrm>
        </p:grpSpPr>
        <p:grpSp>
          <p:nvGrpSpPr>
            <p:cNvPr id="8" name="グループ化 36"/>
            <p:cNvGrpSpPr>
              <a:grpSpLocks/>
            </p:cNvGrpSpPr>
            <p:nvPr/>
          </p:nvGrpSpPr>
          <p:grpSpPr bwMode="auto">
            <a:xfrm>
              <a:off x="4643438" y="1153305"/>
              <a:ext cx="1074906" cy="1559176"/>
              <a:chOff x="6286512" y="1172761"/>
              <a:chExt cx="1074906" cy="1559176"/>
            </a:xfrm>
          </p:grpSpPr>
          <p:sp>
            <p:nvSpPr>
              <p:cNvPr id="75" name="フリーフォーム 84"/>
              <p:cNvSpPr>
                <a:spLocks/>
              </p:cNvSpPr>
              <p:nvPr/>
            </p:nvSpPr>
            <p:spPr bwMode="auto">
              <a:xfrm>
                <a:off x="6286512" y="1214422"/>
                <a:ext cx="1074906" cy="1517515"/>
              </a:xfrm>
              <a:custGeom>
                <a:avLst/>
                <a:gdLst>
                  <a:gd name="T0" fmla="*/ 119974 w 1074906"/>
                  <a:gd name="T1" fmla="*/ 1517515 h 1517515"/>
                  <a:gd name="T2" fmla="*/ 363165 w 1074906"/>
                  <a:gd name="T3" fmla="*/ 1293779 h 1517515"/>
                  <a:gd name="T4" fmla="*/ 839821 w 1074906"/>
                  <a:gd name="T5" fmla="*/ 1245141 h 1517515"/>
                  <a:gd name="T6" fmla="*/ 217250 w 1074906"/>
                  <a:gd name="T7" fmla="*/ 1196502 h 1517515"/>
                  <a:gd name="T8" fmla="*/ 1063557 w 1074906"/>
                  <a:gd name="T9" fmla="*/ 1118681 h 1517515"/>
                  <a:gd name="T10" fmla="*/ 149157 w 1074906"/>
                  <a:gd name="T11" fmla="*/ 885217 h 1517515"/>
                  <a:gd name="T12" fmla="*/ 168612 w 1074906"/>
                  <a:gd name="T13" fmla="*/ 593387 h 1517515"/>
                  <a:gd name="T14" fmla="*/ 509080 w 1074906"/>
                  <a:gd name="T15" fmla="*/ 515566 h 1517515"/>
                  <a:gd name="T16" fmla="*/ 256161 w 1074906"/>
                  <a:gd name="T17" fmla="*/ 496111 h 1517515"/>
                  <a:gd name="T18" fmla="*/ 664723 w 1074906"/>
                  <a:gd name="T19" fmla="*/ 466928 h 1517515"/>
                  <a:gd name="T20" fmla="*/ 207523 w 1074906"/>
                  <a:gd name="T21" fmla="*/ 379379 h 1517515"/>
                  <a:gd name="T22" fmla="*/ 946825 w 1074906"/>
                  <a:gd name="T23" fmla="*/ 321013 h 1517515"/>
                  <a:gd name="T24" fmla="*/ 606357 w 1074906"/>
                  <a:gd name="T25" fmla="*/ 262647 h 1517515"/>
                  <a:gd name="T26" fmla="*/ 898187 w 1074906"/>
                  <a:gd name="T27" fmla="*/ 155643 h 1517515"/>
                  <a:gd name="T28" fmla="*/ 353438 w 1074906"/>
                  <a:gd name="T29" fmla="*/ 136187 h 1517515"/>
                  <a:gd name="T30" fmla="*/ 197795 w 1074906"/>
                  <a:gd name="T31" fmla="*/ 0 h 15175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4906"/>
                  <a:gd name="T49" fmla="*/ 0 h 1517515"/>
                  <a:gd name="T50" fmla="*/ 1074906 w 1074906"/>
                  <a:gd name="T51" fmla="*/ 1517515 h 15175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4906" h="1517515">
                    <a:moveTo>
                      <a:pt x="119974" y="1517515"/>
                    </a:moveTo>
                    <a:cubicBezTo>
                      <a:pt x="181582" y="1428345"/>
                      <a:pt x="243190" y="1339175"/>
                      <a:pt x="363165" y="1293779"/>
                    </a:cubicBezTo>
                    <a:cubicBezTo>
                      <a:pt x="483140" y="1248383"/>
                      <a:pt x="864140" y="1261354"/>
                      <a:pt x="839821" y="1245141"/>
                    </a:cubicBezTo>
                    <a:cubicBezTo>
                      <a:pt x="815502" y="1228928"/>
                      <a:pt x="179961" y="1217579"/>
                      <a:pt x="217250" y="1196502"/>
                    </a:cubicBezTo>
                    <a:cubicBezTo>
                      <a:pt x="254539" y="1175425"/>
                      <a:pt x="1074906" y="1170562"/>
                      <a:pt x="1063557" y="1118681"/>
                    </a:cubicBezTo>
                    <a:cubicBezTo>
                      <a:pt x="1052208" y="1066800"/>
                      <a:pt x="298315" y="972766"/>
                      <a:pt x="149157" y="885217"/>
                    </a:cubicBezTo>
                    <a:cubicBezTo>
                      <a:pt x="0" y="797668"/>
                      <a:pt x="108625" y="654995"/>
                      <a:pt x="168612" y="593387"/>
                    </a:cubicBezTo>
                    <a:cubicBezTo>
                      <a:pt x="228599" y="531779"/>
                      <a:pt x="494489" y="531779"/>
                      <a:pt x="509080" y="515566"/>
                    </a:cubicBezTo>
                    <a:cubicBezTo>
                      <a:pt x="523671" y="499353"/>
                      <a:pt x="230221" y="504217"/>
                      <a:pt x="256161" y="496111"/>
                    </a:cubicBezTo>
                    <a:cubicBezTo>
                      <a:pt x="282102" y="488005"/>
                      <a:pt x="672829" y="486383"/>
                      <a:pt x="664723" y="466928"/>
                    </a:cubicBezTo>
                    <a:cubicBezTo>
                      <a:pt x="656617" y="447473"/>
                      <a:pt x="160506" y="403698"/>
                      <a:pt x="207523" y="379379"/>
                    </a:cubicBezTo>
                    <a:cubicBezTo>
                      <a:pt x="254540" y="355060"/>
                      <a:pt x="880353" y="340468"/>
                      <a:pt x="946825" y="321013"/>
                    </a:cubicBezTo>
                    <a:cubicBezTo>
                      <a:pt x="1013297" y="301558"/>
                      <a:pt x="614463" y="290209"/>
                      <a:pt x="606357" y="262647"/>
                    </a:cubicBezTo>
                    <a:cubicBezTo>
                      <a:pt x="598251" y="235085"/>
                      <a:pt x="940340" y="176720"/>
                      <a:pt x="898187" y="155643"/>
                    </a:cubicBezTo>
                    <a:cubicBezTo>
                      <a:pt x="856034" y="134566"/>
                      <a:pt x="470170" y="162128"/>
                      <a:pt x="353438" y="136187"/>
                    </a:cubicBezTo>
                    <a:cubicBezTo>
                      <a:pt x="236706" y="110247"/>
                      <a:pt x="217250" y="55123"/>
                      <a:pt x="197795" y="0"/>
                    </a:cubicBezTo>
                  </a:path>
                </a:pathLst>
              </a:custGeom>
              <a:solidFill>
                <a:schemeClr val="tx1"/>
              </a:solidFill>
              <a:ln w="9525">
                <a:solidFill>
                  <a:schemeClr val="tx1"/>
                </a:solidFill>
                <a:round/>
                <a:headEnd/>
                <a:tailEnd/>
              </a:ln>
            </p:spPr>
            <p:txBody>
              <a:bodyPr anchor="ctr">
                <a:prstTxWarp prst="textNoShape">
                  <a:avLst/>
                </a:prstTxWarp>
              </a:bodyPr>
              <a:lstStyle/>
              <a:p>
                <a:endParaRPr lang="ja-JP" altLang="en-US"/>
              </a:p>
            </p:txBody>
          </p:sp>
          <p:sp>
            <p:nvSpPr>
              <p:cNvPr id="76" name="正方形/長方形 75"/>
              <p:cNvSpPr>
                <a:spLocks noChangeArrowheads="1"/>
              </p:cNvSpPr>
              <p:nvPr/>
            </p:nvSpPr>
            <p:spPr bwMode="auto">
              <a:xfrm>
                <a:off x="6286529" y="1172761"/>
                <a:ext cx="1071628" cy="928843"/>
              </a:xfrm>
              <a:prstGeom prst="rect">
                <a:avLst/>
              </a:prstGeom>
              <a:solidFill>
                <a:schemeClr val="bg1"/>
              </a:solidFill>
              <a:ln w="25400">
                <a:noFill/>
                <a:miter lim="800000"/>
                <a:headEnd/>
                <a:tailEnd/>
              </a:ln>
            </p:spPr>
            <p:txBody>
              <a:bodyPr anchor="ctr">
                <a:prstTxWarp prst="textNoShape">
                  <a:avLst/>
                </a:prstTxWarp>
              </a:bodyPr>
              <a:lstStyle/>
              <a:p>
                <a:pPr algn="ctr" fontAlgn="auto">
                  <a:spcBef>
                    <a:spcPts val="0"/>
                  </a:spcBef>
                  <a:spcAft>
                    <a:spcPts val="0"/>
                  </a:spcAft>
                  <a:defRPr/>
                </a:pPr>
                <a:endParaRPr lang="ja-JP" altLang="en-US" dirty="0">
                  <a:solidFill>
                    <a:schemeClr val="lt1"/>
                  </a:solidFill>
                  <a:latin typeface="+mn-lt"/>
                  <a:ea typeface="+mn-ea"/>
                  <a:cs typeface="+mn-cs"/>
                </a:endParaRPr>
              </a:p>
            </p:txBody>
          </p:sp>
        </p:grpSp>
        <p:cxnSp>
          <p:nvCxnSpPr>
            <p:cNvPr id="62" name="直線矢印コネクタ 71"/>
            <p:cNvCxnSpPr>
              <a:cxnSpLocks noChangeShapeType="1"/>
            </p:cNvCxnSpPr>
            <p:nvPr/>
          </p:nvCxnSpPr>
          <p:spPr bwMode="auto">
            <a:xfrm rot="5400000" flipH="1" flipV="1">
              <a:off x="3857620" y="2071678"/>
              <a:ext cx="1857388" cy="1588"/>
            </a:xfrm>
            <a:prstGeom prst="straightConnector1">
              <a:avLst/>
            </a:prstGeom>
            <a:noFill/>
            <a:ln w="9525">
              <a:solidFill>
                <a:schemeClr val="tx1"/>
              </a:solidFill>
              <a:round/>
              <a:headEnd/>
              <a:tailEnd type="arrow" w="med" len="med"/>
            </a:ln>
          </p:spPr>
        </p:cxnSp>
        <p:sp>
          <p:nvSpPr>
            <p:cNvPr id="63" name="テキスト ボックス 72"/>
            <p:cNvSpPr txBox="1">
              <a:spLocks noChangeArrowheads="1"/>
            </p:cNvSpPr>
            <p:nvPr/>
          </p:nvSpPr>
          <p:spPr bwMode="auto">
            <a:xfrm rot="16200000">
              <a:off x="3702714" y="2277065"/>
              <a:ext cx="1683033" cy="302432"/>
            </a:xfrm>
            <a:prstGeom prst="rect">
              <a:avLst/>
            </a:prstGeom>
            <a:noFill/>
            <a:ln w="9525">
              <a:noFill/>
              <a:miter lim="800000"/>
              <a:headEnd/>
              <a:tailEnd/>
            </a:ln>
          </p:spPr>
          <p:txBody>
            <a:bodyPr wrap="square">
              <a:prstTxWarp prst="textNoShape">
                <a:avLst/>
              </a:prstTxWarp>
              <a:spAutoFit/>
            </a:bodyPr>
            <a:lstStyle/>
            <a:p>
              <a:r>
                <a:rPr lang="en-US" altLang="ja-JP">
                  <a:ea typeface="Times New Roman" pitchFamily="-1" charset="0"/>
                  <a:cs typeface="Times New Roman" pitchFamily="-1" charset="0"/>
                </a:rPr>
                <a:t>DOS of electron</a:t>
              </a:r>
            </a:p>
          </p:txBody>
        </p:sp>
        <p:cxnSp>
          <p:nvCxnSpPr>
            <p:cNvPr id="64" name="直線コネクタ 73"/>
            <p:cNvCxnSpPr>
              <a:cxnSpLocks noChangeShapeType="1"/>
            </p:cNvCxnSpPr>
            <p:nvPr/>
          </p:nvCxnSpPr>
          <p:spPr bwMode="auto">
            <a:xfrm>
              <a:off x="4786314" y="2071678"/>
              <a:ext cx="900000" cy="0"/>
            </a:xfrm>
            <a:prstGeom prst="line">
              <a:avLst/>
            </a:prstGeom>
            <a:noFill/>
            <a:ln w="9525">
              <a:solidFill>
                <a:schemeClr val="tx1"/>
              </a:solidFill>
              <a:prstDash val="dash"/>
              <a:round/>
              <a:headEnd/>
              <a:tailEnd/>
            </a:ln>
          </p:spPr>
        </p:cxnSp>
        <p:cxnSp>
          <p:nvCxnSpPr>
            <p:cNvPr id="65" name="直線コネクタ 74"/>
            <p:cNvCxnSpPr>
              <a:cxnSpLocks noChangeShapeType="1"/>
            </p:cNvCxnSpPr>
            <p:nvPr/>
          </p:nvCxnSpPr>
          <p:spPr bwMode="auto">
            <a:xfrm rot="10800000" flipV="1">
              <a:off x="4682350" y="2958118"/>
              <a:ext cx="214314" cy="142876"/>
            </a:xfrm>
            <a:prstGeom prst="line">
              <a:avLst/>
            </a:prstGeom>
            <a:noFill/>
            <a:ln w="9525">
              <a:solidFill>
                <a:schemeClr val="tx1"/>
              </a:solidFill>
              <a:round/>
              <a:headEnd/>
              <a:tailEnd/>
            </a:ln>
          </p:spPr>
        </p:cxnSp>
        <p:cxnSp>
          <p:nvCxnSpPr>
            <p:cNvPr id="66" name="直線コネクタ 75"/>
            <p:cNvCxnSpPr>
              <a:cxnSpLocks noChangeShapeType="1"/>
            </p:cNvCxnSpPr>
            <p:nvPr/>
          </p:nvCxnSpPr>
          <p:spPr bwMode="auto">
            <a:xfrm rot="10800000" flipV="1">
              <a:off x="4692078" y="3029556"/>
              <a:ext cx="214314" cy="142876"/>
            </a:xfrm>
            <a:prstGeom prst="line">
              <a:avLst/>
            </a:prstGeom>
            <a:noFill/>
            <a:ln w="9525">
              <a:solidFill>
                <a:schemeClr val="tx1"/>
              </a:solidFill>
              <a:round/>
              <a:headEnd/>
              <a:tailEnd/>
            </a:ln>
          </p:spPr>
        </p:cxnSp>
        <p:cxnSp>
          <p:nvCxnSpPr>
            <p:cNvPr id="67" name="直線コネクタ 76"/>
            <p:cNvCxnSpPr>
              <a:cxnSpLocks noChangeShapeType="1"/>
            </p:cNvCxnSpPr>
            <p:nvPr/>
          </p:nvCxnSpPr>
          <p:spPr bwMode="auto">
            <a:xfrm rot="5400000">
              <a:off x="4572000" y="3338106"/>
              <a:ext cx="428628" cy="0"/>
            </a:xfrm>
            <a:prstGeom prst="line">
              <a:avLst/>
            </a:prstGeom>
            <a:noFill/>
            <a:ln w="9525">
              <a:solidFill>
                <a:schemeClr val="tx1"/>
              </a:solidFill>
              <a:round/>
              <a:headEnd/>
              <a:tailEnd/>
            </a:ln>
          </p:spPr>
        </p:cxnSp>
        <p:sp>
          <p:nvSpPr>
            <p:cNvPr id="68" name="フリーフォーム 77"/>
            <p:cNvSpPr>
              <a:spLocks/>
            </p:cNvSpPr>
            <p:nvPr/>
          </p:nvSpPr>
          <p:spPr bwMode="auto">
            <a:xfrm>
              <a:off x="4643438" y="1197105"/>
              <a:ext cx="1074906" cy="1517515"/>
            </a:xfrm>
            <a:custGeom>
              <a:avLst/>
              <a:gdLst>
                <a:gd name="T0" fmla="*/ 119974 w 1074906"/>
                <a:gd name="T1" fmla="*/ 1517515 h 1517515"/>
                <a:gd name="T2" fmla="*/ 363165 w 1074906"/>
                <a:gd name="T3" fmla="*/ 1293779 h 1517515"/>
                <a:gd name="T4" fmla="*/ 839821 w 1074906"/>
                <a:gd name="T5" fmla="*/ 1245141 h 1517515"/>
                <a:gd name="T6" fmla="*/ 217250 w 1074906"/>
                <a:gd name="T7" fmla="*/ 1196502 h 1517515"/>
                <a:gd name="T8" fmla="*/ 1063557 w 1074906"/>
                <a:gd name="T9" fmla="*/ 1118681 h 1517515"/>
                <a:gd name="T10" fmla="*/ 149157 w 1074906"/>
                <a:gd name="T11" fmla="*/ 885217 h 1517515"/>
                <a:gd name="T12" fmla="*/ 168612 w 1074906"/>
                <a:gd name="T13" fmla="*/ 593387 h 1517515"/>
                <a:gd name="T14" fmla="*/ 509080 w 1074906"/>
                <a:gd name="T15" fmla="*/ 515566 h 1517515"/>
                <a:gd name="T16" fmla="*/ 256161 w 1074906"/>
                <a:gd name="T17" fmla="*/ 496111 h 1517515"/>
                <a:gd name="T18" fmla="*/ 664723 w 1074906"/>
                <a:gd name="T19" fmla="*/ 466928 h 1517515"/>
                <a:gd name="T20" fmla="*/ 207523 w 1074906"/>
                <a:gd name="T21" fmla="*/ 379379 h 1517515"/>
                <a:gd name="T22" fmla="*/ 946825 w 1074906"/>
                <a:gd name="T23" fmla="*/ 321013 h 1517515"/>
                <a:gd name="T24" fmla="*/ 606357 w 1074906"/>
                <a:gd name="T25" fmla="*/ 262647 h 1517515"/>
                <a:gd name="T26" fmla="*/ 898187 w 1074906"/>
                <a:gd name="T27" fmla="*/ 155643 h 1517515"/>
                <a:gd name="T28" fmla="*/ 353438 w 1074906"/>
                <a:gd name="T29" fmla="*/ 136187 h 1517515"/>
                <a:gd name="T30" fmla="*/ 197795 w 1074906"/>
                <a:gd name="T31" fmla="*/ 0 h 15175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4906"/>
                <a:gd name="T49" fmla="*/ 0 h 1517515"/>
                <a:gd name="T50" fmla="*/ 1074906 w 1074906"/>
                <a:gd name="T51" fmla="*/ 1517515 h 15175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4906" h="1517515">
                  <a:moveTo>
                    <a:pt x="119974" y="1517515"/>
                  </a:moveTo>
                  <a:cubicBezTo>
                    <a:pt x="181582" y="1428345"/>
                    <a:pt x="243190" y="1339175"/>
                    <a:pt x="363165" y="1293779"/>
                  </a:cubicBezTo>
                  <a:cubicBezTo>
                    <a:pt x="483140" y="1248383"/>
                    <a:pt x="864140" y="1261354"/>
                    <a:pt x="839821" y="1245141"/>
                  </a:cubicBezTo>
                  <a:cubicBezTo>
                    <a:pt x="815502" y="1228928"/>
                    <a:pt x="179961" y="1217579"/>
                    <a:pt x="217250" y="1196502"/>
                  </a:cubicBezTo>
                  <a:cubicBezTo>
                    <a:pt x="254539" y="1175425"/>
                    <a:pt x="1074906" y="1170562"/>
                    <a:pt x="1063557" y="1118681"/>
                  </a:cubicBezTo>
                  <a:cubicBezTo>
                    <a:pt x="1052208" y="1066800"/>
                    <a:pt x="298315" y="972766"/>
                    <a:pt x="149157" y="885217"/>
                  </a:cubicBezTo>
                  <a:cubicBezTo>
                    <a:pt x="0" y="797668"/>
                    <a:pt x="108625" y="654995"/>
                    <a:pt x="168612" y="593387"/>
                  </a:cubicBezTo>
                  <a:cubicBezTo>
                    <a:pt x="228599" y="531779"/>
                    <a:pt x="494489" y="531779"/>
                    <a:pt x="509080" y="515566"/>
                  </a:cubicBezTo>
                  <a:cubicBezTo>
                    <a:pt x="523671" y="499353"/>
                    <a:pt x="230221" y="504217"/>
                    <a:pt x="256161" y="496111"/>
                  </a:cubicBezTo>
                  <a:cubicBezTo>
                    <a:pt x="282102" y="488005"/>
                    <a:pt x="672829" y="486383"/>
                    <a:pt x="664723" y="466928"/>
                  </a:cubicBezTo>
                  <a:cubicBezTo>
                    <a:pt x="656617" y="447473"/>
                    <a:pt x="160506" y="403698"/>
                    <a:pt x="207523" y="379379"/>
                  </a:cubicBezTo>
                  <a:cubicBezTo>
                    <a:pt x="254540" y="355060"/>
                    <a:pt x="880353" y="340468"/>
                    <a:pt x="946825" y="321013"/>
                  </a:cubicBezTo>
                  <a:cubicBezTo>
                    <a:pt x="1013297" y="301558"/>
                    <a:pt x="614463" y="290209"/>
                    <a:pt x="606357" y="262647"/>
                  </a:cubicBezTo>
                  <a:cubicBezTo>
                    <a:pt x="598251" y="235085"/>
                    <a:pt x="940340" y="176720"/>
                    <a:pt x="898187" y="155643"/>
                  </a:cubicBezTo>
                  <a:cubicBezTo>
                    <a:pt x="856034" y="134566"/>
                    <a:pt x="470170" y="162128"/>
                    <a:pt x="353438" y="136187"/>
                  </a:cubicBezTo>
                  <a:cubicBezTo>
                    <a:pt x="236706" y="110247"/>
                    <a:pt x="217250" y="55123"/>
                    <a:pt x="197795" y="0"/>
                  </a:cubicBezTo>
                </a:path>
              </a:pathLst>
            </a:custGeom>
            <a:noFill/>
            <a:ln w="9525">
              <a:solidFill>
                <a:schemeClr val="tx1"/>
              </a:solidFill>
              <a:round/>
              <a:headEnd/>
              <a:tailEnd/>
            </a:ln>
          </p:spPr>
          <p:txBody>
            <a:bodyPr anchor="ctr">
              <a:prstTxWarp prst="textNoShape">
                <a:avLst/>
              </a:prstTxWarp>
            </a:bodyPr>
            <a:lstStyle/>
            <a:p>
              <a:endParaRPr lang="ja-JP" altLang="en-US"/>
            </a:p>
          </p:txBody>
        </p:sp>
        <p:cxnSp>
          <p:nvCxnSpPr>
            <p:cNvPr id="69" name="直線コネクタ 78"/>
            <p:cNvCxnSpPr>
              <a:cxnSpLocks noChangeShapeType="1"/>
            </p:cNvCxnSpPr>
            <p:nvPr/>
          </p:nvCxnSpPr>
          <p:spPr bwMode="auto">
            <a:xfrm>
              <a:off x="4786314" y="3357562"/>
              <a:ext cx="612000" cy="0"/>
            </a:xfrm>
            <a:prstGeom prst="line">
              <a:avLst/>
            </a:prstGeom>
            <a:noFill/>
            <a:ln w="9525">
              <a:solidFill>
                <a:schemeClr val="tx1"/>
              </a:solidFill>
              <a:round/>
              <a:headEnd/>
              <a:tailEnd/>
            </a:ln>
          </p:spPr>
        </p:cxnSp>
        <p:sp>
          <p:nvSpPr>
            <p:cNvPr id="70" name="円/楕円 69"/>
            <p:cNvSpPr/>
            <p:nvPr/>
          </p:nvSpPr>
          <p:spPr>
            <a:xfrm>
              <a:off x="4876832" y="3276149"/>
              <a:ext cx="142884" cy="1428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1" name="円/楕円 70"/>
            <p:cNvSpPr/>
            <p:nvPr/>
          </p:nvSpPr>
          <p:spPr>
            <a:xfrm>
              <a:off x="5108622" y="3276149"/>
              <a:ext cx="142884" cy="1428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72" name="直線矢印コネクタ 81"/>
            <p:cNvCxnSpPr>
              <a:cxnSpLocks noChangeShapeType="1"/>
            </p:cNvCxnSpPr>
            <p:nvPr/>
          </p:nvCxnSpPr>
          <p:spPr bwMode="auto">
            <a:xfrm rot="5400000" flipH="1" flipV="1">
              <a:off x="4182124" y="2487694"/>
              <a:ext cx="1548000" cy="1588"/>
            </a:xfrm>
            <a:prstGeom prst="straightConnector1">
              <a:avLst/>
            </a:prstGeom>
            <a:noFill/>
            <a:ln w="9525">
              <a:solidFill>
                <a:schemeClr val="tx1"/>
              </a:solidFill>
              <a:round/>
              <a:headEnd/>
              <a:tailEnd type="arrow" w="med" len="med"/>
            </a:ln>
          </p:spPr>
        </p:cxnSp>
        <p:sp>
          <p:nvSpPr>
            <p:cNvPr id="73" name="テキスト ボックス 82"/>
            <p:cNvSpPr txBox="1">
              <a:spLocks noChangeArrowheads="1"/>
            </p:cNvSpPr>
            <p:nvPr/>
          </p:nvSpPr>
          <p:spPr bwMode="auto">
            <a:xfrm>
              <a:off x="5357875" y="3172944"/>
              <a:ext cx="628688" cy="308029"/>
            </a:xfrm>
            <a:prstGeom prst="rect">
              <a:avLst/>
            </a:prstGeom>
            <a:noFill/>
            <a:ln w="9525">
              <a:noFill/>
              <a:miter lim="800000"/>
              <a:headEnd/>
              <a:tailEnd/>
            </a:ln>
          </p:spPr>
          <p:txBody>
            <a:bodyPr wrap="square">
              <a:prstTxWarp prst="textNoShape">
                <a:avLst/>
              </a:prstTxWarp>
              <a:spAutoFit/>
            </a:bodyPr>
            <a:lstStyle/>
            <a:p>
              <a:r>
                <a:rPr lang="en-US" altLang="ja-JP" dirty="0">
                  <a:ea typeface="Times New Roman" pitchFamily="-1" charset="0"/>
                  <a:cs typeface="Times New Roman" pitchFamily="-1" charset="0"/>
                </a:rPr>
                <a:t>O-1s</a:t>
              </a:r>
            </a:p>
          </p:txBody>
        </p:sp>
        <p:sp>
          <p:nvSpPr>
            <p:cNvPr id="74" name="正方形/長方形 73"/>
            <p:cNvSpPr>
              <a:spLocks noChangeArrowheads="1"/>
            </p:cNvSpPr>
            <p:nvPr/>
          </p:nvSpPr>
          <p:spPr bwMode="auto">
            <a:xfrm>
              <a:off x="4643455" y="1713786"/>
              <a:ext cx="142884" cy="428697"/>
            </a:xfrm>
            <a:prstGeom prst="rect">
              <a:avLst/>
            </a:prstGeom>
            <a:solidFill>
              <a:schemeClr val="bg1"/>
            </a:solidFill>
            <a:ln w="25400">
              <a:noFill/>
              <a:miter lim="800000"/>
              <a:headEnd/>
              <a:tailEnd/>
            </a:ln>
          </p:spPr>
          <p:txBody>
            <a:bodyPr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grpSp>
      <p:sp>
        <p:nvSpPr>
          <p:cNvPr id="77" name="テキスト ボックス 76"/>
          <p:cNvSpPr txBox="1"/>
          <p:nvPr/>
        </p:nvSpPr>
        <p:spPr>
          <a:xfrm>
            <a:off x="258896" y="4494272"/>
            <a:ext cx="3966552" cy="2062103"/>
          </a:xfrm>
          <a:prstGeom prst="rect">
            <a:avLst/>
          </a:prstGeom>
          <a:noFill/>
          <a:ln>
            <a:solidFill>
              <a:srgbClr val="0000FF"/>
            </a:solidFill>
          </a:ln>
        </p:spPr>
        <p:txBody>
          <a:bodyPr wrap="square" rtlCol="0">
            <a:spAutoFit/>
          </a:bodyPr>
          <a:lstStyle/>
          <a:p>
            <a:r>
              <a:rPr kumimoji="1" lang="en-US" altLang="ja-JP" sz="1600" dirty="0" smtClean="0"/>
              <a:t>Simulation WIEN2k </a:t>
            </a:r>
            <a:r>
              <a:rPr lang="en-US" altLang="ja-JP" sz="1600" dirty="0" smtClean="0"/>
              <a:t>+ TELNET.2 ;</a:t>
            </a:r>
          </a:p>
          <a:p>
            <a:pPr marL="182563"/>
            <a:r>
              <a:rPr lang="en-US" altLang="ja-JP" sz="1600" dirty="0" smtClean="0"/>
              <a:t>Full-potential linear augmented pale wave plus local orbital (LAPW+LO) method.</a:t>
            </a:r>
          </a:p>
          <a:p>
            <a:pPr marL="182563"/>
            <a:r>
              <a:rPr kumimoji="1" lang="en-US" altLang="ja-JP" sz="1600" dirty="0" smtClean="0"/>
              <a:t>Spin-polarized generalized-gradient approx. for exchange-correlation potential.</a:t>
            </a:r>
          </a:p>
          <a:p>
            <a:pPr marL="182563"/>
            <a:r>
              <a:rPr lang="en-US" altLang="ja-JP" sz="1600" dirty="0" smtClean="0">
                <a:solidFill>
                  <a:srgbClr val="0000FF"/>
                </a:solidFill>
              </a:rPr>
              <a:t>Core-hole is included.</a:t>
            </a:r>
            <a:r>
              <a:rPr lang="en-US" altLang="ja-JP" sz="1600" dirty="0" smtClean="0"/>
              <a:t> </a:t>
            </a:r>
            <a:r>
              <a:rPr lang="en-US" altLang="ja-JP" sz="1600" dirty="0">
                <a:solidFill>
                  <a:srgbClr val="FF0000"/>
                </a:solidFill>
              </a:rPr>
              <a:t>for a </a:t>
            </a:r>
            <a:r>
              <a:rPr lang="en-US" altLang="ja-JP" sz="1600" u="sng" dirty="0">
                <a:solidFill>
                  <a:srgbClr val="FF0000"/>
                </a:solidFill>
              </a:rPr>
              <a:t>primitive cell</a:t>
            </a:r>
            <a:endParaRPr kumimoji="1" lang="ja-JP" altLang="en-US" sz="1600" dirty="0">
              <a:solidFill>
                <a:srgbClr val="FF0000"/>
              </a:solidFill>
            </a:endParaRPr>
          </a:p>
        </p:txBody>
      </p:sp>
      <p:sp>
        <p:nvSpPr>
          <p:cNvPr id="9" name="テキスト ボックス 8"/>
          <p:cNvSpPr txBox="1"/>
          <p:nvPr/>
        </p:nvSpPr>
        <p:spPr>
          <a:xfrm>
            <a:off x="3124200" y="2503755"/>
            <a:ext cx="433132" cy="369332"/>
          </a:xfrm>
          <a:prstGeom prst="rect">
            <a:avLst/>
          </a:prstGeom>
          <a:noFill/>
        </p:spPr>
        <p:txBody>
          <a:bodyPr wrap="none" rtlCol="0">
            <a:spAutoFit/>
          </a:bodyPr>
          <a:lstStyle/>
          <a:p>
            <a:r>
              <a:rPr kumimoji="1" lang="en-US" altLang="ja-JP" dirty="0" smtClean="0"/>
              <a:t>E</a:t>
            </a:r>
            <a:r>
              <a:rPr kumimoji="1" lang="en-US" altLang="ja-JP" baseline="-25000" dirty="0" smtClean="0"/>
              <a:t>F</a:t>
            </a:r>
            <a:endParaRPr kumimoji="1" lang="ja-JP" altLang="en-US" baseline="-25000" dirty="0"/>
          </a:p>
        </p:txBody>
      </p:sp>
      <p:sp>
        <p:nvSpPr>
          <p:cNvPr id="21" name="正方形/長方形 20"/>
          <p:cNvSpPr/>
          <p:nvPr/>
        </p:nvSpPr>
        <p:spPr>
          <a:xfrm>
            <a:off x="2867023" y="2121905"/>
            <a:ext cx="2700337" cy="34179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3070734" y="2292018"/>
            <a:ext cx="2007616" cy="2747467"/>
            <a:chOff x="-1795837" y="1970074"/>
            <a:chExt cx="2007616" cy="2747467"/>
          </a:xfrm>
        </p:grpSpPr>
        <p:grpSp>
          <p:nvGrpSpPr>
            <p:cNvPr id="13" name="グループ化 12"/>
            <p:cNvGrpSpPr/>
            <p:nvPr/>
          </p:nvGrpSpPr>
          <p:grpSpPr>
            <a:xfrm>
              <a:off x="-1490133" y="2267743"/>
              <a:ext cx="1625712" cy="2374333"/>
              <a:chOff x="-1490133" y="2267743"/>
              <a:chExt cx="1625712" cy="2374333"/>
            </a:xfrm>
          </p:grpSpPr>
          <p:sp>
            <p:nvSpPr>
              <p:cNvPr id="10" name="正方形/長方形 9"/>
              <p:cNvSpPr/>
              <p:nvPr/>
            </p:nvSpPr>
            <p:spPr>
              <a:xfrm>
                <a:off x="-1490133" y="2267743"/>
                <a:ext cx="541866" cy="1189435"/>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 name="正方形/長方形 78"/>
              <p:cNvSpPr/>
              <p:nvPr/>
            </p:nvSpPr>
            <p:spPr>
              <a:xfrm>
                <a:off x="-948153" y="2275906"/>
                <a:ext cx="541866" cy="11894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406287" y="2276952"/>
                <a:ext cx="541866" cy="11894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a:off x="-1490019" y="3452641"/>
                <a:ext cx="541866" cy="11894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2" name="正方形/長方形 81"/>
              <p:cNvSpPr/>
              <p:nvPr/>
            </p:nvSpPr>
            <p:spPr>
              <a:xfrm>
                <a:off x="-949723" y="3452640"/>
                <a:ext cx="541866" cy="11894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 name="正方形/長方形 82"/>
              <p:cNvSpPr/>
              <p:nvPr/>
            </p:nvSpPr>
            <p:spPr>
              <a:xfrm>
                <a:off x="-406287" y="3452641"/>
                <a:ext cx="541866" cy="11894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 name="円/楕円 11"/>
            <p:cNvSpPr/>
            <p:nvPr/>
          </p:nvSpPr>
          <p:spPr>
            <a:xfrm flipH="1">
              <a:off x="-1022866" y="2204842"/>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flipH="1">
              <a:off x="-1544939" y="2204842"/>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flipH="1">
              <a:off x="59379" y="2204842"/>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flipH="1">
              <a:off x="-484057" y="3355081"/>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 name="円/楕円 85"/>
            <p:cNvSpPr/>
            <p:nvPr/>
          </p:nvSpPr>
          <p:spPr>
            <a:xfrm flipH="1">
              <a:off x="-475393" y="2204842"/>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7" name="円/楕円 86"/>
            <p:cNvSpPr/>
            <p:nvPr/>
          </p:nvSpPr>
          <p:spPr>
            <a:xfrm flipH="1">
              <a:off x="-1024353" y="4558671"/>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 name="円/楕円 87"/>
            <p:cNvSpPr/>
            <p:nvPr/>
          </p:nvSpPr>
          <p:spPr>
            <a:xfrm flipH="1">
              <a:off x="-1019778" y="3355081"/>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 name="円/楕円 88"/>
            <p:cNvSpPr/>
            <p:nvPr/>
          </p:nvSpPr>
          <p:spPr>
            <a:xfrm flipH="1">
              <a:off x="-1566333" y="3355081"/>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 name="円/楕円 89"/>
            <p:cNvSpPr/>
            <p:nvPr/>
          </p:nvSpPr>
          <p:spPr>
            <a:xfrm flipH="1">
              <a:off x="-1527778" y="4558671"/>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 name="円/楕円 90"/>
            <p:cNvSpPr/>
            <p:nvPr/>
          </p:nvSpPr>
          <p:spPr>
            <a:xfrm flipH="1">
              <a:off x="55258" y="4558671"/>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 name="円/楕円 91"/>
            <p:cNvSpPr/>
            <p:nvPr/>
          </p:nvSpPr>
          <p:spPr>
            <a:xfrm flipH="1">
              <a:off x="59379" y="3355081"/>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 name="円/楕円 92"/>
            <p:cNvSpPr/>
            <p:nvPr/>
          </p:nvSpPr>
          <p:spPr>
            <a:xfrm flipH="1">
              <a:off x="-482487" y="4558671"/>
              <a:ext cx="152400" cy="158870"/>
            </a:xfrm>
            <a:prstGeom prst="ellips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1295400" y="2803714"/>
              <a:ext cx="1202722" cy="1302113"/>
              <a:chOff x="-1295400" y="2803714"/>
              <a:chExt cx="1202722" cy="1302113"/>
            </a:xfrm>
          </p:grpSpPr>
          <p:sp>
            <p:nvSpPr>
              <p:cNvPr id="94" name="円/楕円 93"/>
              <p:cNvSpPr/>
              <p:nvPr/>
            </p:nvSpPr>
            <p:spPr>
              <a:xfrm flipH="1">
                <a:off x="-1295400" y="3946957"/>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5" name="円/楕円 94"/>
              <p:cNvSpPr/>
              <p:nvPr/>
            </p:nvSpPr>
            <p:spPr>
              <a:xfrm flipH="1">
                <a:off x="-1295286" y="2803714"/>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6" name="円/楕円 95"/>
              <p:cNvSpPr/>
              <p:nvPr/>
            </p:nvSpPr>
            <p:spPr>
              <a:xfrm flipH="1">
                <a:off x="-754990" y="3946957"/>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flipH="1">
                <a:off x="-733368" y="2803714"/>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8" name="円/楕円 97"/>
              <p:cNvSpPr/>
              <p:nvPr/>
            </p:nvSpPr>
            <p:spPr>
              <a:xfrm flipH="1">
                <a:off x="-245078" y="2803714"/>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9" name="円/楕円 98"/>
              <p:cNvSpPr/>
              <p:nvPr/>
            </p:nvSpPr>
            <p:spPr>
              <a:xfrm flipH="1">
                <a:off x="-245078" y="3946957"/>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1795837" y="1970074"/>
              <a:ext cx="679994" cy="276999"/>
            </a:xfrm>
            <a:prstGeom prst="rect">
              <a:avLst/>
            </a:prstGeom>
            <a:noFill/>
          </p:spPr>
          <p:txBody>
            <a:bodyPr wrap="none" rtlCol="0">
              <a:spAutoFit/>
            </a:bodyPr>
            <a:lstStyle/>
            <a:p>
              <a:r>
                <a:rPr kumimoji="1" lang="en-US" altLang="ja-JP" sz="1200" dirty="0" smtClean="0">
                  <a:solidFill>
                    <a:schemeClr val="bg1"/>
                  </a:solidFill>
                </a:rPr>
                <a:t>A-atom</a:t>
              </a:r>
              <a:endParaRPr kumimoji="1" lang="ja-JP" altLang="en-US" sz="1200" dirty="0">
                <a:solidFill>
                  <a:schemeClr val="bg1"/>
                </a:solidFill>
              </a:endParaRPr>
            </a:p>
          </p:txBody>
        </p:sp>
        <p:sp>
          <p:nvSpPr>
            <p:cNvPr id="101" name="テキスト ボックス 100"/>
            <p:cNvSpPr txBox="1"/>
            <p:nvPr/>
          </p:nvSpPr>
          <p:spPr>
            <a:xfrm>
              <a:off x="-1544939" y="2560041"/>
              <a:ext cx="679994" cy="276999"/>
            </a:xfrm>
            <a:prstGeom prst="rect">
              <a:avLst/>
            </a:prstGeom>
            <a:noFill/>
          </p:spPr>
          <p:txBody>
            <a:bodyPr wrap="none" rtlCol="0">
              <a:spAutoFit/>
            </a:bodyPr>
            <a:lstStyle/>
            <a:p>
              <a:r>
                <a:rPr kumimoji="1" lang="en-US" altLang="ja-JP" sz="1200" dirty="0" smtClean="0"/>
                <a:t>B-atom</a:t>
              </a:r>
              <a:endParaRPr kumimoji="1" lang="ja-JP" altLang="en-US" sz="1200" dirty="0"/>
            </a:p>
          </p:txBody>
        </p:sp>
      </p:grpSp>
      <p:grpSp>
        <p:nvGrpSpPr>
          <p:cNvPr id="17" name="グループ化 16"/>
          <p:cNvGrpSpPr/>
          <p:nvPr/>
        </p:nvGrpSpPr>
        <p:grpSpPr>
          <a:xfrm>
            <a:off x="3518513" y="3059695"/>
            <a:ext cx="1316233" cy="1415962"/>
            <a:chOff x="-1339087" y="2744574"/>
            <a:chExt cx="1316233" cy="1415962"/>
          </a:xfrm>
        </p:grpSpPr>
        <p:sp>
          <p:nvSpPr>
            <p:cNvPr id="16" name="太陽 15"/>
            <p:cNvSpPr/>
            <p:nvPr/>
          </p:nvSpPr>
          <p:spPr>
            <a:xfrm>
              <a:off x="-1339087" y="2766218"/>
              <a:ext cx="268289" cy="268289"/>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2" name="太陽 101"/>
            <p:cNvSpPr/>
            <p:nvPr/>
          </p:nvSpPr>
          <p:spPr>
            <a:xfrm>
              <a:off x="-291143" y="2744574"/>
              <a:ext cx="268289" cy="268289"/>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3" name="太陽 102"/>
            <p:cNvSpPr/>
            <p:nvPr/>
          </p:nvSpPr>
          <p:spPr>
            <a:xfrm>
              <a:off x="-783576" y="2749985"/>
              <a:ext cx="268289" cy="268289"/>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4" name="太陽 103"/>
            <p:cNvSpPr/>
            <p:nvPr/>
          </p:nvSpPr>
          <p:spPr>
            <a:xfrm>
              <a:off x="-306760" y="3892247"/>
              <a:ext cx="268289" cy="268289"/>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5" name="太陽 104"/>
            <p:cNvSpPr/>
            <p:nvPr/>
          </p:nvSpPr>
          <p:spPr>
            <a:xfrm>
              <a:off x="-802135" y="3892247"/>
              <a:ext cx="268289" cy="268289"/>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6" name="太陽 105"/>
            <p:cNvSpPr/>
            <p:nvPr/>
          </p:nvSpPr>
          <p:spPr>
            <a:xfrm>
              <a:off x="-1339087" y="3892247"/>
              <a:ext cx="268289" cy="268289"/>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3571285" y="3075910"/>
            <a:ext cx="1202722" cy="1356823"/>
            <a:chOff x="-1143000" y="2901404"/>
            <a:chExt cx="1202722" cy="1356823"/>
          </a:xfrm>
        </p:grpSpPr>
        <p:grpSp>
          <p:nvGrpSpPr>
            <p:cNvPr id="108" name="グループ化 107"/>
            <p:cNvGrpSpPr/>
            <p:nvPr/>
          </p:nvGrpSpPr>
          <p:grpSpPr>
            <a:xfrm>
              <a:off x="-1143000" y="2956114"/>
              <a:ext cx="1202722" cy="1302113"/>
              <a:chOff x="-1295400" y="2803714"/>
              <a:chExt cx="1202722" cy="1302113"/>
            </a:xfrm>
          </p:grpSpPr>
          <p:sp>
            <p:nvSpPr>
              <p:cNvPr id="109" name="円/楕円 108"/>
              <p:cNvSpPr/>
              <p:nvPr/>
            </p:nvSpPr>
            <p:spPr>
              <a:xfrm flipH="1">
                <a:off x="-1295400" y="3946957"/>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0" name="円/楕円 109"/>
              <p:cNvSpPr/>
              <p:nvPr/>
            </p:nvSpPr>
            <p:spPr>
              <a:xfrm flipH="1">
                <a:off x="-1295286" y="2803714"/>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1" name="円/楕円 110"/>
              <p:cNvSpPr/>
              <p:nvPr/>
            </p:nvSpPr>
            <p:spPr>
              <a:xfrm flipH="1">
                <a:off x="-754990" y="3946957"/>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2" name="円/楕円 111"/>
              <p:cNvSpPr/>
              <p:nvPr/>
            </p:nvSpPr>
            <p:spPr>
              <a:xfrm flipH="1">
                <a:off x="-733368" y="2803714"/>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3" name="円/楕円 112"/>
              <p:cNvSpPr/>
              <p:nvPr/>
            </p:nvSpPr>
            <p:spPr>
              <a:xfrm flipH="1">
                <a:off x="-245078" y="2803714"/>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4" name="円/楕円 113"/>
              <p:cNvSpPr/>
              <p:nvPr/>
            </p:nvSpPr>
            <p:spPr>
              <a:xfrm flipH="1">
                <a:off x="-245078" y="3946957"/>
                <a:ext cx="152400" cy="15887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15" name="太陽 114"/>
            <p:cNvSpPr/>
            <p:nvPr/>
          </p:nvSpPr>
          <p:spPr>
            <a:xfrm>
              <a:off x="-631237" y="2901404"/>
              <a:ext cx="268289" cy="268289"/>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par>
                                <p:cTn id="21" presetID="3" presetClass="exit" presetSubtype="10" fill="hold" nodeType="withEffect">
                                  <p:stCondLst>
                                    <p:cond delay="0"/>
                                  </p:stCondLst>
                                  <p:childTnLst>
                                    <p:animEffect transition="out" filter="blinds(horizontal)">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4"/>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5"/>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6"/>
          </p:nvPr>
        </p:nvSpPr>
        <p:spPr/>
        <p:txBody>
          <a:bodyPr/>
          <a:lstStyle/>
          <a:p>
            <a:fld id="{D52EB80E-06F1-4F72-B7E2-23BDC7693653}" type="slidenum">
              <a:rPr lang="ja-JP" altLang="en-US" smtClean="0"/>
              <a:pPr/>
              <a:t>36</a:t>
            </a:fld>
            <a:endParaRPr lang="ja-JP" altLang="en-US"/>
          </a:p>
        </p:txBody>
      </p:sp>
      <p:pic>
        <p:nvPicPr>
          <p:cNvPr id="6" name="図 5"/>
          <p:cNvPicPr>
            <a:picLocks noChangeAspect="1"/>
          </p:cNvPicPr>
          <p:nvPr/>
        </p:nvPicPr>
        <p:blipFill>
          <a:blip r:embed="rId2"/>
          <a:stretch>
            <a:fillRect/>
          </a:stretch>
        </p:blipFill>
        <p:spPr>
          <a:xfrm>
            <a:off x="1497860" y="766197"/>
            <a:ext cx="5423293" cy="6091804"/>
          </a:xfrm>
          <a:prstGeom prst="rect">
            <a:avLst/>
          </a:prstGeom>
        </p:spPr>
      </p:pic>
      <p:cxnSp>
        <p:nvCxnSpPr>
          <p:cNvPr id="8" name="直線矢印コネクタ 7"/>
          <p:cNvCxnSpPr/>
          <p:nvPr/>
        </p:nvCxnSpPr>
        <p:spPr>
          <a:xfrm rot="10800000">
            <a:off x="2035907" y="2920017"/>
            <a:ext cx="99059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521155" y="2458351"/>
            <a:ext cx="1497859" cy="923330"/>
          </a:xfrm>
          <a:prstGeom prst="rect">
            <a:avLst/>
          </a:prstGeom>
          <a:solidFill>
            <a:srgbClr val="CCFFCC"/>
          </a:solidFill>
        </p:spPr>
        <p:txBody>
          <a:bodyPr wrap="square" rtlCol="0">
            <a:spAutoFit/>
          </a:bodyPr>
          <a:lstStyle/>
          <a:p>
            <a:r>
              <a:rPr lang="en-US" altLang="ja-JP" dirty="0" smtClean="0"/>
              <a:t>L</a:t>
            </a:r>
            <a:r>
              <a:rPr kumimoji="1" lang="en-US" altLang="ja-JP" dirty="0" smtClean="0"/>
              <a:t>arge shift </a:t>
            </a:r>
            <a:r>
              <a:rPr lang="en-US" altLang="ja-JP" dirty="0" smtClean="0"/>
              <a:t>toward E</a:t>
            </a:r>
            <a:r>
              <a:rPr lang="en-US" altLang="ja-JP" baseline="-25000" dirty="0" smtClean="0"/>
              <a:t>F</a:t>
            </a:r>
            <a:r>
              <a:rPr kumimoji="1" lang="en-US" altLang="ja-JP" dirty="0" smtClean="0"/>
              <a:t>; </a:t>
            </a:r>
          </a:p>
          <a:p>
            <a:r>
              <a:rPr kumimoji="1" lang="en-US" altLang="ja-JP" dirty="0" smtClean="0"/>
              <a:t>dz</a:t>
            </a:r>
            <a:r>
              <a:rPr kumimoji="1" lang="en-US" altLang="ja-JP" baseline="30000" dirty="0" smtClean="0"/>
              <a:t>2</a:t>
            </a:r>
            <a:r>
              <a:rPr kumimoji="1" lang="en-US" altLang="ja-JP" dirty="0" smtClean="0"/>
              <a:t>, </a:t>
            </a:r>
            <a:r>
              <a:rPr kumimoji="1" lang="en-US" altLang="ja-JP" dirty="0" err="1" smtClean="0"/>
              <a:t>dyz</a:t>
            </a:r>
            <a:r>
              <a:rPr kumimoji="1" lang="en-US" altLang="ja-JP" dirty="0" smtClean="0"/>
              <a:t>, </a:t>
            </a:r>
            <a:r>
              <a:rPr kumimoji="1" lang="en-US" altLang="ja-JP" dirty="0" err="1" smtClean="0"/>
              <a:t>dzx</a:t>
            </a:r>
            <a:endParaRPr kumimoji="1" lang="ja-JP" altLang="en-US" dirty="0"/>
          </a:p>
        </p:txBody>
      </p:sp>
      <p:cxnSp>
        <p:nvCxnSpPr>
          <p:cNvPr id="10" name="直線矢印コネクタ 9"/>
          <p:cNvCxnSpPr/>
          <p:nvPr/>
        </p:nvCxnSpPr>
        <p:spPr>
          <a:xfrm flipH="1">
            <a:off x="4910668" y="2921605"/>
            <a:ext cx="573297"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pic>
        <p:nvPicPr>
          <p:cNvPr id="12" name="図 11"/>
          <p:cNvPicPr>
            <a:picLocks noChangeAspect="1"/>
          </p:cNvPicPr>
          <p:nvPr/>
        </p:nvPicPr>
        <p:blipFill>
          <a:blip r:embed="rId3"/>
          <a:stretch>
            <a:fillRect/>
          </a:stretch>
        </p:blipFill>
        <p:spPr>
          <a:xfrm>
            <a:off x="6921154" y="933340"/>
            <a:ext cx="2096863" cy="1986677"/>
          </a:xfrm>
          <a:prstGeom prst="rect">
            <a:avLst/>
          </a:prstGeom>
        </p:spPr>
      </p:pic>
      <p:sp>
        <p:nvSpPr>
          <p:cNvPr id="13" name="テキスト ボックス 12"/>
          <p:cNvSpPr txBox="1"/>
          <p:nvPr/>
        </p:nvSpPr>
        <p:spPr>
          <a:xfrm>
            <a:off x="5907072" y="4542533"/>
            <a:ext cx="3111392" cy="1477328"/>
          </a:xfrm>
          <a:prstGeom prst="rect">
            <a:avLst/>
          </a:prstGeom>
          <a:solidFill>
            <a:srgbClr val="CCFFCC"/>
          </a:solidFill>
          <a:effectLst>
            <a:glow rad="139700">
              <a:schemeClr val="accent1">
                <a:alpha val="75000"/>
              </a:schemeClr>
            </a:glow>
          </a:effectLst>
        </p:spPr>
        <p:txBody>
          <a:bodyPr wrap="square" rtlCol="0">
            <a:spAutoFit/>
          </a:bodyPr>
          <a:lstStyle/>
          <a:p>
            <a:r>
              <a:rPr kumimoji="1" lang="en-US" altLang="ja-JP" dirty="0" smtClean="0"/>
              <a:t>Fe2 3d DOS depends on location site of </a:t>
            </a:r>
            <a:r>
              <a:rPr lang="en-US" altLang="ja-JP" dirty="0" smtClean="0"/>
              <a:t>core-hole.</a:t>
            </a:r>
          </a:p>
          <a:p>
            <a:r>
              <a:rPr kumimoji="1" lang="en-US" altLang="ja-JP" dirty="0" smtClean="0"/>
              <a:t>These changes come from different screening of core-hole potential at each O site</a:t>
            </a:r>
            <a:endParaRPr kumimoji="1" lang="ja-JP" altLang="en-US" dirty="0"/>
          </a:p>
        </p:txBody>
      </p:sp>
      <p:sp>
        <p:nvSpPr>
          <p:cNvPr id="5" name="テキスト プレースホルダ 4"/>
          <p:cNvSpPr>
            <a:spLocks noGrp="1"/>
          </p:cNvSpPr>
          <p:nvPr>
            <p:ph type="body" sz="quarter" idx="13"/>
          </p:nvPr>
        </p:nvSpPr>
        <p:spPr>
          <a:xfrm>
            <a:off x="1270086" y="21456"/>
            <a:ext cx="6863343" cy="1065323"/>
          </a:xfrm>
        </p:spPr>
        <p:txBody>
          <a:bodyPr/>
          <a:lstStyle/>
          <a:p>
            <a:r>
              <a:rPr lang="en-US" altLang="ja-JP" dirty="0" smtClean="0"/>
              <a:t>Unoccupied 3d-DOS </a:t>
            </a:r>
            <a:r>
              <a:rPr lang="en-US" altLang="ja-JP" u="sng" dirty="0" smtClean="0"/>
              <a:t>with core-hole </a:t>
            </a:r>
          </a:p>
          <a:p>
            <a:r>
              <a:rPr lang="en-US" altLang="ja-JP" dirty="0" smtClean="0"/>
              <a:t>for down-spin at octahedral Fe1</a:t>
            </a:r>
            <a:endParaRPr lang="ja-JP" altLang="en-US" dirty="0"/>
          </a:p>
        </p:txBody>
      </p:sp>
      <p:sp>
        <p:nvSpPr>
          <p:cNvPr id="11" name="テキスト ボックス 10"/>
          <p:cNvSpPr txBox="1"/>
          <p:nvPr/>
        </p:nvSpPr>
        <p:spPr>
          <a:xfrm>
            <a:off x="5728489" y="2549097"/>
            <a:ext cx="1555233" cy="646331"/>
          </a:xfrm>
          <a:prstGeom prst="rect">
            <a:avLst/>
          </a:prstGeom>
          <a:solidFill>
            <a:srgbClr val="CCFFCC"/>
          </a:solidFill>
        </p:spPr>
        <p:txBody>
          <a:bodyPr wrap="square" rtlCol="0">
            <a:spAutoFit/>
          </a:bodyPr>
          <a:lstStyle/>
          <a:p>
            <a:r>
              <a:rPr lang="en-US" altLang="ja-JP" dirty="0" smtClean="0"/>
              <a:t>Smaller</a:t>
            </a:r>
            <a:r>
              <a:rPr kumimoji="1" lang="en-US" altLang="ja-JP" dirty="0" smtClean="0"/>
              <a:t> shift;</a:t>
            </a:r>
          </a:p>
          <a:p>
            <a:r>
              <a:rPr lang="en-US" altLang="ja-JP" dirty="0" smtClean="0"/>
              <a:t>dx</a:t>
            </a:r>
            <a:r>
              <a:rPr lang="en-US" altLang="ja-JP" baseline="30000" dirty="0" smtClean="0"/>
              <a:t>2</a:t>
            </a:r>
            <a:r>
              <a:rPr lang="en-US" altLang="ja-JP" dirty="0" smtClean="0"/>
              <a:t>-y</a:t>
            </a:r>
            <a:r>
              <a:rPr lang="en-US" altLang="ja-JP" baseline="30000" dirty="0" smtClean="0"/>
              <a:t>2</a:t>
            </a:r>
            <a:r>
              <a:rPr lang="en-US" altLang="ja-JP" dirty="0" smtClean="0"/>
              <a:t>, </a:t>
            </a:r>
            <a:r>
              <a:rPr lang="en-US" altLang="ja-JP" dirty="0" err="1" smtClean="0"/>
              <a:t>dxy</a:t>
            </a:r>
            <a:r>
              <a:rPr kumimoji="1" lang="en-US" altLang="ja-JP" dirty="0" smtClean="0"/>
              <a:t> </a:t>
            </a:r>
            <a:endParaRPr kumimoji="1" lang="ja-JP" altLang="en-US" baseline="-25000" dirty="0"/>
          </a:p>
        </p:txBody>
      </p:sp>
      <p:sp>
        <p:nvSpPr>
          <p:cNvPr id="19" name="テキスト ボックス 18"/>
          <p:cNvSpPr txBox="1"/>
          <p:nvPr/>
        </p:nvSpPr>
        <p:spPr>
          <a:xfrm>
            <a:off x="2133600" y="1575480"/>
            <a:ext cx="1174389" cy="523220"/>
          </a:xfrm>
          <a:prstGeom prst="rect">
            <a:avLst/>
          </a:prstGeom>
          <a:noFill/>
        </p:spPr>
        <p:txBody>
          <a:bodyPr wrap="square" rtlCol="0">
            <a:spAutoFit/>
          </a:bodyPr>
          <a:lstStyle/>
          <a:p>
            <a:pPr algn="ctr"/>
            <a:r>
              <a:rPr kumimoji="1" lang="en-US" altLang="ja-JP" sz="1400" dirty="0" smtClean="0">
                <a:solidFill>
                  <a:srgbClr val="000090"/>
                </a:solidFill>
              </a:rPr>
              <a:t>Core-hole on O2</a:t>
            </a:r>
            <a:endParaRPr kumimoji="1" lang="ja-JP" altLang="en-US" sz="1400" dirty="0">
              <a:solidFill>
                <a:srgbClr val="000090"/>
              </a:solidFill>
            </a:endParaRPr>
          </a:p>
        </p:txBody>
      </p:sp>
      <p:sp>
        <p:nvSpPr>
          <p:cNvPr id="20" name="テキスト ボックス 19"/>
          <p:cNvSpPr txBox="1"/>
          <p:nvPr/>
        </p:nvSpPr>
        <p:spPr>
          <a:xfrm>
            <a:off x="4732683" y="1575480"/>
            <a:ext cx="1174389" cy="523220"/>
          </a:xfrm>
          <a:prstGeom prst="rect">
            <a:avLst/>
          </a:prstGeom>
          <a:noFill/>
        </p:spPr>
        <p:txBody>
          <a:bodyPr wrap="square" rtlCol="0">
            <a:spAutoFit/>
          </a:bodyPr>
          <a:lstStyle/>
          <a:p>
            <a:pPr algn="ctr"/>
            <a:r>
              <a:rPr kumimoji="1" lang="en-US" altLang="ja-JP" sz="1400" dirty="0" smtClean="0">
                <a:solidFill>
                  <a:srgbClr val="000090"/>
                </a:solidFill>
              </a:rPr>
              <a:t>Core-hole on O1</a:t>
            </a:r>
            <a:endParaRPr kumimoji="1" lang="ja-JP" altLang="en-US" sz="1400" dirty="0">
              <a:solidFill>
                <a:srgbClr val="00009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 4"/>
          <p:cNvSpPr>
            <a:spLocks noGrp="1"/>
          </p:cNvSpPr>
          <p:nvPr>
            <p:ph type="body" sz="quarter" idx="13"/>
          </p:nvPr>
        </p:nvSpPr>
        <p:spPr>
          <a:xfrm>
            <a:off x="1215763" y="97449"/>
            <a:ext cx="6990635" cy="596900"/>
          </a:xfrm>
        </p:spPr>
        <p:txBody>
          <a:bodyPr/>
          <a:lstStyle/>
          <a:p>
            <a:r>
              <a:rPr lang="en-US" altLang="ja-JP" dirty="0" smtClean="0"/>
              <a:t>Individual spin-polarized O K-edge ELNES</a:t>
            </a:r>
          </a:p>
          <a:p>
            <a:r>
              <a:rPr lang="en-US" altLang="ja-JP" sz="2400" dirty="0"/>
              <a:t>Simulation WIEN2k + TELNET.2</a:t>
            </a:r>
            <a:endParaRPr lang="ja-JP" altLang="en-US" sz="2400" dirty="0"/>
          </a:p>
        </p:txBody>
      </p:sp>
      <p:sp>
        <p:nvSpPr>
          <p:cNvPr id="2" name="日付プレースホルダ 1"/>
          <p:cNvSpPr>
            <a:spLocks noGrp="1"/>
          </p:cNvSpPr>
          <p:nvPr>
            <p:ph type="dt" sz="half" idx="14"/>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5"/>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6"/>
          </p:nvPr>
        </p:nvSpPr>
        <p:spPr/>
        <p:txBody>
          <a:bodyPr/>
          <a:lstStyle/>
          <a:p>
            <a:fld id="{D52EB80E-06F1-4F72-B7E2-23BDC7693653}" type="slidenum">
              <a:rPr lang="ja-JP" altLang="en-US" smtClean="0"/>
              <a:pPr/>
              <a:t>37</a:t>
            </a:fld>
            <a:endParaRPr lang="ja-JP" altLang="en-US"/>
          </a:p>
        </p:txBody>
      </p:sp>
      <p:pic>
        <p:nvPicPr>
          <p:cNvPr id="6" name="図 5"/>
          <p:cNvPicPr>
            <a:picLocks noChangeAspect="1"/>
          </p:cNvPicPr>
          <p:nvPr/>
        </p:nvPicPr>
        <p:blipFill>
          <a:blip r:embed="rId2"/>
          <a:stretch>
            <a:fillRect/>
          </a:stretch>
        </p:blipFill>
        <p:spPr>
          <a:xfrm>
            <a:off x="1236136" y="899396"/>
            <a:ext cx="5519615" cy="4832591"/>
          </a:xfrm>
          <a:prstGeom prst="rect">
            <a:avLst/>
          </a:prstGeom>
        </p:spPr>
      </p:pic>
      <p:sp>
        <p:nvSpPr>
          <p:cNvPr id="7" name="テキスト ボックス 6"/>
          <p:cNvSpPr txBox="1"/>
          <p:nvPr/>
        </p:nvSpPr>
        <p:spPr>
          <a:xfrm>
            <a:off x="98654" y="2530861"/>
            <a:ext cx="3897289" cy="1477328"/>
          </a:xfrm>
          <a:prstGeom prst="rect">
            <a:avLst/>
          </a:prstGeom>
          <a:solidFill>
            <a:srgbClr val="CCFFCC"/>
          </a:solidFill>
          <a:effectLst>
            <a:glow rad="63500">
              <a:schemeClr val="accent1">
                <a:alpha val="75000"/>
              </a:schemeClr>
            </a:glow>
          </a:effectLst>
        </p:spPr>
        <p:txBody>
          <a:bodyPr wrap="square" rtlCol="0">
            <a:spAutoFit/>
          </a:bodyPr>
          <a:lstStyle/>
          <a:p>
            <a:r>
              <a:rPr lang="en-US" altLang="ja-JP" dirty="0" smtClean="0">
                <a:solidFill>
                  <a:srgbClr val="000000"/>
                </a:solidFill>
                <a:latin typeface="+mj-lt"/>
                <a:ea typeface="Osaka"/>
                <a:cs typeface="Osaka"/>
              </a:rPr>
              <a:t>As a result, </a:t>
            </a:r>
            <a:r>
              <a:rPr lang="en-US" altLang="ja-JP" dirty="0">
                <a:solidFill>
                  <a:srgbClr val="000000"/>
                </a:solidFill>
                <a:latin typeface="+mj-lt"/>
                <a:ea typeface="Osaka"/>
                <a:cs typeface="Osaka"/>
              </a:rPr>
              <a:t>t</a:t>
            </a:r>
            <a:r>
              <a:rPr lang="ja-JP" altLang="en-US" dirty="0" smtClean="0">
                <a:solidFill>
                  <a:srgbClr val="000000"/>
                </a:solidFill>
                <a:latin typeface="+mj-lt"/>
                <a:ea typeface="Osaka"/>
                <a:cs typeface="Osaka"/>
              </a:rPr>
              <a:t>he peaks A1, A2,</a:t>
            </a:r>
            <a:r>
              <a:rPr lang="en-US" altLang="ja-JP" dirty="0" smtClean="0">
                <a:solidFill>
                  <a:srgbClr val="000000"/>
                </a:solidFill>
                <a:latin typeface="+mj-lt"/>
                <a:ea typeface="Osaka"/>
                <a:cs typeface="Osaka"/>
              </a:rPr>
              <a:t> </a:t>
            </a:r>
            <a:r>
              <a:rPr lang="ja-JP" altLang="en-US" dirty="0" smtClean="0">
                <a:solidFill>
                  <a:srgbClr val="000000"/>
                </a:solidFill>
                <a:latin typeface="+mj-lt"/>
                <a:ea typeface="Osaka"/>
                <a:cs typeface="Osaka"/>
              </a:rPr>
              <a:t>and A3 (blue line) in the pre-peak </a:t>
            </a:r>
            <a:r>
              <a:rPr lang="en-US" altLang="ja-JP" dirty="0" smtClean="0">
                <a:solidFill>
                  <a:srgbClr val="000000"/>
                </a:solidFill>
                <a:latin typeface="+mj-lt"/>
                <a:ea typeface="Osaka"/>
                <a:cs typeface="Osaka"/>
              </a:rPr>
              <a:t>region.</a:t>
            </a:r>
          </a:p>
          <a:p>
            <a:r>
              <a:rPr lang="ja-JP" altLang="en-US" dirty="0" smtClean="0">
                <a:solidFill>
                  <a:srgbClr val="000000"/>
                </a:solidFill>
                <a:latin typeface="+mj-lt"/>
                <a:ea typeface="Osaka"/>
                <a:cs typeface="Osaka"/>
                <a:sym typeface="Wingdings"/>
              </a:rPr>
              <a:t></a:t>
            </a:r>
            <a:r>
              <a:rPr lang="ja-JP" altLang="en-US" dirty="0" smtClean="0">
                <a:solidFill>
                  <a:srgbClr val="000000"/>
                </a:solidFill>
                <a:latin typeface="+mj-lt"/>
                <a:ea typeface="Osaka"/>
                <a:cs typeface="Osaka"/>
              </a:rPr>
              <a:t> </a:t>
            </a:r>
            <a:r>
              <a:rPr lang="en-US" altLang="ja-JP" dirty="0" smtClean="0">
                <a:solidFill>
                  <a:srgbClr val="000000"/>
                </a:solidFill>
                <a:latin typeface="+mj-lt"/>
                <a:ea typeface="Osaka"/>
                <a:cs typeface="Osaka"/>
              </a:rPr>
              <a:t>T</a:t>
            </a:r>
            <a:r>
              <a:rPr lang="ja-JP" altLang="en-US" dirty="0" smtClean="0">
                <a:solidFill>
                  <a:srgbClr val="000000"/>
                </a:solidFill>
                <a:latin typeface="+mj-lt"/>
                <a:ea typeface="Osaka"/>
                <a:cs typeface="Osaka"/>
              </a:rPr>
              <a:t>he</a:t>
            </a:r>
            <a:r>
              <a:rPr lang="en-US" altLang="ja-JP" dirty="0" smtClean="0">
                <a:solidFill>
                  <a:srgbClr val="000000"/>
                </a:solidFill>
                <a:latin typeface="+mj-lt"/>
                <a:ea typeface="Osaka"/>
                <a:cs typeface="Osaka"/>
              </a:rPr>
              <a:t> </a:t>
            </a:r>
            <a:r>
              <a:rPr lang="ja-JP" altLang="en-US" dirty="0" smtClean="0">
                <a:solidFill>
                  <a:srgbClr val="000000"/>
                </a:solidFill>
                <a:latin typeface="+mj-lt"/>
                <a:ea typeface="Osaka"/>
                <a:cs typeface="Osaka"/>
              </a:rPr>
              <a:t>transition</a:t>
            </a:r>
            <a:r>
              <a:rPr lang="en-US" altLang="ja-JP" dirty="0" err="1" smtClean="0">
                <a:solidFill>
                  <a:srgbClr val="000000"/>
                </a:solidFill>
                <a:latin typeface="+mj-lt"/>
                <a:ea typeface="Osaka"/>
                <a:cs typeface="Osaka"/>
              </a:rPr>
              <a:t>s</a:t>
            </a:r>
            <a:r>
              <a:rPr lang="ja-JP" altLang="en-US" dirty="0" smtClean="0">
                <a:solidFill>
                  <a:srgbClr val="000000"/>
                </a:solidFill>
                <a:latin typeface="+mj-lt"/>
                <a:ea typeface="Osaka"/>
                <a:cs typeface="Osaka"/>
              </a:rPr>
              <a:t> to the O 2p band hybridized mainly with the</a:t>
            </a:r>
            <a:r>
              <a:rPr lang="en-US" altLang="ja-JP" dirty="0" smtClean="0">
                <a:solidFill>
                  <a:srgbClr val="000000"/>
                </a:solidFill>
                <a:latin typeface="+mj-lt"/>
                <a:ea typeface="Osaka"/>
                <a:cs typeface="Osaka"/>
              </a:rPr>
              <a:t> </a:t>
            </a:r>
            <a:r>
              <a:rPr lang="ja-JP" altLang="en-US" dirty="0" smtClean="0">
                <a:solidFill>
                  <a:srgbClr val="000000"/>
                </a:solidFill>
                <a:latin typeface="+mj-lt"/>
                <a:ea typeface="Osaka"/>
                <a:cs typeface="Osaka"/>
              </a:rPr>
              <a:t>Fe1e</a:t>
            </a:r>
            <a:r>
              <a:rPr lang="ja-JP" altLang="en-US" sz="1200" dirty="0" smtClean="0">
                <a:solidFill>
                  <a:srgbClr val="000000"/>
                </a:solidFill>
                <a:latin typeface="+mj-lt"/>
                <a:ea typeface="Osaka"/>
                <a:cs typeface="Osaka"/>
              </a:rPr>
              <a:t>g</a:t>
            </a:r>
            <a:r>
              <a:rPr lang="ja-JP" altLang="en-US" dirty="0" smtClean="0">
                <a:solidFill>
                  <a:srgbClr val="000000"/>
                </a:solidFill>
                <a:latin typeface="+mj-lt"/>
                <a:ea typeface="Osaka"/>
                <a:cs typeface="Osaka"/>
              </a:rPr>
              <a:t>/b</a:t>
            </a:r>
            <a:r>
              <a:rPr lang="ja-JP" altLang="en-US" sz="1200" dirty="0" smtClean="0">
                <a:solidFill>
                  <a:srgbClr val="000000"/>
                </a:solidFill>
                <a:latin typeface="+mj-lt"/>
                <a:ea typeface="Osaka"/>
                <a:cs typeface="Osaka"/>
              </a:rPr>
              <a:t>2g</a:t>
            </a:r>
            <a:r>
              <a:rPr lang="ja-JP" altLang="en-US" dirty="0" smtClean="0">
                <a:solidFill>
                  <a:srgbClr val="000000"/>
                </a:solidFill>
                <a:latin typeface="+mj-lt"/>
                <a:ea typeface="Osaka"/>
                <a:cs typeface="Osaka"/>
              </a:rPr>
              <a:t>, b</a:t>
            </a:r>
            <a:r>
              <a:rPr lang="ja-JP" altLang="en-US" sz="1200" dirty="0" smtClean="0">
                <a:solidFill>
                  <a:srgbClr val="000000"/>
                </a:solidFill>
                <a:latin typeface="+mj-lt"/>
                <a:ea typeface="Osaka"/>
                <a:cs typeface="Osaka"/>
              </a:rPr>
              <a:t>1g </a:t>
            </a:r>
            <a:r>
              <a:rPr lang="ja-JP" altLang="en-US" dirty="0" smtClean="0">
                <a:solidFill>
                  <a:srgbClr val="000000"/>
                </a:solidFill>
                <a:latin typeface="+mj-lt"/>
                <a:ea typeface="Osaka"/>
                <a:cs typeface="Osaka"/>
              </a:rPr>
              <a:t>and a</a:t>
            </a:r>
            <a:r>
              <a:rPr lang="ja-JP" altLang="en-US" sz="1200" dirty="0" smtClean="0">
                <a:solidFill>
                  <a:srgbClr val="000000"/>
                </a:solidFill>
                <a:latin typeface="+mj-lt"/>
                <a:ea typeface="Osaka"/>
                <a:cs typeface="Osaka"/>
              </a:rPr>
              <a:t>1g </a:t>
            </a:r>
            <a:r>
              <a:rPr lang="ja-JP" altLang="en-US" dirty="0" smtClean="0">
                <a:solidFill>
                  <a:srgbClr val="000000"/>
                </a:solidFill>
                <a:latin typeface="+mj-lt"/>
                <a:ea typeface="Osaka"/>
                <a:cs typeface="Osaka"/>
              </a:rPr>
              <a:t>states, respectively</a:t>
            </a:r>
            <a:r>
              <a:rPr lang="en-US" altLang="ja-JP" dirty="0" smtClean="0">
                <a:solidFill>
                  <a:srgbClr val="000000"/>
                </a:solidFill>
                <a:latin typeface="+mj-lt"/>
                <a:ea typeface="Osaka"/>
                <a:cs typeface="Osaka"/>
              </a:rPr>
              <a:t>.</a:t>
            </a:r>
          </a:p>
        </p:txBody>
      </p:sp>
      <p:sp>
        <p:nvSpPr>
          <p:cNvPr id="8" name="テキスト ボックス 7"/>
          <p:cNvSpPr txBox="1"/>
          <p:nvPr/>
        </p:nvSpPr>
        <p:spPr>
          <a:xfrm>
            <a:off x="6755751" y="1607531"/>
            <a:ext cx="2168116" cy="1477328"/>
          </a:xfrm>
          <a:prstGeom prst="rect">
            <a:avLst/>
          </a:prstGeom>
          <a:noFill/>
        </p:spPr>
        <p:txBody>
          <a:bodyPr wrap="square" rtlCol="0">
            <a:spAutoFit/>
          </a:bodyPr>
          <a:lstStyle/>
          <a:p>
            <a:r>
              <a:rPr lang="en-US" altLang="ja-JP" dirty="0"/>
              <a:t>a</a:t>
            </a:r>
            <a:r>
              <a:rPr kumimoji="1" lang="en-US" altLang="ja-JP" dirty="0" smtClean="0"/>
              <a:t>ssuming </a:t>
            </a:r>
            <a:r>
              <a:rPr kumimoji="1" lang="en-US" altLang="ja-JP" i="1" dirty="0" smtClean="0"/>
              <a:t>Ibm2</a:t>
            </a:r>
            <a:r>
              <a:rPr kumimoji="1" lang="en-US" altLang="ja-JP" dirty="0" smtClean="0"/>
              <a:t> symmetry for SrFeO</a:t>
            </a:r>
            <a:r>
              <a:rPr kumimoji="1" lang="en-US" altLang="ja-JP" baseline="-25000" dirty="0" smtClean="0"/>
              <a:t>2.5</a:t>
            </a:r>
          </a:p>
          <a:p>
            <a:r>
              <a:rPr lang="en-US" altLang="ja-JP" dirty="0" smtClean="0"/>
              <a:t>without orientation disorder.</a:t>
            </a:r>
            <a:endParaRPr kumimoji="1" lang="ja-JP" altLang="en-US" dirty="0"/>
          </a:p>
        </p:txBody>
      </p:sp>
      <p:pic>
        <p:nvPicPr>
          <p:cNvPr id="9" name="図 8"/>
          <p:cNvPicPr>
            <a:picLocks noChangeAspect="1"/>
          </p:cNvPicPr>
          <p:nvPr/>
        </p:nvPicPr>
        <p:blipFill>
          <a:blip r:embed="rId3"/>
          <a:stretch>
            <a:fillRect/>
          </a:stretch>
        </p:blipFill>
        <p:spPr>
          <a:xfrm>
            <a:off x="6615267" y="4689245"/>
            <a:ext cx="2480328" cy="1598150"/>
          </a:xfrm>
          <a:prstGeom prst="rect">
            <a:avLst/>
          </a:prstGeom>
          <a:ln>
            <a:solidFill>
              <a:srgbClr val="000000"/>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 4"/>
          <p:cNvSpPr>
            <a:spLocks noGrp="1"/>
          </p:cNvSpPr>
          <p:nvPr>
            <p:ph type="body" sz="quarter" idx="13"/>
          </p:nvPr>
        </p:nvSpPr>
        <p:spPr/>
        <p:txBody>
          <a:bodyPr/>
          <a:lstStyle/>
          <a:p>
            <a:r>
              <a:rPr lang="en-US" altLang="ja-JP" dirty="0" smtClean="0"/>
              <a:t>O K-edge ELNES simulation </a:t>
            </a:r>
          </a:p>
          <a:p>
            <a:r>
              <a:rPr lang="en-US" altLang="ja-JP" dirty="0" smtClean="0"/>
              <a:t>from PDOS with core-hole</a:t>
            </a:r>
            <a:endParaRPr lang="ja-JP" altLang="en-US" dirty="0"/>
          </a:p>
        </p:txBody>
      </p:sp>
      <p:sp>
        <p:nvSpPr>
          <p:cNvPr id="2" name="日付プレースホルダ 1"/>
          <p:cNvSpPr>
            <a:spLocks noGrp="1"/>
          </p:cNvSpPr>
          <p:nvPr>
            <p:ph type="dt" sz="half" idx="14"/>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5"/>
          </p:nvPr>
        </p:nvSpPr>
        <p:spPr/>
        <p:txBody>
          <a:bodyPr/>
          <a:lstStyle/>
          <a:p>
            <a:r>
              <a:rPr lang="en-US" altLang="ja-JP" smtClean="0"/>
              <a:t>IAM/MSE</a:t>
            </a:r>
            <a:endParaRPr lang="ja-JP" altLang="en-US" dirty="0"/>
          </a:p>
        </p:txBody>
      </p:sp>
      <p:sp>
        <p:nvSpPr>
          <p:cNvPr id="4" name="スライド番号プレースホルダ 3"/>
          <p:cNvSpPr>
            <a:spLocks noGrp="1"/>
          </p:cNvSpPr>
          <p:nvPr>
            <p:ph type="sldNum" sz="quarter" idx="16"/>
          </p:nvPr>
        </p:nvSpPr>
        <p:spPr/>
        <p:txBody>
          <a:bodyPr/>
          <a:lstStyle/>
          <a:p>
            <a:fld id="{D52EB80E-06F1-4F72-B7E2-23BDC7693653}" type="slidenum">
              <a:rPr lang="ja-JP" altLang="en-US" smtClean="0"/>
              <a:pPr/>
              <a:t>38</a:t>
            </a:fld>
            <a:endParaRPr lang="ja-JP" altLang="en-US"/>
          </a:p>
        </p:txBody>
      </p:sp>
      <p:pic>
        <p:nvPicPr>
          <p:cNvPr id="6" name="図 5"/>
          <p:cNvPicPr>
            <a:picLocks noChangeAspect="1"/>
          </p:cNvPicPr>
          <p:nvPr/>
        </p:nvPicPr>
        <p:blipFill>
          <a:blip r:embed="rId2"/>
          <a:stretch>
            <a:fillRect/>
          </a:stretch>
        </p:blipFill>
        <p:spPr>
          <a:xfrm>
            <a:off x="305912" y="1118020"/>
            <a:ext cx="5350011" cy="4041209"/>
          </a:xfrm>
          <a:prstGeom prst="rect">
            <a:avLst/>
          </a:prstGeom>
        </p:spPr>
      </p:pic>
      <p:grpSp>
        <p:nvGrpSpPr>
          <p:cNvPr id="34" name="図形グループ 33"/>
          <p:cNvGrpSpPr/>
          <p:nvPr/>
        </p:nvGrpSpPr>
        <p:grpSpPr>
          <a:xfrm>
            <a:off x="6177062" y="1118020"/>
            <a:ext cx="2770638" cy="3667125"/>
            <a:chOff x="0" y="1000125"/>
            <a:chExt cx="2770637" cy="3667125"/>
          </a:xfrm>
        </p:grpSpPr>
        <p:grpSp>
          <p:nvGrpSpPr>
            <p:cNvPr id="8" name="グループ化 341"/>
            <p:cNvGrpSpPr>
              <a:grpSpLocks/>
            </p:cNvGrpSpPr>
            <p:nvPr/>
          </p:nvGrpSpPr>
          <p:grpSpPr bwMode="auto">
            <a:xfrm rot="5400000">
              <a:off x="-690563" y="1690688"/>
              <a:ext cx="3667125" cy="2286000"/>
              <a:chOff x="22945775" y="12387199"/>
              <a:chExt cx="6990506" cy="4357718"/>
            </a:xfrm>
          </p:grpSpPr>
          <p:pic>
            <p:nvPicPr>
              <p:cNvPr id="9" name="Picture 296" descr="C:\Users\emcc\Desktop\FEMMS\SrFeO2.5_Ibm2.bmp"/>
              <p:cNvPicPr>
                <a:picLocks noChangeAspect="1" noChangeArrowheads="1"/>
              </p:cNvPicPr>
              <p:nvPr/>
            </p:nvPicPr>
            <p:blipFill>
              <a:blip r:embed="rId3"/>
              <a:srcRect l="17642" t="14041" r="17220" b="13882"/>
              <a:stretch>
                <a:fillRect/>
              </a:stretch>
            </p:blipFill>
            <p:spPr bwMode="auto">
              <a:xfrm rot="-5400000">
                <a:off x="24262169" y="11070805"/>
                <a:ext cx="4357718" cy="6990506"/>
              </a:xfrm>
              <a:prstGeom prst="rect">
                <a:avLst/>
              </a:prstGeom>
              <a:noFill/>
              <a:ln w="9525">
                <a:noFill/>
                <a:miter lim="800000"/>
                <a:headEnd/>
                <a:tailEnd/>
              </a:ln>
            </p:spPr>
          </p:pic>
          <p:sp>
            <p:nvSpPr>
              <p:cNvPr id="10" name="円/楕円 9"/>
              <p:cNvSpPr/>
              <p:nvPr/>
            </p:nvSpPr>
            <p:spPr>
              <a:xfrm>
                <a:off x="28483707" y="14789995"/>
                <a:ext cx="913910" cy="91391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1" name="円/楕円 10"/>
              <p:cNvSpPr/>
              <p:nvPr/>
            </p:nvSpPr>
            <p:spPr>
              <a:xfrm>
                <a:off x="28580546" y="14796048"/>
                <a:ext cx="913910" cy="91391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2" name="円/楕円 11"/>
              <p:cNvSpPr/>
              <p:nvPr/>
            </p:nvSpPr>
            <p:spPr>
              <a:xfrm>
                <a:off x="28583573" y="15422469"/>
                <a:ext cx="913910" cy="91693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3" name="円/楕円 12"/>
              <p:cNvSpPr/>
              <p:nvPr/>
            </p:nvSpPr>
            <p:spPr>
              <a:xfrm>
                <a:off x="28577520" y="14121206"/>
                <a:ext cx="913910" cy="91391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4" name="円/楕円 13"/>
              <p:cNvSpPr/>
              <p:nvPr/>
            </p:nvSpPr>
            <p:spPr>
              <a:xfrm>
                <a:off x="27245995" y="13821614"/>
                <a:ext cx="913910" cy="9139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5" name="円/楕円 14"/>
              <p:cNvSpPr/>
              <p:nvPr/>
            </p:nvSpPr>
            <p:spPr>
              <a:xfrm>
                <a:off x="27245995" y="13446366"/>
                <a:ext cx="913910" cy="9139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6" name="円/楕円 15"/>
              <p:cNvSpPr/>
              <p:nvPr/>
            </p:nvSpPr>
            <p:spPr>
              <a:xfrm>
                <a:off x="27239942" y="14759732"/>
                <a:ext cx="916936" cy="9139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7" name="円/楕円 16"/>
              <p:cNvSpPr/>
              <p:nvPr/>
            </p:nvSpPr>
            <p:spPr>
              <a:xfrm>
                <a:off x="27239942" y="15131953"/>
                <a:ext cx="916936" cy="9169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8" name="円/楕円 17"/>
              <p:cNvSpPr/>
              <p:nvPr/>
            </p:nvSpPr>
            <p:spPr>
              <a:xfrm>
                <a:off x="27799788" y="14060682"/>
                <a:ext cx="916937" cy="91391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9" name="円/楕円 18"/>
              <p:cNvSpPr/>
              <p:nvPr/>
            </p:nvSpPr>
            <p:spPr>
              <a:xfrm>
                <a:off x="27802816" y="14202915"/>
                <a:ext cx="913910" cy="91693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0" name="円/楕円 19"/>
              <p:cNvSpPr/>
              <p:nvPr/>
            </p:nvSpPr>
            <p:spPr>
              <a:xfrm>
                <a:off x="27796762" y="15355892"/>
                <a:ext cx="913910" cy="91391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1" name="円/楕円 20"/>
              <p:cNvSpPr/>
              <p:nvPr/>
            </p:nvSpPr>
            <p:spPr>
              <a:xfrm>
                <a:off x="27796762" y="15507202"/>
                <a:ext cx="913910" cy="91391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2" name="円/楕円 21"/>
              <p:cNvSpPr/>
              <p:nvPr/>
            </p:nvSpPr>
            <p:spPr>
              <a:xfrm>
                <a:off x="26083938" y="14184758"/>
                <a:ext cx="732339" cy="7353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3" name="円/楕円 22"/>
              <p:cNvSpPr/>
              <p:nvPr/>
            </p:nvSpPr>
            <p:spPr>
              <a:xfrm>
                <a:off x="26065779" y="15522333"/>
                <a:ext cx="735364" cy="7323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4" name="円/楕円 23"/>
              <p:cNvSpPr/>
              <p:nvPr/>
            </p:nvSpPr>
            <p:spPr>
              <a:xfrm>
                <a:off x="24776621" y="15410363"/>
                <a:ext cx="735364" cy="73536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5" name="円/楕円 24"/>
              <p:cNvSpPr/>
              <p:nvPr/>
            </p:nvSpPr>
            <p:spPr>
              <a:xfrm>
                <a:off x="24779647" y="15591936"/>
                <a:ext cx="735366" cy="73536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6" name="円/楕円 25"/>
              <p:cNvSpPr/>
              <p:nvPr/>
            </p:nvSpPr>
            <p:spPr>
              <a:xfrm>
                <a:off x="24776621" y="14284619"/>
                <a:ext cx="735364" cy="73536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7" name="円/楕円 26"/>
              <p:cNvSpPr/>
              <p:nvPr/>
            </p:nvSpPr>
            <p:spPr>
              <a:xfrm>
                <a:off x="24776621" y="14096995"/>
                <a:ext cx="735364" cy="73536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grpSp>
        <p:sp>
          <p:nvSpPr>
            <p:cNvPr id="28" name="テキスト ボックス 260"/>
            <p:cNvSpPr txBox="1">
              <a:spLocks noChangeArrowheads="1"/>
            </p:cNvSpPr>
            <p:nvPr/>
          </p:nvSpPr>
          <p:spPr bwMode="auto">
            <a:xfrm>
              <a:off x="2232025" y="3252788"/>
              <a:ext cx="458379" cy="338554"/>
            </a:xfrm>
            <a:prstGeom prst="rect">
              <a:avLst/>
            </a:prstGeom>
            <a:noFill/>
            <a:ln w="9525">
              <a:noFill/>
              <a:miter lim="800000"/>
              <a:headEnd/>
              <a:tailEnd/>
            </a:ln>
          </p:spPr>
          <p:txBody>
            <a:bodyPr wrap="none">
              <a:prstTxWarp prst="textNoShape">
                <a:avLst/>
              </a:prstTxWarp>
              <a:spAutoFit/>
            </a:bodyPr>
            <a:lstStyle/>
            <a:p>
              <a:r>
                <a:rPr lang="en-US" altLang="ja-JP" sz="1600" dirty="0" smtClean="0">
                  <a:ea typeface="Times New Roman" pitchFamily="-1" charset="0"/>
                  <a:cs typeface="Times New Roman" pitchFamily="-1" charset="0"/>
                </a:rPr>
                <a:t>O3</a:t>
              </a:r>
              <a:endParaRPr lang="en-US" altLang="ja-JP" sz="1600" dirty="0">
                <a:ea typeface="Times New Roman" pitchFamily="-1" charset="0"/>
                <a:cs typeface="Times New Roman" pitchFamily="-1" charset="0"/>
              </a:endParaRPr>
            </a:p>
          </p:txBody>
        </p:sp>
        <p:sp>
          <p:nvSpPr>
            <p:cNvPr id="29" name="テキスト ボックス 261"/>
            <p:cNvSpPr txBox="1">
              <a:spLocks noChangeArrowheads="1"/>
            </p:cNvSpPr>
            <p:nvPr/>
          </p:nvSpPr>
          <p:spPr bwMode="auto">
            <a:xfrm>
              <a:off x="2216150" y="3546475"/>
              <a:ext cx="458379" cy="338554"/>
            </a:xfrm>
            <a:prstGeom prst="rect">
              <a:avLst/>
            </a:prstGeom>
            <a:noFill/>
            <a:ln w="9525">
              <a:noFill/>
              <a:miter lim="800000"/>
              <a:headEnd/>
              <a:tailEnd/>
            </a:ln>
          </p:spPr>
          <p:txBody>
            <a:bodyPr wrap="none">
              <a:prstTxWarp prst="textNoShape">
                <a:avLst/>
              </a:prstTxWarp>
              <a:spAutoFit/>
            </a:bodyPr>
            <a:lstStyle/>
            <a:p>
              <a:r>
                <a:rPr lang="en-US" altLang="ja-JP" sz="1600" dirty="0">
                  <a:ea typeface="Times New Roman" pitchFamily="-1" charset="0"/>
                  <a:cs typeface="Times New Roman" pitchFamily="-1" charset="0"/>
                </a:rPr>
                <a:t>O2</a:t>
              </a:r>
            </a:p>
          </p:txBody>
        </p:sp>
        <p:sp>
          <p:nvSpPr>
            <p:cNvPr id="30" name="テキスト ボックス 262"/>
            <p:cNvSpPr txBox="1">
              <a:spLocks noChangeArrowheads="1"/>
            </p:cNvSpPr>
            <p:nvPr/>
          </p:nvSpPr>
          <p:spPr bwMode="auto">
            <a:xfrm>
              <a:off x="2312258" y="3979374"/>
              <a:ext cx="458379" cy="338554"/>
            </a:xfrm>
            <a:prstGeom prst="rect">
              <a:avLst/>
            </a:prstGeom>
            <a:noFill/>
            <a:ln w="9525">
              <a:noFill/>
              <a:miter lim="800000"/>
              <a:headEnd/>
              <a:tailEnd/>
            </a:ln>
          </p:spPr>
          <p:txBody>
            <a:bodyPr wrap="none">
              <a:prstTxWarp prst="textNoShape">
                <a:avLst/>
              </a:prstTxWarp>
              <a:spAutoFit/>
            </a:bodyPr>
            <a:lstStyle/>
            <a:p>
              <a:r>
                <a:rPr lang="en-US" altLang="ja-JP" sz="1600" dirty="0" smtClean="0">
                  <a:ea typeface="Times New Roman" pitchFamily="-1" charset="0"/>
                  <a:cs typeface="Times New Roman" pitchFamily="-1" charset="0"/>
                </a:rPr>
                <a:t>O1</a:t>
              </a:r>
              <a:endParaRPr lang="en-US" altLang="ja-JP" sz="1600" dirty="0">
                <a:ea typeface="Times New Roman" pitchFamily="-1" charset="0"/>
                <a:cs typeface="Times New Roman" pitchFamily="-1" charset="0"/>
              </a:endParaRPr>
            </a:p>
          </p:txBody>
        </p:sp>
        <p:cxnSp>
          <p:nvCxnSpPr>
            <p:cNvPr id="31" name="直線矢印コネクタ 65"/>
            <p:cNvCxnSpPr>
              <a:cxnSpLocks noChangeShapeType="1"/>
            </p:cNvCxnSpPr>
            <p:nvPr/>
          </p:nvCxnSpPr>
          <p:spPr bwMode="auto">
            <a:xfrm rot="10800000" flipV="1">
              <a:off x="1530350" y="3500438"/>
              <a:ext cx="684213" cy="0"/>
            </a:xfrm>
            <a:prstGeom prst="straightConnector1">
              <a:avLst/>
            </a:prstGeom>
            <a:noFill/>
            <a:ln w="28575">
              <a:solidFill>
                <a:srgbClr val="000000"/>
              </a:solidFill>
              <a:round/>
              <a:headEnd/>
              <a:tailEnd type="arrow" w="med" len="med"/>
            </a:ln>
          </p:spPr>
        </p:cxnSp>
        <p:cxnSp>
          <p:nvCxnSpPr>
            <p:cNvPr id="32" name="直線矢印コネクタ 66"/>
            <p:cNvCxnSpPr>
              <a:cxnSpLocks noChangeShapeType="1"/>
            </p:cNvCxnSpPr>
            <p:nvPr/>
          </p:nvCxnSpPr>
          <p:spPr bwMode="auto">
            <a:xfrm rot="10800000">
              <a:off x="1214438" y="3786188"/>
              <a:ext cx="971550" cy="1587"/>
            </a:xfrm>
            <a:prstGeom prst="straightConnector1">
              <a:avLst/>
            </a:prstGeom>
            <a:noFill/>
            <a:ln w="28575">
              <a:solidFill>
                <a:srgbClr val="000000"/>
              </a:solidFill>
              <a:round/>
              <a:headEnd/>
              <a:tailEnd type="arrow" w="med" len="med"/>
            </a:ln>
          </p:spPr>
        </p:cxnSp>
        <p:cxnSp>
          <p:nvCxnSpPr>
            <p:cNvPr id="33" name="直線矢印コネクタ 67"/>
            <p:cNvCxnSpPr>
              <a:cxnSpLocks noChangeShapeType="1"/>
            </p:cNvCxnSpPr>
            <p:nvPr/>
          </p:nvCxnSpPr>
          <p:spPr bwMode="auto">
            <a:xfrm rot="10800000">
              <a:off x="1493838" y="4170363"/>
              <a:ext cx="863600" cy="1587"/>
            </a:xfrm>
            <a:prstGeom prst="straightConnector1">
              <a:avLst/>
            </a:prstGeom>
            <a:noFill/>
            <a:ln w="28575">
              <a:solidFill>
                <a:srgbClr val="000000"/>
              </a:solidFill>
              <a:round/>
              <a:headEnd/>
              <a:tailEnd type="arrow" w="med" len="med"/>
            </a:ln>
          </p:spPr>
        </p:cxnSp>
      </p:grpSp>
      <p:sp>
        <p:nvSpPr>
          <p:cNvPr id="35" name="正方形/長方形 34"/>
          <p:cNvSpPr/>
          <p:nvPr/>
        </p:nvSpPr>
        <p:spPr>
          <a:xfrm>
            <a:off x="5305602" y="3107926"/>
            <a:ext cx="868948" cy="338554"/>
          </a:xfrm>
          <a:prstGeom prst="rect">
            <a:avLst/>
          </a:prstGeom>
          <a:solidFill>
            <a:srgbClr val="CCFFCC"/>
          </a:solidFill>
        </p:spPr>
        <p:txBody>
          <a:bodyPr wrap="none">
            <a:spAutoFit/>
          </a:bodyPr>
          <a:lstStyle/>
          <a:p>
            <a:pPr>
              <a:defRPr/>
            </a:pPr>
            <a:r>
              <a:rPr lang="en-US" altLang="ja-JP" sz="1600" dirty="0" smtClean="0">
                <a:solidFill>
                  <a:srgbClr val="000000"/>
                </a:solidFill>
                <a:latin typeface="Arial"/>
                <a:ea typeface="Times New Roman" pitchFamily="-109" charset="0"/>
                <a:cs typeface="Arial"/>
              </a:rPr>
              <a:t>O1&amp;O2</a:t>
            </a:r>
            <a:endParaRPr lang="en-US" altLang="ja-JP" sz="1600" dirty="0">
              <a:solidFill>
                <a:srgbClr val="000000"/>
              </a:solidFill>
              <a:latin typeface="Arial"/>
              <a:ea typeface="Times New Roman" pitchFamily="-109" charset="0"/>
              <a:cs typeface="Arial"/>
            </a:endParaRPr>
          </a:p>
        </p:txBody>
      </p:sp>
      <p:sp>
        <p:nvSpPr>
          <p:cNvPr id="36" name="テキスト ボックス 37"/>
          <p:cNvSpPr txBox="1">
            <a:spLocks noChangeArrowheads="1"/>
          </p:cNvSpPr>
          <p:nvPr/>
        </p:nvSpPr>
        <p:spPr bwMode="auto">
          <a:xfrm>
            <a:off x="5302823" y="3951218"/>
            <a:ext cx="868948" cy="338554"/>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sz="1600" dirty="0" smtClean="0">
                <a:solidFill>
                  <a:srgbClr val="000000"/>
                </a:solidFill>
                <a:ea typeface="Times New Roman" pitchFamily="-1" charset="0"/>
                <a:cs typeface="Times New Roman" pitchFamily="-1" charset="0"/>
              </a:rPr>
              <a:t>O2&amp;O3</a:t>
            </a:r>
            <a:endParaRPr lang="en-US" altLang="ja-JP" sz="1600" dirty="0">
              <a:solidFill>
                <a:srgbClr val="000000"/>
              </a:solidFill>
              <a:ea typeface="Times New Roman" pitchFamily="-1" charset="0"/>
              <a:cs typeface="Times New Roman" pitchFamily="-1" charset="0"/>
            </a:endParaRPr>
          </a:p>
        </p:txBody>
      </p:sp>
      <p:sp>
        <p:nvSpPr>
          <p:cNvPr id="37" name="正方形/長方形 36"/>
          <p:cNvSpPr/>
          <p:nvPr/>
        </p:nvSpPr>
        <p:spPr>
          <a:xfrm>
            <a:off x="3962501" y="3758086"/>
            <a:ext cx="4572000" cy="258532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en-US" altLang="ja-JP" dirty="0" smtClean="0">
                <a:solidFill>
                  <a:srgbClr val="000000"/>
                </a:solidFill>
                <a:latin typeface="Arial" pitchFamily="34" charset="0"/>
                <a:ea typeface="Osaka"/>
                <a:cs typeface="Arial" pitchFamily="34" charset="0"/>
              </a:rPr>
              <a:t>T</a:t>
            </a:r>
            <a:r>
              <a:rPr lang="ja-JP" altLang="en-US" dirty="0">
                <a:solidFill>
                  <a:srgbClr val="000000"/>
                </a:solidFill>
                <a:latin typeface="Arial" pitchFamily="34" charset="0"/>
                <a:ea typeface="Osaka"/>
                <a:cs typeface="Arial" pitchFamily="34" charset="0"/>
              </a:rPr>
              <a:t>he pre-peak splitting of the experimental spectra at </a:t>
            </a:r>
            <a:r>
              <a:rPr lang="ja-JP" altLang="en-US" dirty="0" smtClean="0">
                <a:solidFill>
                  <a:srgbClr val="000000"/>
                </a:solidFill>
                <a:latin typeface="Arial" pitchFamily="34" charset="0"/>
                <a:ea typeface="Osaka"/>
                <a:cs typeface="Arial" pitchFamily="34" charset="0"/>
              </a:rPr>
              <a:t>the octahedral </a:t>
            </a:r>
            <a:r>
              <a:rPr lang="ja-JP" altLang="en-US" dirty="0">
                <a:solidFill>
                  <a:srgbClr val="000000"/>
                </a:solidFill>
                <a:latin typeface="Arial" pitchFamily="34" charset="0"/>
                <a:ea typeface="Osaka"/>
                <a:cs typeface="Arial" pitchFamily="34" charset="0"/>
              </a:rPr>
              <a:t>site </a:t>
            </a:r>
            <a:endParaRPr lang="en-US" altLang="ja-JP" dirty="0">
              <a:solidFill>
                <a:srgbClr val="000000"/>
              </a:solidFill>
              <a:latin typeface="Arial" pitchFamily="34" charset="0"/>
              <a:ea typeface="Osaka"/>
              <a:cs typeface="Arial" pitchFamily="34" charset="0"/>
            </a:endParaRPr>
          </a:p>
          <a:p>
            <a:pPr>
              <a:buFont typeface="Wingdings" pitchFamily="-65" charset="2"/>
              <a:buChar char="ß"/>
            </a:pPr>
            <a:r>
              <a:rPr lang="en-US" altLang="ja-JP" dirty="0">
                <a:solidFill>
                  <a:srgbClr val="000000"/>
                </a:solidFill>
                <a:latin typeface="Arial" pitchFamily="34" charset="0"/>
                <a:ea typeface="Osaka"/>
                <a:cs typeface="Arial" pitchFamily="34" charset="0"/>
              </a:rPr>
              <a:t>T</a:t>
            </a:r>
            <a:r>
              <a:rPr lang="ja-JP" altLang="en-US" dirty="0">
                <a:solidFill>
                  <a:srgbClr val="000000"/>
                </a:solidFill>
                <a:latin typeface="Arial" pitchFamily="34" charset="0"/>
                <a:ea typeface="Osaka"/>
                <a:cs typeface="Arial" pitchFamily="34" charset="0"/>
              </a:rPr>
              <a:t>he local electronic structure of the</a:t>
            </a:r>
            <a:r>
              <a:rPr lang="en-US" altLang="ja-JP" dirty="0">
                <a:solidFill>
                  <a:srgbClr val="000000"/>
                </a:solidFill>
                <a:latin typeface="Arial" pitchFamily="34" charset="0"/>
                <a:ea typeface="Osaka"/>
                <a:cs typeface="Arial" pitchFamily="34" charset="0"/>
              </a:rPr>
              <a:t> </a:t>
            </a:r>
            <a:r>
              <a:rPr lang="ja-JP" altLang="en-US" dirty="0">
                <a:solidFill>
                  <a:srgbClr val="000000"/>
                </a:solidFill>
                <a:latin typeface="Arial" pitchFamily="34" charset="0"/>
                <a:ea typeface="Osaka"/>
                <a:cs typeface="Arial" pitchFamily="34" charset="0"/>
              </a:rPr>
              <a:t>Fe-3d band around the distorted FeO</a:t>
            </a:r>
            <a:r>
              <a:rPr lang="ja-JP" altLang="en-US" baseline="-25000" dirty="0">
                <a:solidFill>
                  <a:srgbClr val="000000"/>
                </a:solidFill>
                <a:latin typeface="Arial" pitchFamily="34" charset="0"/>
                <a:ea typeface="Osaka"/>
                <a:cs typeface="Arial" pitchFamily="34" charset="0"/>
              </a:rPr>
              <a:t>6 </a:t>
            </a:r>
            <a:r>
              <a:rPr lang="ja-JP" altLang="en-US" dirty="0">
                <a:solidFill>
                  <a:srgbClr val="000000"/>
                </a:solidFill>
                <a:latin typeface="Arial" pitchFamily="34" charset="0"/>
                <a:ea typeface="Osaka"/>
                <a:cs typeface="Arial" pitchFamily="34" charset="0"/>
              </a:rPr>
              <a:t>through hybridization</a:t>
            </a:r>
            <a:r>
              <a:rPr lang="en-US" altLang="ja-JP" dirty="0">
                <a:solidFill>
                  <a:srgbClr val="000000"/>
                </a:solidFill>
                <a:latin typeface="Arial" pitchFamily="34" charset="0"/>
                <a:ea typeface="Osaka"/>
                <a:cs typeface="Arial" pitchFamily="34" charset="0"/>
              </a:rPr>
              <a:t> </a:t>
            </a:r>
            <a:r>
              <a:rPr lang="ja-JP" altLang="en-US" dirty="0">
                <a:solidFill>
                  <a:srgbClr val="000000"/>
                </a:solidFill>
                <a:latin typeface="Arial" pitchFamily="34" charset="0"/>
                <a:ea typeface="Osaka"/>
                <a:cs typeface="Arial" pitchFamily="34" charset="0"/>
              </a:rPr>
              <a:t>between the O 2p and Fe 3d bands. </a:t>
            </a:r>
            <a:endParaRPr lang="en-US" altLang="ja-JP" dirty="0">
              <a:solidFill>
                <a:srgbClr val="000000"/>
              </a:solidFill>
              <a:latin typeface="Arial" pitchFamily="34" charset="0"/>
              <a:ea typeface="Osaka"/>
              <a:cs typeface="Arial" pitchFamily="34" charset="0"/>
            </a:endParaRPr>
          </a:p>
          <a:p>
            <a:pPr>
              <a:buFont typeface="Wingdings" pitchFamily="-65" charset="2"/>
              <a:buChar char="ß"/>
            </a:pPr>
            <a:endParaRPr lang="en-US" altLang="ja-JP" dirty="0">
              <a:solidFill>
                <a:srgbClr val="000000"/>
              </a:solidFill>
              <a:latin typeface="Arial" pitchFamily="34" charset="0"/>
              <a:ea typeface="Osaka"/>
              <a:cs typeface="Arial" pitchFamily="34" charset="0"/>
            </a:endParaRPr>
          </a:p>
          <a:p>
            <a:r>
              <a:rPr lang="en-US" altLang="ja-JP" dirty="0" smtClean="0">
                <a:solidFill>
                  <a:srgbClr val="000000"/>
                </a:solidFill>
                <a:latin typeface="Arial" pitchFamily="34" charset="0"/>
                <a:ea typeface="Osaka"/>
                <a:cs typeface="Arial" pitchFamily="34" charset="0"/>
              </a:rPr>
              <a:t>In contrast, </a:t>
            </a:r>
            <a:r>
              <a:rPr lang="en-US" altLang="ja-JP" dirty="0">
                <a:solidFill>
                  <a:srgbClr val="000000"/>
                </a:solidFill>
                <a:latin typeface="Arial" pitchFamily="34" charset="0"/>
                <a:ea typeface="Osaka"/>
                <a:cs typeface="Arial" pitchFamily="34" charset="0"/>
              </a:rPr>
              <a:t>t</a:t>
            </a:r>
            <a:r>
              <a:rPr lang="ja-JP" altLang="en-US" dirty="0" smtClean="0">
                <a:solidFill>
                  <a:srgbClr val="000000"/>
                </a:solidFill>
                <a:latin typeface="Arial" pitchFamily="34" charset="0"/>
                <a:ea typeface="Osaka"/>
                <a:cs typeface="Arial" pitchFamily="34" charset="0"/>
              </a:rPr>
              <a:t>he </a:t>
            </a:r>
            <a:r>
              <a:rPr lang="ja-JP" altLang="en-US" dirty="0">
                <a:solidFill>
                  <a:srgbClr val="000000"/>
                </a:solidFill>
                <a:latin typeface="Arial" pitchFamily="34" charset="0"/>
                <a:ea typeface="Osaka"/>
                <a:cs typeface="Arial" pitchFamily="34" charset="0"/>
              </a:rPr>
              <a:t>crystal field splitting</a:t>
            </a:r>
            <a:r>
              <a:rPr lang="en-US" altLang="ja-JP" dirty="0">
                <a:solidFill>
                  <a:srgbClr val="000000"/>
                </a:solidFill>
                <a:latin typeface="Arial" pitchFamily="34" charset="0"/>
                <a:ea typeface="Osaka"/>
                <a:cs typeface="Arial" pitchFamily="34" charset="0"/>
              </a:rPr>
              <a:t> </a:t>
            </a:r>
            <a:r>
              <a:rPr lang="ja-JP" altLang="en-US" dirty="0">
                <a:solidFill>
                  <a:srgbClr val="000000"/>
                </a:solidFill>
                <a:latin typeface="Arial" pitchFamily="34" charset="0"/>
                <a:ea typeface="Osaka"/>
                <a:cs typeface="Arial" pitchFamily="34" charset="0"/>
              </a:rPr>
              <a:t>at the FeO</a:t>
            </a:r>
            <a:r>
              <a:rPr lang="ja-JP" altLang="en-US" baseline="-25000" dirty="0">
                <a:solidFill>
                  <a:srgbClr val="000000"/>
                </a:solidFill>
                <a:latin typeface="Arial" pitchFamily="34" charset="0"/>
                <a:ea typeface="Osaka"/>
                <a:cs typeface="Arial" pitchFamily="34" charset="0"/>
              </a:rPr>
              <a:t>4 </a:t>
            </a:r>
            <a:r>
              <a:rPr lang="ja-JP" altLang="en-US" dirty="0">
                <a:solidFill>
                  <a:srgbClr val="000000"/>
                </a:solidFill>
                <a:latin typeface="Arial" pitchFamily="34" charset="0"/>
                <a:ea typeface="Osaka"/>
                <a:cs typeface="Arial" pitchFamily="34" charset="0"/>
              </a:rPr>
              <a:t>site is smaller</a:t>
            </a:r>
            <a:r>
              <a:rPr lang="en-US" altLang="ja-JP" dirty="0">
                <a:solidFill>
                  <a:srgbClr val="000000"/>
                </a:solidFill>
                <a:latin typeface="Arial" pitchFamily="34" charset="0"/>
                <a:ea typeface="Osaka"/>
                <a:cs typeface="Arial" pitchFamily="34" charset="0"/>
              </a:rPr>
              <a:t>.</a:t>
            </a:r>
            <a:endParaRPr lang="ja-JP" altLang="en-US" dirty="0">
              <a:latin typeface="Arial" pitchFamily="34" charset="0"/>
              <a:cs typeface="Arial" pitchFamily="34" charset="0"/>
            </a:endParaRPr>
          </a:p>
        </p:txBody>
      </p:sp>
      <p:sp>
        <p:nvSpPr>
          <p:cNvPr id="7" name="テキスト ボックス 6"/>
          <p:cNvSpPr txBox="1"/>
          <p:nvPr/>
        </p:nvSpPr>
        <p:spPr>
          <a:xfrm>
            <a:off x="31507" y="910401"/>
            <a:ext cx="3092693" cy="2197525"/>
          </a:xfrm>
          <a:prstGeom prst="rect">
            <a:avLst/>
          </a:prstGeom>
          <a:solidFill>
            <a:srgbClr val="CCFFCC"/>
          </a:solidFill>
          <a:effectLst>
            <a:glow rad="63500">
              <a:schemeClr val="accent5">
                <a:alpha val="75000"/>
              </a:schemeClr>
            </a:glow>
          </a:effectLst>
        </p:spPr>
        <p:txBody>
          <a:bodyPr wrap="square" rtlCol="0">
            <a:spAutoFit/>
          </a:bodyPr>
          <a:lstStyle/>
          <a:p>
            <a:pPr>
              <a:lnSpc>
                <a:spcPct val="90000"/>
              </a:lnSpc>
            </a:pPr>
            <a:r>
              <a:rPr lang="en-US" altLang="ja-JP" dirty="0" smtClean="0">
                <a:ea typeface="Times New Roman" pitchFamily="-1" charset="0"/>
                <a:cs typeface="Times New Roman" pitchFamily="-1" charset="0"/>
              </a:rPr>
              <a:t>Here the oxygen atom (</a:t>
            </a:r>
            <a:r>
              <a:rPr lang="en-US" altLang="ja-JP" dirty="0" smtClean="0">
                <a:solidFill>
                  <a:schemeClr val="hlink"/>
                </a:solidFill>
                <a:ea typeface="Times New Roman" pitchFamily="-1" charset="0"/>
                <a:cs typeface="Times New Roman" pitchFamily="-1" charset="0"/>
              </a:rPr>
              <a:t>O2</a:t>
            </a:r>
            <a:r>
              <a:rPr lang="en-US" altLang="ja-JP" dirty="0" smtClean="0">
                <a:ea typeface="Times New Roman" pitchFamily="-1" charset="0"/>
                <a:cs typeface="Times New Roman" pitchFamily="-1" charset="0"/>
              </a:rPr>
              <a:t>) linking FeO</a:t>
            </a:r>
            <a:r>
              <a:rPr lang="en-US" altLang="ja-JP" baseline="-25000" dirty="0" smtClean="0">
                <a:ea typeface="Times New Roman" pitchFamily="-1" charset="0"/>
                <a:cs typeface="Times New Roman" pitchFamily="-1" charset="0"/>
              </a:rPr>
              <a:t>6</a:t>
            </a:r>
            <a:r>
              <a:rPr lang="en-US" altLang="ja-JP" dirty="0" smtClean="0">
                <a:ea typeface="Times New Roman" pitchFamily="-1" charset="0"/>
                <a:cs typeface="Times New Roman" pitchFamily="-1" charset="0"/>
              </a:rPr>
              <a:t> and FeO</a:t>
            </a:r>
            <a:r>
              <a:rPr lang="en-US" altLang="ja-JP" baseline="-25000" dirty="0" smtClean="0">
                <a:ea typeface="Times New Roman" pitchFamily="-1" charset="0"/>
                <a:cs typeface="Times New Roman" pitchFamily="-1" charset="0"/>
              </a:rPr>
              <a:t>4</a:t>
            </a:r>
            <a:r>
              <a:rPr lang="en-US" altLang="ja-JP" dirty="0" smtClean="0">
                <a:ea typeface="Times New Roman" pitchFamily="-1" charset="0"/>
                <a:cs typeface="Times New Roman" pitchFamily="-1" charset="0"/>
              </a:rPr>
              <a:t> contributes to both site-resolved spectra.</a:t>
            </a:r>
          </a:p>
          <a:p>
            <a:endParaRPr kumimoji="1" lang="en-US" altLang="ja-JP" dirty="0" smtClean="0"/>
          </a:p>
          <a:p>
            <a:r>
              <a:rPr kumimoji="1" lang="en-US" altLang="ja-JP" dirty="0" smtClean="0"/>
              <a:t>The simulation can explains well the specific features of ELNES.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 4"/>
          <p:cNvSpPr>
            <a:spLocks noGrp="1"/>
          </p:cNvSpPr>
          <p:nvPr>
            <p:ph type="body" sz="quarter" idx="13"/>
          </p:nvPr>
        </p:nvSpPr>
        <p:spPr/>
        <p:txBody>
          <a:bodyPr/>
          <a:lstStyle/>
          <a:p>
            <a:r>
              <a:rPr lang="en-US" altLang="ja-JP" dirty="0" smtClean="0"/>
              <a:t>What is happening in CaFeO</a:t>
            </a:r>
            <a:r>
              <a:rPr lang="en-US" altLang="ja-JP" baseline="-25000" dirty="0" smtClean="0"/>
              <a:t>2.5</a:t>
            </a:r>
            <a:endParaRPr lang="ja-JP" altLang="en-US" baseline="-25000" dirty="0"/>
          </a:p>
        </p:txBody>
      </p:sp>
      <p:sp>
        <p:nvSpPr>
          <p:cNvPr id="2" name="日付プレースホルダ 1"/>
          <p:cNvSpPr>
            <a:spLocks noGrp="1"/>
          </p:cNvSpPr>
          <p:nvPr>
            <p:ph type="dt" sz="half" idx="14"/>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5"/>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6"/>
          </p:nvPr>
        </p:nvSpPr>
        <p:spPr/>
        <p:txBody>
          <a:bodyPr/>
          <a:lstStyle/>
          <a:p>
            <a:fld id="{D52EB80E-06F1-4F72-B7E2-23BDC7693653}" type="slidenum">
              <a:rPr lang="ja-JP" altLang="en-US" smtClean="0"/>
              <a:pPr/>
              <a:t>39</a:t>
            </a:fld>
            <a:endParaRPr lang="ja-JP" altLang="en-US"/>
          </a:p>
        </p:txBody>
      </p:sp>
      <p:sp>
        <p:nvSpPr>
          <p:cNvPr id="6" name="テキスト ボックス 5"/>
          <p:cNvSpPr txBox="1"/>
          <p:nvPr/>
        </p:nvSpPr>
        <p:spPr>
          <a:xfrm>
            <a:off x="517485" y="1597460"/>
            <a:ext cx="8128000" cy="3693319"/>
          </a:xfrm>
          <a:prstGeom prst="rect">
            <a:avLst/>
          </a:prstGeom>
          <a:solidFill>
            <a:srgbClr val="CCFFCC"/>
          </a:solidFill>
        </p:spPr>
        <p:txBody>
          <a:bodyPr wrap="square" rtlCol="0">
            <a:spAutoFit/>
          </a:bodyPr>
          <a:lstStyle/>
          <a:p>
            <a:r>
              <a:rPr kumimoji="1" lang="en-US" altLang="ja-JP" dirty="0" smtClean="0">
                <a:latin typeface="+mj-lt"/>
              </a:rPr>
              <a:t>Pre-peaks </a:t>
            </a:r>
            <a:r>
              <a:rPr kumimoji="1" lang="ja-JP" altLang="en-US" dirty="0" smtClean="0">
                <a:latin typeface="+mj-lt"/>
                <a:sym typeface="Wingdings"/>
              </a:rPr>
              <a:t></a:t>
            </a:r>
            <a:r>
              <a:rPr kumimoji="1" lang="en-US" altLang="ja-JP" dirty="0" smtClean="0">
                <a:latin typeface="+mj-lt"/>
                <a:sym typeface="Wingdings"/>
              </a:rPr>
              <a:t> not purely ionic, but some covalent.</a:t>
            </a:r>
          </a:p>
          <a:p>
            <a:endParaRPr kumimoji="1" lang="en-US" altLang="ja-JP" dirty="0" smtClean="0">
              <a:latin typeface="+mj-lt"/>
              <a:sym typeface="Wingdings"/>
            </a:endParaRPr>
          </a:p>
          <a:p>
            <a:r>
              <a:rPr lang="en-US" altLang="ja-JP" dirty="0">
                <a:solidFill>
                  <a:srgbClr val="000000"/>
                </a:solidFill>
                <a:latin typeface="+mj-lt"/>
                <a:ea typeface="Osaka"/>
                <a:cs typeface="Osaka"/>
              </a:rPr>
              <a:t>T</a:t>
            </a:r>
            <a:r>
              <a:rPr lang="ja-JP" altLang="en-US" dirty="0" smtClean="0">
                <a:solidFill>
                  <a:srgbClr val="000000"/>
                </a:solidFill>
                <a:latin typeface="+mj-lt"/>
                <a:ea typeface="Osaka"/>
                <a:cs typeface="Osaka"/>
              </a:rPr>
              <a:t>he integrated intensity of the pre-peak</a:t>
            </a:r>
            <a:r>
              <a:rPr lang="en-US" altLang="ja-JP" dirty="0" smtClean="0">
                <a:solidFill>
                  <a:srgbClr val="000000"/>
                </a:solidFill>
                <a:latin typeface="+mj-lt"/>
                <a:ea typeface="Osaka"/>
                <a:cs typeface="Osaka"/>
              </a:rPr>
              <a:t> of O2;</a:t>
            </a:r>
          </a:p>
          <a:p>
            <a:r>
              <a:rPr lang="ja-JP" altLang="en-US" dirty="0" smtClean="0">
                <a:solidFill>
                  <a:srgbClr val="000000"/>
                </a:solidFill>
                <a:latin typeface="+mj-lt"/>
                <a:ea typeface="Osaka"/>
                <a:cs typeface="Osaka"/>
              </a:rPr>
              <a:t>up-spin spectrum </a:t>
            </a:r>
            <a:r>
              <a:rPr lang="en-US" altLang="ja-JP" dirty="0" smtClean="0">
                <a:solidFill>
                  <a:srgbClr val="000000"/>
                </a:solidFill>
                <a:latin typeface="+mj-lt"/>
                <a:ea typeface="Osaka"/>
                <a:cs typeface="Osaka"/>
              </a:rPr>
              <a:t> &gt;</a:t>
            </a:r>
            <a:r>
              <a:rPr lang="ja-JP" altLang="en-US" dirty="0" smtClean="0">
                <a:solidFill>
                  <a:srgbClr val="000000"/>
                </a:solidFill>
                <a:latin typeface="+mj-lt"/>
                <a:ea typeface="Osaka"/>
                <a:cs typeface="Osaka"/>
              </a:rPr>
              <a:t> down-spin spectrum</a:t>
            </a:r>
            <a:r>
              <a:rPr lang="en-US" altLang="ja-JP" dirty="0" smtClean="0">
                <a:solidFill>
                  <a:srgbClr val="000000"/>
                </a:solidFill>
                <a:latin typeface="+mj-lt"/>
                <a:ea typeface="Osaka"/>
                <a:cs typeface="Osaka"/>
              </a:rPr>
              <a:t>,     </a:t>
            </a:r>
            <a:r>
              <a:rPr lang="ja-JP" altLang="en-US" dirty="0" smtClean="0">
                <a:solidFill>
                  <a:srgbClr val="000000"/>
                </a:solidFill>
                <a:latin typeface="+mj-lt"/>
                <a:ea typeface="Osaka"/>
                <a:cs typeface="Osaka"/>
                <a:sym typeface="Wingdings"/>
              </a:rPr>
              <a:t></a:t>
            </a:r>
            <a:r>
              <a:rPr lang="en-US" altLang="ja-JP" dirty="0" smtClean="0">
                <a:solidFill>
                  <a:srgbClr val="000000"/>
                </a:solidFill>
                <a:latin typeface="+mj-lt"/>
                <a:ea typeface="Osaka"/>
                <a:cs typeface="Osaka"/>
                <a:sym typeface="Wingdings"/>
              </a:rPr>
              <a:t>  </a:t>
            </a:r>
            <a:r>
              <a:rPr lang="en-US" altLang="ja-JP" dirty="0" smtClean="0">
                <a:solidFill>
                  <a:srgbClr val="000000"/>
                </a:solidFill>
                <a:latin typeface="+mj-lt"/>
                <a:ea typeface="Osaka"/>
                <a:cs typeface="Osaka"/>
              </a:rPr>
              <a:t>Asymmetric interaction</a:t>
            </a:r>
          </a:p>
          <a:p>
            <a:endParaRPr lang="en-US" altLang="ja-JP" dirty="0" smtClean="0">
              <a:solidFill>
                <a:srgbClr val="000000"/>
              </a:solidFill>
              <a:latin typeface="+mj-lt"/>
              <a:ea typeface="Osaka"/>
              <a:cs typeface="Osaka"/>
            </a:endParaRPr>
          </a:p>
          <a:p>
            <a:r>
              <a:rPr lang="en-US" altLang="ja-JP" dirty="0" smtClean="0">
                <a:solidFill>
                  <a:srgbClr val="000000"/>
                </a:solidFill>
                <a:latin typeface="+mj-lt"/>
                <a:ea typeface="Osaka"/>
                <a:cs typeface="Osaka"/>
              </a:rPr>
              <a:t>T</a:t>
            </a:r>
            <a:r>
              <a:rPr lang="ja-JP" altLang="en-US" dirty="0" smtClean="0">
                <a:solidFill>
                  <a:srgbClr val="000000"/>
                </a:solidFill>
                <a:latin typeface="+mj-lt"/>
                <a:ea typeface="Osaka"/>
                <a:cs typeface="Osaka"/>
              </a:rPr>
              <a:t>he number of holes in the O2</a:t>
            </a:r>
            <a:r>
              <a:rPr lang="en-US" altLang="ja-JP" dirty="0" smtClean="0">
                <a:solidFill>
                  <a:srgbClr val="000000"/>
                </a:solidFill>
                <a:latin typeface="+mj-lt"/>
                <a:ea typeface="Osaka"/>
                <a:cs typeface="Osaka"/>
              </a:rPr>
              <a:t> </a:t>
            </a:r>
            <a:r>
              <a:rPr lang="ja-JP" altLang="en-US" dirty="0" smtClean="0">
                <a:solidFill>
                  <a:srgbClr val="000000"/>
                </a:solidFill>
                <a:latin typeface="+mj-lt"/>
                <a:ea typeface="Osaka"/>
                <a:cs typeface="Osaka"/>
              </a:rPr>
              <a:t>2p band hybridizing with the 3d band </a:t>
            </a:r>
            <a:r>
              <a:rPr lang="en-US" altLang="ja-JP" dirty="0" smtClean="0">
                <a:solidFill>
                  <a:srgbClr val="000000"/>
                </a:solidFill>
                <a:latin typeface="+mj-lt"/>
                <a:ea typeface="Osaka"/>
                <a:cs typeface="Osaka"/>
              </a:rPr>
              <a:t>of;</a:t>
            </a:r>
            <a:r>
              <a:rPr lang="ja-JP" altLang="en-US" dirty="0" smtClean="0">
                <a:solidFill>
                  <a:srgbClr val="000000"/>
                </a:solidFill>
                <a:latin typeface="+mj-lt"/>
                <a:ea typeface="Osaka"/>
                <a:cs typeface="Osaka"/>
              </a:rPr>
              <a:t> </a:t>
            </a:r>
            <a:endParaRPr lang="en-US" altLang="ja-JP" dirty="0" smtClean="0">
              <a:solidFill>
                <a:srgbClr val="000000"/>
              </a:solidFill>
              <a:latin typeface="+mj-lt"/>
              <a:ea typeface="Osaka"/>
              <a:cs typeface="Osaka"/>
            </a:endParaRPr>
          </a:p>
          <a:p>
            <a:r>
              <a:rPr lang="ja-JP" altLang="en-US" dirty="0" smtClean="0">
                <a:solidFill>
                  <a:srgbClr val="000000"/>
                </a:solidFill>
                <a:latin typeface="+mj-lt"/>
                <a:ea typeface="Osaka"/>
                <a:cs typeface="Osaka"/>
              </a:rPr>
              <a:t>tetrahedral Fe2</a:t>
            </a:r>
            <a:r>
              <a:rPr lang="en-US" altLang="ja-JP" dirty="0" smtClean="0">
                <a:solidFill>
                  <a:srgbClr val="000000"/>
                </a:solidFill>
                <a:latin typeface="+mj-lt"/>
                <a:ea typeface="Osaka"/>
                <a:cs typeface="Osaka"/>
              </a:rPr>
              <a:t> </a:t>
            </a:r>
            <a:r>
              <a:rPr lang="ja-JP" altLang="en-US" dirty="0" smtClean="0">
                <a:solidFill>
                  <a:srgbClr val="000000"/>
                </a:solidFill>
                <a:latin typeface="+mj-lt"/>
                <a:ea typeface="Osaka"/>
                <a:cs typeface="Osaka"/>
              </a:rPr>
              <a:t>site</a:t>
            </a:r>
            <a:r>
              <a:rPr lang="en-US" altLang="ja-JP" dirty="0" smtClean="0">
                <a:solidFill>
                  <a:srgbClr val="000000"/>
                </a:solidFill>
                <a:latin typeface="+mj-lt"/>
                <a:ea typeface="Osaka"/>
                <a:cs typeface="Osaka"/>
              </a:rPr>
              <a:t> </a:t>
            </a:r>
            <a:r>
              <a:rPr lang="ja-JP" altLang="en-US" dirty="0" smtClean="0">
                <a:solidFill>
                  <a:srgbClr val="000000"/>
                </a:solidFill>
                <a:latin typeface="+mj-lt"/>
                <a:ea typeface="Osaka"/>
                <a:cs typeface="Osaka"/>
              </a:rPr>
              <a:t> </a:t>
            </a:r>
            <a:r>
              <a:rPr lang="en-US" altLang="ja-JP" dirty="0" smtClean="0">
                <a:solidFill>
                  <a:srgbClr val="000000"/>
                </a:solidFill>
                <a:latin typeface="+mj-lt"/>
                <a:ea typeface="Osaka"/>
                <a:cs typeface="Osaka"/>
              </a:rPr>
              <a:t>&gt; </a:t>
            </a:r>
            <a:r>
              <a:rPr lang="ja-JP" altLang="en-US" dirty="0" smtClean="0">
                <a:solidFill>
                  <a:srgbClr val="000000"/>
                </a:solidFill>
                <a:latin typeface="+mj-lt"/>
                <a:ea typeface="Osaka"/>
                <a:cs typeface="Osaka"/>
              </a:rPr>
              <a:t>octahedral Fe1 site</a:t>
            </a:r>
            <a:endParaRPr lang="en-US" altLang="ja-JP" dirty="0" smtClean="0">
              <a:solidFill>
                <a:srgbClr val="000000"/>
              </a:solidFill>
              <a:latin typeface="+mj-lt"/>
              <a:ea typeface="Osaka"/>
              <a:cs typeface="Osaka"/>
            </a:endParaRPr>
          </a:p>
          <a:p>
            <a:endParaRPr lang="en-US" altLang="ja-JP" dirty="0" smtClean="0">
              <a:solidFill>
                <a:srgbClr val="000000"/>
              </a:solidFill>
              <a:latin typeface="+mj-lt"/>
              <a:ea typeface="Osaka"/>
              <a:cs typeface="Osaka"/>
            </a:endParaRPr>
          </a:p>
          <a:p>
            <a:r>
              <a:rPr lang="en-US" altLang="ja-JP" dirty="0" smtClean="0">
                <a:solidFill>
                  <a:srgbClr val="000000"/>
                </a:solidFill>
                <a:latin typeface="+mj-lt"/>
                <a:ea typeface="Osaka"/>
                <a:cs typeface="Osaka"/>
              </a:rPr>
              <a:t>indicating </a:t>
            </a:r>
            <a:r>
              <a:rPr lang="ja-JP" altLang="en-US" dirty="0" smtClean="0">
                <a:solidFill>
                  <a:srgbClr val="000000"/>
                </a:solidFill>
                <a:latin typeface="+mj-lt"/>
                <a:ea typeface="Osaka"/>
                <a:cs typeface="Osaka"/>
              </a:rPr>
              <a:t>that charge transfer</a:t>
            </a:r>
            <a:r>
              <a:rPr lang="en-US" altLang="ja-JP" dirty="0" smtClean="0">
                <a:solidFill>
                  <a:srgbClr val="000000"/>
                </a:solidFill>
                <a:latin typeface="+mj-lt"/>
                <a:ea typeface="Osaka"/>
                <a:cs typeface="Osaka"/>
              </a:rPr>
              <a:t>;</a:t>
            </a:r>
          </a:p>
          <a:p>
            <a:r>
              <a:rPr lang="ja-JP" altLang="en-US" dirty="0" smtClean="0">
                <a:solidFill>
                  <a:srgbClr val="000000"/>
                </a:solidFill>
                <a:latin typeface="+mj-lt"/>
                <a:ea typeface="Osaka"/>
                <a:cs typeface="Osaka"/>
              </a:rPr>
              <a:t>from O2 to Fe2 </a:t>
            </a:r>
            <a:r>
              <a:rPr lang="en-US" altLang="ja-JP" dirty="0" smtClean="0">
                <a:solidFill>
                  <a:srgbClr val="000000"/>
                </a:solidFill>
                <a:latin typeface="+mj-lt"/>
                <a:ea typeface="Osaka"/>
                <a:cs typeface="Osaka"/>
              </a:rPr>
              <a:t>&gt; </a:t>
            </a:r>
            <a:r>
              <a:rPr lang="ja-JP" altLang="en-US" dirty="0" smtClean="0">
                <a:solidFill>
                  <a:srgbClr val="000000"/>
                </a:solidFill>
                <a:latin typeface="+mj-lt"/>
                <a:ea typeface="Osaka"/>
                <a:cs typeface="Osaka"/>
              </a:rPr>
              <a:t>from O2 to Fe1</a:t>
            </a:r>
            <a:r>
              <a:rPr lang="en-US" altLang="ja-JP" dirty="0" smtClean="0">
                <a:solidFill>
                  <a:srgbClr val="000000"/>
                </a:solidFill>
                <a:latin typeface="+mj-lt"/>
                <a:ea typeface="Osaka"/>
                <a:cs typeface="Osaka"/>
              </a:rPr>
              <a:t> </a:t>
            </a:r>
            <a:r>
              <a:rPr lang="ja-JP" altLang="en-US" dirty="0" smtClean="0">
                <a:solidFill>
                  <a:srgbClr val="000000"/>
                </a:solidFill>
                <a:latin typeface="+mj-lt"/>
                <a:ea typeface="Osaka"/>
                <a:cs typeface="Osaka"/>
                <a:sym typeface="Wingdings"/>
              </a:rPr>
              <a:t></a:t>
            </a:r>
            <a:r>
              <a:rPr lang="en-US" altLang="ja-JP" dirty="0" smtClean="0">
                <a:solidFill>
                  <a:srgbClr val="000000"/>
                </a:solidFill>
                <a:latin typeface="+mj-lt"/>
                <a:ea typeface="Osaka"/>
                <a:cs typeface="Osaka"/>
              </a:rPr>
              <a:t>  </a:t>
            </a:r>
            <a:r>
              <a:rPr lang="en-US" altLang="ja-JP" b="1" dirty="0" smtClean="0">
                <a:solidFill>
                  <a:srgbClr val="000000"/>
                </a:solidFill>
                <a:latin typeface="+mj-lt"/>
                <a:ea typeface="Osaka"/>
                <a:cs typeface="Osaka"/>
              </a:rPr>
              <a:t>asymmetrical charge transfer</a:t>
            </a:r>
          </a:p>
          <a:p>
            <a:r>
              <a:rPr lang="en-US" altLang="ja-JP" dirty="0" smtClean="0">
                <a:solidFill>
                  <a:srgbClr val="000000"/>
                </a:solidFill>
                <a:latin typeface="+mj-lt"/>
                <a:ea typeface="Osaka"/>
                <a:cs typeface="Osaka"/>
              </a:rPr>
              <a:t>							</a:t>
            </a:r>
            <a:r>
              <a:rPr lang="ja-JP" altLang="en-US" dirty="0" smtClean="0">
                <a:solidFill>
                  <a:srgbClr val="000000"/>
                </a:solidFill>
                <a:latin typeface="+mj-lt"/>
                <a:ea typeface="Osaka"/>
                <a:cs typeface="Osaka"/>
                <a:sym typeface="Wingdings"/>
              </a:rPr>
              <a:t></a:t>
            </a:r>
            <a:r>
              <a:rPr lang="en-US" altLang="ja-JP" dirty="0" smtClean="0">
                <a:solidFill>
                  <a:srgbClr val="000000"/>
                </a:solidFill>
                <a:latin typeface="+mj-lt"/>
                <a:ea typeface="Osaka"/>
                <a:cs typeface="Osaka"/>
              </a:rPr>
              <a:t>	covalent nature of Fe2-O2</a:t>
            </a:r>
          </a:p>
          <a:p>
            <a:r>
              <a:rPr lang="en-US" altLang="ja-JP" dirty="0" smtClean="0">
                <a:solidFill>
                  <a:srgbClr val="000000"/>
                </a:solidFill>
                <a:latin typeface="+mj-lt"/>
                <a:ea typeface="Osaka"/>
                <a:cs typeface="Osaka"/>
                <a:sym typeface="Wingdings"/>
              </a:rPr>
              <a:t>							</a:t>
            </a:r>
            <a:r>
              <a:rPr lang="ja-JP" altLang="en-US" dirty="0" smtClean="0">
                <a:solidFill>
                  <a:srgbClr val="000000"/>
                </a:solidFill>
                <a:latin typeface="+mj-lt"/>
                <a:ea typeface="Osaka"/>
                <a:cs typeface="Osaka"/>
                <a:sym typeface="Wingdings"/>
              </a:rPr>
              <a:t></a:t>
            </a:r>
            <a:r>
              <a:rPr lang="en-US" altLang="ja-JP" dirty="0" smtClean="0">
                <a:solidFill>
                  <a:srgbClr val="000000"/>
                </a:solidFill>
                <a:latin typeface="+mj-lt"/>
                <a:ea typeface="Osaka"/>
                <a:cs typeface="Osaka"/>
                <a:sym typeface="Wingdings"/>
              </a:rPr>
              <a:t> 	shorter bond length (distortion) </a:t>
            </a:r>
            <a:r>
              <a:rPr lang="en-US" altLang="ja-JP" dirty="0">
                <a:solidFill>
                  <a:srgbClr val="000000"/>
                </a:solidFill>
                <a:ea typeface="Osaka"/>
                <a:cs typeface="Osaka"/>
              </a:rPr>
              <a:t>of </a:t>
            </a:r>
            <a:r>
              <a:rPr lang="en-US" altLang="ja-JP" dirty="0" smtClean="0">
                <a:solidFill>
                  <a:srgbClr val="000000"/>
                </a:solidFill>
                <a:ea typeface="Osaka"/>
                <a:cs typeface="Osaka"/>
              </a:rPr>
              <a:t>Fe2-O2</a:t>
            </a:r>
          </a:p>
          <a:p>
            <a:r>
              <a:rPr lang="en-US" altLang="ja-JP" dirty="0">
                <a:solidFill>
                  <a:srgbClr val="000000"/>
                </a:solidFill>
                <a:ea typeface="Osaka"/>
                <a:cs typeface="Osaka"/>
              </a:rPr>
              <a:t>	</a:t>
            </a:r>
            <a:r>
              <a:rPr lang="en-US" altLang="ja-JP" dirty="0" smtClean="0">
                <a:solidFill>
                  <a:srgbClr val="000000"/>
                </a:solidFill>
                <a:ea typeface="Osaka"/>
                <a:cs typeface="Osaka"/>
              </a:rPr>
              <a:t>						</a:t>
            </a:r>
            <a:r>
              <a:rPr lang="en-US" altLang="ja-JP" dirty="0" smtClean="0">
                <a:solidFill>
                  <a:srgbClr val="000000"/>
                </a:solidFill>
                <a:ea typeface="Osaka"/>
                <a:cs typeface="Osaka"/>
                <a:sym typeface="Wingdings" pitchFamily="2" charset="2"/>
              </a:rPr>
              <a:t> </a:t>
            </a:r>
            <a:r>
              <a:rPr lang="ja-JP" altLang="en-US" dirty="0" smtClean="0">
                <a:solidFill>
                  <a:srgbClr val="000000"/>
                </a:solidFill>
                <a:ea typeface="Osaka"/>
                <a:cs typeface="Osaka"/>
                <a:sym typeface="Wingdings" pitchFamily="2" charset="2"/>
              </a:rPr>
              <a:t>　</a:t>
            </a:r>
            <a:r>
              <a:rPr lang="en-US" altLang="ja-JP" dirty="0" smtClean="0">
                <a:solidFill>
                  <a:srgbClr val="000000"/>
                </a:solidFill>
                <a:ea typeface="Osaka"/>
                <a:cs typeface="Osaka"/>
                <a:sym typeface="Wingdings" pitchFamily="2" charset="2"/>
              </a:rPr>
              <a:t>distortion in FeO</a:t>
            </a:r>
            <a:r>
              <a:rPr lang="en-US" altLang="ja-JP" baseline="-25000" dirty="0" smtClean="0">
                <a:solidFill>
                  <a:srgbClr val="000000"/>
                </a:solidFill>
                <a:ea typeface="Osaka"/>
                <a:cs typeface="Osaka"/>
                <a:sym typeface="Wingdings" pitchFamily="2" charset="2"/>
              </a:rPr>
              <a:t>6</a:t>
            </a:r>
            <a:r>
              <a:rPr lang="en-US" altLang="ja-JP" dirty="0" smtClean="0">
                <a:solidFill>
                  <a:srgbClr val="000000"/>
                </a:solidFill>
                <a:ea typeface="Osaka"/>
                <a:cs typeface="Osaka"/>
                <a:sym typeface="Wingdings" pitchFamily="2" charset="2"/>
              </a:rPr>
              <a:t> octahedron</a:t>
            </a:r>
            <a:endParaRPr lang="en-US" altLang="ja-JP" dirty="0">
              <a:solidFill>
                <a:srgbClr val="000000"/>
              </a:solidFill>
              <a:ea typeface="Osaka"/>
              <a:cs typeface="Osaka"/>
            </a:endParaRPr>
          </a:p>
        </p:txBody>
      </p:sp>
      <p:pic>
        <p:nvPicPr>
          <p:cNvPr id="7" name="図 6"/>
          <p:cNvPicPr>
            <a:picLocks noChangeAspect="1"/>
          </p:cNvPicPr>
          <p:nvPr/>
        </p:nvPicPr>
        <p:blipFill>
          <a:blip r:embed="rId2"/>
          <a:stretch>
            <a:fillRect/>
          </a:stretch>
        </p:blipFill>
        <p:spPr>
          <a:xfrm>
            <a:off x="6548622" y="485590"/>
            <a:ext cx="2096863" cy="198667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 5"/>
          <p:cNvSpPr>
            <a:spLocks noGrp="1"/>
          </p:cNvSpPr>
          <p:nvPr>
            <p:ph type="body" sz="quarter" idx="13"/>
          </p:nvPr>
        </p:nvSpPr>
        <p:spPr>
          <a:xfrm>
            <a:off x="1717675" y="129537"/>
            <a:ext cx="6051551" cy="596900"/>
          </a:xfrm>
        </p:spPr>
        <p:txBody>
          <a:bodyPr/>
          <a:lstStyle/>
          <a:p>
            <a:r>
              <a:rPr lang="en-US" altLang="ja-JP" dirty="0" smtClean="0"/>
              <a:t>Today’s outline</a:t>
            </a:r>
            <a:endParaRPr lang="ja-JP" altLang="en-US" dirty="0"/>
          </a:p>
        </p:txBody>
      </p:sp>
      <p:sp>
        <p:nvSpPr>
          <p:cNvPr id="3" name="日付プレースホルダ 2"/>
          <p:cNvSpPr>
            <a:spLocks noGrp="1"/>
          </p:cNvSpPr>
          <p:nvPr>
            <p:ph type="dt" sz="half" idx="14"/>
          </p:nvPr>
        </p:nvSpPr>
        <p:spPr/>
        <p:txBody>
          <a:bodyPr/>
          <a:lstStyle/>
          <a:p>
            <a:r>
              <a:rPr lang="en-US" altLang="ja-JP" smtClean="0"/>
              <a:t>2011/9/27</a:t>
            </a:r>
            <a:endParaRPr lang="ja-JP" altLang="en-US"/>
          </a:p>
        </p:txBody>
      </p:sp>
      <p:sp>
        <p:nvSpPr>
          <p:cNvPr id="4" name="フッター プレースホルダ 3"/>
          <p:cNvSpPr>
            <a:spLocks noGrp="1"/>
          </p:cNvSpPr>
          <p:nvPr>
            <p:ph type="ftr" sz="quarter" idx="15"/>
          </p:nvPr>
        </p:nvSpPr>
        <p:spPr/>
        <p:txBody>
          <a:bodyPr/>
          <a:lstStyle/>
          <a:p>
            <a:r>
              <a:rPr lang="en-US" altLang="ja-JP" smtClean="0"/>
              <a:t>IAM/MSE</a:t>
            </a:r>
            <a:endParaRPr lang="ja-JP" altLang="en-US"/>
          </a:p>
        </p:txBody>
      </p:sp>
      <p:sp>
        <p:nvSpPr>
          <p:cNvPr id="5" name="スライド番号プレースホルダ 4"/>
          <p:cNvSpPr>
            <a:spLocks noGrp="1"/>
          </p:cNvSpPr>
          <p:nvPr>
            <p:ph type="sldNum" sz="quarter" idx="16"/>
          </p:nvPr>
        </p:nvSpPr>
        <p:spPr/>
        <p:txBody>
          <a:bodyPr/>
          <a:lstStyle/>
          <a:p>
            <a:fld id="{EA2A2C1A-C046-4043-9C04-AB0BD60D6CF8}" type="slidenum">
              <a:rPr lang="ja-JP" altLang="en-US" smtClean="0"/>
              <a:pPr/>
              <a:t>4</a:t>
            </a:fld>
            <a:endParaRPr lang="ja-JP" altLang="en-US"/>
          </a:p>
        </p:txBody>
      </p:sp>
      <p:sp>
        <p:nvSpPr>
          <p:cNvPr id="7" name="テキスト ボックス 6"/>
          <p:cNvSpPr txBox="1"/>
          <p:nvPr/>
        </p:nvSpPr>
        <p:spPr>
          <a:xfrm>
            <a:off x="1717675" y="1376133"/>
            <a:ext cx="6045200" cy="2400657"/>
          </a:xfrm>
          <a:prstGeom prst="rect">
            <a:avLst/>
          </a:prstGeom>
          <a:solidFill>
            <a:srgbClr val="CCFFCC"/>
          </a:solidFill>
          <a:effectLst>
            <a:glow rad="139700">
              <a:schemeClr val="accent5">
                <a:alpha val="75000"/>
              </a:schemeClr>
            </a:glow>
          </a:effectLst>
        </p:spPr>
        <p:txBody>
          <a:bodyPr wrap="square" rtlCol="0">
            <a:spAutoFit/>
          </a:bodyPr>
          <a:lstStyle/>
          <a:p>
            <a:pPr marL="342900" indent="-342900">
              <a:spcAft>
                <a:spcPts val="1800"/>
              </a:spcAft>
              <a:buAutoNum type="arabicPeriod"/>
            </a:pPr>
            <a:r>
              <a:rPr kumimoji="1" lang="en-US" altLang="ja-JP" sz="2400" dirty="0" smtClean="0"/>
              <a:t>Cs </a:t>
            </a:r>
            <a:r>
              <a:rPr lang="en-US" altLang="ja-JP" sz="2400" dirty="0"/>
              <a:t>correction for </a:t>
            </a:r>
            <a:r>
              <a:rPr lang="en-US" altLang="ja-JP" sz="2400" dirty="0" smtClean="0"/>
              <a:t>electron </a:t>
            </a:r>
            <a:r>
              <a:rPr lang="en-US" altLang="ja-JP" sz="2400" dirty="0"/>
              <a:t>microscopy </a:t>
            </a:r>
            <a:endParaRPr kumimoji="1" lang="en-US" altLang="ja-JP" sz="2400" dirty="0" smtClean="0"/>
          </a:p>
          <a:p>
            <a:pPr marL="342900" indent="-342900">
              <a:spcAft>
                <a:spcPts val="1800"/>
              </a:spcAft>
              <a:buAutoNum type="arabicPeriod"/>
            </a:pPr>
            <a:r>
              <a:rPr lang="en-US" altLang="ja-JP" sz="2400" dirty="0" smtClean="0"/>
              <a:t>STEM imaging with Cs correction for organic molecule</a:t>
            </a:r>
          </a:p>
          <a:p>
            <a:pPr marL="342900" indent="-342900">
              <a:spcAft>
                <a:spcPts val="1800"/>
              </a:spcAft>
              <a:buAutoNum type="arabicPeriod"/>
            </a:pPr>
            <a:r>
              <a:rPr lang="en-US" altLang="ja-JP" sz="2400" dirty="0" smtClean="0"/>
              <a:t>Site resolved STEM-EELS with Cs correction for </a:t>
            </a:r>
            <a:r>
              <a:rPr lang="en-US" altLang="ja-JP" sz="2400" dirty="0" err="1" smtClean="0"/>
              <a:t>brownmillerite</a:t>
            </a:r>
            <a:endParaRPr lang="en-US" altLang="ja-JP" sz="2400" dirty="0" smtClean="0"/>
          </a:p>
        </p:txBody>
      </p:sp>
      <p:sp>
        <p:nvSpPr>
          <p:cNvPr id="8" name="テキスト ボックス 7"/>
          <p:cNvSpPr txBox="1"/>
          <p:nvPr/>
        </p:nvSpPr>
        <p:spPr>
          <a:xfrm>
            <a:off x="3323219" y="4394698"/>
            <a:ext cx="5393161" cy="1077218"/>
          </a:xfrm>
          <a:prstGeom prst="rect">
            <a:avLst/>
          </a:prstGeom>
          <a:noFill/>
        </p:spPr>
        <p:txBody>
          <a:bodyPr wrap="none" rtlCol="0">
            <a:spAutoFit/>
          </a:bodyPr>
          <a:lstStyle/>
          <a:p>
            <a:pPr>
              <a:spcAft>
                <a:spcPts val="600"/>
              </a:spcAft>
            </a:pPr>
            <a:r>
              <a:rPr kumimoji="1" lang="en-US" altLang="ja-JP" dirty="0" smtClean="0"/>
              <a:t>Cs; Spherical aberration</a:t>
            </a:r>
          </a:p>
          <a:p>
            <a:pPr>
              <a:spcAft>
                <a:spcPts val="600"/>
              </a:spcAft>
            </a:pPr>
            <a:r>
              <a:rPr kumimoji="1" lang="en-US" altLang="ja-JP" dirty="0" smtClean="0"/>
              <a:t>STEM; Scanning transmission electron microscopy</a:t>
            </a:r>
          </a:p>
          <a:p>
            <a:pPr>
              <a:spcAft>
                <a:spcPts val="600"/>
              </a:spcAft>
            </a:pPr>
            <a:r>
              <a:rPr lang="en-US" altLang="ja-JP" dirty="0" smtClean="0"/>
              <a:t>EELS; Electron energy-loss spectroscopy</a:t>
            </a:r>
            <a:endParaRPr kumimoji="1" lang="ja-JP"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日付プレースホルダ 1"/>
          <p:cNvSpPr>
            <a:spLocks noGrp="1"/>
          </p:cNvSpPr>
          <p:nvPr>
            <p:ph type="dt" sz="half" idx="14"/>
          </p:nvPr>
        </p:nvSpPr>
        <p:spPr/>
        <p:txBody>
          <a:bodyPr/>
          <a:lstStyle/>
          <a:p>
            <a:r>
              <a:rPr lang="en-US" altLang="ja-JP" smtClean="0"/>
              <a:t>2011/9/27</a:t>
            </a:r>
            <a:endParaRPr lang="ja-JP" altLang="en-US"/>
          </a:p>
        </p:txBody>
      </p:sp>
      <p:sp>
        <p:nvSpPr>
          <p:cNvPr id="3" name="フッター プレースホルダ 2"/>
          <p:cNvSpPr>
            <a:spLocks noGrp="1"/>
          </p:cNvSpPr>
          <p:nvPr>
            <p:ph type="ftr" sz="quarter" idx="15"/>
          </p:nvPr>
        </p:nvSpPr>
        <p:spPr/>
        <p:txBody>
          <a:bodyPr/>
          <a:lstStyle/>
          <a:p>
            <a:r>
              <a:rPr lang="en-US" altLang="ja-JP" smtClean="0"/>
              <a:t>IAM/MSE</a:t>
            </a:r>
            <a:endParaRPr lang="ja-JP" altLang="en-US"/>
          </a:p>
        </p:txBody>
      </p:sp>
      <p:sp>
        <p:nvSpPr>
          <p:cNvPr id="4" name="スライド番号プレースホルダ 3"/>
          <p:cNvSpPr>
            <a:spLocks noGrp="1"/>
          </p:cNvSpPr>
          <p:nvPr>
            <p:ph type="sldNum" sz="quarter" idx="16"/>
          </p:nvPr>
        </p:nvSpPr>
        <p:spPr/>
        <p:txBody>
          <a:bodyPr/>
          <a:lstStyle/>
          <a:p>
            <a:fld id="{D52EB80E-06F1-4F72-B7E2-23BDC7693653}" type="slidenum">
              <a:rPr lang="ja-JP" altLang="en-US" smtClean="0"/>
              <a:pPr/>
              <a:t>40</a:t>
            </a:fld>
            <a:endParaRPr lang="ja-JP" altLang="en-US"/>
          </a:p>
        </p:txBody>
      </p:sp>
      <p:pic>
        <p:nvPicPr>
          <p:cNvPr id="6" name="図 5"/>
          <p:cNvPicPr>
            <a:picLocks noChangeAspect="1"/>
          </p:cNvPicPr>
          <p:nvPr/>
        </p:nvPicPr>
        <p:blipFill>
          <a:blip r:embed="rId2"/>
          <a:stretch>
            <a:fillRect/>
          </a:stretch>
        </p:blipFill>
        <p:spPr>
          <a:xfrm>
            <a:off x="778561" y="934540"/>
            <a:ext cx="4691281" cy="4516992"/>
          </a:xfrm>
          <a:prstGeom prst="rect">
            <a:avLst/>
          </a:prstGeom>
        </p:spPr>
      </p:pic>
      <p:sp>
        <p:nvSpPr>
          <p:cNvPr id="7" name="円/楕円 6"/>
          <p:cNvSpPr/>
          <p:nvPr/>
        </p:nvSpPr>
        <p:spPr>
          <a:xfrm>
            <a:off x="1739926" y="2986124"/>
            <a:ext cx="407033" cy="683765"/>
          </a:xfrm>
          <a:prstGeom prst="ellipse">
            <a:avLst/>
          </a:prstGeom>
          <a:noFill/>
          <a:ln w="28575" cap="flat" cmpd="sng" algn="ctr">
            <a:solidFill>
              <a:schemeClr val="accent1">
                <a:shade val="95000"/>
                <a:satMod val="105000"/>
              </a:schemeClr>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プレースホルダ 4"/>
          <p:cNvSpPr>
            <a:spLocks noGrp="1"/>
          </p:cNvSpPr>
          <p:nvPr>
            <p:ph type="body" sz="quarter" idx="13"/>
          </p:nvPr>
        </p:nvSpPr>
        <p:spPr>
          <a:xfrm>
            <a:off x="1320800" y="21456"/>
            <a:ext cx="6620933" cy="842144"/>
          </a:xfrm>
        </p:spPr>
        <p:txBody>
          <a:bodyPr/>
          <a:lstStyle/>
          <a:p>
            <a:r>
              <a:rPr lang="ja-JP" altLang="en-US" dirty="0" smtClean="0">
                <a:solidFill>
                  <a:srgbClr val="0000FF"/>
                </a:solidFill>
                <a:latin typeface="+mj-lt"/>
                <a:ea typeface="Osaka"/>
                <a:cs typeface="Osaka"/>
              </a:rPr>
              <a:t>Experimental Fe L</a:t>
            </a:r>
            <a:r>
              <a:rPr lang="ja-JP" altLang="en-US" sz="1600" dirty="0" smtClean="0">
                <a:solidFill>
                  <a:srgbClr val="0000FF"/>
                </a:solidFill>
                <a:latin typeface="+mj-lt"/>
                <a:ea typeface="Osaka"/>
                <a:cs typeface="Osaka"/>
              </a:rPr>
              <a:t>2,3</a:t>
            </a:r>
            <a:r>
              <a:rPr lang="ja-JP" altLang="en-US" dirty="0" smtClean="0">
                <a:solidFill>
                  <a:srgbClr val="0000FF"/>
                </a:solidFill>
                <a:latin typeface="+mj-lt"/>
                <a:ea typeface="Osaka"/>
                <a:cs typeface="Osaka"/>
              </a:rPr>
              <a:t>-edge ELNES of CaFeO</a:t>
            </a:r>
            <a:r>
              <a:rPr lang="ja-JP" altLang="en-US" sz="1600" dirty="0" smtClean="0">
                <a:solidFill>
                  <a:srgbClr val="0000FF"/>
                </a:solidFill>
                <a:latin typeface="+mj-lt"/>
                <a:ea typeface="Osaka"/>
                <a:cs typeface="Osaka"/>
              </a:rPr>
              <a:t>2.5</a:t>
            </a:r>
            <a:endParaRPr lang="ja-JP" altLang="en-US" dirty="0">
              <a:solidFill>
                <a:srgbClr val="0000FF"/>
              </a:solidFill>
              <a:latin typeface="+mj-lt"/>
            </a:endParaRPr>
          </a:p>
        </p:txBody>
      </p:sp>
      <p:sp>
        <p:nvSpPr>
          <p:cNvPr id="8" name="テキスト ボックス 7"/>
          <p:cNvSpPr txBox="1"/>
          <p:nvPr/>
        </p:nvSpPr>
        <p:spPr>
          <a:xfrm>
            <a:off x="600978" y="5672230"/>
            <a:ext cx="5023593" cy="923330"/>
          </a:xfrm>
          <a:prstGeom prst="rect">
            <a:avLst/>
          </a:prstGeom>
          <a:noFill/>
        </p:spPr>
        <p:txBody>
          <a:bodyPr wrap="square" rtlCol="0">
            <a:spAutoFit/>
          </a:bodyPr>
          <a:lstStyle/>
          <a:p>
            <a:r>
              <a:rPr lang="ja-JP" altLang="en-US" dirty="0" smtClean="0">
                <a:solidFill>
                  <a:srgbClr val="000000"/>
                </a:solidFill>
                <a:latin typeface="Osaka"/>
                <a:ea typeface="Osaka"/>
                <a:cs typeface="Osaka"/>
              </a:rPr>
              <a:t>(a) the whole</a:t>
            </a:r>
            <a:r>
              <a:rPr lang="en-US" altLang="ja-JP" dirty="0" smtClean="0">
                <a:solidFill>
                  <a:srgbClr val="000000"/>
                </a:solidFill>
                <a:latin typeface="Osaka"/>
                <a:ea typeface="Osaka"/>
                <a:cs typeface="Osaka"/>
              </a:rPr>
              <a:t> </a:t>
            </a:r>
            <a:r>
              <a:rPr lang="ja-JP" altLang="en-US" dirty="0" smtClean="0">
                <a:solidFill>
                  <a:srgbClr val="000000"/>
                </a:solidFill>
                <a:latin typeface="Osaka"/>
                <a:ea typeface="Osaka"/>
                <a:cs typeface="Osaka"/>
              </a:rPr>
              <a:t>unit cell, and at the (b) FeO</a:t>
            </a:r>
            <a:r>
              <a:rPr lang="ja-JP" altLang="en-US" sz="1050" dirty="0" smtClean="0">
                <a:solidFill>
                  <a:srgbClr val="000000"/>
                </a:solidFill>
                <a:latin typeface="Osaka"/>
                <a:ea typeface="Osaka"/>
                <a:cs typeface="Osaka"/>
              </a:rPr>
              <a:t>6 </a:t>
            </a:r>
            <a:r>
              <a:rPr lang="ja-JP" altLang="en-US" dirty="0" smtClean="0">
                <a:solidFill>
                  <a:srgbClr val="000000"/>
                </a:solidFill>
                <a:latin typeface="Osaka"/>
                <a:ea typeface="Osaka"/>
                <a:cs typeface="Osaka"/>
              </a:rPr>
              <a:t>octahedral. and (c) FeO</a:t>
            </a:r>
            <a:r>
              <a:rPr lang="ja-JP" altLang="en-US" sz="1050" dirty="0" smtClean="0">
                <a:solidFill>
                  <a:srgbClr val="000000"/>
                </a:solidFill>
                <a:latin typeface="Osaka"/>
                <a:ea typeface="Osaka"/>
                <a:cs typeface="Osaka"/>
              </a:rPr>
              <a:t>4 </a:t>
            </a:r>
            <a:r>
              <a:rPr lang="ja-JP" altLang="en-US" dirty="0" smtClean="0">
                <a:solidFill>
                  <a:srgbClr val="000000"/>
                </a:solidFill>
                <a:latin typeface="Osaka"/>
                <a:ea typeface="Osaka"/>
                <a:cs typeface="Osaka"/>
              </a:rPr>
              <a:t>tetrahedral sites</a:t>
            </a:r>
            <a:r>
              <a:rPr lang="en-US" altLang="ja-JP" dirty="0" smtClean="0">
                <a:solidFill>
                  <a:srgbClr val="000000"/>
                </a:solidFill>
                <a:latin typeface="Osaka"/>
                <a:ea typeface="Osaka"/>
                <a:cs typeface="Osaka"/>
              </a:rPr>
              <a:t>.</a:t>
            </a:r>
            <a:endParaRPr lang="ja-JP" altLang="en-US" dirty="0" smtClean="0"/>
          </a:p>
          <a:p>
            <a:endParaRPr kumimoji="1" lang="ja-JP" altLang="en-US" dirty="0"/>
          </a:p>
        </p:txBody>
      </p:sp>
      <p:cxnSp>
        <p:nvCxnSpPr>
          <p:cNvPr id="10" name="直線コネクタ 9"/>
          <p:cNvCxnSpPr/>
          <p:nvPr/>
        </p:nvCxnSpPr>
        <p:spPr>
          <a:xfrm rot="5400000">
            <a:off x="1368095" y="2824085"/>
            <a:ext cx="1693195" cy="1588"/>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rot="5400000">
            <a:off x="1313065" y="3010350"/>
            <a:ext cx="1693195" cy="1588"/>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2367886" y="1894937"/>
            <a:ext cx="852029" cy="369332"/>
          </a:xfrm>
          <a:prstGeom prst="rect">
            <a:avLst/>
          </a:prstGeom>
          <a:noFill/>
        </p:spPr>
        <p:txBody>
          <a:bodyPr wrap="none" rtlCol="0">
            <a:spAutoFit/>
          </a:bodyPr>
          <a:lstStyle/>
          <a:p>
            <a:r>
              <a:rPr kumimoji="1" lang="en-US" altLang="ja-JP" dirty="0" smtClean="0">
                <a:solidFill>
                  <a:srgbClr val="FF0000"/>
                </a:solidFill>
              </a:rPr>
              <a:t>0.5 </a:t>
            </a:r>
            <a:r>
              <a:rPr kumimoji="1" lang="en-US" altLang="ja-JP" dirty="0" err="1" smtClean="0">
                <a:solidFill>
                  <a:srgbClr val="FF0000"/>
                </a:solidFill>
              </a:rPr>
              <a:t>eV</a:t>
            </a:r>
            <a:endParaRPr kumimoji="1" lang="ja-JP" altLang="en-US" dirty="0">
              <a:solidFill>
                <a:srgbClr val="FF0000"/>
              </a:solidFill>
            </a:endParaRPr>
          </a:p>
        </p:txBody>
      </p:sp>
      <p:sp>
        <p:nvSpPr>
          <p:cNvPr id="15" name="テキスト ボックス 14"/>
          <p:cNvSpPr txBox="1"/>
          <p:nvPr/>
        </p:nvSpPr>
        <p:spPr>
          <a:xfrm>
            <a:off x="5469840" y="1084566"/>
            <a:ext cx="3519431" cy="5078313"/>
          </a:xfrm>
          <a:prstGeom prst="rect">
            <a:avLst/>
          </a:prstGeom>
          <a:solidFill>
            <a:srgbClr val="CCFFCC"/>
          </a:solidFill>
          <a:effectLst>
            <a:glow rad="63500">
              <a:schemeClr val="accent5">
                <a:alpha val="75000"/>
              </a:schemeClr>
            </a:glow>
          </a:effectLst>
        </p:spPr>
        <p:txBody>
          <a:bodyPr wrap="square" rtlCol="0">
            <a:spAutoFit/>
          </a:bodyPr>
          <a:lstStyle/>
          <a:p>
            <a:r>
              <a:rPr lang="en-US" altLang="ja-JP" dirty="0" smtClean="0">
                <a:solidFill>
                  <a:srgbClr val="000000"/>
                </a:solidFill>
                <a:latin typeface="Osaka"/>
                <a:ea typeface="Osaka"/>
                <a:cs typeface="Osaka"/>
              </a:rPr>
              <a:t>T</a:t>
            </a:r>
            <a:r>
              <a:rPr lang="ja-JP" altLang="en-US" dirty="0" smtClean="0">
                <a:solidFill>
                  <a:srgbClr val="000000"/>
                </a:solidFill>
                <a:latin typeface="Osaka"/>
                <a:ea typeface="Osaka"/>
                <a:cs typeface="Osaka"/>
              </a:rPr>
              <a:t>he Fe1 octahedral site is similar to a typical Fe</a:t>
            </a:r>
            <a:r>
              <a:rPr lang="en-US" altLang="ja-JP" baseline="30000" dirty="0" smtClean="0">
                <a:solidFill>
                  <a:srgbClr val="000000"/>
                </a:solidFill>
                <a:latin typeface="Osaka"/>
                <a:ea typeface="Osaka"/>
                <a:cs typeface="Osaka"/>
              </a:rPr>
              <a:t>3+ </a:t>
            </a:r>
            <a:r>
              <a:rPr lang="ja-JP" altLang="en-US" dirty="0" smtClean="0">
                <a:solidFill>
                  <a:srgbClr val="000000"/>
                </a:solidFill>
                <a:latin typeface="Osaka"/>
                <a:ea typeface="Osaka"/>
                <a:cs typeface="Osaka"/>
              </a:rPr>
              <a:t>spectrum</a:t>
            </a:r>
            <a:r>
              <a:rPr lang="en-US" altLang="ja-JP" dirty="0" smtClean="0">
                <a:solidFill>
                  <a:srgbClr val="000000"/>
                </a:solidFill>
                <a:latin typeface="Osaka"/>
                <a:ea typeface="Osaka"/>
                <a:cs typeface="Osaka"/>
              </a:rPr>
              <a:t> </a:t>
            </a:r>
            <a:r>
              <a:rPr lang="en-US" altLang="ja-JP" dirty="0" err="1" smtClean="0">
                <a:solidFill>
                  <a:srgbClr val="000000"/>
                </a:solidFill>
                <a:latin typeface="Osaka"/>
                <a:ea typeface="Osaka"/>
                <a:cs typeface="Osaka"/>
              </a:rPr>
              <a:t>f</a:t>
            </a:r>
            <a:r>
              <a:rPr lang="ja-JP" altLang="en-US" dirty="0" smtClean="0">
                <a:solidFill>
                  <a:srgbClr val="000000"/>
                </a:solidFill>
                <a:latin typeface="Osaka"/>
                <a:ea typeface="Osaka"/>
                <a:cs typeface="Osaka"/>
              </a:rPr>
              <a:t>rom hematite, which shows a shoulder peak at the</a:t>
            </a:r>
            <a:r>
              <a:rPr lang="en-US" altLang="ja-JP" dirty="0" smtClean="0">
                <a:solidFill>
                  <a:srgbClr val="000000"/>
                </a:solidFill>
                <a:latin typeface="Osaka"/>
                <a:ea typeface="Osaka"/>
                <a:cs typeface="Osaka"/>
              </a:rPr>
              <a:t> </a:t>
            </a:r>
            <a:r>
              <a:rPr lang="ja-JP" altLang="en-US" dirty="0" smtClean="0">
                <a:solidFill>
                  <a:srgbClr val="000000"/>
                </a:solidFill>
                <a:latin typeface="Osaka"/>
                <a:ea typeface="Osaka"/>
                <a:cs typeface="Osaka"/>
              </a:rPr>
              <a:t>low energy side of the L</a:t>
            </a:r>
            <a:r>
              <a:rPr lang="ja-JP" altLang="en-US" sz="1200" dirty="0" smtClean="0">
                <a:solidFill>
                  <a:srgbClr val="000000"/>
                </a:solidFill>
                <a:latin typeface="Osaka"/>
                <a:ea typeface="Osaka"/>
                <a:cs typeface="Osaka"/>
              </a:rPr>
              <a:t>3 </a:t>
            </a:r>
            <a:r>
              <a:rPr lang="ja-JP" altLang="en-US" dirty="0" smtClean="0">
                <a:solidFill>
                  <a:srgbClr val="000000"/>
                </a:solidFill>
                <a:latin typeface="Osaka"/>
                <a:ea typeface="Osaka"/>
                <a:cs typeface="Osaka"/>
              </a:rPr>
              <a:t>peak</a:t>
            </a:r>
            <a:r>
              <a:rPr lang="en-US" altLang="ja-JP" dirty="0" smtClean="0">
                <a:solidFill>
                  <a:srgbClr val="000000"/>
                </a:solidFill>
                <a:latin typeface="Osaka"/>
                <a:ea typeface="Osaka"/>
                <a:cs typeface="Osaka"/>
              </a:rPr>
              <a:t>.</a:t>
            </a:r>
          </a:p>
          <a:p>
            <a:endParaRPr lang="en-US" altLang="ja-JP" dirty="0" smtClean="0"/>
          </a:p>
          <a:p>
            <a:r>
              <a:rPr lang="en-US" altLang="ja-JP" dirty="0" smtClean="0"/>
              <a:t>The transition energy from the Fe 2p level to the Fe 3d band is lowered at the Fe2 tetrahedral site by the increase in Coulomb repulsion between the 2p electrons and valence electrons due to charge transfer from O2.</a:t>
            </a:r>
          </a:p>
          <a:p>
            <a:endParaRPr kumimoji="1" lang="en-US" altLang="ja-JP" dirty="0"/>
          </a:p>
          <a:p>
            <a:r>
              <a:rPr lang="en-US" altLang="ja-JP" dirty="0"/>
              <a:t>Different </a:t>
            </a:r>
            <a:r>
              <a:rPr lang="en-US" altLang="ja-JP" dirty="0" smtClean="0"/>
              <a:t>amounts of valence charge are localized at Fe1 and Fe2 ions, as shown by calculation.</a:t>
            </a:r>
            <a:endParaRPr kumimoji="1" lang="ja-JP" altLang="en-US" dirty="0"/>
          </a:p>
        </p:txBody>
      </p:sp>
      <p:sp>
        <p:nvSpPr>
          <p:cNvPr id="16" name="テキスト ボックス 15"/>
          <p:cNvSpPr txBox="1"/>
          <p:nvPr/>
        </p:nvSpPr>
        <p:spPr>
          <a:xfrm>
            <a:off x="3219915" y="4118871"/>
            <a:ext cx="582424" cy="369332"/>
          </a:xfrm>
          <a:prstGeom prst="rect">
            <a:avLst/>
          </a:prstGeom>
          <a:noFill/>
        </p:spPr>
        <p:txBody>
          <a:bodyPr wrap="none" rtlCol="0">
            <a:spAutoFit/>
          </a:bodyPr>
          <a:lstStyle/>
          <a:p>
            <a:r>
              <a:rPr kumimoji="1" lang="en-US" altLang="ja-JP" dirty="0" smtClean="0"/>
              <a:t>Fe2</a:t>
            </a:r>
            <a:endParaRPr kumimoji="1" lang="ja-JP" altLang="en-US" dirty="0"/>
          </a:p>
        </p:txBody>
      </p:sp>
      <p:sp>
        <p:nvSpPr>
          <p:cNvPr id="17" name="テキスト ボックス 16"/>
          <p:cNvSpPr txBox="1"/>
          <p:nvPr/>
        </p:nvSpPr>
        <p:spPr>
          <a:xfrm>
            <a:off x="3219915" y="3304865"/>
            <a:ext cx="582424" cy="369332"/>
          </a:xfrm>
          <a:prstGeom prst="rect">
            <a:avLst/>
          </a:prstGeom>
          <a:noFill/>
        </p:spPr>
        <p:txBody>
          <a:bodyPr wrap="none" rtlCol="0">
            <a:spAutoFit/>
          </a:bodyPr>
          <a:lstStyle/>
          <a:p>
            <a:r>
              <a:rPr kumimoji="1" lang="en-US" altLang="ja-JP" dirty="0" smtClean="0"/>
              <a:t>Fe1</a:t>
            </a:r>
            <a:endParaRPr kumimoji="1" lang="ja-JP" altLang="en-US" dirty="0"/>
          </a:p>
        </p:txBody>
      </p:sp>
    </p:spTree>
    <p:extLst>
      <p:ext uri="{BB962C8B-B14F-4D97-AF65-F5344CB8AC3E}">
        <p14:creationId xmlns:p14="http://schemas.microsoft.com/office/powerpoint/2010/main" val="153099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2157060" y="4922122"/>
            <a:ext cx="2096863" cy="1986677"/>
          </a:xfrm>
          <a:prstGeom prst="rect">
            <a:avLst/>
          </a:prstGeom>
        </p:spPr>
      </p:pic>
      <p:sp>
        <p:nvSpPr>
          <p:cNvPr id="6" name="テキスト プレースホルダ 5"/>
          <p:cNvSpPr>
            <a:spLocks noGrp="1"/>
          </p:cNvSpPr>
          <p:nvPr>
            <p:ph type="body" sz="quarter" idx="13"/>
          </p:nvPr>
        </p:nvSpPr>
        <p:spPr/>
        <p:txBody>
          <a:bodyPr/>
          <a:lstStyle/>
          <a:p>
            <a:r>
              <a:rPr lang="en-US" altLang="ja-JP" dirty="0" smtClean="0"/>
              <a:t>Story for SrFeO</a:t>
            </a:r>
            <a:r>
              <a:rPr lang="en-US" altLang="ja-JP" baseline="-25000" dirty="0" smtClean="0"/>
              <a:t>2.5</a:t>
            </a:r>
            <a:endParaRPr lang="ja-JP" altLang="en-US" baseline="-25000" dirty="0" smtClean="0"/>
          </a:p>
          <a:p>
            <a:endParaRPr lang="ja-JP" altLang="en-US" dirty="0"/>
          </a:p>
        </p:txBody>
      </p:sp>
      <p:sp>
        <p:nvSpPr>
          <p:cNvPr id="3" name="日付プレースホルダ 2"/>
          <p:cNvSpPr>
            <a:spLocks noGrp="1"/>
          </p:cNvSpPr>
          <p:nvPr>
            <p:ph type="dt" sz="half" idx="14"/>
          </p:nvPr>
        </p:nvSpPr>
        <p:spPr/>
        <p:txBody>
          <a:bodyPr/>
          <a:lstStyle/>
          <a:p>
            <a:r>
              <a:rPr lang="en-US" altLang="ja-JP" smtClean="0"/>
              <a:t>2011/9/27</a:t>
            </a:r>
            <a:endParaRPr lang="ja-JP" altLang="en-US"/>
          </a:p>
        </p:txBody>
      </p:sp>
      <p:sp>
        <p:nvSpPr>
          <p:cNvPr id="4" name="フッター プレースホルダ 3"/>
          <p:cNvSpPr>
            <a:spLocks noGrp="1"/>
          </p:cNvSpPr>
          <p:nvPr>
            <p:ph type="ftr" sz="quarter" idx="15"/>
          </p:nvPr>
        </p:nvSpPr>
        <p:spPr/>
        <p:txBody>
          <a:bodyPr/>
          <a:lstStyle/>
          <a:p>
            <a:r>
              <a:rPr lang="en-US" altLang="ja-JP" smtClean="0"/>
              <a:t>IAM/MSE</a:t>
            </a:r>
            <a:endParaRPr lang="ja-JP" altLang="en-US"/>
          </a:p>
        </p:txBody>
      </p:sp>
      <p:sp>
        <p:nvSpPr>
          <p:cNvPr id="5" name="スライド番号プレースホルダ 4"/>
          <p:cNvSpPr>
            <a:spLocks noGrp="1"/>
          </p:cNvSpPr>
          <p:nvPr>
            <p:ph type="sldNum" sz="quarter" idx="16"/>
          </p:nvPr>
        </p:nvSpPr>
        <p:spPr/>
        <p:txBody>
          <a:bodyPr/>
          <a:lstStyle/>
          <a:p>
            <a:fld id="{EA2A2C1A-C046-4043-9C04-AB0BD60D6CF8}" type="slidenum">
              <a:rPr lang="ja-JP" altLang="en-US" smtClean="0"/>
              <a:pPr/>
              <a:t>41</a:t>
            </a:fld>
            <a:endParaRPr lang="ja-JP" altLang="en-US"/>
          </a:p>
        </p:txBody>
      </p:sp>
      <p:pic>
        <p:nvPicPr>
          <p:cNvPr id="7" name="図 6"/>
          <p:cNvPicPr>
            <a:picLocks noChangeAspect="1"/>
          </p:cNvPicPr>
          <p:nvPr/>
        </p:nvPicPr>
        <p:blipFill>
          <a:blip r:embed="rId3"/>
          <a:stretch>
            <a:fillRect/>
          </a:stretch>
        </p:blipFill>
        <p:spPr>
          <a:xfrm>
            <a:off x="719413" y="864142"/>
            <a:ext cx="4434700" cy="3349816"/>
          </a:xfrm>
          <a:prstGeom prst="rect">
            <a:avLst/>
          </a:prstGeom>
        </p:spPr>
      </p:pic>
      <p:sp>
        <p:nvSpPr>
          <p:cNvPr id="8" name="円/楕円 7"/>
          <p:cNvSpPr/>
          <p:nvPr/>
        </p:nvSpPr>
        <p:spPr>
          <a:xfrm>
            <a:off x="1058287" y="2002456"/>
            <a:ext cx="659389" cy="17745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88699" y="4198649"/>
            <a:ext cx="2057952" cy="830997"/>
          </a:xfrm>
          <a:prstGeom prst="rect">
            <a:avLst/>
          </a:prstGeom>
          <a:solidFill>
            <a:srgbClr val="FFFFFF"/>
          </a:solidFill>
          <a:ln>
            <a:solidFill>
              <a:srgbClr val="000000"/>
            </a:solidFill>
          </a:ln>
          <a:effectLst/>
        </p:spPr>
        <p:txBody>
          <a:bodyPr wrap="square" rtlCol="0">
            <a:spAutoFit/>
          </a:bodyPr>
          <a:lstStyle/>
          <a:p>
            <a:r>
              <a:rPr kumimoji="1" lang="en-US" altLang="ja-JP" sz="1600" dirty="0" smtClean="0"/>
              <a:t>Total intensity is nearly the same for Fe1 and Fe2.</a:t>
            </a:r>
            <a:endParaRPr kumimoji="1" lang="ja-JP" altLang="en-US" sz="1600" dirty="0"/>
          </a:p>
        </p:txBody>
      </p:sp>
      <p:sp>
        <p:nvSpPr>
          <p:cNvPr id="10" name="円/楕円 9"/>
          <p:cNvSpPr/>
          <p:nvPr/>
        </p:nvSpPr>
        <p:spPr>
          <a:xfrm>
            <a:off x="3124200" y="2002456"/>
            <a:ext cx="659389" cy="17745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376166" y="2409286"/>
            <a:ext cx="1524676" cy="400110"/>
          </a:xfrm>
          <a:prstGeom prst="rect">
            <a:avLst/>
          </a:prstGeom>
          <a:solidFill>
            <a:srgbClr val="FFFFFF"/>
          </a:solidFill>
          <a:ln>
            <a:solidFill>
              <a:srgbClr val="000000"/>
            </a:solidFill>
          </a:ln>
          <a:effectLst/>
        </p:spPr>
        <p:txBody>
          <a:bodyPr wrap="none" rtlCol="0">
            <a:spAutoFit/>
          </a:bodyPr>
          <a:lstStyle/>
          <a:p>
            <a:r>
              <a:rPr lang="en-US" altLang="ja-JP" sz="2000" dirty="0" smtClean="0"/>
              <a:t>larger in O3</a:t>
            </a:r>
            <a:endParaRPr kumimoji="1" lang="ja-JP" altLang="en-US" sz="2000" dirty="0"/>
          </a:p>
        </p:txBody>
      </p:sp>
      <p:sp>
        <p:nvSpPr>
          <p:cNvPr id="12" name="テキスト ボックス 11"/>
          <p:cNvSpPr txBox="1"/>
          <p:nvPr/>
        </p:nvSpPr>
        <p:spPr>
          <a:xfrm>
            <a:off x="5376166" y="939212"/>
            <a:ext cx="1524676" cy="400110"/>
          </a:xfrm>
          <a:prstGeom prst="rect">
            <a:avLst/>
          </a:prstGeom>
          <a:solidFill>
            <a:srgbClr val="FFFFFF"/>
          </a:solidFill>
          <a:ln>
            <a:solidFill>
              <a:srgbClr val="000000"/>
            </a:solidFill>
          </a:ln>
          <a:effectLst/>
        </p:spPr>
        <p:txBody>
          <a:bodyPr wrap="square" rtlCol="0">
            <a:spAutoFit/>
          </a:bodyPr>
          <a:lstStyle/>
          <a:p>
            <a:r>
              <a:rPr lang="en-US" altLang="ja-JP" sz="2000" dirty="0" smtClean="0"/>
              <a:t>small in O1</a:t>
            </a:r>
            <a:endParaRPr kumimoji="1" lang="ja-JP" altLang="en-US" sz="2000" dirty="0"/>
          </a:p>
        </p:txBody>
      </p:sp>
      <p:sp>
        <p:nvSpPr>
          <p:cNvPr id="14" name="フローチャート: 処理 13"/>
          <p:cNvSpPr/>
          <p:nvPr/>
        </p:nvSpPr>
        <p:spPr>
          <a:xfrm>
            <a:off x="4572000" y="3766512"/>
            <a:ext cx="4391064" cy="2958592"/>
          </a:xfrm>
          <a:prstGeom prst="flowChartProcess">
            <a:avLst/>
          </a:prstGeom>
          <a:solidFill>
            <a:srgbClr val="CCFFCC"/>
          </a:solidFill>
          <a:effectLst>
            <a:glow rad="63500">
              <a:schemeClr val="accent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a:solidFill>
                  <a:srgbClr val="000000"/>
                </a:solidFill>
              </a:rPr>
              <a:t>By substitution from </a:t>
            </a:r>
            <a:r>
              <a:rPr lang="en-US" altLang="ja-JP" sz="2000" dirty="0" err="1">
                <a:solidFill>
                  <a:srgbClr val="000000"/>
                </a:solidFill>
              </a:rPr>
              <a:t>Ca</a:t>
            </a:r>
            <a:r>
              <a:rPr lang="en-US" altLang="ja-JP" sz="2000" dirty="0">
                <a:solidFill>
                  <a:srgbClr val="000000"/>
                </a:solidFill>
              </a:rPr>
              <a:t> to </a:t>
            </a:r>
            <a:r>
              <a:rPr lang="en-US" altLang="ja-JP" sz="2000" dirty="0" err="1">
                <a:solidFill>
                  <a:srgbClr val="000000"/>
                </a:solidFill>
              </a:rPr>
              <a:t>Sr</a:t>
            </a:r>
            <a:r>
              <a:rPr lang="en-US" altLang="ja-JP" sz="2000" dirty="0">
                <a:solidFill>
                  <a:srgbClr val="000000"/>
                </a:solidFill>
              </a:rPr>
              <a:t>,</a:t>
            </a:r>
          </a:p>
          <a:p>
            <a:pPr algn="ctr"/>
            <a:r>
              <a:rPr lang="en-US" altLang="ja-JP" sz="2000" dirty="0" smtClean="0">
                <a:solidFill>
                  <a:srgbClr val="000000"/>
                </a:solidFill>
              </a:rPr>
              <a:t>larger </a:t>
            </a:r>
            <a:r>
              <a:rPr lang="en-US" altLang="ja-JP" sz="2000" dirty="0">
                <a:solidFill>
                  <a:srgbClr val="000000"/>
                </a:solidFill>
              </a:rPr>
              <a:t>charge transfer from O3 to Fe2.</a:t>
            </a:r>
          </a:p>
          <a:p>
            <a:pPr marL="342900" indent="-342900" algn="ctr">
              <a:buFont typeface="Wingdings" pitchFamily="2" charset="2"/>
              <a:buChar char="à"/>
            </a:pPr>
            <a:r>
              <a:rPr lang="en-US" altLang="ja-JP" sz="2000" dirty="0" smtClean="0">
                <a:solidFill>
                  <a:srgbClr val="000000"/>
                </a:solidFill>
              </a:rPr>
              <a:t>T</a:t>
            </a:r>
            <a:r>
              <a:rPr kumimoji="1" lang="en-US" altLang="ja-JP" sz="2000" dirty="0" smtClean="0">
                <a:solidFill>
                  <a:srgbClr val="000000"/>
                </a:solidFill>
              </a:rPr>
              <a:t>etragonal site has stronger covalent than that  in CaFeO</a:t>
            </a:r>
            <a:r>
              <a:rPr kumimoji="1" lang="en-US" altLang="ja-JP" sz="2000" baseline="-25000" dirty="0" smtClean="0">
                <a:solidFill>
                  <a:srgbClr val="000000"/>
                </a:solidFill>
              </a:rPr>
              <a:t>2.5</a:t>
            </a:r>
            <a:r>
              <a:rPr lang="en-US" altLang="ja-JP" sz="2000" dirty="0">
                <a:solidFill>
                  <a:srgbClr val="000000"/>
                </a:solidFill>
              </a:rPr>
              <a:t> </a:t>
            </a:r>
            <a:endParaRPr lang="en-US" altLang="ja-JP" sz="2000" dirty="0" smtClean="0">
              <a:solidFill>
                <a:srgbClr val="000000"/>
              </a:solidFill>
            </a:endParaRPr>
          </a:p>
          <a:p>
            <a:pPr algn="ctr"/>
            <a:r>
              <a:rPr lang="en-US" altLang="ja-JP" sz="2000" dirty="0" smtClean="0">
                <a:solidFill>
                  <a:srgbClr val="000000"/>
                </a:solidFill>
              </a:rPr>
              <a:t>and then shorter length of Fe2-O3.</a:t>
            </a:r>
          </a:p>
          <a:p>
            <a:pPr algn="ctr"/>
            <a:endParaRPr lang="en-US" altLang="ja-JP" sz="2000" dirty="0">
              <a:solidFill>
                <a:srgbClr val="000000"/>
              </a:solidFill>
            </a:endParaRPr>
          </a:p>
          <a:p>
            <a:pPr algn="ctr"/>
            <a:r>
              <a:rPr lang="en-US" altLang="ja-JP" sz="2000" dirty="0" smtClean="0">
                <a:solidFill>
                  <a:srgbClr val="000000"/>
                </a:solidFill>
              </a:rPr>
              <a:t>Result into big difference in bonding of Fe2-O3 and Fe2’-O3.</a:t>
            </a:r>
          </a:p>
        </p:txBody>
      </p:sp>
      <p:sp>
        <p:nvSpPr>
          <p:cNvPr id="21" name="正方形/長方形 20"/>
          <p:cNvSpPr/>
          <p:nvPr/>
        </p:nvSpPr>
        <p:spPr>
          <a:xfrm>
            <a:off x="3493647" y="730909"/>
            <a:ext cx="1078353" cy="369332"/>
          </a:xfrm>
          <a:prstGeom prst="rect">
            <a:avLst/>
          </a:prstGeom>
        </p:spPr>
        <p:txBody>
          <a:bodyPr wrap="none">
            <a:spAutoFit/>
          </a:bodyPr>
          <a:lstStyle/>
          <a:p>
            <a:r>
              <a:rPr lang="en-US" altLang="ja-JP" dirty="0" smtClean="0"/>
              <a:t>SrFeO</a:t>
            </a:r>
            <a:r>
              <a:rPr lang="en-US" altLang="ja-JP" baseline="-25000" dirty="0" smtClean="0"/>
              <a:t>2.5</a:t>
            </a:r>
            <a:endParaRPr lang="ja-JP" altLang="en-US" dirty="0"/>
          </a:p>
        </p:txBody>
      </p:sp>
      <p:sp>
        <p:nvSpPr>
          <p:cNvPr id="22" name="正方形/長方形 21"/>
          <p:cNvSpPr/>
          <p:nvPr/>
        </p:nvSpPr>
        <p:spPr>
          <a:xfrm>
            <a:off x="1302849" y="698643"/>
            <a:ext cx="1142598" cy="369332"/>
          </a:xfrm>
          <a:prstGeom prst="rect">
            <a:avLst/>
          </a:prstGeom>
        </p:spPr>
        <p:txBody>
          <a:bodyPr wrap="none">
            <a:spAutoFit/>
          </a:bodyPr>
          <a:lstStyle/>
          <a:p>
            <a:r>
              <a:rPr lang="en-US" altLang="ja-JP" dirty="0" smtClean="0"/>
              <a:t>CaFeO</a:t>
            </a:r>
            <a:r>
              <a:rPr lang="en-US" altLang="ja-JP" baseline="-25000" dirty="0" smtClean="0"/>
              <a:t>2.5</a:t>
            </a:r>
            <a:endParaRPr lang="ja-JP" altLang="en-US" dirty="0"/>
          </a:p>
        </p:txBody>
      </p:sp>
      <p:pic>
        <p:nvPicPr>
          <p:cNvPr id="18" name="図 17"/>
          <p:cNvPicPr>
            <a:picLocks noChangeAspect="1"/>
          </p:cNvPicPr>
          <p:nvPr/>
        </p:nvPicPr>
        <p:blipFill rotWithShape="1">
          <a:blip r:embed="rId4"/>
          <a:srcRect l="50000"/>
          <a:stretch/>
        </p:blipFill>
        <p:spPr>
          <a:xfrm>
            <a:off x="7002463" y="-1"/>
            <a:ext cx="1960601" cy="3433131"/>
          </a:xfrm>
          <a:prstGeom prst="rect">
            <a:avLst/>
          </a:prstGeom>
        </p:spPr>
      </p:pic>
      <p:sp>
        <p:nvSpPr>
          <p:cNvPr id="15" name="円/楕円 14"/>
          <p:cNvSpPr/>
          <p:nvPr/>
        </p:nvSpPr>
        <p:spPr>
          <a:xfrm>
            <a:off x="7345893" y="883309"/>
            <a:ext cx="540692" cy="5406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7278209" y="2268704"/>
            <a:ext cx="540692" cy="5406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a:off x="6316133" y="3064935"/>
            <a:ext cx="423334" cy="508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2955985" y="4321761"/>
            <a:ext cx="1553609" cy="584775"/>
          </a:xfrm>
          <a:prstGeom prst="rect">
            <a:avLst/>
          </a:prstGeom>
          <a:solidFill>
            <a:srgbClr val="FFFFFF"/>
          </a:solidFill>
          <a:ln>
            <a:solidFill>
              <a:srgbClr val="000000"/>
            </a:solidFill>
          </a:ln>
          <a:effectLst/>
        </p:spPr>
        <p:txBody>
          <a:bodyPr wrap="square" rtlCol="0">
            <a:spAutoFit/>
          </a:bodyPr>
          <a:lstStyle/>
          <a:p>
            <a:r>
              <a:rPr kumimoji="1" lang="en-US" altLang="ja-JP" sz="1600" dirty="0" smtClean="0"/>
              <a:t>Different for Fe1 and Fe2.</a:t>
            </a:r>
            <a:endParaRPr kumimoji="1" lang="ja-JP" altLang="en-US" sz="1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87043" name="スライド番号プレースホルダ 2"/>
          <p:cNvSpPr>
            <a:spLocks noGrp="1"/>
          </p:cNvSpPr>
          <p:nvPr>
            <p:ph type="sldNum" sz="quarter" idx="11"/>
          </p:nvPr>
        </p:nvSpPr>
        <p:spPr>
          <a:xfrm>
            <a:off x="7486304" y="6590771"/>
            <a:ext cx="2895600" cy="365125"/>
          </a:xfrm>
          <a:noFill/>
        </p:spPr>
        <p:txBody>
          <a:bodyPr/>
          <a:lstStyle/>
          <a:p>
            <a:fld id="{B3841918-4F8B-B440-A9CB-37DCA06A894C}" type="slidenum">
              <a:rPr lang="en-US" altLang="ja-JP" smtClean="0">
                <a:latin typeface="Arial" pitchFamily="-1" charset="0"/>
                <a:ea typeface="ＭＳ Ｐゴシック" pitchFamily="-1" charset="-128"/>
                <a:cs typeface="ＭＳ Ｐゴシック" pitchFamily="-1" charset="-128"/>
              </a:rPr>
              <a:pPr/>
              <a:t>42</a:t>
            </a:fld>
            <a:endParaRPr lang="en-US" altLang="ja-JP" dirty="0" smtClean="0">
              <a:latin typeface="Arial" pitchFamily="-1" charset="0"/>
              <a:ea typeface="ＭＳ Ｐゴシック" pitchFamily="-1" charset="-128"/>
              <a:cs typeface="ＭＳ Ｐゴシック" pitchFamily="-1" charset="-128"/>
            </a:endParaRPr>
          </a:p>
        </p:txBody>
      </p:sp>
      <p:sp>
        <p:nvSpPr>
          <p:cNvPr id="87044" name="正方形/長方形 543"/>
          <p:cNvSpPr>
            <a:spLocks noChangeArrowheads="1"/>
          </p:cNvSpPr>
          <p:nvPr/>
        </p:nvSpPr>
        <p:spPr bwMode="auto">
          <a:xfrm>
            <a:off x="244215" y="966449"/>
            <a:ext cx="8661667" cy="5119350"/>
          </a:xfrm>
          <a:prstGeom prst="rect">
            <a:avLst/>
          </a:prstGeom>
          <a:solidFill>
            <a:srgbClr val="CCFFCC"/>
          </a:solidFill>
          <a:ln w="9525">
            <a:noFill/>
            <a:miter lim="800000"/>
            <a:headEnd/>
            <a:tailEnd/>
          </a:ln>
          <a:effectLst>
            <a:glow rad="139700">
              <a:schemeClr val="accent1">
                <a:alpha val="75000"/>
              </a:schemeClr>
            </a:glow>
          </a:effectLst>
        </p:spPr>
        <p:txBody>
          <a:bodyPr wrap="square">
            <a:prstTxWarp prst="textNoShape">
              <a:avLst/>
            </a:prstTxWarp>
            <a:spAutoFit/>
          </a:bodyPr>
          <a:lstStyle/>
          <a:p>
            <a:pPr marL="260350" indent="-260350" algn="just">
              <a:buFont typeface="Wingdings" charset="2"/>
              <a:buChar char="Ø"/>
            </a:pPr>
            <a:r>
              <a:rPr lang="en-US" altLang="ja-JP" sz="2000" dirty="0">
                <a:latin typeface="+mj-lt"/>
                <a:ea typeface="Times New Roman" pitchFamily="-1" charset="0"/>
                <a:cs typeface="Times New Roman" pitchFamily="-1" charset="0"/>
              </a:rPr>
              <a:t>The site-resolved ELNES was applied to FeO</a:t>
            </a:r>
            <a:r>
              <a:rPr lang="en-US" altLang="ja-JP" sz="2000" baseline="-25000" dirty="0">
                <a:latin typeface="+mj-lt"/>
                <a:ea typeface="Times New Roman" pitchFamily="-1" charset="0"/>
                <a:cs typeface="Times New Roman" pitchFamily="-1" charset="0"/>
              </a:rPr>
              <a:t>6</a:t>
            </a:r>
            <a:r>
              <a:rPr lang="en-US" altLang="ja-JP" sz="2000" dirty="0">
                <a:latin typeface="+mj-lt"/>
                <a:ea typeface="Times New Roman" pitchFamily="-1" charset="0"/>
                <a:cs typeface="Times New Roman" pitchFamily="-1" charset="0"/>
              </a:rPr>
              <a:t> </a:t>
            </a:r>
            <a:r>
              <a:rPr lang="en-US" altLang="ja-JP" sz="2000" dirty="0" err="1">
                <a:latin typeface="+mj-lt"/>
                <a:ea typeface="Times New Roman" pitchFamily="-1" charset="0"/>
                <a:cs typeface="Times New Roman" pitchFamily="-1" charset="0"/>
              </a:rPr>
              <a:t>octhahedra</a:t>
            </a:r>
            <a:r>
              <a:rPr lang="en-US" altLang="ja-JP" sz="2000" dirty="0">
                <a:latin typeface="+mj-lt"/>
                <a:ea typeface="Times New Roman" pitchFamily="-1" charset="0"/>
                <a:cs typeface="Times New Roman" pitchFamily="-1" charset="0"/>
              </a:rPr>
              <a:t> and FeO</a:t>
            </a:r>
            <a:r>
              <a:rPr lang="en-US" altLang="ja-JP" sz="2000" baseline="-25000" dirty="0">
                <a:latin typeface="+mj-lt"/>
                <a:ea typeface="Times New Roman" pitchFamily="-1" charset="0"/>
                <a:cs typeface="Times New Roman" pitchFamily="-1" charset="0"/>
              </a:rPr>
              <a:t>4</a:t>
            </a:r>
            <a:r>
              <a:rPr lang="en-US" altLang="ja-JP" sz="2000" dirty="0">
                <a:latin typeface="+mj-lt"/>
                <a:ea typeface="Times New Roman" pitchFamily="-1" charset="0"/>
                <a:cs typeface="Times New Roman" pitchFamily="-1" charset="0"/>
              </a:rPr>
              <a:t> </a:t>
            </a:r>
            <a:r>
              <a:rPr lang="en-US" altLang="ja-JP" sz="2000" dirty="0" err="1">
                <a:latin typeface="+mj-lt"/>
                <a:ea typeface="Times New Roman" pitchFamily="-1" charset="0"/>
                <a:cs typeface="Times New Roman" pitchFamily="-1" charset="0"/>
              </a:rPr>
              <a:t>tetrahedra</a:t>
            </a:r>
            <a:r>
              <a:rPr lang="en-US" altLang="ja-JP" sz="2000" dirty="0">
                <a:latin typeface="+mj-lt"/>
                <a:ea typeface="Times New Roman" pitchFamily="-1" charset="0"/>
                <a:cs typeface="Times New Roman" pitchFamily="-1" charset="0"/>
              </a:rPr>
              <a:t> in </a:t>
            </a:r>
            <a:r>
              <a:rPr lang="en-US" altLang="ja-JP" sz="2000" dirty="0" smtClean="0">
                <a:latin typeface="+mj-lt"/>
                <a:ea typeface="Times New Roman" pitchFamily="-1" charset="0"/>
                <a:cs typeface="Times New Roman" pitchFamily="-1" charset="0"/>
              </a:rPr>
              <a:t>Sr(Ca)FeO</a:t>
            </a:r>
            <a:r>
              <a:rPr lang="en-US" altLang="ja-JP" sz="2000" baseline="-25000" dirty="0" smtClean="0">
                <a:latin typeface="+mj-lt"/>
                <a:ea typeface="Times New Roman" pitchFamily="-1" charset="0"/>
                <a:cs typeface="Times New Roman" pitchFamily="-1" charset="0"/>
              </a:rPr>
              <a:t>2.5</a:t>
            </a:r>
            <a:r>
              <a:rPr lang="en-US" altLang="ja-JP" sz="2000" dirty="0" smtClean="0">
                <a:latin typeface="+mj-lt"/>
                <a:ea typeface="Times New Roman" pitchFamily="-1" charset="0"/>
                <a:cs typeface="Times New Roman" pitchFamily="-1" charset="0"/>
              </a:rPr>
              <a:t> </a:t>
            </a:r>
            <a:r>
              <a:rPr lang="en-US" altLang="ja-JP" sz="2000" dirty="0">
                <a:latin typeface="+mj-lt"/>
                <a:ea typeface="Times New Roman" pitchFamily="-1" charset="0"/>
                <a:cs typeface="Times New Roman" pitchFamily="-1" charset="0"/>
              </a:rPr>
              <a:t>crystal.</a:t>
            </a:r>
          </a:p>
          <a:p>
            <a:pPr marL="260350" indent="-260350" algn="just">
              <a:buFont typeface="Wingdings" charset="2"/>
              <a:buChar char="Ø"/>
            </a:pPr>
            <a:endParaRPr lang="en-US" altLang="ja-JP" sz="2000" baseline="-25000" dirty="0" smtClean="0">
              <a:latin typeface="+mj-lt"/>
              <a:ea typeface="Times New Roman" pitchFamily="-1" charset="0"/>
              <a:cs typeface="Times New Roman" pitchFamily="-1" charset="0"/>
            </a:endParaRPr>
          </a:p>
          <a:p>
            <a:pPr marL="260350" indent="-260350">
              <a:buFont typeface="Wingdings" charset="2"/>
              <a:buChar char="Ø"/>
            </a:pPr>
            <a:r>
              <a:rPr lang="en-US" altLang="ja-JP" sz="2000" dirty="0" smtClean="0">
                <a:latin typeface="+mj-lt"/>
              </a:rPr>
              <a:t>The splitting observed in the pre-peak of the O K-edge, indicating transition to an unoccupied O-2p band hybridized with the Fe-3d band, demonstrated the strong crystal field of the octahedral site as compared to the tetrahedral site</a:t>
            </a:r>
            <a:r>
              <a:rPr lang="en-US" altLang="ja-JP" sz="2000" dirty="0" smtClean="0">
                <a:latin typeface="+mj-lt"/>
                <a:ea typeface="Times New Roman" pitchFamily="-1" charset="0"/>
                <a:cs typeface="Times New Roman" pitchFamily="-1" charset="0"/>
              </a:rPr>
              <a:t>.</a:t>
            </a:r>
            <a:endParaRPr lang="en-US" altLang="ja-JP" sz="2000" dirty="0">
              <a:latin typeface="+mj-lt"/>
              <a:ea typeface="Times New Roman" pitchFamily="-1" charset="0"/>
              <a:cs typeface="Times New Roman" pitchFamily="-1" charset="0"/>
            </a:endParaRPr>
          </a:p>
          <a:p>
            <a:pPr marL="260350" indent="-260350" algn="just">
              <a:buFont typeface="Wingdings" charset="2"/>
              <a:buChar char="Ø"/>
            </a:pPr>
            <a:endParaRPr lang="en-US" altLang="ja-JP" sz="2000" baseline="-25000" dirty="0" smtClean="0">
              <a:latin typeface="+mj-lt"/>
              <a:ea typeface="Times New Roman" pitchFamily="-1" charset="0"/>
              <a:cs typeface="Times New Roman" pitchFamily="-1" charset="0"/>
            </a:endParaRPr>
          </a:p>
          <a:p>
            <a:pPr marL="260350" indent="-260350">
              <a:buFont typeface="Wingdings" charset="2"/>
              <a:buChar char="Ø"/>
            </a:pPr>
            <a:r>
              <a:rPr lang="en-US" altLang="ja-JP" sz="2000" dirty="0" smtClean="0">
                <a:latin typeface="+mj-lt"/>
              </a:rPr>
              <a:t>The charge transfer from O2 to the tetrahedral Fe2 atom is larger than that to the octahedral Fe1 atom in Ca(Sr)FeO</a:t>
            </a:r>
            <a:r>
              <a:rPr lang="en-US" altLang="ja-JP" sz="2000" baseline="-25000" dirty="0" smtClean="0">
                <a:latin typeface="+mj-lt"/>
              </a:rPr>
              <a:t>2.5</a:t>
            </a:r>
            <a:r>
              <a:rPr lang="en-US" altLang="ja-JP" sz="2000" dirty="0" smtClean="0">
                <a:latin typeface="+mj-lt"/>
              </a:rPr>
              <a:t>.</a:t>
            </a:r>
          </a:p>
          <a:p>
            <a:pPr marL="260350" indent="-260350">
              <a:buFont typeface="Wingdings" charset="2"/>
              <a:buChar char="Ø"/>
            </a:pPr>
            <a:endParaRPr lang="en-US" altLang="ja-JP" sz="2000" dirty="0" smtClean="0">
              <a:latin typeface="+mj-lt"/>
              <a:ea typeface="Times New Roman" pitchFamily="-1" charset="0"/>
              <a:cs typeface="Times New Roman" pitchFamily="-1" charset="0"/>
            </a:endParaRPr>
          </a:p>
          <a:p>
            <a:pPr marL="260350" indent="-260350">
              <a:buFont typeface="Wingdings" charset="2"/>
              <a:buChar char="Ø"/>
            </a:pPr>
            <a:r>
              <a:rPr lang="en-US" altLang="ja-JP" sz="2000" dirty="0" smtClean="0">
                <a:latin typeface="+mj-lt"/>
              </a:rPr>
              <a:t>The bonding character between O2 and the tetrahedral Fe2 atoms is more covalent than that between the O2 and Fe1 atoms, which leads to the observed difference in bond length between O2-Fe2 and O2-Fe1.</a:t>
            </a:r>
          </a:p>
          <a:p>
            <a:pPr marL="260350" indent="-260350">
              <a:buFont typeface="Wingdings" charset="2"/>
              <a:buChar char="Ø"/>
            </a:pPr>
            <a:endParaRPr lang="en-US" altLang="ja-JP" sz="2000" dirty="0" smtClean="0">
              <a:latin typeface="+mj-lt"/>
              <a:ea typeface="Times New Roman" pitchFamily="-1" charset="0"/>
              <a:cs typeface="Times New Roman" pitchFamily="-1" charset="0"/>
            </a:endParaRPr>
          </a:p>
          <a:p>
            <a:pPr marL="260350" indent="-260350">
              <a:buFont typeface="Wingdings" charset="2"/>
              <a:buChar char="Ø"/>
            </a:pPr>
            <a:r>
              <a:rPr lang="ja-JP" altLang="en-US" sz="2000" dirty="0" smtClean="0">
                <a:solidFill>
                  <a:srgbClr val="000000"/>
                </a:solidFill>
                <a:latin typeface="+mj-lt"/>
                <a:ea typeface="Osaka"/>
                <a:cs typeface="Osaka"/>
              </a:rPr>
              <a:t>Asymmetrical charge transfer at the</a:t>
            </a:r>
            <a:r>
              <a:rPr lang="en-US" altLang="ja-JP" sz="2000" dirty="0" smtClean="0">
                <a:solidFill>
                  <a:srgbClr val="000000"/>
                </a:solidFill>
                <a:latin typeface="+mj-lt"/>
                <a:ea typeface="Osaka"/>
                <a:cs typeface="Osaka"/>
              </a:rPr>
              <a:t> </a:t>
            </a:r>
            <a:r>
              <a:rPr lang="ja-JP" altLang="en-US" sz="2000" dirty="0" smtClean="0">
                <a:solidFill>
                  <a:srgbClr val="000000"/>
                </a:solidFill>
                <a:latin typeface="+mj-lt"/>
                <a:ea typeface="Osaka"/>
                <a:cs typeface="Osaka"/>
              </a:rPr>
              <a:t>O3 atom linking the tetrahedral Fe atoms in SrFeO</a:t>
            </a:r>
            <a:r>
              <a:rPr lang="ja-JP" altLang="en-US" sz="1400" dirty="0" smtClean="0">
                <a:solidFill>
                  <a:srgbClr val="000000"/>
                </a:solidFill>
                <a:latin typeface="+mj-lt"/>
                <a:ea typeface="Osaka"/>
                <a:cs typeface="Osaka"/>
              </a:rPr>
              <a:t>2.5</a:t>
            </a:r>
            <a:r>
              <a:rPr lang="ja-JP" altLang="en-US" sz="2000" dirty="0" smtClean="0">
                <a:solidFill>
                  <a:srgbClr val="000000"/>
                </a:solidFill>
                <a:latin typeface="+mj-lt"/>
                <a:ea typeface="Osaka"/>
                <a:cs typeface="Osaka"/>
              </a:rPr>
              <a:t>. </a:t>
            </a:r>
            <a:r>
              <a:rPr lang="en-US" altLang="ja-JP" sz="2000" dirty="0" smtClean="0">
                <a:solidFill>
                  <a:srgbClr val="000000"/>
                </a:solidFill>
                <a:latin typeface="+mj-lt"/>
                <a:ea typeface="Osaka"/>
                <a:cs typeface="Osaka"/>
              </a:rPr>
              <a:t>The </a:t>
            </a:r>
            <a:r>
              <a:rPr lang="ja-JP" altLang="en-US" sz="2000" dirty="0" smtClean="0">
                <a:solidFill>
                  <a:srgbClr val="000000"/>
                </a:solidFill>
                <a:latin typeface="+mj-lt"/>
                <a:ea typeface="Osaka"/>
                <a:cs typeface="Osaka"/>
              </a:rPr>
              <a:t>difference in bond length between O and</a:t>
            </a:r>
            <a:r>
              <a:rPr lang="en-US" altLang="ja-JP" sz="2000" dirty="0" smtClean="0">
                <a:solidFill>
                  <a:srgbClr val="000000"/>
                </a:solidFill>
                <a:latin typeface="+mj-lt"/>
                <a:ea typeface="Osaka"/>
                <a:cs typeface="Osaka"/>
              </a:rPr>
              <a:t> </a:t>
            </a:r>
            <a:r>
              <a:rPr lang="ja-JP" altLang="en-US" sz="2000" dirty="0" smtClean="0">
                <a:solidFill>
                  <a:srgbClr val="000000"/>
                </a:solidFill>
                <a:latin typeface="+mj-lt"/>
                <a:ea typeface="Osaka"/>
                <a:cs typeface="Osaka"/>
              </a:rPr>
              <a:t>the tetrahedral Fe atoms in the ac plane was caused</a:t>
            </a:r>
            <a:r>
              <a:rPr lang="en-US" altLang="ja-JP" sz="2000" dirty="0" smtClean="0">
                <a:solidFill>
                  <a:srgbClr val="000000"/>
                </a:solidFill>
                <a:latin typeface="+mj-lt"/>
                <a:ea typeface="Osaka"/>
                <a:cs typeface="Osaka"/>
              </a:rPr>
              <a:t> </a:t>
            </a:r>
            <a:r>
              <a:rPr lang="ja-JP" altLang="en-US" sz="2000" dirty="0" smtClean="0">
                <a:solidFill>
                  <a:srgbClr val="000000"/>
                </a:solidFill>
                <a:latin typeface="+mj-lt"/>
                <a:ea typeface="Osaka"/>
                <a:cs typeface="Osaka"/>
              </a:rPr>
              <a:t>by an asymmetrical charge transfer.</a:t>
            </a:r>
            <a:endParaRPr lang="en-US" altLang="ja-JP" sz="2000" dirty="0">
              <a:latin typeface="+mj-lt"/>
              <a:ea typeface="Times New Roman" pitchFamily="-1" charset="0"/>
              <a:cs typeface="Times New Roman" pitchFamily="-1" charset="0"/>
            </a:endParaRPr>
          </a:p>
        </p:txBody>
      </p:sp>
      <p:sp>
        <p:nvSpPr>
          <p:cNvPr id="87047" name="Rectangle 11"/>
          <p:cNvSpPr>
            <a:spLocks noChangeArrowheads="1"/>
          </p:cNvSpPr>
          <p:nvPr/>
        </p:nvSpPr>
        <p:spPr bwMode="auto">
          <a:xfrm>
            <a:off x="1303866" y="123825"/>
            <a:ext cx="6773333" cy="584775"/>
          </a:xfrm>
          <a:prstGeom prst="rect">
            <a:avLst/>
          </a:prstGeom>
          <a:noFill/>
          <a:ln w="9525">
            <a:noFill/>
            <a:miter lim="800000"/>
            <a:headEnd/>
            <a:tailEnd/>
          </a:ln>
        </p:spPr>
        <p:txBody>
          <a:bodyPr wrap="square">
            <a:prstTxWarp prst="textNoShape">
              <a:avLst/>
            </a:prstTxWarp>
            <a:spAutoFit/>
          </a:bodyPr>
          <a:lstStyle/>
          <a:p>
            <a:pPr algn="ctr"/>
            <a:r>
              <a:rPr lang="en-US" altLang="ja-JP" sz="3200" dirty="0" smtClean="0">
                <a:solidFill>
                  <a:srgbClr val="0000FF"/>
                </a:solidFill>
                <a:latin typeface="+mj-lt"/>
              </a:rPr>
              <a:t>Summary</a:t>
            </a:r>
            <a:endParaRPr lang="en-US" altLang="ja-JP" sz="3200" dirty="0">
              <a:solidFill>
                <a:srgbClr val="0000FF"/>
              </a:solidFill>
              <a:latin typeface="+mj-lt"/>
            </a:endParaRPr>
          </a:p>
        </p:txBody>
      </p:sp>
      <p:sp>
        <p:nvSpPr>
          <p:cNvPr id="8" name="フッター プレースホルダ 7"/>
          <p:cNvSpPr>
            <a:spLocks noGrp="1"/>
          </p:cNvSpPr>
          <p:nvPr>
            <p:ph type="ftr" sz="quarter" idx="11"/>
          </p:nvPr>
        </p:nvSpPr>
        <p:spPr>
          <a:xfrm>
            <a:off x="3294417" y="6576660"/>
            <a:ext cx="2895600" cy="365125"/>
          </a:xfrm>
        </p:spPr>
        <p:txBody>
          <a:bodyPr/>
          <a:lstStyle/>
          <a:p>
            <a:r>
              <a:rPr lang="en-US" altLang="ja-JP" smtClean="0"/>
              <a:t>IAM/MSE</a:t>
            </a:r>
            <a:endParaRPr lang="ja-JP" alt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89091" name="スライド番号プレースホルダ 2"/>
          <p:cNvSpPr>
            <a:spLocks noGrp="1"/>
          </p:cNvSpPr>
          <p:nvPr>
            <p:ph type="sldNum" sz="quarter" idx="11"/>
          </p:nvPr>
        </p:nvSpPr>
        <p:spPr>
          <a:xfrm>
            <a:off x="7583312" y="6554434"/>
            <a:ext cx="2895600" cy="365125"/>
          </a:xfrm>
          <a:noFill/>
        </p:spPr>
        <p:txBody>
          <a:bodyPr/>
          <a:lstStyle/>
          <a:p>
            <a:fld id="{FC5B0FB1-2D02-CD4F-995A-BF7E8B1A8493}" type="slidenum">
              <a:rPr lang="en-US" altLang="ja-JP" smtClean="0">
                <a:latin typeface="Arial" pitchFamily="-1" charset="0"/>
                <a:ea typeface="ＭＳ Ｐゴシック" pitchFamily="-1" charset="-128"/>
                <a:cs typeface="ＭＳ Ｐゴシック" pitchFamily="-1" charset="-128"/>
              </a:rPr>
              <a:pPr/>
              <a:t>43</a:t>
            </a:fld>
            <a:endParaRPr lang="en-US" altLang="ja-JP" dirty="0" smtClean="0">
              <a:latin typeface="Arial" pitchFamily="-1" charset="0"/>
              <a:ea typeface="ＭＳ Ｐゴシック" pitchFamily="-1" charset="-128"/>
              <a:cs typeface="ＭＳ Ｐゴシック" pitchFamily="-1" charset="-128"/>
            </a:endParaRPr>
          </a:p>
        </p:txBody>
      </p:sp>
      <p:sp>
        <p:nvSpPr>
          <p:cNvPr id="89092" name="正方形/長方形 1"/>
          <p:cNvSpPr>
            <a:spLocks noChangeArrowheads="1"/>
          </p:cNvSpPr>
          <p:nvPr/>
        </p:nvSpPr>
        <p:spPr bwMode="auto">
          <a:xfrm>
            <a:off x="1464651" y="1"/>
            <a:ext cx="6643688" cy="584776"/>
          </a:xfrm>
          <a:prstGeom prst="rect">
            <a:avLst/>
          </a:prstGeom>
          <a:noFill/>
          <a:ln w="9525">
            <a:noFill/>
            <a:miter lim="800000"/>
            <a:headEnd/>
            <a:tailEnd/>
          </a:ln>
        </p:spPr>
        <p:txBody>
          <a:bodyPr>
            <a:prstTxWarp prst="textNoShape">
              <a:avLst/>
            </a:prstTxWarp>
            <a:spAutoFit/>
          </a:bodyPr>
          <a:lstStyle/>
          <a:p>
            <a:pPr algn="ctr"/>
            <a:r>
              <a:rPr lang="en-US" altLang="ja-JP" sz="3200" dirty="0">
                <a:solidFill>
                  <a:srgbClr val="0000FF"/>
                </a:solidFill>
                <a:latin typeface="+mj-lt"/>
                <a:ea typeface="Times New Roman" pitchFamily="-1" charset="0"/>
                <a:cs typeface="Times New Roman" pitchFamily="-1" charset="0"/>
              </a:rPr>
              <a:t>Acknowledgements</a:t>
            </a:r>
          </a:p>
        </p:txBody>
      </p:sp>
      <p:sp>
        <p:nvSpPr>
          <p:cNvPr id="89093" name="正方形/長方形 3"/>
          <p:cNvSpPr>
            <a:spLocks noChangeArrowheads="1"/>
          </p:cNvSpPr>
          <p:nvPr/>
        </p:nvSpPr>
        <p:spPr bwMode="auto">
          <a:xfrm>
            <a:off x="1062941" y="3047976"/>
            <a:ext cx="7391163" cy="830997"/>
          </a:xfrm>
          <a:prstGeom prst="rect">
            <a:avLst/>
          </a:prstGeom>
          <a:noFill/>
          <a:ln w="9525">
            <a:noFill/>
            <a:miter lim="800000"/>
            <a:headEnd/>
            <a:tailEnd/>
          </a:ln>
        </p:spPr>
        <p:txBody>
          <a:bodyPr wrap="square">
            <a:prstTxWarp prst="textNoShape">
              <a:avLst/>
            </a:prstTxWarp>
            <a:spAutoFit/>
          </a:bodyPr>
          <a:lstStyle/>
          <a:p>
            <a:r>
              <a:rPr lang="en-US" altLang="ja-JP" sz="1600" dirty="0">
                <a:ea typeface="Times New Roman" pitchFamily="-1" charset="0"/>
                <a:cs typeface="Times New Roman" pitchFamily="-1" charset="0"/>
              </a:rPr>
              <a:t>This work was partly supported by Grants-in-Aid for Scientific Research Grants Nos. 19GS0207 and 19310071 and for JSPS Fellows No. 20–145 from MEXT  (Ministry of Education, Culture, Sports, Science and Technology, Japan).  </a:t>
            </a:r>
          </a:p>
        </p:txBody>
      </p:sp>
      <p:sp>
        <p:nvSpPr>
          <p:cNvPr id="89094" name="正方形/長方形 632"/>
          <p:cNvSpPr>
            <a:spLocks noChangeArrowheads="1"/>
          </p:cNvSpPr>
          <p:nvPr/>
        </p:nvSpPr>
        <p:spPr bwMode="auto">
          <a:xfrm>
            <a:off x="1062941" y="1454024"/>
            <a:ext cx="7600347" cy="1323439"/>
          </a:xfrm>
          <a:prstGeom prst="rect">
            <a:avLst/>
          </a:prstGeom>
          <a:noFill/>
          <a:ln w="9525">
            <a:noFill/>
            <a:miter lim="800000"/>
            <a:headEnd/>
            <a:tailEnd/>
          </a:ln>
        </p:spPr>
        <p:txBody>
          <a:bodyPr wrap="square">
            <a:prstTxWarp prst="textNoShape">
              <a:avLst/>
            </a:prstTxWarp>
            <a:spAutoFit/>
          </a:bodyPr>
          <a:lstStyle/>
          <a:p>
            <a:r>
              <a:rPr lang="en-US" altLang="ja-JP" sz="1600" dirty="0">
                <a:ea typeface="Times New Roman" pitchFamily="-1" charset="0"/>
                <a:cs typeface="Times New Roman" pitchFamily="-1" charset="0"/>
              </a:rPr>
              <a:t>Mr. Kawasaki, </a:t>
            </a:r>
            <a:r>
              <a:rPr lang="en-US" altLang="ja-JP" sz="1600" dirty="0" smtClean="0">
                <a:ea typeface="Times New Roman" pitchFamily="-1" charset="0"/>
                <a:cs typeface="Times New Roman" pitchFamily="-1" charset="0"/>
              </a:rPr>
              <a:t>Dr. </a:t>
            </a:r>
            <a:r>
              <a:rPr lang="en-US" altLang="ja-JP" sz="1600" dirty="0" err="1">
                <a:ea typeface="Times New Roman" pitchFamily="-1" charset="0"/>
                <a:cs typeface="Times New Roman" pitchFamily="-1" charset="0"/>
              </a:rPr>
              <a:t>Otsuka</a:t>
            </a:r>
            <a:r>
              <a:rPr lang="en-US" altLang="ja-JP" sz="1600" dirty="0">
                <a:ea typeface="Times New Roman" pitchFamily="-1" charset="0"/>
                <a:cs typeface="Times New Roman" pitchFamily="-1" charset="0"/>
              </a:rPr>
              <a:t> and Ms. Nishimura of TRC for preparing the cross-section samples. </a:t>
            </a:r>
          </a:p>
          <a:p>
            <a:endParaRPr lang="en-US" altLang="ja-JP" sz="1600" dirty="0">
              <a:ea typeface="Times New Roman" pitchFamily="-1" charset="0"/>
              <a:cs typeface="Times New Roman" pitchFamily="-1" charset="0"/>
            </a:endParaRPr>
          </a:p>
          <a:p>
            <a:r>
              <a:rPr lang="en-US" altLang="ja-JP" sz="1600" dirty="0">
                <a:ea typeface="Times New Roman" pitchFamily="-1" charset="0"/>
                <a:cs typeface="Times New Roman" pitchFamily="-1" charset="0"/>
              </a:rPr>
              <a:t>Dr. </a:t>
            </a:r>
            <a:r>
              <a:rPr lang="en-US" altLang="ja-JP" sz="1600" dirty="0" err="1">
                <a:ea typeface="Times New Roman" pitchFamily="-1" charset="0"/>
                <a:cs typeface="Times New Roman" pitchFamily="-1" charset="0"/>
              </a:rPr>
              <a:t>Okunishi</a:t>
            </a:r>
            <a:r>
              <a:rPr lang="en-US" altLang="ja-JP" sz="1600" dirty="0">
                <a:ea typeface="Times New Roman" pitchFamily="-1" charset="0"/>
                <a:cs typeface="Times New Roman" pitchFamily="-1" charset="0"/>
              </a:rPr>
              <a:t> for observing the ABF images with 200 kV microscope (JEM-ARM200F) in JEOL company.</a:t>
            </a:r>
          </a:p>
        </p:txBody>
      </p:sp>
      <p:sp>
        <p:nvSpPr>
          <p:cNvPr id="7" name="フッター プレースホルダ 6"/>
          <p:cNvSpPr>
            <a:spLocks noGrp="1"/>
          </p:cNvSpPr>
          <p:nvPr>
            <p:ph type="ftr" sz="quarter" idx="11"/>
          </p:nvPr>
        </p:nvSpPr>
        <p:spPr>
          <a:xfrm>
            <a:off x="3124200" y="6544026"/>
            <a:ext cx="2895600" cy="365125"/>
          </a:xfrm>
        </p:spPr>
        <p:txBody>
          <a:bodyPr/>
          <a:lstStyle/>
          <a:p>
            <a:r>
              <a:rPr lang="en-US" altLang="ja-JP" smtClean="0"/>
              <a:t>IAM/MSE</a:t>
            </a:r>
            <a:endParaRPr lang="ja-JP"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テキスト プレースホルダ 9"/>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dirty="0" smtClean="0"/>
              <a:t>Than you for your kind attention</a:t>
            </a:r>
            <a:endParaRPr lang="ja-JP" altLang="en-US" dirty="0" smtClean="0"/>
          </a:p>
        </p:txBody>
      </p:sp>
      <p:sp>
        <p:nvSpPr>
          <p:cNvPr id="3" name="日付プレースホルダ 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C667D95B-0E59-4D65-A5D8-771E492ACB50}" type="slidenum">
              <a:rPr lang="ja-JP" altLang="en-US" sz="1200">
                <a:solidFill>
                  <a:srgbClr val="3366FF"/>
                </a:solidFill>
                <a:latin typeface="Calibri" pitchFamily="-111" charset="0"/>
              </a:rPr>
              <a:pPr/>
              <a:t>44</a:t>
            </a:fld>
            <a:endParaRPr lang="ja-JP" altLang="en-US" sz="1200">
              <a:solidFill>
                <a:srgbClr val="3366FF"/>
              </a:solidFill>
              <a:latin typeface="Calibri" pitchFamily="-111" charset="0"/>
            </a:endParaRPr>
          </a:p>
        </p:txBody>
      </p:sp>
      <p:grpSp>
        <p:nvGrpSpPr>
          <p:cNvPr id="6" name="図形グループ 5"/>
          <p:cNvGrpSpPr/>
          <p:nvPr/>
        </p:nvGrpSpPr>
        <p:grpSpPr>
          <a:xfrm>
            <a:off x="1007585" y="1065061"/>
            <a:ext cx="7626295" cy="3250549"/>
            <a:chOff x="0" y="1087438"/>
            <a:chExt cx="9698658" cy="4133850"/>
          </a:xfrm>
        </p:grpSpPr>
        <p:pic>
          <p:nvPicPr>
            <p:cNvPr id="7" name="Picture 2" descr="2009MEM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3888"/>
              <a:ext cx="9144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p:nvSpPr>
          <p:spPr bwMode="auto">
            <a:xfrm>
              <a:off x="6019800" y="1487489"/>
              <a:ext cx="406628" cy="1673564"/>
            </a:xfrm>
            <a:prstGeom prst="line">
              <a:avLst/>
            </a:prstGeom>
            <a:noFill/>
            <a:ln w="38100">
              <a:solidFill>
                <a:srgbClr val="FFFF00"/>
              </a:solidFill>
              <a:round/>
              <a:headEnd/>
              <a:tailEnd type="triangle" w="med" len="med"/>
            </a:ln>
            <a:effectLst>
              <a:outerShdw blurRad="63500" dist="17272" dir="4231758" algn="ctr" rotWithShape="0">
                <a:schemeClr val="tx1">
                  <a:alpha val="87000"/>
                </a:schemeClr>
              </a:outerShdw>
            </a:effectLst>
          </p:spPr>
          <p:txBody>
            <a:bodyPr/>
            <a:lstStyle/>
            <a:p>
              <a:pPr>
                <a:defRPr/>
              </a:pPr>
              <a:endParaRPr lang="ja-JP" altLang="en-US">
                <a:latin typeface="Arial" pitchFamily="-111" charset="0"/>
                <a:cs typeface="ＭＳ Ｐゴシック" pitchFamily="-111" charset="-128"/>
              </a:endParaRPr>
            </a:p>
          </p:txBody>
        </p:sp>
        <p:sp>
          <p:nvSpPr>
            <p:cNvPr id="9" name="Text Box 8"/>
            <p:cNvSpPr txBox="1">
              <a:spLocks noChangeArrowheads="1"/>
            </p:cNvSpPr>
            <p:nvPr/>
          </p:nvSpPr>
          <p:spPr bwMode="auto">
            <a:xfrm>
              <a:off x="4865513" y="1168399"/>
              <a:ext cx="2301082" cy="4696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dirty="0" smtClean="0"/>
                <a:t>Dr. M. </a:t>
              </a:r>
              <a:r>
                <a:rPr lang="en-US" altLang="ja-JP" sz="1800" dirty="0" err="1" smtClean="0"/>
                <a:t>Haruta</a:t>
              </a:r>
              <a:endParaRPr lang="en-US" altLang="ja-JP" sz="1800" dirty="0"/>
            </a:p>
          </p:txBody>
        </p:sp>
        <p:sp>
          <p:nvSpPr>
            <p:cNvPr id="10" name="Line 5"/>
            <p:cNvSpPr>
              <a:spLocks noChangeShapeType="1"/>
            </p:cNvSpPr>
            <p:nvPr/>
          </p:nvSpPr>
          <p:spPr bwMode="auto">
            <a:xfrm flipH="1">
              <a:off x="7837488" y="1487488"/>
              <a:ext cx="128587" cy="1049337"/>
            </a:xfrm>
            <a:prstGeom prst="line">
              <a:avLst/>
            </a:prstGeom>
            <a:noFill/>
            <a:ln w="38100">
              <a:solidFill>
                <a:srgbClr val="FFFF00"/>
              </a:solidFill>
              <a:round/>
              <a:headEnd/>
              <a:tailEnd type="triangle" w="med" len="med"/>
            </a:ln>
            <a:effectLst>
              <a:outerShdw blurRad="63500" dist="17272" dir="4231758" algn="ctr" rotWithShape="0">
                <a:schemeClr val="tx1">
                  <a:alpha val="87000"/>
                </a:schemeClr>
              </a:outerShdw>
            </a:effectLst>
          </p:spPr>
          <p:txBody>
            <a:bodyPr/>
            <a:lstStyle/>
            <a:p>
              <a:pPr>
                <a:defRPr/>
              </a:pPr>
              <a:endParaRPr lang="ja-JP" altLang="en-US">
                <a:latin typeface="Arial" pitchFamily="-111" charset="0"/>
                <a:cs typeface="ＭＳ Ｐゴシック" pitchFamily="-111" charset="-128"/>
              </a:endParaRPr>
            </a:p>
          </p:txBody>
        </p:sp>
        <p:sp>
          <p:nvSpPr>
            <p:cNvPr id="11" name="Text Box 6"/>
            <p:cNvSpPr txBox="1">
              <a:spLocks noChangeArrowheads="1"/>
            </p:cNvSpPr>
            <p:nvPr/>
          </p:nvSpPr>
          <p:spPr bwMode="auto">
            <a:xfrm>
              <a:off x="7166596" y="1087438"/>
              <a:ext cx="2532062" cy="4696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dirty="0"/>
                <a:t>Prof. </a:t>
              </a:r>
              <a:r>
                <a:rPr lang="en-US" altLang="ja-JP" sz="1800" dirty="0" smtClean="0"/>
                <a:t>H. </a:t>
              </a:r>
              <a:r>
                <a:rPr lang="en-US" altLang="ja-JP" sz="1800" dirty="0" err="1" smtClean="0"/>
                <a:t>Kurata</a:t>
              </a:r>
              <a:endParaRPr lang="en-US" altLang="ja-JP" sz="1800" dirty="0"/>
            </a:p>
          </p:txBody>
        </p:sp>
      </p:grpSp>
      <p:sp>
        <p:nvSpPr>
          <p:cNvPr id="12" name="正方形/長方形 11"/>
          <p:cNvSpPr/>
          <p:nvPr/>
        </p:nvSpPr>
        <p:spPr>
          <a:xfrm>
            <a:off x="892413" y="4628971"/>
            <a:ext cx="7359174" cy="1323439"/>
          </a:xfrm>
          <a:prstGeom prst="rect">
            <a:avLst/>
          </a:prstGeom>
        </p:spPr>
        <p:txBody>
          <a:bodyPr wrap="square">
            <a:spAutoFit/>
          </a:bodyPr>
          <a:lstStyle/>
          <a:p>
            <a:r>
              <a:rPr lang="en-US" altLang="ja-JP" sz="2000" dirty="0"/>
              <a:t>F</a:t>
            </a:r>
            <a:r>
              <a:rPr lang="en-US" altLang="ja-JP" sz="2000" dirty="0" smtClean="0"/>
              <a:t>inally, really </a:t>
            </a:r>
            <a:r>
              <a:rPr lang="en-US" altLang="ja-JP" sz="2000" dirty="0"/>
              <a:t>have to say that I would like to express the appreciation from the people of Japan for your enormous supports on the occasion of terrible earthquake in eastern Japan in this March.</a:t>
            </a:r>
            <a:endParaRPr lang="ja-JP" altLang="en-US"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 5"/>
          <p:cNvSpPr>
            <a:spLocks noGrp="1"/>
          </p:cNvSpPr>
          <p:nvPr>
            <p:ph type="body" sz="quarter" idx="13"/>
          </p:nvPr>
        </p:nvSpPr>
        <p:spPr/>
        <p:txBody>
          <a:bodyPr/>
          <a:lstStyle/>
          <a:p>
            <a:endParaRPr lang="ja-JP" altLang="en-US"/>
          </a:p>
        </p:txBody>
      </p:sp>
      <p:sp>
        <p:nvSpPr>
          <p:cNvPr id="3" name="日付プレースホルダ 2"/>
          <p:cNvSpPr>
            <a:spLocks noGrp="1"/>
          </p:cNvSpPr>
          <p:nvPr>
            <p:ph type="dt" sz="half" idx="14"/>
          </p:nvPr>
        </p:nvSpPr>
        <p:spPr/>
        <p:txBody>
          <a:bodyPr/>
          <a:lstStyle/>
          <a:p>
            <a:r>
              <a:rPr lang="en-US" altLang="ja-JP" smtClean="0"/>
              <a:t>2011/9/27</a:t>
            </a:r>
            <a:endParaRPr lang="ja-JP" altLang="en-US"/>
          </a:p>
        </p:txBody>
      </p:sp>
      <p:sp>
        <p:nvSpPr>
          <p:cNvPr id="4" name="フッター プレースホルダ 3"/>
          <p:cNvSpPr>
            <a:spLocks noGrp="1"/>
          </p:cNvSpPr>
          <p:nvPr>
            <p:ph type="ftr" sz="quarter" idx="15"/>
          </p:nvPr>
        </p:nvSpPr>
        <p:spPr/>
        <p:txBody>
          <a:bodyPr/>
          <a:lstStyle/>
          <a:p>
            <a:r>
              <a:rPr lang="en-US" altLang="ja-JP" smtClean="0"/>
              <a:t>IAM/MSE</a:t>
            </a:r>
            <a:endParaRPr lang="ja-JP" altLang="en-US"/>
          </a:p>
        </p:txBody>
      </p:sp>
      <p:sp>
        <p:nvSpPr>
          <p:cNvPr id="5" name="スライド番号プレースホルダ 4"/>
          <p:cNvSpPr>
            <a:spLocks noGrp="1"/>
          </p:cNvSpPr>
          <p:nvPr>
            <p:ph type="sldNum" sz="quarter" idx="16"/>
          </p:nvPr>
        </p:nvSpPr>
        <p:spPr/>
        <p:txBody>
          <a:bodyPr/>
          <a:lstStyle/>
          <a:p>
            <a:fld id="{EA2A2C1A-C046-4043-9C04-AB0BD60D6CF8}" type="slidenum">
              <a:rPr lang="ja-JP" altLang="en-US" smtClean="0"/>
              <a:pPr/>
              <a:t>45</a:t>
            </a:fld>
            <a:endParaRPr lang="ja-JP"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日付プレースホルダ 1"/>
          <p:cNvSpPr>
            <a:spLocks noGrp="1"/>
          </p:cNvSpPr>
          <p:nvPr>
            <p:ph type="dt" sz="quarter" idx="10"/>
          </p:nvPr>
        </p:nvSpPr>
        <p:spPr/>
        <p:txBody>
          <a:bodyPr/>
          <a:lstStyle/>
          <a:p>
            <a:pPr>
              <a:defRPr/>
            </a:pPr>
            <a:r>
              <a:rPr lang="en-US" altLang="ja-JP"/>
              <a:t>2010-12-16</a:t>
            </a:r>
          </a:p>
        </p:txBody>
      </p:sp>
      <p:sp>
        <p:nvSpPr>
          <p:cNvPr id="13" name="スライド番号プレースホルダ 3"/>
          <p:cNvSpPr>
            <a:spLocks noGrp="1"/>
          </p:cNvSpPr>
          <p:nvPr>
            <p:ph type="sldNum" sz="quarter" idx="12"/>
          </p:nvPr>
        </p:nvSpPr>
        <p:spPr/>
        <p:txBody>
          <a:bodyPr/>
          <a:lstStyle/>
          <a:p>
            <a:pPr>
              <a:defRPr/>
            </a:pPr>
            <a:fld id="{FF2EF72F-50F5-4974-ABAC-E8F824BDF166}" type="slidenum">
              <a:rPr lang="en-US" altLang="ja-JP"/>
              <a:pPr>
                <a:defRPr/>
              </a:pPr>
              <a:t>46</a:t>
            </a:fld>
            <a:endParaRPr lang="en-US" altLang="ja-JP"/>
          </a:p>
        </p:txBody>
      </p:sp>
      <p:pic>
        <p:nvPicPr>
          <p:cNvPr id="29700" name="Picture 2" descr="200707042116562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84" y="859699"/>
            <a:ext cx="860425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3"/>
          <p:cNvSpPr txBox="1">
            <a:spLocks noChangeArrowheads="1"/>
          </p:cNvSpPr>
          <p:nvPr/>
        </p:nvSpPr>
        <p:spPr bwMode="auto">
          <a:xfrm>
            <a:off x="5378450" y="3429000"/>
            <a:ext cx="40671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200">
                <a:solidFill>
                  <a:schemeClr val="tx1"/>
                </a:solidFill>
                <a:latin typeface="Arial" charset="0"/>
                <a:ea typeface="Osaka" charset="-128"/>
              </a:defRPr>
            </a:lvl1pPr>
            <a:lvl2pPr marL="742950" indent="-285750" eaLnBrk="0" hangingPunct="0">
              <a:defRPr kumimoji="1" sz="1200">
                <a:solidFill>
                  <a:schemeClr val="tx1"/>
                </a:solidFill>
                <a:latin typeface="Arial" charset="0"/>
                <a:ea typeface="Osaka" charset="-128"/>
              </a:defRPr>
            </a:lvl2pPr>
            <a:lvl3pPr marL="1143000" indent="-228600" eaLnBrk="0" hangingPunct="0">
              <a:defRPr kumimoji="1" sz="1200">
                <a:solidFill>
                  <a:schemeClr val="tx1"/>
                </a:solidFill>
                <a:latin typeface="Arial" charset="0"/>
                <a:ea typeface="Osaka" charset="-128"/>
              </a:defRPr>
            </a:lvl3pPr>
            <a:lvl4pPr marL="1600200" indent="-228600" eaLnBrk="0" hangingPunct="0">
              <a:defRPr kumimoji="1" sz="1200">
                <a:solidFill>
                  <a:schemeClr val="tx1"/>
                </a:solidFill>
                <a:latin typeface="Arial" charset="0"/>
                <a:ea typeface="Osaka" charset="-128"/>
              </a:defRPr>
            </a:lvl4pPr>
            <a:lvl5pPr marL="2057400" indent="-228600" eaLnBrk="0" hangingPunct="0">
              <a:defRPr kumimoji="1" sz="1200">
                <a:solidFill>
                  <a:schemeClr val="tx1"/>
                </a:solidFill>
                <a:latin typeface="Arial" charset="0"/>
                <a:ea typeface="Osaka" charset="-128"/>
              </a:defRPr>
            </a:lvl5pPr>
            <a:lvl6pPr marL="2514600" indent="-228600" eaLnBrk="0" fontAlgn="base" hangingPunct="0">
              <a:spcBef>
                <a:spcPct val="0"/>
              </a:spcBef>
              <a:spcAft>
                <a:spcPct val="0"/>
              </a:spcAft>
              <a:defRPr kumimoji="1" sz="1200">
                <a:solidFill>
                  <a:schemeClr val="tx1"/>
                </a:solidFill>
                <a:latin typeface="Arial" charset="0"/>
                <a:ea typeface="Osaka" charset="-128"/>
              </a:defRPr>
            </a:lvl6pPr>
            <a:lvl7pPr marL="2971800" indent="-228600" eaLnBrk="0" fontAlgn="base" hangingPunct="0">
              <a:spcBef>
                <a:spcPct val="0"/>
              </a:spcBef>
              <a:spcAft>
                <a:spcPct val="0"/>
              </a:spcAft>
              <a:defRPr kumimoji="1" sz="1200">
                <a:solidFill>
                  <a:schemeClr val="tx1"/>
                </a:solidFill>
                <a:latin typeface="Arial" charset="0"/>
                <a:ea typeface="Osaka" charset="-128"/>
              </a:defRPr>
            </a:lvl7pPr>
            <a:lvl8pPr marL="3429000" indent="-228600" eaLnBrk="0" fontAlgn="base" hangingPunct="0">
              <a:spcBef>
                <a:spcPct val="0"/>
              </a:spcBef>
              <a:spcAft>
                <a:spcPct val="0"/>
              </a:spcAft>
              <a:defRPr kumimoji="1" sz="1200">
                <a:solidFill>
                  <a:schemeClr val="tx1"/>
                </a:solidFill>
                <a:latin typeface="Arial" charset="0"/>
                <a:ea typeface="Osaka" charset="-128"/>
              </a:defRPr>
            </a:lvl8pPr>
            <a:lvl9pPr marL="3886200" indent="-228600" eaLnBrk="0" fontAlgn="base" hangingPunct="0">
              <a:spcBef>
                <a:spcPct val="0"/>
              </a:spcBef>
              <a:spcAft>
                <a:spcPct val="0"/>
              </a:spcAft>
              <a:defRPr kumimoji="1" sz="1200">
                <a:solidFill>
                  <a:schemeClr val="tx1"/>
                </a:solidFill>
                <a:latin typeface="Arial" charset="0"/>
                <a:ea typeface="Osaka" charset="-128"/>
              </a:defRPr>
            </a:lvl9pPr>
          </a:lstStyle>
          <a:p>
            <a:pPr eaLnBrk="1" hangingPunct="1"/>
            <a:r>
              <a:rPr lang="en-US" altLang="ja-JP" sz="2000" dirty="0" smtClean="0">
                <a:solidFill>
                  <a:schemeClr val="hlink"/>
                </a:solidFill>
                <a:ea typeface="ＭＳ Ｐゴシック" charset="-128"/>
              </a:rPr>
              <a:t>Elastic cross-section </a:t>
            </a:r>
            <a:r>
              <a:rPr lang="ja-JP" altLang="en-US" sz="2000" dirty="0" smtClean="0">
                <a:solidFill>
                  <a:schemeClr val="hlink"/>
                </a:solidFill>
                <a:ea typeface="ＭＳ Ｐゴシック" charset="-128"/>
              </a:rPr>
              <a:t>；</a:t>
            </a:r>
            <a:r>
              <a:rPr lang="en-US" altLang="ja-JP" sz="2000" dirty="0" err="1">
                <a:solidFill>
                  <a:schemeClr val="hlink"/>
                </a:solidFill>
                <a:latin typeface="Symbol" pitchFamily="18" charset="2"/>
                <a:ea typeface="ＭＳ Ｐゴシック" charset="-128"/>
              </a:rPr>
              <a:t>s</a:t>
            </a:r>
            <a:r>
              <a:rPr lang="en-US" altLang="ja-JP" sz="2000" baseline="-25000" dirty="0" err="1">
                <a:solidFill>
                  <a:schemeClr val="hlink"/>
                </a:solidFill>
                <a:ea typeface="ＭＳ Ｐゴシック" charset="-128"/>
              </a:rPr>
              <a:t>el</a:t>
            </a:r>
            <a:endParaRPr lang="en-US" altLang="ja-JP" sz="2000" baseline="-25000" dirty="0">
              <a:solidFill>
                <a:schemeClr val="hlink"/>
              </a:solidFill>
              <a:ea typeface="ＭＳ Ｐゴシック" charset="-128"/>
            </a:endParaRPr>
          </a:p>
          <a:p>
            <a:pPr eaLnBrk="1" hangingPunct="1"/>
            <a:r>
              <a:rPr lang="en-US" altLang="ja-JP" sz="2000" dirty="0" smtClean="0">
                <a:solidFill>
                  <a:schemeClr val="hlink"/>
                </a:solidFill>
                <a:ea typeface="ＭＳ Ｐゴシック" charset="-128"/>
              </a:rPr>
              <a:t>Inelastic </a:t>
            </a:r>
            <a:r>
              <a:rPr lang="ja-JP" altLang="en-US" sz="2000" dirty="0" smtClean="0">
                <a:solidFill>
                  <a:schemeClr val="hlink"/>
                </a:solidFill>
                <a:ea typeface="ＭＳ Ｐゴシック" charset="-128"/>
              </a:rPr>
              <a:t>；</a:t>
            </a:r>
            <a:r>
              <a:rPr lang="en-US" altLang="ja-JP" sz="2000" dirty="0" err="1">
                <a:solidFill>
                  <a:schemeClr val="hlink"/>
                </a:solidFill>
                <a:latin typeface="Symbol" pitchFamily="18" charset="2"/>
                <a:ea typeface="ＭＳ Ｐゴシック" charset="-128"/>
              </a:rPr>
              <a:t>s</a:t>
            </a:r>
            <a:r>
              <a:rPr lang="en-US" altLang="ja-JP" sz="2000" baseline="-25000" dirty="0" err="1">
                <a:solidFill>
                  <a:schemeClr val="hlink"/>
                </a:solidFill>
                <a:latin typeface="Times New Roman" pitchFamily="18" charset="0"/>
                <a:ea typeface="ＭＳ Ｐゴシック" charset="-128"/>
              </a:rPr>
              <a:t>inel</a:t>
            </a:r>
            <a:endParaRPr lang="en-US" altLang="ja-JP" sz="2000" dirty="0">
              <a:solidFill>
                <a:schemeClr val="hlink"/>
              </a:solidFill>
              <a:ea typeface="ＭＳ Ｐゴシック" charset="-128"/>
            </a:endParaRPr>
          </a:p>
          <a:p>
            <a:pPr eaLnBrk="1" hangingPunct="1"/>
            <a:r>
              <a:rPr lang="en-US" altLang="ja-JP" sz="2000" dirty="0" smtClean="0">
                <a:ea typeface="ＭＳ Ｐゴシック" charset="-128"/>
              </a:rPr>
              <a:t>Backscattering </a:t>
            </a:r>
            <a:r>
              <a:rPr lang="ja-JP" altLang="en-US" sz="2000" dirty="0" smtClean="0">
                <a:ea typeface="ＭＳ Ｐゴシック" charset="-128"/>
              </a:rPr>
              <a:t>；</a:t>
            </a:r>
            <a:r>
              <a:rPr lang="en-US" altLang="ja-JP" sz="2000" dirty="0" err="1">
                <a:latin typeface="Symbol" pitchFamily="18" charset="2"/>
                <a:ea typeface="ＭＳ Ｐゴシック" charset="-128"/>
              </a:rPr>
              <a:t>s</a:t>
            </a:r>
            <a:r>
              <a:rPr lang="en-US" altLang="ja-JP" sz="2000" baseline="-25000" dirty="0" err="1">
                <a:latin typeface="Symbol" pitchFamily="18" charset="2"/>
                <a:ea typeface="ＭＳ Ｐゴシック" charset="-128"/>
              </a:rPr>
              <a:t>p</a:t>
            </a:r>
            <a:r>
              <a:rPr lang="en-US" altLang="ja-JP" sz="2000" baseline="-25000" dirty="0">
                <a:ea typeface="ＭＳ Ｐゴシック" charset="-128"/>
              </a:rPr>
              <a:t>/2</a:t>
            </a:r>
            <a:endParaRPr lang="en-US" altLang="ja-JP" sz="2000" dirty="0">
              <a:ea typeface="ＭＳ Ｐゴシック" charset="-128"/>
            </a:endParaRPr>
          </a:p>
          <a:p>
            <a:pPr eaLnBrk="1" hangingPunct="1"/>
            <a:r>
              <a:rPr lang="en-US" altLang="ja-JP" sz="2000" dirty="0" smtClean="0">
                <a:solidFill>
                  <a:srgbClr val="FF9900"/>
                </a:solidFill>
                <a:ea typeface="ＭＳ Ｐゴシック" charset="-128"/>
              </a:rPr>
              <a:t>Ionization </a:t>
            </a:r>
            <a:r>
              <a:rPr lang="ja-JP" altLang="en-US" sz="2000" dirty="0" smtClean="0">
                <a:solidFill>
                  <a:srgbClr val="FF9900"/>
                </a:solidFill>
                <a:ea typeface="ＭＳ Ｐゴシック" charset="-128"/>
              </a:rPr>
              <a:t>；</a:t>
            </a:r>
            <a:r>
              <a:rPr lang="en-US" altLang="ja-JP" sz="2000" dirty="0" err="1">
                <a:solidFill>
                  <a:srgbClr val="FF9900"/>
                </a:solidFill>
                <a:latin typeface="Symbol" pitchFamily="18" charset="2"/>
                <a:ea typeface="ＭＳ Ｐゴシック" charset="-128"/>
              </a:rPr>
              <a:t>s</a:t>
            </a:r>
            <a:r>
              <a:rPr lang="en-US" altLang="ja-JP" sz="2000" baseline="-25000" dirty="0" err="1">
                <a:solidFill>
                  <a:srgbClr val="FF9900"/>
                </a:solidFill>
                <a:ea typeface="ＭＳ Ｐゴシック" charset="-128"/>
              </a:rPr>
              <a:t>k</a:t>
            </a:r>
            <a:endParaRPr lang="en-US" altLang="ja-JP" sz="2000" dirty="0">
              <a:solidFill>
                <a:srgbClr val="FF9900"/>
              </a:solidFill>
              <a:ea typeface="ＭＳ Ｐゴシック" charset="-128"/>
            </a:endParaRPr>
          </a:p>
          <a:p>
            <a:pPr eaLnBrk="1" hangingPunct="1"/>
            <a:r>
              <a:rPr lang="en-US" altLang="ja-JP" sz="2000" dirty="0" smtClean="0">
                <a:solidFill>
                  <a:srgbClr val="FF0000"/>
                </a:solidFill>
                <a:ea typeface="ＭＳ Ｐゴシック" charset="-128"/>
              </a:rPr>
              <a:t>Knock-on </a:t>
            </a:r>
            <a:r>
              <a:rPr lang="ja-JP" altLang="en-US" sz="2000" dirty="0" smtClean="0">
                <a:solidFill>
                  <a:srgbClr val="FF0000"/>
                </a:solidFill>
                <a:ea typeface="ＭＳ Ｐゴシック" charset="-128"/>
              </a:rPr>
              <a:t>；</a:t>
            </a:r>
            <a:r>
              <a:rPr lang="en-US" altLang="ja-JP" sz="2000" dirty="0" err="1">
                <a:solidFill>
                  <a:srgbClr val="FF0000"/>
                </a:solidFill>
                <a:latin typeface="Symbol" pitchFamily="18" charset="2"/>
                <a:ea typeface="ＭＳ Ｐゴシック" charset="-128"/>
              </a:rPr>
              <a:t>s</a:t>
            </a:r>
            <a:r>
              <a:rPr lang="en-US" altLang="ja-JP" sz="2000" baseline="-25000" dirty="0" err="1">
                <a:solidFill>
                  <a:srgbClr val="FF0000"/>
                </a:solidFill>
                <a:ea typeface="ＭＳ Ｐゴシック" charset="-128"/>
              </a:rPr>
              <a:t>d</a:t>
            </a:r>
            <a:endParaRPr lang="en-US" altLang="ja-JP" sz="2000" dirty="0">
              <a:solidFill>
                <a:srgbClr val="FF0000"/>
              </a:solidFill>
              <a:ea typeface="ＭＳ Ｐゴシック" charset="-128"/>
            </a:endParaRPr>
          </a:p>
        </p:txBody>
      </p:sp>
      <p:sp>
        <p:nvSpPr>
          <p:cNvPr id="29702" name="Oval 4"/>
          <p:cNvSpPr>
            <a:spLocks noChangeArrowheads="1"/>
          </p:cNvSpPr>
          <p:nvPr/>
        </p:nvSpPr>
        <p:spPr bwMode="auto">
          <a:xfrm>
            <a:off x="2424113" y="4365625"/>
            <a:ext cx="2881312" cy="1655763"/>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29703" name="Oval 5"/>
          <p:cNvSpPr>
            <a:spLocks noChangeArrowheads="1"/>
          </p:cNvSpPr>
          <p:nvPr/>
        </p:nvSpPr>
        <p:spPr bwMode="auto">
          <a:xfrm>
            <a:off x="1128713" y="1052513"/>
            <a:ext cx="4321175" cy="1800225"/>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29704" name="Oval 6"/>
          <p:cNvSpPr>
            <a:spLocks noChangeArrowheads="1"/>
          </p:cNvSpPr>
          <p:nvPr/>
        </p:nvSpPr>
        <p:spPr bwMode="auto">
          <a:xfrm>
            <a:off x="985838" y="2565400"/>
            <a:ext cx="2519362" cy="2592388"/>
          </a:xfrm>
          <a:prstGeom prst="ellipse">
            <a:avLst/>
          </a:pr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29705" name="Text Box 7"/>
          <p:cNvSpPr txBox="1">
            <a:spLocks noChangeArrowheads="1"/>
          </p:cNvSpPr>
          <p:nvPr/>
        </p:nvSpPr>
        <p:spPr bwMode="auto">
          <a:xfrm>
            <a:off x="1470025" y="6424613"/>
            <a:ext cx="673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Arial" charset="0"/>
                <a:ea typeface="Osaka" charset="-128"/>
              </a:defRPr>
            </a:lvl1pPr>
            <a:lvl2pPr marL="742950" indent="-285750" eaLnBrk="0" hangingPunct="0">
              <a:defRPr kumimoji="1" sz="1200">
                <a:solidFill>
                  <a:schemeClr val="tx1"/>
                </a:solidFill>
                <a:latin typeface="Arial" charset="0"/>
                <a:ea typeface="Osaka" charset="-128"/>
              </a:defRPr>
            </a:lvl2pPr>
            <a:lvl3pPr marL="1143000" indent="-228600" eaLnBrk="0" hangingPunct="0">
              <a:defRPr kumimoji="1" sz="1200">
                <a:solidFill>
                  <a:schemeClr val="tx1"/>
                </a:solidFill>
                <a:latin typeface="Arial" charset="0"/>
                <a:ea typeface="Osaka" charset="-128"/>
              </a:defRPr>
            </a:lvl3pPr>
            <a:lvl4pPr marL="1600200" indent="-228600" eaLnBrk="0" hangingPunct="0">
              <a:defRPr kumimoji="1" sz="1200">
                <a:solidFill>
                  <a:schemeClr val="tx1"/>
                </a:solidFill>
                <a:latin typeface="Arial" charset="0"/>
                <a:ea typeface="Osaka" charset="-128"/>
              </a:defRPr>
            </a:lvl4pPr>
            <a:lvl5pPr marL="2057400" indent="-228600" eaLnBrk="0" hangingPunct="0">
              <a:defRPr kumimoji="1" sz="1200">
                <a:solidFill>
                  <a:schemeClr val="tx1"/>
                </a:solidFill>
                <a:latin typeface="Arial" charset="0"/>
                <a:ea typeface="Osaka" charset="-128"/>
              </a:defRPr>
            </a:lvl5pPr>
            <a:lvl6pPr marL="2514600" indent="-228600" eaLnBrk="0" fontAlgn="base" hangingPunct="0">
              <a:spcBef>
                <a:spcPct val="0"/>
              </a:spcBef>
              <a:spcAft>
                <a:spcPct val="0"/>
              </a:spcAft>
              <a:defRPr kumimoji="1" sz="1200">
                <a:solidFill>
                  <a:schemeClr val="tx1"/>
                </a:solidFill>
                <a:latin typeface="Arial" charset="0"/>
                <a:ea typeface="Osaka" charset="-128"/>
              </a:defRPr>
            </a:lvl6pPr>
            <a:lvl7pPr marL="2971800" indent="-228600" eaLnBrk="0" fontAlgn="base" hangingPunct="0">
              <a:spcBef>
                <a:spcPct val="0"/>
              </a:spcBef>
              <a:spcAft>
                <a:spcPct val="0"/>
              </a:spcAft>
              <a:defRPr kumimoji="1" sz="1200">
                <a:solidFill>
                  <a:schemeClr val="tx1"/>
                </a:solidFill>
                <a:latin typeface="Arial" charset="0"/>
                <a:ea typeface="Osaka" charset="-128"/>
              </a:defRPr>
            </a:lvl7pPr>
            <a:lvl8pPr marL="3429000" indent="-228600" eaLnBrk="0" fontAlgn="base" hangingPunct="0">
              <a:spcBef>
                <a:spcPct val="0"/>
              </a:spcBef>
              <a:spcAft>
                <a:spcPct val="0"/>
              </a:spcAft>
              <a:defRPr kumimoji="1" sz="1200">
                <a:solidFill>
                  <a:schemeClr val="tx1"/>
                </a:solidFill>
                <a:latin typeface="Arial" charset="0"/>
                <a:ea typeface="Osaka" charset="-128"/>
              </a:defRPr>
            </a:lvl8pPr>
            <a:lvl9pPr marL="3886200" indent="-228600" eaLnBrk="0" fontAlgn="base" hangingPunct="0">
              <a:spcBef>
                <a:spcPct val="0"/>
              </a:spcBef>
              <a:spcAft>
                <a:spcPct val="0"/>
              </a:spcAft>
              <a:defRPr kumimoji="1" sz="1200">
                <a:solidFill>
                  <a:schemeClr val="tx1"/>
                </a:solidFill>
                <a:latin typeface="Arial" charset="0"/>
                <a:ea typeface="Osaka" charset="-128"/>
              </a:defRPr>
            </a:lvl9pPr>
          </a:lstStyle>
          <a:p>
            <a:pPr eaLnBrk="1" hangingPunct="1"/>
            <a:r>
              <a:rPr lang="en-US" altLang="ja-JP" sz="1800"/>
              <a:t>L. Reimer; “Transmission Electron Microscopy”, Springer-Verlag</a:t>
            </a:r>
          </a:p>
        </p:txBody>
      </p:sp>
      <p:sp>
        <p:nvSpPr>
          <p:cNvPr id="29706" name="Rectangle 8"/>
          <p:cNvSpPr>
            <a:spLocks noChangeArrowheads="1"/>
          </p:cNvSpPr>
          <p:nvPr/>
        </p:nvSpPr>
        <p:spPr bwMode="auto">
          <a:xfrm>
            <a:off x="0" y="0"/>
            <a:ext cx="9144000" cy="806450"/>
          </a:xfrm>
          <a:prstGeom prst="rect">
            <a:avLst/>
          </a:prstGeom>
          <a:gradFill rotWithShape="1">
            <a:gsLst>
              <a:gs pos="0">
                <a:srgbClr val="CC0000"/>
              </a:gs>
              <a:gs pos="50000">
                <a:srgbClr val="5E0000"/>
              </a:gs>
              <a:gs pos="100000">
                <a:srgbClr val="CC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ja-JP" sz="2800" b="1" dirty="0" smtClean="0">
                <a:solidFill>
                  <a:schemeClr val="bg1"/>
                </a:solidFill>
                <a:latin typeface="Times" charset="0"/>
              </a:rPr>
              <a:t>Radiation damages of organic and </a:t>
            </a:r>
            <a:r>
              <a:rPr lang="en-US" altLang="ja-JP" sz="2800" b="1" dirty="0" err="1" smtClean="0">
                <a:solidFill>
                  <a:schemeClr val="bg1"/>
                </a:solidFill>
                <a:latin typeface="Times" charset="0"/>
              </a:rPr>
              <a:t>inrganic</a:t>
            </a:r>
            <a:r>
              <a:rPr lang="en-US" altLang="ja-JP" sz="2800" b="1" dirty="0" smtClean="0">
                <a:solidFill>
                  <a:schemeClr val="bg1"/>
                </a:solidFill>
                <a:latin typeface="Times" charset="0"/>
              </a:rPr>
              <a:t> </a:t>
            </a:r>
            <a:r>
              <a:rPr lang="en-US" altLang="ja-JP" sz="2800" b="1" dirty="0" err="1" smtClean="0">
                <a:solidFill>
                  <a:schemeClr val="bg1"/>
                </a:solidFill>
                <a:latin typeface="Times" charset="0"/>
              </a:rPr>
              <a:t>materialsa</a:t>
            </a:r>
            <a:endParaRPr lang="en-US" altLang="ja-JP" sz="2800" b="1" dirty="0" smtClean="0">
              <a:solidFill>
                <a:schemeClr val="bg1"/>
              </a:solidFill>
              <a:latin typeface="Times" charset="0"/>
            </a:endParaRPr>
          </a:p>
          <a:p>
            <a:pPr algn="ctr"/>
            <a:r>
              <a:rPr lang="ja-JP" altLang="en-US" sz="2400" b="1" dirty="0" smtClean="0">
                <a:solidFill>
                  <a:schemeClr val="bg1"/>
                </a:solidFill>
                <a:latin typeface="Times" charset="0"/>
              </a:rPr>
              <a:t>（</a:t>
            </a:r>
            <a:r>
              <a:rPr lang="en-US" altLang="ja-JP" sz="2400" b="1" dirty="0" smtClean="0">
                <a:solidFill>
                  <a:schemeClr val="bg1"/>
                </a:solidFill>
                <a:latin typeface="Times" charset="0"/>
              </a:rPr>
              <a:t>difference in </a:t>
            </a:r>
            <a:r>
              <a:rPr lang="en-US" altLang="ja-JP" sz="2400" b="1" dirty="0" err="1" smtClean="0">
                <a:solidFill>
                  <a:schemeClr val="bg1"/>
                </a:solidFill>
                <a:latin typeface="Times" charset="0"/>
              </a:rPr>
              <a:t>oraganic</a:t>
            </a:r>
            <a:r>
              <a:rPr lang="en-US" altLang="ja-JP" sz="2400" b="1" dirty="0" smtClean="0">
                <a:solidFill>
                  <a:schemeClr val="bg1"/>
                </a:solidFill>
                <a:latin typeface="Times" charset="0"/>
              </a:rPr>
              <a:t> or carbon materials</a:t>
            </a:r>
            <a:r>
              <a:rPr lang="ja-JP" altLang="en-US" sz="2400" b="1" dirty="0" smtClean="0">
                <a:solidFill>
                  <a:schemeClr val="bg1"/>
                </a:solidFill>
                <a:latin typeface="Times" charset="0"/>
              </a:rPr>
              <a:t>）</a:t>
            </a:r>
            <a:endParaRPr lang="ja-JP" altLang="en-US" sz="2400" b="1" dirty="0">
              <a:solidFill>
                <a:schemeClr val="bg1"/>
              </a:solidFill>
              <a:latin typeface="Times" charset="0"/>
            </a:endParaRPr>
          </a:p>
        </p:txBody>
      </p:sp>
      <p:sp>
        <p:nvSpPr>
          <p:cNvPr id="29707" name="Text Box 9"/>
          <p:cNvSpPr txBox="1">
            <a:spLocks noChangeArrowheads="1"/>
          </p:cNvSpPr>
          <p:nvPr/>
        </p:nvSpPr>
        <p:spPr bwMode="auto">
          <a:xfrm>
            <a:off x="3073131" y="2852738"/>
            <a:ext cx="2967479" cy="646331"/>
          </a:xfrm>
          <a:prstGeom prst="rect">
            <a:avLst/>
          </a:prstGeom>
          <a:solidFill>
            <a:srgbClr val="FFFAB3"/>
          </a:solidFill>
          <a:ln w="9525">
            <a:solidFill>
              <a:schemeClr val="tx1"/>
            </a:solidFill>
            <a:miter lim="800000"/>
            <a:headEnd/>
            <a:tailEnd/>
          </a:ln>
        </p:spPr>
        <p:txBody>
          <a:bodyPr wrap="none">
            <a:spAutoFit/>
          </a:bodyPr>
          <a:lstStyle>
            <a:lvl1pPr eaLnBrk="0" hangingPunct="0">
              <a:defRPr kumimoji="1" sz="1200">
                <a:solidFill>
                  <a:schemeClr val="tx1"/>
                </a:solidFill>
                <a:latin typeface="Arial" charset="0"/>
                <a:ea typeface="Osaka" charset="-128"/>
              </a:defRPr>
            </a:lvl1pPr>
            <a:lvl2pPr marL="742950" indent="-285750" eaLnBrk="0" hangingPunct="0">
              <a:defRPr kumimoji="1" sz="1200">
                <a:solidFill>
                  <a:schemeClr val="tx1"/>
                </a:solidFill>
                <a:latin typeface="Arial" charset="0"/>
                <a:ea typeface="Osaka" charset="-128"/>
              </a:defRPr>
            </a:lvl2pPr>
            <a:lvl3pPr marL="1143000" indent="-228600" eaLnBrk="0" hangingPunct="0">
              <a:defRPr kumimoji="1" sz="1200">
                <a:solidFill>
                  <a:schemeClr val="tx1"/>
                </a:solidFill>
                <a:latin typeface="Arial" charset="0"/>
                <a:ea typeface="Osaka" charset="-128"/>
              </a:defRPr>
            </a:lvl3pPr>
            <a:lvl4pPr marL="1600200" indent="-228600" eaLnBrk="0" hangingPunct="0">
              <a:defRPr kumimoji="1" sz="1200">
                <a:solidFill>
                  <a:schemeClr val="tx1"/>
                </a:solidFill>
                <a:latin typeface="Arial" charset="0"/>
                <a:ea typeface="Osaka" charset="-128"/>
              </a:defRPr>
            </a:lvl4pPr>
            <a:lvl5pPr marL="2057400" indent="-228600" eaLnBrk="0" hangingPunct="0">
              <a:defRPr kumimoji="1" sz="1200">
                <a:solidFill>
                  <a:schemeClr val="tx1"/>
                </a:solidFill>
                <a:latin typeface="Arial" charset="0"/>
                <a:ea typeface="Osaka" charset="-128"/>
              </a:defRPr>
            </a:lvl5pPr>
            <a:lvl6pPr marL="2514600" indent="-228600" eaLnBrk="0" fontAlgn="base" hangingPunct="0">
              <a:spcBef>
                <a:spcPct val="0"/>
              </a:spcBef>
              <a:spcAft>
                <a:spcPct val="0"/>
              </a:spcAft>
              <a:defRPr kumimoji="1" sz="1200">
                <a:solidFill>
                  <a:schemeClr val="tx1"/>
                </a:solidFill>
                <a:latin typeface="Arial" charset="0"/>
                <a:ea typeface="Osaka" charset="-128"/>
              </a:defRPr>
            </a:lvl6pPr>
            <a:lvl7pPr marL="2971800" indent="-228600" eaLnBrk="0" fontAlgn="base" hangingPunct="0">
              <a:spcBef>
                <a:spcPct val="0"/>
              </a:spcBef>
              <a:spcAft>
                <a:spcPct val="0"/>
              </a:spcAft>
              <a:defRPr kumimoji="1" sz="1200">
                <a:solidFill>
                  <a:schemeClr val="tx1"/>
                </a:solidFill>
                <a:latin typeface="Arial" charset="0"/>
                <a:ea typeface="Osaka" charset="-128"/>
              </a:defRPr>
            </a:lvl7pPr>
            <a:lvl8pPr marL="3429000" indent="-228600" eaLnBrk="0" fontAlgn="base" hangingPunct="0">
              <a:spcBef>
                <a:spcPct val="0"/>
              </a:spcBef>
              <a:spcAft>
                <a:spcPct val="0"/>
              </a:spcAft>
              <a:defRPr kumimoji="1" sz="1200">
                <a:solidFill>
                  <a:schemeClr val="tx1"/>
                </a:solidFill>
                <a:latin typeface="Arial" charset="0"/>
                <a:ea typeface="Osaka" charset="-128"/>
              </a:defRPr>
            </a:lvl8pPr>
            <a:lvl9pPr marL="3886200" indent="-228600" eaLnBrk="0" fontAlgn="base" hangingPunct="0">
              <a:spcBef>
                <a:spcPct val="0"/>
              </a:spcBef>
              <a:spcAft>
                <a:spcPct val="0"/>
              </a:spcAft>
              <a:defRPr kumimoji="1" sz="1200">
                <a:solidFill>
                  <a:schemeClr val="tx1"/>
                </a:solidFill>
                <a:latin typeface="Arial" charset="0"/>
                <a:ea typeface="Osaka" charset="-128"/>
              </a:defRPr>
            </a:lvl9pPr>
          </a:lstStyle>
          <a:p>
            <a:pPr eaLnBrk="1" hangingPunct="1"/>
            <a:r>
              <a:rPr lang="en-US" altLang="ja-JP" sz="1800" dirty="0" smtClean="0"/>
              <a:t>Change in electronic states</a:t>
            </a:r>
          </a:p>
          <a:p>
            <a:pPr algn="ctr" eaLnBrk="1" hangingPunct="1"/>
            <a:r>
              <a:rPr lang="en-US" altLang="ja-JP" sz="1800" dirty="0"/>
              <a:t>(</a:t>
            </a:r>
            <a:r>
              <a:rPr lang="en-US" altLang="ja-JP" sz="1800" dirty="0" smtClean="0"/>
              <a:t>Ionization)</a:t>
            </a:r>
            <a:endParaRPr lang="ja-JP" altLang="en-US" sz="1800" dirty="0"/>
          </a:p>
        </p:txBody>
      </p:sp>
      <p:sp>
        <p:nvSpPr>
          <p:cNvPr id="29708" name="Text Box 10"/>
          <p:cNvSpPr txBox="1">
            <a:spLocks noChangeArrowheads="1"/>
          </p:cNvSpPr>
          <p:nvPr/>
        </p:nvSpPr>
        <p:spPr bwMode="auto">
          <a:xfrm>
            <a:off x="5027613" y="5137150"/>
            <a:ext cx="2531462" cy="646331"/>
          </a:xfrm>
          <a:prstGeom prst="rect">
            <a:avLst/>
          </a:prstGeom>
          <a:solidFill>
            <a:srgbClr val="FFC000"/>
          </a:solidFill>
          <a:ln w="9525">
            <a:solidFill>
              <a:schemeClr val="tx1"/>
            </a:solidFill>
            <a:miter lim="800000"/>
            <a:headEnd/>
            <a:tailEnd/>
          </a:ln>
        </p:spPr>
        <p:txBody>
          <a:bodyPr wrap="none">
            <a:spAutoFit/>
          </a:bodyPr>
          <a:lstStyle>
            <a:lvl1pPr eaLnBrk="0" hangingPunct="0">
              <a:defRPr kumimoji="1" sz="1200">
                <a:solidFill>
                  <a:schemeClr val="tx1"/>
                </a:solidFill>
                <a:latin typeface="Arial" charset="0"/>
                <a:ea typeface="Osaka" charset="-128"/>
              </a:defRPr>
            </a:lvl1pPr>
            <a:lvl2pPr marL="742950" indent="-285750" eaLnBrk="0" hangingPunct="0">
              <a:defRPr kumimoji="1" sz="1200">
                <a:solidFill>
                  <a:schemeClr val="tx1"/>
                </a:solidFill>
                <a:latin typeface="Arial" charset="0"/>
                <a:ea typeface="Osaka" charset="-128"/>
              </a:defRPr>
            </a:lvl2pPr>
            <a:lvl3pPr marL="1143000" indent="-228600" eaLnBrk="0" hangingPunct="0">
              <a:defRPr kumimoji="1" sz="1200">
                <a:solidFill>
                  <a:schemeClr val="tx1"/>
                </a:solidFill>
                <a:latin typeface="Arial" charset="0"/>
                <a:ea typeface="Osaka" charset="-128"/>
              </a:defRPr>
            </a:lvl3pPr>
            <a:lvl4pPr marL="1600200" indent="-228600" eaLnBrk="0" hangingPunct="0">
              <a:defRPr kumimoji="1" sz="1200">
                <a:solidFill>
                  <a:schemeClr val="tx1"/>
                </a:solidFill>
                <a:latin typeface="Arial" charset="0"/>
                <a:ea typeface="Osaka" charset="-128"/>
              </a:defRPr>
            </a:lvl4pPr>
            <a:lvl5pPr marL="2057400" indent="-228600" eaLnBrk="0" hangingPunct="0">
              <a:defRPr kumimoji="1" sz="1200">
                <a:solidFill>
                  <a:schemeClr val="tx1"/>
                </a:solidFill>
                <a:latin typeface="Arial" charset="0"/>
                <a:ea typeface="Osaka" charset="-128"/>
              </a:defRPr>
            </a:lvl5pPr>
            <a:lvl6pPr marL="2514600" indent="-228600" eaLnBrk="0" fontAlgn="base" hangingPunct="0">
              <a:spcBef>
                <a:spcPct val="0"/>
              </a:spcBef>
              <a:spcAft>
                <a:spcPct val="0"/>
              </a:spcAft>
              <a:defRPr kumimoji="1" sz="1200">
                <a:solidFill>
                  <a:schemeClr val="tx1"/>
                </a:solidFill>
                <a:latin typeface="Arial" charset="0"/>
                <a:ea typeface="Osaka" charset="-128"/>
              </a:defRPr>
            </a:lvl6pPr>
            <a:lvl7pPr marL="2971800" indent="-228600" eaLnBrk="0" fontAlgn="base" hangingPunct="0">
              <a:spcBef>
                <a:spcPct val="0"/>
              </a:spcBef>
              <a:spcAft>
                <a:spcPct val="0"/>
              </a:spcAft>
              <a:defRPr kumimoji="1" sz="1200">
                <a:solidFill>
                  <a:schemeClr val="tx1"/>
                </a:solidFill>
                <a:latin typeface="Arial" charset="0"/>
                <a:ea typeface="Osaka" charset="-128"/>
              </a:defRPr>
            </a:lvl7pPr>
            <a:lvl8pPr marL="3429000" indent="-228600" eaLnBrk="0" fontAlgn="base" hangingPunct="0">
              <a:spcBef>
                <a:spcPct val="0"/>
              </a:spcBef>
              <a:spcAft>
                <a:spcPct val="0"/>
              </a:spcAft>
              <a:defRPr kumimoji="1" sz="1200">
                <a:solidFill>
                  <a:schemeClr val="tx1"/>
                </a:solidFill>
                <a:latin typeface="Arial" charset="0"/>
                <a:ea typeface="Osaka" charset="-128"/>
              </a:defRPr>
            </a:lvl8pPr>
            <a:lvl9pPr marL="3886200" indent="-228600" eaLnBrk="0" fontAlgn="base" hangingPunct="0">
              <a:spcBef>
                <a:spcPct val="0"/>
              </a:spcBef>
              <a:spcAft>
                <a:spcPct val="0"/>
              </a:spcAft>
              <a:defRPr kumimoji="1" sz="1200">
                <a:solidFill>
                  <a:schemeClr val="tx1"/>
                </a:solidFill>
                <a:latin typeface="Arial" charset="0"/>
                <a:ea typeface="Osaka" charset="-128"/>
              </a:defRPr>
            </a:lvl9pPr>
          </a:lstStyle>
          <a:p>
            <a:pPr eaLnBrk="1" hangingPunct="1"/>
            <a:r>
              <a:rPr lang="en-US" altLang="ja-JP" sz="1800" dirty="0" smtClean="0"/>
              <a:t>Displacement of atoms</a:t>
            </a:r>
          </a:p>
          <a:p>
            <a:pPr algn="ctr" eaLnBrk="1" hangingPunct="1"/>
            <a:r>
              <a:rPr lang="en-US" altLang="ja-JP" sz="1800" dirty="0" smtClean="0"/>
              <a:t>(Knock-on)</a:t>
            </a:r>
            <a:endParaRPr lang="ja-JP" altLang="en-US" sz="1800" dirty="0"/>
          </a:p>
        </p:txBody>
      </p:sp>
      <p:cxnSp>
        <p:nvCxnSpPr>
          <p:cNvPr id="15" name="直線矢印コネクタ 14"/>
          <p:cNvCxnSpPr/>
          <p:nvPr/>
        </p:nvCxnSpPr>
        <p:spPr>
          <a:xfrm rot="5400000" flipH="1" flipV="1">
            <a:off x="2478881" y="5872957"/>
            <a:ext cx="352425"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373313" y="6030913"/>
            <a:ext cx="755650" cy="277812"/>
          </a:xfrm>
          <a:prstGeom prst="rect">
            <a:avLst/>
          </a:prstGeom>
          <a:noFill/>
        </p:spPr>
        <p:txBody>
          <a:bodyPr wrap="none">
            <a:spAutoFit/>
          </a:bodyPr>
          <a:lstStyle/>
          <a:p>
            <a:pPr>
              <a:defRPr/>
            </a:pPr>
            <a:r>
              <a:rPr lang="en-US" altLang="ja-JP" b="1" dirty="0">
                <a:solidFill>
                  <a:schemeClr val="tx1">
                    <a:lumMod val="95000"/>
                    <a:lumOff val="5000"/>
                  </a:schemeClr>
                </a:solidFill>
              </a:rPr>
              <a:t>100 </a:t>
            </a:r>
            <a:r>
              <a:rPr lang="en-US" altLang="ja-JP" b="1" dirty="0" err="1">
                <a:solidFill>
                  <a:schemeClr val="tx1">
                    <a:lumMod val="95000"/>
                    <a:lumOff val="5000"/>
                  </a:schemeClr>
                </a:solidFill>
              </a:rPr>
              <a:t>keV</a:t>
            </a:r>
            <a:endParaRPr lang="ja-JP" altLang="en-US" b="1" dirty="0">
              <a:solidFill>
                <a:schemeClr val="tx1">
                  <a:lumMod val="95000"/>
                  <a:lumOff val="5000"/>
                </a:schemeClr>
              </a:solidFill>
            </a:endParaRPr>
          </a:p>
        </p:txBody>
      </p:sp>
    </p:spTree>
    <p:extLst>
      <p:ext uri="{BB962C8B-B14F-4D97-AF65-F5344CB8AC3E}">
        <p14:creationId xmlns:p14="http://schemas.microsoft.com/office/powerpoint/2010/main" val="17867588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テキスト プレースホルダ 9"/>
          <p:cNvSpPr>
            <a:spLocks noGrp="1"/>
          </p:cNvSpPr>
          <p:nvPr>
            <p:ph type="body" sz="quarter" idx="13"/>
          </p:nvPr>
        </p:nvSpPr>
        <p:spPr>
          <a:xfrm>
            <a:off x="1243263" y="1"/>
            <a:ext cx="6724651" cy="596900"/>
          </a:xfrm>
        </p:spPr>
        <p:txBody>
          <a:bodyPr/>
          <a:lstStyle/>
          <a:p>
            <a:pPr>
              <a:lnSpc>
                <a:spcPts val="3238"/>
              </a:lnSpc>
              <a:spcBef>
                <a:spcPct val="0"/>
              </a:spcBef>
            </a:pPr>
            <a:r>
              <a:rPr lang="en-US" altLang="ja-JP" dirty="0" smtClean="0"/>
              <a:t>3.11 Huge earthquake in eastern Japan</a:t>
            </a:r>
            <a:endParaRPr lang="ja-JP" altLang="en-US" dirty="0" smtClean="0"/>
          </a:p>
        </p:txBody>
      </p:sp>
      <p:sp>
        <p:nvSpPr>
          <p:cNvPr id="3" name="日付プレースホルダ 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E0C97FD0-51C2-433B-9709-8146E0D3BD26}" type="slidenum">
              <a:rPr lang="ja-JP" altLang="en-US" sz="1200">
                <a:solidFill>
                  <a:srgbClr val="3366FF"/>
                </a:solidFill>
                <a:latin typeface="Calibri" pitchFamily="-111" charset="0"/>
              </a:rPr>
              <a:pPr/>
              <a:t>47</a:t>
            </a:fld>
            <a:endParaRPr lang="ja-JP" altLang="en-US" sz="1200">
              <a:solidFill>
                <a:srgbClr val="3366FF"/>
              </a:solidFill>
              <a:latin typeface="Calibri" pitchFamily="-111" charset="0"/>
            </a:endParaRPr>
          </a:p>
        </p:txBody>
      </p:sp>
      <p:pic>
        <p:nvPicPr>
          <p:cNvPr id="21510" name="図 7" descr="imagesCA63UQU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9814" y="803275"/>
            <a:ext cx="31623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図 9" descr="img_434897_28415102_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649" y="3582989"/>
            <a:ext cx="4452939"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図 10" descr="無題.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4" y="642144"/>
            <a:ext cx="36798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テキスト ボックス 11"/>
          <p:cNvSpPr txBox="1">
            <a:spLocks noChangeArrowheads="1"/>
          </p:cNvSpPr>
          <p:nvPr/>
        </p:nvSpPr>
        <p:spPr bwMode="auto">
          <a:xfrm>
            <a:off x="6168284" y="480110"/>
            <a:ext cx="2866177" cy="646331"/>
          </a:xfrm>
          <a:prstGeom prst="rect">
            <a:avLst/>
          </a:prstGeom>
          <a:solidFill>
            <a:srgbClr val="FFFFFF"/>
          </a:solidFill>
          <a:ln>
            <a:solidFill>
              <a:srgbClr val="0000FF"/>
            </a:solidFill>
          </a:ln>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dirty="0"/>
              <a:t>flooded near </a:t>
            </a:r>
            <a:r>
              <a:rPr lang="en-US" altLang="ja-JP" sz="1800" dirty="0" smtClean="0"/>
              <a:t>Sendai–city,</a:t>
            </a:r>
          </a:p>
          <a:p>
            <a:r>
              <a:rPr lang="en-US" altLang="ja-JP" sz="1800" dirty="0"/>
              <a:t>a</a:t>
            </a:r>
            <a:r>
              <a:rPr lang="en-US" altLang="ja-JP" sz="1800" dirty="0" smtClean="0"/>
              <a:t>bout 5 km from seashore</a:t>
            </a:r>
            <a:endParaRPr lang="ja-JP" altLang="en-US" sz="1800" dirty="0"/>
          </a:p>
        </p:txBody>
      </p:sp>
      <p:sp>
        <p:nvSpPr>
          <p:cNvPr id="13" name="円/楕円 12"/>
          <p:cNvSpPr>
            <a:spLocks noChangeArrowheads="1"/>
          </p:cNvSpPr>
          <p:nvPr/>
        </p:nvSpPr>
        <p:spPr bwMode="auto">
          <a:xfrm>
            <a:off x="7002463" y="1234005"/>
            <a:ext cx="584200" cy="1947862"/>
          </a:xfrm>
          <a:prstGeom prst="ellipse">
            <a:avLst/>
          </a:prstGeom>
          <a:noFill/>
          <a:ln w="9525">
            <a:solidFill>
              <a:schemeClr val="bg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a:solidFill>
                <a:schemeClr val="lt1"/>
              </a:solidFill>
              <a:latin typeface="+mn-lt"/>
              <a:ea typeface="+mn-ea"/>
            </a:endParaRPr>
          </a:p>
        </p:txBody>
      </p:sp>
      <p:pic>
        <p:nvPicPr>
          <p:cNvPr id="21515" name="図 13" descr="191102_182750075103717_182740125104712_433276_3988833_o1-448x29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2585" y="3582989"/>
            <a:ext cx="4173539"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52649" y="545068"/>
            <a:ext cx="3135218" cy="369332"/>
          </a:xfrm>
          <a:prstGeom prst="rect">
            <a:avLst/>
          </a:prstGeom>
          <a:solidFill>
            <a:schemeClr val="bg1"/>
          </a:solidFill>
          <a:ln>
            <a:solidFill>
              <a:srgbClr val="0000FF"/>
            </a:solidFill>
          </a:ln>
        </p:spPr>
        <p:txBody>
          <a:bodyPr wrap="none" rtlCol="0">
            <a:spAutoFit/>
          </a:bodyPr>
          <a:lstStyle/>
          <a:p>
            <a:r>
              <a:rPr kumimoji="1" lang="en-US" altLang="ja-JP" dirty="0" smtClean="0"/>
              <a:t>quake distribution (</a:t>
            </a:r>
            <a:r>
              <a:rPr kumimoji="1" lang="ja-JP" altLang="en-US" dirty="0" smtClean="0"/>
              <a:t>震度分布</a:t>
            </a:r>
            <a:r>
              <a:rPr kumimoji="1" lang="en-US" altLang="ja-JP" dirty="0" smtClean="0"/>
              <a:t>)</a:t>
            </a:r>
            <a:endParaRPr kumimoji="1" lang="ja-JP" altLang="en-US" dirty="0"/>
          </a:p>
        </p:txBody>
      </p:sp>
      <p:sp>
        <p:nvSpPr>
          <p:cNvPr id="14" name="テキスト ボックス 13"/>
          <p:cNvSpPr txBox="1"/>
          <p:nvPr/>
        </p:nvSpPr>
        <p:spPr>
          <a:xfrm>
            <a:off x="2261788" y="2812534"/>
            <a:ext cx="1705252" cy="369332"/>
          </a:xfrm>
          <a:prstGeom prst="rect">
            <a:avLst/>
          </a:prstGeom>
          <a:solidFill>
            <a:srgbClr val="FF6600"/>
          </a:solidFill>
        </p:spPr>
        <p:txBody>
          <a:bodyPr wrap="none" rtlCol="0">
            <a:spAutoFit/>
          </a:bodyPr>
          <a:lstStyle/>
          <a:p>
            <a:r>
              <a:rPr kumimoji="1" lang="en-US" altLang="ja-JP" dirty="0" smtClean="0"/>
              <a:t>max quake &gt; 7</a:t>
            </a:r>
            <a:endParaRPr kumimoji="1" lang="ja-JP" altLang="en-US" dirty="0"/>
          </a:p>
        </p:txBody>
      </p:sp>
      <p:sp>
        <p:nvSpPr>
          <p:cNvPr id="15" name="テキスト ボックス 14"/>
          <p:cNvSpPr txBox="1"/>
          <p:nvPr/>
        </p:nvSpPr>
        <p:spPr>
          <a:xfrm>
            <a:off x="5214221" y="1126440"/>
            <a:ext cx="723275" cy="307777"/>
          </a:xfrm>
          <a:prstGeom prst="rect">
            <a:avLst/>
          </a:prstGeom>
          <a:noFill/>
        </p:spPr>
        <p:txBody>
          <a:bodyPr wrap="none" rtlCol="0">
            <a:spAutoFit/>
          </a:bodyPr>
          <a:lstStyle/>
          <a:p>
            <a:r>
              <a:rPr kumimoji="1" lang="ja-JP" altLang="en-US" sz="1400" dirty="0" smtClean="0">
                <a:solidFill>
                  <a:schemeClr val="bg1"/>
                </a:solidFill>
              </a:rPr>
              <a:t>仙台市</a:t>
            </a:r>
            <a:endParaRPr kumimoji="1" lang="ja-JP" altLang="en-US" sz="1400" dirty="0">
              <a:solidFill>
                <a:schemeClr val="bg1"/>
              </a:solidFill>
            </a:endParaRPr>
          </a:p>
        </p:txBody>
      </p:sp>
      <p:sp>
        <p:nvSpPr>
          <p:cNvPr id="16" name="テキスト ボックス 15"/>
          <p:cNvSpPr txBox="1"/>
          <p:nvPr/>
        </p:nvSpPr>
        <p:spPr>
          <a:xfrm>
            <a:off x="5265021" y="2580129"/>
            <a:ext cx="607859" cy="261610"/>
          </a:xfrm>
          <a:prstGeom prst="rect">
            <a:avLst/>
          </a:prstGeom>
          <a:noFill/>
        </p:spPr>
        <p:txBody>
          <a:bodyPr wrap="none" rtlCol="0">
            <a:spAutoFit/>
          </a:bodyPr>
          <a:lstStyle/>
          <a:p>
            <a:r>
              <a:rPr kumimoji="1" lang="ja-JP" altLang="en-US" sz="1100" dirty="0" smtClean="0">
                <a:solidFill>
                  <a:schemeClr val="bg1"/>
                </a:solidFill>
              </a:rPr>
              <a:t>相馬市</a:t>
            </a:r>
            <a:endParaRPr kumimoji="1" lang="ja-JP" altLang="en-US" sz="1100" dirty="0">
              <a:solidFill>
                <a:schemeClr val="bg1"/>
              </a:solidFill>
            </a:endParaRPr>
          </a:p>
        </p:txBody>
      </p:sp>
      <p:pic>
        <p:nvPicPr>
          <p:cNvPr id="17" name="図 16" descr="4363b.gif"/>
          <p:cNvPicPr>
            <a:picLocks noChangeAspect="1"/>
          </p:cNvPicPr>
          <p:nvPr/>
        </p:nvPicPr>
        <p:blipFill>
          <a:blip r:embed="rId6"/>
          <a:srcRect b="40600"/>
          <a:stretch>
            <a:fillRect/>
          </a:stretch>
        </p:blipFill>
        <p:spPr>
          <a:xfrm>
            <a:off x="2721064" y="4981380"/>
            <a:ext cx="3151817" cy="2127250"/>
          </a:xfrm>
          <a:prstGeom prst="rect">
            <a:avLst/>
          </a:prstGeom>
        </p:spPr>
      </p:pic>
      <p:sp>
        <p:nvSpPr>
          <p:cNvPr id="6" name="テキスト ボックス 5"/>
          <p:cNvSpPr txBox="1"/>
          <p:nvPr/>
        </p:nvSpPr>
        <p:spPr>
          <a:xfrm>
            <a:off x="3011147" y="1653937"/>
            <a:ext cx="998991" cy="369332"/>
          </a:xfrm>
          <a:prstGeom prst="rect">
            <a:avLst/>
          </a:prstGeom>
          <a:noFill/>
        </p:spPr>
        <p:txBody>
          <a:bodyPr wrap="none" rtlCol="0">
            <a:spAutoFit/>
          </a:bodyPr>
          <a:lstStyle/>
          <a:p>
            <a:r>
              <a:rPr kumimoji="1" lang="en-US" altLang="ja-JP" dirty="0" smtClean="0"/>
              <a:t>Mw=9.0</a:t>
            </a:r>
            <a:endParaRPr kumimoji="1" lang="ja-JP" altLang="en-US" dirty="0"/>
          </a:p>
        </p:txBody>
      </p:sp>
    </p:spTree>
    <p:extLst>
      <p:ext uri="{BB962C8B-B14F-4D97-AF65-F5344CB8AC3E}">
        <p14:creationId xmlns:p14="http://schemas.microsoft.com/office/powerpoint/2010/main" val="3683539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日付プレースホルダ 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AA1B5235-9ADB-43B3-9FD2-31779AF34A5F}" type="slidenum">
              <a:rPr lang="ja-JP" altLang="en-US" sz="1200">
                <a:solidFill>
                  <a:srgbClr val="3366FF"/>
                </a:solidFill>
                <a:latin typeface="Calibri" pitchFamily="-111" charset="0"/>
              </a:rPr>
              <a:pPr/>
              <a:t>48</a:t>
            </a:fld>
            <a:endParaRPr lang="ja-JP" altLang="en-US" sz="1200">
              <a:solidFill>
                <a:srgbClr val="3366FF"/>
              </a:solidFill>
              <a:latin typeface="Calibri" pitchFamily="-111" charset="0"/>
            </a:endParaRPr>
          </a:p>
        </p:txBody>
      </p:sp>
      <p:pic>
        <p:nvPicPr>
          <p:cNvPr id="22534" name="図 5" descr="78588-taiwanese-rescue-officers-prepare-for-their-rescue-operation-at-a-vi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9" y="1114426"/>
            <a:ext cx="35782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図 7" descr="images-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489" y="3844926"/>
            <a:ext cx="35782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テキスト ボックス 8"/>
          <p:cNvSpPr txBox="1">
            <a:spLocks noChangeArrowheads="1"/>
          </p:cNvSpPr>
          <p:nvPr/>
        </p:nvSpPr>
        <p:spPr bwMode="auto">
          <a:xfrm>
            <a:off x="2133602" y="5992813"/>
            <a:ext cx="2313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ja-JP" altLang="en-US" sz="1800"/>
              <a:t>義援金</a:t>
            </a:r>
            <a:r>
              <a:rPr lang="en-US" altLang="ja-JP" sz="1800"/>
              <a:t>; 150</a:t>
            </a:r>
            <a:r>
              <a:rPr lang="ja-JP" altLang="en-US" sz="1800"/>
              <a:t>億円以上</a:t>
            </a:r>
          </a:p>
        </p:txBody>
      </p:sp>
      <p:sp>
        <p:nvSpPr>
          <p:cNvPr id="22530" name="テキスト プレースホルダ 9"/>
          <p:cNvSpPr>
            <a:spLocks noGrp="1"/>
          </p:cNvSpPr>
          <p:nvPr>
            <p:ph type="body" sz="quarter" idx="13"/>
          </p:nvPr>
        </p:nvSpPr>
        <p:spPr>
          <a:xfrm>
            <a:off x="1285875" y="22225"/>
            <a:ext cx="6745288" cy="596900"/>
          </a:xfrm>
        </p:spPr>
        <p:txBody>
          <a:bodyPr/>
          <a:lstStyle/>
          <a:p>
            <a:pPr>
              <a:lnSpc>
                <a:spcPts val="3238"/>
              </a:lnSpc>
              <a:spcBef>
                <a:spcPct val="0"/>
              </a:spcBef>
            </a:pPr>
            <a:r>
              <a:rPr lang="en-US" altLang="ja-JP" dirty="0" smtClean="0"/>
              <a:t>Helping hand from Taiwan</a:t>
            </a:r>
          </a:p>
          <a:p>
            <a:pPr>
              <a:lnSpc>
                <a:spcPts val="3238"/>
              </a:lnSpc>
              <a:spcBef>
                <a:spcPct val="0"/>
              </a:spcBef>
            </a:pPr>
            <a:r>
              <a:rPr lang="en-US" altLang="ja-JP" dirty="0" smtClean="0"/>
              <a:t>Our future issue</a:t>
            </a:r>
            <a:endParaRPr lang="ja-JP" altLang="en-US" dirty="0" smtClean="0"/>
          </a:p>
        </p:txBody>
      </p:sp>
      <p:sp>
        <p:nvSpPr>
          <p:cNvPr id="12" name="正方形/長方形 11"/>
          <p:cNvSpPr/>
          <p:nvPr/>
        </p:nvSpPr>
        <p:spPr>
          <a:xfrm>
            <a:off x="1285877" y="3614093"/>
            <a:ext cx="2954655" cy="461665"/>
          </a:xfrm>
          <a:prstGeom prst="rect">
            <a:avLst/>
          </a:prstGeom>
          <a:solidFill>
            <a:srgbClr val="FF0000"/>
          </a:solidFill>
          <a:ln>
            <a:solidFill>
              <a:srgbClr val="FF0000"/>
            </a:solidFill>
          </a:ln>
        </p:spPr>
        <p:txBody>
          <a:bodyPr wrap="none">
            <a:spAutoFit/>
          </a:bodyPr>
          <a:lstStyle/>
          <a:p>
            <a:r>
              <a:rPr lang="zh-TW" altLang="en-US" sz="2400" b="1" dirty="0" smtClean="0">
                <a:solidFill>
                  <a:schemeClr val="bg1"/>
                </a:solidFill>
              </a:rPr>
              <a:t>感謝</a:t>
            </a:r>
            <a:r>
              <a:rPr lang="ja-JP" altLang="en-US" sz="2400" b="1" dirty="0" smtClean="0">
                <a:solidFill>
                  <a:schemeClr val="bg1"/>
                </a:solidFill>
              </a:rPr>
              <a:t>來自</a:t>
            </a:r>
            <a:r>
              <a:rPr lang="zh-TW" altLang="en-US" sz="2400" b="1" dirty="0" smtClean="0">
                <a:solidFill>
                  <a:schemeClr val="bg1"/>
                </a:solidFill>
              </a:rPr>
              <a:t>台灣</a:t>
            </a:r>
            <a:r>
              <a:rPr lang="ja-JP" altLang="en-US" sz="2400" b="1" dirty="0" smtClean="0">
                <a:solidFill>
                  <a:schemeClr val="bg1"/>
                </a:solidFill>
              </a:rPr>
              <a:t>的</a:t>
            </a:r>
            <a:r>
              <a:rPr lang="zh-TW" altLang="en-US" sz="2400" b="1" dirty="0" smtClean="0">
                <a:solidFill>
                  <a:schemeClr val="bg1"/>
                </a:solidFill>
              </a:rPr>
              <a:t>援助</a:t>
            </a:r>
            <a:endParaRPr lang="ja-JP" altLang="en-US" sz="2400" b="1" dirty="0">
              <a:solidFill>
                <a:schemeClr val="bg1"/>
              </a:solidFill>
            </a:endParaRPr>
          </a:p>
        </p:txBody>
      </p:sp>
      <p:pic>
        <p:nvPicPr>
          <p:cNvPr id="13" name="図 12" descr="img_1707344_63462053_3.jpeg"/>
          <p:cNvPicPr>
            <a:picLocks noChangeAspect="1"/>
          </p:cNvPicPr>
          <p:nvPr/>
        </p:nvPicPr>
        <p:blipFill>
          <a:blip r:embed="rId5"/>
          <a:stretch>
            <a:fillRect/>
          </a:stretch>
        </p:blipFill>
        <p:spPr>
          <a:xfrm>
            <a:off x="4827955" y="894618"/>
            <a:ext cx="3643013" cy="5313240"/>
          </a:xfrm>
          <a:prstGeom prst="rect">
            <a:avLst/>
          </a:prstGeom>
          <a:effectLst/>
        </p:spPr>
      </p:pic>
      <p:grpSp>
        <p:nvGrpSpPr>
          <p:cNvPr id="16" name="図形グループ 15"/>
          <p:cNvGrpSpPr/>
          <p:nvPr/>
        </p:nvGrpSpPr>
        <p:grpSpPr>
          <a:xfrm>
            <a:off x="4663097" y="2763629"/>
            <a:ext cx="3918110" cy="3444229"/>
            <a:chOff x="2704043" y="1860550"/>
            <a:chExt cx="3918109" cy="3444229"/>
          </a:xfrm>
          <a:effectLst>
            <a:glow rad="139700">
              <a:schemeClr val="accent1">
                <a:alpha val="75000"/>
              </a:schemeClr>
            </a:glow>
          </a:effectLst>
        </p:grpSpPr>
        <p:sp>
          <p:nvSpPr>
            <p:cNvPr id="15" name="正方形/長方形 14"/>
            <p:cNvSpPr/>
            <p:nvPr/>
          </p:nvSpPr>
          <p:spPr>
            <a:xfrm>
              <a:off x="2704122" y="1923404"/>
              <a:ext cx="3917950" cy="3381375"/>
            </a:xfrm>
            <a:prstGeom prst="rect">
              <a:avLst/>
            </a:prstGeom>
            <a:solidFill>
              <a:srgbClr val="FFFFFF"/>
            </a:solidFill>
            <a:effectLst>
              <a:glow rad="63500">
                <a:schemeClr val="accent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4" name="図形グループ 13"/>
            <p:cNvGrpSpPr/>
            <p:nvPr/>
          </p:nvGrpSpPr>
          <p:grpSpPr>
            <a:xfrm>
              <a:off x="2704043" y="1860550"/>
              <a:ext cx="3918109" cy="3381375"/>
              <a:chOff x="4668759" y="1636083"/>
              <a:chExt cx="3918109" cy="3381375"/>
            </a:xfrm>
            <a:solidFill>
              <a:schemeClr val="bg1"/>
            </a:solidFill>
          </p:grpSpPr>
          <p:pic>
            <p:nvPicPr>
              <p:cNvPr id="22535" name="図 6" descr="imagesCA92KC8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46663" y="2286958"/>
                <a:ext cx="2984500" cy="2730500"/>
              </a:xfrm>
              <a:prstGeom prst="rect">
                <a:avLst/>
              </a:prstGeom>
              <a:grpFill/>
              <a:ln>
                <a:solidFill>
                  <a:srgbClr val="4F81BD"/>
                </a:solidFill>
              </a:ln>
              <a:extLst/>
            </p:spPr>
          </p:pic>
          <p:sp>
            <p:nvSpPr>
              <p:cNvPr id="22538" name="テキスト ボックス 9"/>
              <p:cNvSpPr txBox="1">
                <a:spLocks noChangeArrowheads="1"/>
              </p:cNvSpPr>
              <p:nvPr/>
            </p:nvSpPr>
            <p:spPr bwMode="auto">
              <a:xfrm>
                <a:off x="4668759" y="1636083"/>
                <a:ext cx="3918109" cy="646331"/>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800" dirty="0"/>
                  <a:t>Nuclear Power Station in Fukushima</a:t>
                </a:r>
              </a:p>
              <a:p>
                <a:pPr algn="ctr"/>
                <a:r>
                  <a:rPr lang="ja-JP" altLang="en-US" sz="1800" dirty="0"/>
                  <a:t>在福島核電站</a:t>
                </a:r>
              </a:p>
            </p:txBody>
          </p:sp>
        </p:grpSp>
      </p:grpSp>
    </p:spTree>
    <p:extLst>
      <p:ext uri="{BB962C8B-B14F-4D97-AF65-F5344CB8AC3E}">
        <p14:creationId xmlns:p14="http://schemas.microsoft.com/office/powerpoint/2010/main" val="3205479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テキスト プレースホルダ 9"/>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smtClean="0"/>
              <a:t>Members of iCeMS</a:t>
            </a:r>
            <a:endParaRPr lang="ja-JP" altLang="en-US" smtClean="0"/>
          </a:p>
          <a:p>
            <a:pPr>
              <a:lnSpc>
                <a:spcPts val="3238"/>
              </a:lnSpc>
              <a:spcBef>
                <a:spcPct val="0"/>
              </a:spcBef>
            </a:pPr>
            <a:endParaRPr lang="ja-JP" altLang="en-US" smtClean="0"/>
          </a:p>
        </p:txBody>
      </p:sp>
      <p:sp>
        <p:nvSpPr>
          <p:cNvPr id="3" name="日付プレースホルダ 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9BF6299F-E737-4CDA-9ABF-00524AD21269}" type="slidenum">
              <a:rPr lang="ja-JP" altLang="en-US" sz="1200">
                <a:solidFill>
                  <a:srgbClr val="3366FF"/>
                </a:solidFill>
                <a:latin typeface="Calibri" pitchFamily="-111" charset="0"/>
              </a:rPr>
              <a:pPr/>
              <a:t>49</a:t>
            </a:fld>
            <a:endParaRPr lang="ja-JP" altLang="en-US" sz="1200">
              <a:solidFill>
                <a:srgbClr val="3366FF"/>
              </a:solidFill>
              <a:latin typeface="Calibri" pitchFamily="-111" charset="0"/>
            </a:endParaRPr>
          </a:p>
        </p:txBody>
      </p:sp>
      <p:pic>
        <p:nvPicPr>
          <p:cNvPr id="25606" name="図 6" descr="文書名 -4.pdf"/>
          <p:cNvPicPr>
            <a:picLocks noChangeAspect="1"/>
          </p:cNvPicPr>
          <p:nvPr/>
        </p:nvPicPr>
        <p:blipFill rotWithShape="1">
          <a:blip r:embed="rId2">
            <a:extLst>
              <a:ext uri="{28A0092B-C50C-407E-A947-70E740481C1C}">
                <a14:useLocalDpi xmlns:a14="http://schemas.microsoft.com/office/drawing/2010/main" val="0"/>
              </a:ext>
            </a:extLst>
          </a:blip>
          <a:srcRect t="6853" b="5078"/>
          <a:stretch/>
        </p:blipFill>
        <p:spPr bwMode="auto">
          <a:xfrm>
            <a:off x="1225549" y="1325565"/>
            <a:ext cx="7918451"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図 7" descr="文書名 -5.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912814"/>
            <a:ext cx="3881439" cy="2463800"/>
          </a:xfrm>
          <a:prstGeom prst="rect">
            <a:avLst/>
          </a:prstGeom>
          <a:solidFill>
            <a:srgbClr val="FFFFFF"/>
          </a:solidFill>
          <a:ln w="9525">
            <a:solidFill>
              <a:srgbClr val="0000FF"/>
            </a:solidFill>
            <a:miter lim="800000"/>
            <a:headEnd/>
            <a:tailEnd/>
          </a:ln>
        </p:spPr>
      </p:pic>
      <p:pic>
        <p:nvPicPr>
          <p:cNvPr id="25608" name="図 8" descr="文書名 -6.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2925" y="912814"/>
            <a:ext cx="3513139" cy="2463800"/>
          </a:xfrm>
          <a:prstGeom prst="rect">
            <a:avLst/>
          </a:prstGeom>
          <a:solidFill>
            <a:srgbClr val="FFFFFF"/>
          </a:solidFill>
          <a:ln w="9525">
            <a:solidFill>
              <a:srgbClr val="0000FF"/>
            </a:solidFill>
            <a:miter lim="800000"/>
            <a:headEnd/>
            <a:tailEnd/>
          </a:ln>
        </p:spPr>
      </p:pic>
    </p:spTree>
    <p:extLst>
      <p:ext uri="{BB962C8B-B14F-4D97-AF65-F5344CB8AC3E}">
        <p14:creationId xmlns:p14="http://schemas.microsoft.com/office/powerpoint/2010/main" val="13397101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テキスト プレースホルダ 9"/>
          <p:cNvSpPr>
            <a:spLocks noGrp="1"/>
          </p:cNvSpPr>
          <p:nvPr>
            <p:ph type="body" sz="quarter" idx="13"/>
          </p:nvPr>
        </p:nvSpPr>
        <p:spPr>
          <a:xfrm>
            <a:off x="1342107" y="31749"/>
            <a:ext cx="6623943" cy="596900"/>
          </a:xfrm>
        </p:spPr>
        <p:txBody>
          <a:bodyPr/>
          <a:lstStyle/>
          <a:p>
            <a:pPr>
              <a:lnSpc>
                <a:spcPts val="3238"/>
              </a:lnSpc>
              <a:spcBef>
                <a:spcPct val="0"/>
              </a:spcBef>
            </a:pPr>
            <a:r>
              <a:rPr lang="en-US" altLang="ja-JP" dirty="0" smtClean="0"/>
              <a:t>Short historical  background of </a:t>
            </a:r>
          </a:p>
          <a:p>
            <a:pPr>
              <a:lnSpc>
                <a:spcPts val="3238"/>
              </a:lnSpc>
              <a:spcBef>
                <a:spcPct val="0"/>
              </a:spcBef>
            </a:pPr>
            <a:r>
              <a:rPr lang="en-US" altLang="ja-JP" dirty="0" smtClean="0"/>
              <a:t>high resolution imaging</a:t>
            </a:r>
            <a:endParaRPr lang="ja-JP" altLang="en-US" dirty="0" smtClean="0"/>
          </a:p>
        </p:txBody>
      </p:sp>
      <p:sp>
        <p:nvSpPr>
          <p:cNvPr id="3" name="日付プレースホルダ 2"/>
          <p:cNvSpPr>
            <a:spLocks noGrp="1"/>
          </p:cNvSpPr>
          <p:nvPr>
            <p:ph type="dt" sz="quarter" idx="14"/>
          </p:nvPr>
        </p:nvSpPr>
        <p:spPr>
          <a:xfrm>
            <a:off x="0" y="6492876"/>
            <a:ext cx="2133600" cy="365125"/>
          </a:xfrm>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dirty="0">
              <a:solidFill>
                <a:srgbClr val="3366FF"/>
              </a:solidFill>
              <a:latin typeface="Calibri" pitchFamily="-111" charset="0"/>
            </a:endParaRPr>
          </a:p>
        </p:txBody>
      </p:sp>
      <p:sp>
        <p:nvSpPr>
          <p:cNvPr id="4"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dirty="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67DC2334-2147-4DF1-8050-6321AAAA89E3}" type="slidenum">
              <a:rPr lang="ja-JP" altLang="en-US" sz="1200">
                <a:solidFill>
                  <a:srgbClr val="3366FF"/>
                </a:solidFill>
                <a:latin typeface="Calibri" pitchFamily="-111" charset="0"/>
              </a:rPr>
              <a:pPr/>
              <a:t>5</a:t>
            </a:fld>
            <a:endParaRPr lang="ja-JP" altLang="en-US" sz="1200">
              <a:solidFill>
                <a:srgbClr val="3366FF"/>
              </a:solidFill>
              <a:latin typeface="Calibri" pitchFamily="-111" charset="0"/>
            </a:endParaRPr>
          </a:p>
        </p:txBody>
      </p:sp>
      <p:sp>
        <p:nvSpPr>
          <p:cNvPr id="7" name="フッター プレースホルダ 2"/>
          <p:cNvSpPr txBox="1">
            <a:spLocks/>
          </p:cNvSpPr>
          <p:nvPr/>
        </p:nvSpPr>
        <p:spPr>
          <a:xfrm>
            <a:off x="3124200" y="6581776"/>
            <a:ext cx="2895600" cy="365125"/>
          </a:xfrm>
          <a:prstGeom prst="rect">
            <a:avLst/>
          </a:prstGeom>
        </p:spPr>
        <p:txBody>
          <a:bodyPr rtlCol="0"/>
          <a:lstStyle>
            <a:defPPr>
              <a:defRPr lang="ja-JP"/>
            </a:defPPr>
            <a:lvl1pPr algn="l" defTabSz="457200" rtl="0" fontAlgn="base">
              <a:spcBef>
                <a:spcPct val="0"/>
              </a:spcBef>
              <a:spcAft>
                <a:spcPct val="0"/>
              </a:spcAft>
              <a:defRPr kumimoji="1" kern="1200">
                <a:solidFill>
                  <a:schemeClr val="tx1"/>
                </a:solidFill>
                <a:latin typeface="Arial" charset="0"/>
                <a:ea typeface="ＭＳ Ｐゴシック" pitchFamily="-111"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pitchFamily="-111"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pitchFamily="-111"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pitchFamily="-111"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pitchFamily="-111" charset="-128"/>
                <a:cs typeface="+mn-cs"/>
              </a:defRPr>
            </a:lvl5pPr>
            <a:lvl6pPr marL="2286000" algn="l" defTabSz="914400" rtl="0" eaLnBrk="1" latinLnBrk="0" hangingPunct="1">
              <a:defRPr kumimoji="1" kern="1200">
                <a:solidFill>
                  <a:schemeClr val="tx1"/>
                </a:solidFill>
                <a:latin typeface="Arial" charset="0"/>
                <a:ea typeface="ＭＳ Ｐゴシック" pitchFamily="-111" charset="-128"/>
                <a:cs typeface="+mn-cs"/>
              </a:defRPr>
            </a:lvl6pPr>
            <a:lvl7pPr marL="2743200" algn="l" defTabSz="914400" rtl="0" eaLnBrk="1" latinLnBrk="0" hangingPunct="1">
              <a:defRPr kumimoji="1" kern="1200">
                <a:solidFill>
                  <a:schemeClr val="tx1"/>
                </a:solidFill>
                <a:latin typeface="Arial" charset="0"/>
                <a:ea typeface="ＭＳ Ｐゴシック" pitchFamily="-111" charset="-128"/>
                <a:cs typeface="+mn-cs"/>
              </a:defRPr>
            </a:lvl7pPr>
            <a:lvl8pPr marL="3200400" algn="l" defTabSz="914400" rtl="0" eaLnBrk="1" latinLnBrk="0" hangingPunct="1">
              <a:defRPr kumimoji="1" kern="1200">
                <a:solidFill>
                  <a:schemeClr val="tx1"/>
                </a:solidFill>
                <a:latin typeface="Arial" charset="0"/>
                <a:ea typeface="ＭＳ Ｐゴシック" pitchFamily="-111" charset="-128"/>
                <a:cs typeface="+mn-cs"/>
              </a:defRPr>
            </a:lvl8pPr>
            <a:lvl9pPr marL="3657600" algn="l" defTabSz="914400" rtl="0" eaLnBrk="1" latinLnBrk="0" hangingPunct="1">
              <a:defRPr kumimoji="1" kern="1200">
                <a:solidFill>
                  <a:schemeClr val="tx1"/>
                </a:solidFill>
                <a:latin typeface="Arial" charset="0"/>
                <a:ea typeface="ＭＳ Ｐゴシック" pitchFamily="-111" charset="-128"/>
                <a:cs typeface="+mn-cs"/>
              </a:defRPr>
            </a:lvl9pPr>
          </a:lstStyle>
          <a:p>
            <a:pPr fontAlgn="auto">
              <a:spcBef>
                <a:spcPts val="0"/>
              </a:spcBef>
              <a:spcAft>
                <a:spcPts val="0"/>
              </a:spcAft>
              <a:defRPr/>
            </a:pPr>
            <a:endParaRPr lang="en-US" altLang="ja-JP" dirty="0">
              <a:latin typeface="+mn-lt"/>
              <a:ea typeface="+mn-ea"/>
            </a:endParaRPr>
          </a:p>
        </p:txBody>
      </p:sp>
      <p:sp>
        <p:nvSpPr>
          <p:cNvPr id="8" name="スライド番号プレースホルダ 3"/>
          <p:cNvSpPr txBox="1">
            <a:spLocks/>
          </p:cNvSpPr>
          <p:nvPr/>
        </p:nvSpPr>
        <p:spPr>
          <a:xfrm>
            <a:off x="7002463" y="6556376"/>
            <a:ext cx="2133600" cy="365125"/>
          </a:xfrm>
          <a:prstGeom prst="rect">
            <a:avLst/>
          </a:prstGeom>
        </p:spPr>
        <p:txBody>
          <a:bodyPr/>
          <a:lstStyle>
            <a:defPPr>
              <a:defRPr lang="ja-JP"/>
            </a:defPPr>
            <a:lvl1pPr algn="l" defTabSz="457200" rtl="0" fontAlgn="base">
              <a:spcBef>
                <a:spcPct val="0"/>
              </a:spcBef>
              <a:spcAft>
                <a:spcPct val="0"/>
              </a:spcAft>
              <a:defRPr kumimoji="1" sz="2400" kern="1200">
                <a:solidFill>
                  <a:schemeClr val="tx1"/>
                </a:solidFill>
                <a:latin typeface="Arial" charset="0"/>
                <a:ea typeface="ＭＳ Ｐゴシック" pitchFamily="-111" charset="-128"/>
                <a:cs typeface="+mn-cs"/>
              </a:defRPr>
            </a:lvl1pPr>
            <a:lvl2pPr marL="37931725" indent="-37474525" algn="l" defTabSz="457200" rtl="0" fontAlgn="base">
              <a:spcBef>
                <a:spcPct val="0"/>
              </a:spcBef>
              <a:spcAft>
                <a:spcPct val="0"/>
              </a:spcAft>
              <a:defRPr kumimoji="1" sz="2400" kern="1200">
                <a:solidFill>
                  <a:schemeClr val="tx1"/>
                </a:solidFill>
                <a:latin typeface="Arial" charset="0"/>
                <a:ea typeface="ＭＳ Ｐゴシック" pitchFamily="-111" charset="-128"/>
                <a:cs typeface="+mn-cs"/>
              </a:defRPr>
            </a:lvl2pPr>
            <a:lvl3pPr marL="914400" algn="l" defTabSz="457200" rtl="0" fontAlgn="base">
              <a:spcBef>
                <a:spcPct val="0"/>
              </a:spcBef>
              <a:spcAft>
                <a:spcPct val="0"/>
              </a:spcAft>
              <a:defRPr kumimoji="1" sz="2400" kern="1200">
                <a:solidFill>
                  <a:schemeClr val="tx1"/>
                </a:solidFill>
                <a:latin typeface="Arial" charset="0"/>
                <a:ea typeface="ＭＳ Ｐゴシック" pitchFamily="-111" charset="-128"/>
                <a:cs typeface="+mn-cs"/>
              </a:defRPr>
            </a:lvl3pPr>
            <a:lvl4pPr marL="1371600" algn="l" defTabSz="457200" rtl="0" fontAlgn="base">
              <a:spcBef>
                <a:spcPct val="0"/>
              </a:spcBef>
              <a:spcAft>
                <a:spcPct val="0"/>
              </a:spcAft>
              <a:defRPr kumimoji="1" sz="2400" kern="1200">
                <a:solidFill>
                  <a:schemeClr val="tx1"/>
                </a:solidFill>
                <a:latin typeface="Arial" charset="0"/>
                <a:ea typeface="ＭＳ Ｐゴシック" pitchFamily="-111" charset="-128"/>
                <a:cs typeface="+mn-cs"/>
              </a:defRPr>
            </a:lvl4pPr>
            <a:lvl5pPr marL="1828800" algn="l" defTabSz="457200" rtl="0" fontAlgn="base">
              <a:spcBef>
                <a:spcPct val="0"/>
              </a:spcBef>
              <a:spcAft>
                <a:spcPct val="0"/>
              </a:spcAft>
              <a:defRPr kumimoji="1" sz="2400" kern="1200">
                <a:solidFill>
                  <a:schemeClr val="tx1"/>
                </a:solidFill>
                <a:latin typeface="Arial" charset="0"/>
                <a:ea typeface="ＭＳ Ｐゴシック" pitchFamily="-111" charset="-128"/>
                <a:cs typeface="+mn-cs"/>
              </a:defRPr>
            </a:lvl5pPr>
            <a:lvl6pPr marL="457200" algn="l" defTabSz="914400" rtl="0" eaLnBrk="1" fontAlgn="base" latinLnBrk="0" hangingPunct="1">
              <a:spcBef>
                <a:spcPct val="0"/>
              </a:spcBef>
              <a:spcAft>
                <a:spcPct val="0"/>
              </a:spcAft>
              <a:defRPr kumimoji="1" sz="2400" kern="1200">
                <a:solidFill>
                  <a:schemeClr val="tx1"/>
                </a:solidFill>
                <a:latin typeface="Arial" charset="0"/>
                <a:ea typeface="ＭＳ Ｐゴシック" pitchFamily="-111" charset="-128"/>
                <a:cs typeface="+mn-cs"/>
              </a:defRPr>
            </a:lvl6pPr>
            <a:lvl7pPr marL="914400" algn="l" defTabSz="914400" rtl="0" eaLnBrk="1" fontAlgn="base" latinLnBrk="0" hangingPunct="1">
              <a:spcBef>
                <a:spcPct val="0"/>
              </a:spcBef>
              <a:spcAft>
                <a:spcPct val="0"/>
              </a:spcAft>
              <a:defRPr kumimoji="1" sz="2400" kern="1200">
                <a:solidFill>
                  <a:schemeClr val="tx1"/>
                </a:solidFill>
                <a:latin typeface="Arial" charset="0"/>
                <a:ea typeface="ＭＳ Ｐゴシック" pitchFamily="-111" charset="-128"/>
                <a:cs typeface="+mn-cs"/>
              </a:defRPr>
            </a:lvl7pPr>
            <a:lvl8pPr marL="1371600" algn="l" defTabSz="914400" rtl="0" eaLnBrk="1" fontAlgn="base" latinLnBrk="0" hangingPunct="1">
              <a:spcBef>
                <a:spcPct val="0"/>
              </a:spcBef>
              <a:spcAft>
                <a:spcPct val="0"/>
              </a:spcAft>
              <a:defRPr kumimoji="1" sz="2400" kern="1200">
                <a:solidFill>
                  <a:schemeClr val="tx1"/>
                </a:solidFill>
                <a:latin typeface="Arial" charset="0"/>
                <a:ea typeface="ＭＳ Ｐゴシック" pitchFamily="-111" charset="-128"/>
                <a:cs typeface="+mn-cs"/>
              </a:defRPr>
            </a:lvl8pPr>
            <a:lvl9pPr marL="1828800" algn="l" defTabSz="914400" rtl="0" eaLnBrk="1" fontAlgn="base" latinLnBrk="0" hangingPunct="1">
              <a:spcBef>
                <a:spcPct val="0"/>
              </a:spcBef>
              <a:spcAft>
                <a:spcPct val="0"/>
              </a:spcAft>
              <a:defRPr kumimoji="1" sz="2400" kern="1200">
                <a:solidFill>
                  <a:schemeClr val="tx1"/>
                </a:solidFill>
                <a:latin typeface="Arial" charset="0"/>
                <a:ea typeface="ＭＳ Ｐゴシック" pitchFamily="-111" charset="-128"/>
                <a:cs typeface="+mn-cs"/>
              </a:defRPr>
            </a:lvl9pPr>
          </a:lstStyle>
          <a:p>
            <a:endParaRPr lang="en-US" altLang="ja-JP" sz="1200" dirty="0">
              <a:solidFill>
                <a:srgbClr val="3366FF"/>
              </a:solidFill>
              <a:latin typeface="Calibri" pitchFamily="-111"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6" y="1465053"/>
            <a:ext cx="507682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p:cNvSpPr txBox="1">
            <a:spLocks noChangeArrowheads="1"/>
          </p:cNvSpPr>
          <p:nvPr/>
        </p:nvSpPr>
        <p:spPr bwMode="auto">
          <a:xfrm>
            <a:off x="207963" y="1501564"/>
            <a:ext cx="2566988" cy="871538"/>
          </a:xfrm>
          <a:prstGeom prst="rect">
            <a:avLst/>
          </a:prstGeom>
          <a:solidFill>
            <a:schemeClr val="bg1"/>
          </a:solidFill>
          <a:ln>
            <a:noFill/>
          </a:ln>
          <a:extLst/>
        </p:spPr>
        <p:txBody>
          <a:bodyPr anchor="ctr" anchorCtr="1"/>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2000" b="1" dirty="0">
                <a:latin typeface="Times" pitchFamily="-111" charset="0"/>
                <a:ea typeface="Osaka" pitchFamily="-111" charset="-128"/>
              </a:rPr>
              <a:t>TEM design sketch</a:t>
            </a:r>
          </a:p>
        </p:txBody>
      </p:sp>
      <p:sp>
        <p:nvSpPr>
          <p:cNvPr id="11" name="Text Box 4"/>
          <p:cNvSpPr txBox="1">
            <a:spLocks noChangeArrowheads="1"/>
          </p:cNvSpPr>
          <p:nvPr/>
        </p:nvSpPr>
        <p:spPr bwMode="auto">
          <a:xfrm>
            <a:off x="2737757" y="1276688"/>
            <a:ext cx="3317875" cy="1006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2000" b="1" dirty="0">
                <a:latin typeface="Times" pitchFamily="-111" charset="0"/>
                <a:ea typeface="Osaka" pitchFamily="-111" charset="-128"/>
              </a:rPr>
              <a:t>The first TEM</a:t>
            </a:r>
          </a:p>
          <a:p>
            <a:pPr algn="ctr"/>
            <a:r>
              <a:rPr lang="en-US" altLang="ja-JP" sz="2000" b="1" dirty="0">
                <a:latin typeface="Times" pitchFamily="-111" charset="0"/>
                <a:ea typeface="Osaka" pitchFamily="-111" charset="-128"/>
              </a:rPr>
              <a:t> (restored by Ruska in 1980)</a:t>
            </a:r>
          </a:p>
        </p:txBody>
      </p:sp>
      <p:sp>
        <p:nvSpPr>
          <p:cNvPr id="12" name="Text Box 5"/>
          <p:cNvSpPr txBox="1">
            <a:spLocks noChangeArrowheads="1"/>
          </p:cNvSpPr>
          <p:nvPr/>
        </p:nvSpPr>
        <p:spPr bwMode="auto">
          <a:xfrm>
            <a:off x="329974" y="1001682"/>
            <a:ext cx="5588455" cy="400110"/>
          </a:xfrm>
          <a:prstGeom prst="rect">
            <a:avLst/>
          </a:prstGeom>
          <a:ln>
            <a:headEnd/>
            <a:tailEnd/>
          </a:ln>
          <a:extLst/>
        </p:spPr>
        <p:style>
          <a:lnRef idx="1">
            <a:schemeClr val="accent5"/>
          </a:lnRef>
          <a:fillRef idx="2">
            <a:schemeClr val="accent5"/>
          </a:fillRef>
          <a:effectRef idx="1">
            <a:schemeClr val="accent5"/>
          </a:effectRef>
          <a:fontRef idx="minor">
            <a:schemeClr val="dk1"/>
          </a:fontRef>
        </p:style>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2000" dirty="0">
                <a:ea typeface="Osaka" pitchFamily="-111" charset="-128"/>
              </a:rPr>
              <a:t>The first TEM by E. Ruska and M. Knoll in 1931</a:t>
            </a:r>
          </a:p>
        </p:txBody>
      </p:sp>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077" y="2587624"/>
            <a:ext cx="3709987"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p:cNvSpPr txBox="1">
            <a:spLocks noChangeArrowheads="1"/>
          </p:cNvSpPr>
          <p:nvPr/>
        </p:nvSpPr>
        <p:spPr bwMode="auto">
          <a:xfrm>
            <a:off x="5672139" y="5630863"/>
            <a:ext cx="3463925"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2000" b="1">
                <a:latin typeface="Times" pitchFamily="-111" charset="0"/>
                <a:ea typeface="Osaka" pitchFamily="-111" charset="-128"/>
              </a:rPr>
              <a:t>Optical and electron microscopy images at 12 mag.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テキスト プレースホルダ 9"/>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smtClean="0"/>
              <a:t>Graphical examples</a:t>
            </a:r>
            <a:endParaRPr lang="ja-JP" altLang="en-US" smtClean="0"/>
          </a:p>
        </p:txBody>
      </p:sp>
      <p:sp>
        <p:nvSpPr>
          <p:cNvPr id="3" name="日付プレースホルダ 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6D8BC2AE-6ADE-4997-87BE-DB46A8E227D0}" type="slidenum">
              <a:rPr lang="ja-JP" altLang="en-US" sz="1200">
                <a:solidFill>
                  <a:srgbClr val="3366FF"/>
                </a:solidFill>
                <a:latin typeface="Calibri" pitchFamily="-111" charset="0"/>
              </a:rPr>
              <a:pPr/>
              <a:t>50</a:t>
            </a:fld>
            <a:endParaRPr lang="ja-JP" altLang="en-US" sz="1200">
              <a:solidFill>
                <a:srgbClr val="3366FF"/>
              </a:solidFill>
              <a:latin typeface="Calibri" pitchFamily="-111" charset="0"/>
            </a:endParaRPr>
          </a:p>
        </p:txBody>
      </p:sp>
      <p:pic>
        <p:nvPicPr>
          <p:cNvPr id="27654" name="図 5" descr="文書名 -2.pdf"/>
          <p:cNvPicPr>
            <a:picLocks noChangeAspect="1"/>
          </p:cNvPicPr>
          <p:nvPr/>
        </p:nvPicPr>
        <p:blipFill>
          <a:blip r:embed="rId2">
            <a:extLst>
              <a:ext uri="{28A0092B-C50C-407E-A947-70E740481C1C}">
                <a14:useLocalDpi xmlns:a14="http://schemas.microsoft.com/office/drawing/2010/main" val="0"/>
              </a:ext>
            </a:extLst>
          </a:blip>
          <a:srcRect t="12099" b="4369"/>
          <a:stretch>
            <a:fillRect/>
          </a:stretch>
        </p:blipFill>
        <p:spPr bwMode="auto">
          <a:xfrm>
            <a:off x="238125" y="966789"/>
            <a:ext cx="8920163"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50133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日付プレースホルダ 1"/>
          <p:cNvSpPr>
            <a:spLocks noGrp="1"/>
          </p:cNvSpPr>
          <p:nvPr>
            <p:ph type="dt" sz="quarter" idx="10"/>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en-US" altLang="ja-JP" sz="1200">
              <a:solidFill>
                <a:srgbClr val="3366FF"/>
              </a:solidFill>
              <a:latin typeface="Calibri" pitchFamily="-111" charset="0"/>
            </a:endParaRPr>
          </a:p>
        </p:txBody>
      </p:sp>
      <p:sp>
        <p:nvSpPr>
          <p:cNvPr id="14" name="フッター プレースホルダ 2"/>
          <p:cNvSpPr>
            <a:spLocks noGrp="1"/>
          </p:cNvSpPr>
          <p:nvPr>
            <p:ph type="ftr" sz="quarter" idx="11"/>
          </p:nvPr>
        </p:nvSpPr>
        <p:spPr/>
        <p:txBody>
          <a:bodyPr rtlCol="0"/>
          <a:lstStyle/>
          <a:p>
            <a:pPr fontAlgn="auto">
              <a:spcBef>
                <a:spcPts val="0"/>
              </a:spcBef>
              <a:spcAft>
                <a:spcPts val="0"/>
              </a:spcAft>
              <a:defRPr/>
            </a:pPr>
            <a:r>
              <a:rPr lang="en-US" altLang="ja-JP" smtClean="0">
                <a:latin typeface="+mn-lt"/>
                <a:ea typeface="+mn-ea"/>
              </a:rPr>
              <a:t>IAM/MSE</a:t>
            </a:r>
            <a:endParaRPr lang="en-US" altLang="ja-JP" dirty="0">
              <a:latin typeface="+mn-lt"/>
              <a:ea typeface="+mn-ea"/>
            </a:endParaRPr>
          </a:p>
        </p:txBody>
      </p:sp>
      <p:sp>
        <p:nvSpPr>
          <p:cNvPr id="15" name="スライド番号プレースホルダ 3"/>
          <p:cNvSpPr>
            <a:spLocks noGrp="1"/>
          </p:cNvSpPr>
          <p:nvPr>
            <p:ph type="sldNum" sz="quarter" idx="12"/>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123CE4BC-D9FC-4E1E-8C3B-AB0873A579F8}" type="slidenum">
              <a:rPr lang="en-US" altLang="ja-JP" sz="1200">
                <a:solidFill>
                  <a:srgbClr val="3366FF"/>
                </a:solidFill>
                <a:latin typeface="Calibri" pitchFamily="-111" charset="0"/>
              </a:rPr>
              <a:pPr/>
              <a:t>51</a:t>
            </a:fld>
            <a:endParaRPr lang="en-US" altLang="ja-JP" sz="1200">
              <a:solidFill>
                <a:srgbClr val="3366FF"/>
              </a:solidFill>
              <a:latin typeface="Calibri" pitchFamily="-111" charset="0"/>
            </a:endParaRPr>
          </a:p>
        </p:txBody>
      </p:sp>
      <p:sp>
        <p:nvSpPr>
          <p:cNvPr id="37893" name="Text Box 5"/>
          <p:cNvSpPr txBox="1">
            <a:spLocks noChangeArrowheads="1"/>
          </p:cNvSpPr>
          <p:nvPr/>
        </p:nvSpPr>
        <p:spPr bwMode="auto">
          <a:xfrm>
            <a:off x="1661319" y="24480"/>
            <a:ext cx="6323013" cy="523220"/>
          </a:xfrm>
          <a:prstGeom prst="rect">
            <a:avLst/>
          </a:prstGeom>
          <a:noFill/>
          <a:ln>
            <a:noFill/>
          </a:ln>
          <a:extLst/>
        </p:spPr>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2800" dirty="0">
                <a:solidFill>
                  <a:srgbClr val="0070C0"/>
                </a:solidFill>
                <a:ea typeface="Osaka" pitchFamily="-111" charset="-128"/>
              </a:rPr>
              <a:t>High voltage </a:t>
            </a:r>
            <a:r>
              <a:rPr lang="en-US" altLang="ja-JP" sz="2800" dirty="0">
                <a:solidFill>
                  <a:srgbClr val="0070C0"/>
                </a:solidFill>
                <a:latin typeface="Calibri" pitchFamily="34" charset="0"/>
                <a:ea typeface="Osaka" pitchFamily="-111" charset="-128"/>
                <a:cs typeface="Calibri" pitchFamily="34" charset="0"/>
              </a:rPr>
              <a:t>TEMs</a:t>
            </a:r>
            <a:r>
              <a:rPr lang="en-US" altLang="ja-JP" sz="2800" dirty="0">
                <a:solidFill>
                  <a:srgbClr val="0070C0"/>
                </a:solidFill>
                <a:ea typeface="Osaka" pitchFamily="-111" charset="-128"/>
              </a:rPr>
              <a:t> in Kyoto University</a:t>
            </a:r>
          </a:p>
        </p:txBody>
      </p:sp>
      <p:grpSp>
        <p:nvGrpSpPr>
          <p:cNvPr id="2" name="Group 12"/>
          <p:cNvGrpSpPr>
            <a:grpSpLocks/>
          </p:cNvGrpSpPr>
          <p:nvPr/>
        </p:nvGrpSpPr>
        <p:grpSpPr bwMode="auto">
          <a:xfrm>
            <a:off x="1" y="989013"/>
            <a:ext cx="8951913" cy="5811837"/>
            <a:chOff x="0" y="623"/>
            <a:chExt cx="5639" cy="3661"/>
          </a:xfrm>
        </p:grpSpPr>
        <p:pic>
          <p:nvPicPr>
            <p:cNvPr id="378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3"/>
              <a:ext cx="1610" cy="2335"/>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78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 y="874"/>
              <a:ext cx="1610" cy="2259"/>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789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9" y="1121"/>
              <a:ext cx="1494" cy="2331"/>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7899" name="Text Box 6"/>
            <p:cNvSpPr txBox="1">
              <a:spLocks noChangeArrowheads="1"/>
            </p:cNvSpPr>
            <p:nvPr/>
          </p:nvSpPr>
          <p:spPr bwMode="auto">
            <a:xfrm>
              <a:off x="0" y="3007"/>
              <a:ext cx="138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b="1">
                  <a:latin typeface="Times" pitchFamily="-111" charset="0"/>
                  <a:ea typeface="Osaka" pitchFamily="-111" charset="-128"/>
                </a:rPr>
                <a:t>Shimadzu 300kV, 1957</a:t>
              </a:r>
            </a:p>
          </p:txBody>
        </p:sp>
        <p:sp>
          <p:nvSpPr>
            <p:cNvPr id="37900" name="Text Box 7"/>
            <p:cNvSpPr txBox="1">
              <a:spLocks noChangeArrowheads="1"/>
            </p:cNvSpPr>
            <p:nvPr/>
          </p:nvSpPr>
          <p:spPr bwMode="auto">
            <a:xfrm>
              <a:off x="1435" y="3135"/>
              <a:ext cx="1134"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b="1">
                  <a:latin typeface="Times" pitchFamily="-111" charset="0"/>
                  <a:ea typeface="Osaka" pitchFamily="-111" charset="-128"/>
                </a:rPr>
                <a:t>Shimadzu 500kV, 1964</a:t>
              </a:r>
            </a:p>
          </p:txBody>
        </p:sp>
        <p:sp>
          <p:nvSpPr>
            <p:cNvPr id="37901" name="Text Box 8"/>
            <p:cNvSpPr txBox="1">
              <a:spLocks noChangeArrowheads="1"/>
            </p:cNvSpPr>
            <p:nvPr/>
          </p:nvSpPr>
          <p:spPr bwMode="auto">
            <a:xfrm>
              <a:off x="2752" y="3438"/>
              <a:ext cx="116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b="1">
                  <a:latin typeface="Times" pitchFamily="-111" charset="0"/>
                  <a:ea typeface="Osaka" pitchFamily="-111" charset="-128"/>
                </a:rPr>
                <a:t>JEOL 500kV, 1971</a:t>
              </a:r>
            </a:p>
          </p:txBody>
        </p:sp>
        <p:sp>
          <p:nvSpPr>
            <p:cNvPr id="37902" name="Text Box 9"/>
            <p:cNvSpPr txBox="1">
              <a:spLocks noChangeArrowheads="1"/>
            </p:cNvSpPr>
            <p:nvPr/>
          </p:nvSpPr>
          <p:spPr bwMode="auto">
            <a:xfrm>
              <a:off x="4146" y="3838"/>
              <a:ext cx="12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b="1">
                  <a:latin typeface="Times" pitchFamily="-111" charset="0"/>
                  <a:ea typeface="Osaka" pitchFamily="-111" charset="-128"/>
                </a:rPr>
                <a:t>JEOL 1000kV, 1989</a:t>
              </a:r>
            </a:p>
          </p:txBody>
        </p:sp>
        <p:pic>
          <p:nvPicPr>
            <p:cNvPr id="37903" name="Picture 10" descr="超高分解能電子線分光型電顕"/>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9" y="1485"/>
              <a:ext cx="1660" cy="2355"/>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pic>
      </p:grpSp>
      <p:sp>
        <p:nvSpPr>
          <p:cNvPr id="37895" name="Text Box 11"/>
          <p:cNvSpPr txBox="1">
            <a:spLocks noChangeArrowheads="1"/>
          </p:cNvSpPr>
          <p:nvPr/>
        </p:nvSpPr>
        <p:spPr bwMode="auto">
          <a:xfrm>
            <a:off x="3773261" y="989014"/>
            <a:ext cx="4711171" cy="1200328"/>
          </a:xfrm>
          <a:prstGeom prst="rect">
            <a:avLst/>
          </a:prstGeom>
          <a:ln/>
          <a:effectLst>
            <a:glow rad="139700">
              <a:schemeClr val="accent1">
                <a:alpha val="75000"/>
              </a:schemeClr>
            </a:glow>
            <a:outerShdw blurRad="40000" dist="20000" dir="5400000" rotWithShape="0">
              <a:srgbClr val="000000">
                <a:alpha val="38000"/>
              </a:srgbClr>
            </a:outerShdw>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5"/>
          </a:lnRef>
          <a:fillRef idx="2">
            <a:schemeClr val="accent5"/>
          </a:fillRef>
          <a:effectRef idx="1">
            <a:schemeClr val="accent5"/>
          </a:effectRef>
          <a:fontRef idx="minor">
            <a:schemeClr val="dk1"/>
          </a:fontRef>
        </p:style>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b="1" dirty="0">
                <a:solidFill>
                  <a:srgbClr val="000000"/>
                </a:solidFill>
                <a:latin typeface="+mj-lt"/>
              </a:rPr>
              <a:t>Shorter wavelength realizes better resolution.</a:t>
            </a:r>
          </a:p>
          <a:p>
            <a:r>
              <a:rPr lang="en-US" altLang="ja-JP" b="1" dirty="0">
                <a:solidFill>
                  <a:srgbClr val="000000"/>
                </a:solidFill>
                <a:latin typeface="+mj-lt"/>
                <a:sym typeface="Wingdings" pitchFamily="-111" charset="2"/>
              </a:rPr>
              <a:t> High voltage TEMs</a:t>
            </a:r>
            <a:endParaRPr lang="en-US" altLang="ja-JP" b="1" dirty="0">
              <a:solidFill>
                <a:srgbClr val="000000"/>
              </a:solidFill>
              <a:latin typeface="+mj-lt"/>
            </a:endParaRPr>
          </a:p>
        </p:txBody>
      </p:sp>
    </p:spTree>
    <p:extLst>
      <p:ext uri="{BB962C8B-B14F-4D97-AF65-F5344CB8AC3E}">
        <p14:creationId xmlns:p14="http://schemas.microsoft.com/office/powerpoint/2010/main" val="916130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プレースホルダ 9"/>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dirty="0" smtClean="0"/>
              <a:t>Microscopy by lens or scanning</a:t>
            </a:r>
          </a:p>
        </p:txBody>
      </p:sp>
      <p:sp>
        <p:nvSpPr>
          <p:cNvPr id="3" name="日付プレースホルダ 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F0EB878E-0FC2-4F71-B370-EE68B7F2DACC}" type="slidenum">
              <a:rPr lang="ja-JP" altLang="en-US" sz="1200">
                <a:solidFill>
                  <a:srgbClr val="3366FF"/>
                </a:solidFill>
                <a:latin typeface="Calibri" pitchFamily="-111" charset="0"/>
              </a:rPr>
              <a:pPr/>
              <a:t>52</a:t>
            </a:fld>
            <a:endParaRPr lang="ja-JP" altLang="en-US" sz="1200">
              <a:solidFill>
                <a:srgbClr val="3366FF"/>
              </a:solidFill>
              <a:latin typeface="Calibri" pitchFamily="-111" charset="0"/>
            </a:endParaRPr>
          </a:p>
        </p:txBody>
      </p:sp>
      <p:graphicFrame>
        <p:nvGraphicFramePr>
          <p:cNvPr id="9" name="Group 2"/>
          <p:cNvGraphicFramePr>
            <a:graphicFrameLocks noGrp="1"/>
          </p:cNvGraphicFramePr>
          <p:nvPr/>
        </p:nvGraphicFramePr>
        <p:xfrm>
          <a:off x="469901" y="1006475"/>
          <a:ext cx="8674102" cy="5726430"/>
        </p:xfrm>
        <a:graphic>
          <a:graphicData uri="http://schemas.openxmlformats.org/drawingml/2006/table">
            <a:tbl>
              <a:tblPr/>
              <a:tblGrid>
                <a:gridCol w="4070351"/>
                <a:gridCol w="4603751"/>
              </a:tblGrid>
              <a:tr h="822960">
                <a:tc>
                  <a:txBody>
                    <a:bodyPr/>
                    <a:lstStyle>
                      <a:defPPr>
                        <a:defRPr lang="ja-JP"/>
                      </a:defPPr>
                      <a:lvl1pPr marL="0" algn="l" defTabSz="457200" rtl="0" eaLnBrk="1" latinLnBrk="0" hangingPunct="1">
                        <a:defRPr kumimoji="1" sz="1800" kern="1200">
                          <a:solidFill>
                            <a:schemeClr val="tx1"/>
                          </a:solidFill>
                          <a:latin typeface="Times New Roman"/>
                          <a:ea typeface="ＭＳ Ｐゴシック"/>
                          <a:cs typeface="ＭＳ Ｐゴシック"/>
                        </a:defRPr>
                      </a:lvl1pPr>
                      <a:lvl2pPr marL="457200" algn="l" defTabSz="457200" rtl="0" eaLnBrk="1" latinLnBrk="0" hangingPunct="1">
                        <a:defRPr kumimoji="1" sz="1800" kern="1200">
                          <a:solidFill>
                            <a:schemeClr val="tx1"/>
                          </a:solidFill>
                          <a:latin typeface="Times New Roman"/>
                          <a:ea typeface="ＭＳ Ｐゴシック"/>
                          <a:cs typeface="ＭＳ Ｐゴシック"/>
                        </a:defRPr>
                      </a:lvl2pPr>
                      <a:lvl3pPr marL="914400" algn="l" defTabSz="457200" rtl="0" eaLnBrk="1" latinLnBrk="0" hangingPunct="1">
                        <a:defRPr kumimoji="1" sz="1800" kern="1200">
                          <a:solidFill>
                            <a:schemeClr val="tx1"/>
                          </a:solidFill>
                          <a:latin typeface="Times New Roman"/>
                          <a:ea typeface="ＭＳ Ｐゴシック"/>
                          <a:cs typeface="ＭＳ Ｐゴシック"/>
                        </a:defRPr>
                      </a:lvl3pPr>
                      <a:lvl4pPr marL="1371600" algn="l" defTabSz="457200" rtl="0" eaLnBrk="1" latinLnBrk="0" hangingPunct="1">
                        <a:defRPr kumimoji="1" sz="1800" kern="1200">
                          <a:solidFill>
                            <a:schemeClr val="tx1"/>
                          </a:solidFill>
                          <a:latin typeface="Times New Roman"/>
                          <a:ea typeface="ＭＳ Ｐゴシック"/>
                          <a:cs typeface="ＭＳ Ｐゴシック"/>
                        </a:defRPr>
                      </a:lvl4pPr>
                      <a:lvl5pPr marL="1828800" algn="l" defTabSz="457200" rtl="0" eaLnBrk="1" latinLnBrk="0" hangingPunct="1">
                        <a:defRPr kumimoji="1" sz="1800" kern="1200">
                          <a:solidFill>
                            <a:schemeClr val="tx1"/>
                          </a:solidFill>
                          <a:latin typeface="Times New Roman"/>
                          <a:ea typeface="ＭＳ Ｐゴシック"/>
                          <a:cs typeface="ＭＳ Ｐゴシック"/>
                        </a:defRPr>
                      </a:lvl5pPr>
                      <a:lvl6pPr marL="2286000" algn="l" defTabSz="457200" rtl="0" eaLnBrk="1" latinLnBrk="0" hangingPunct="1">
                        <a:defRPr kumimoji="1" sz="1800" kern="1200">
                          <a:solidFill>
                            <a:schemeClr val="tx1"/>
                          </a:solidFill>
                          <a:latin typeface="Times New Roman"/>
                          <a:ea typeface="ＭＳ Ｐゴシック"/>
                          <a:cs typeface="ＭＳ Ｐゴシック"/>
                        </a:defRPr>
                      </a:lvl6pPr>
                      <a:lvl7pPr marL="2743200" algn="l" defTabSz="457200" rtl="0" eaLnBrk="1" latinLnBrk="0" hangingPunct="1">
                        <a:defRPr kumimoji="1" sz="1800" kern="1200">
                          <a:solidFill>
                            <a:schemeClr val="tx1"/>
                          </a:solidFill>
                          <a:latin typeface="Times New Roman"/>
                          <a:ea typeface="ＭＳ Ｐゴシック"/>
                          <a:cs typeface="ＭＳ Ｐゴシック"/>
                        </a:defRPr>
                      </a:lvl7pPr>
                      <a:lvl8pPr marL="3200400" algn="l" defTabSz="457200" rtl="0" eaLnBrk="1" latinLnBrk="0" hangingPunct="1">
                        <a:defRPr kumimoji="1" sz="1800" kern="1200">
                          <a:solidFill>
                            <a:schemeClr val="tx1"/>
                          </a:solidFill>
                          <a:latin typeface="Times New Roman"/>
                          <a:ea typeface="ＭＳ Ｐゴシック"/>
                          <a:cs typeface="ＭＳ Ｐゴシック"/>
                        </a:defRPr>
                      </a:lvl8pPr>
                      <a:lvl9pPr marL="3657600" algn="l" defTabSz="457200" rtl="0" eaLnBrk="1" latinLnBrk="0" hangingPunct="1">
                        <a:defRPr kumimoji="1" sz="1800" kern="1200">
                          <a:solidFill>
                            <a:schemeClr val="tx1"/>
                          </a:solidFill>
                          <a:latin typeface="Times New Roman"/>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1.</a:t>
                      </a:r>
                      <a:r>
                        <a:rPr kumimoji="1" lang="en-US" altLang="ja-JP" sz="2400" b="0" i="0" u="none" strike="noStrike" cap="none" normalizeH="0" baseline="0" dirty="0" smtClean="0">
                          <a:ln>
                            <a:noFill/>
                          </a:ln>
                          <a:solidFill>
                            <a:schemeClr val="tx1"/>
                          </a:solidFill>
                          <a:effectLst/>
                          <a:latin typeface="Arial" pitchFamily="-1" charset="0"/>
                          <a:ea typeface="ＭＳ Ｐゴシック" pitchFamily="-1" charset="-128"/>
                          <a:cs typeface="ＭＳ Ｐゴシック" pitchFamily="-1" charset="-128"/>
                        </a:rPr>
                        <a:t> Microscopy with lens</a:t>
                      </a:r>
                      <a:endParaRPr kumimoji="1" lang="en-US" altLang="ja-JP" sz="24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a:txBody>
                  <a:tcPr anchor="ctr" horzOverflow="overflow">
                    <a:lnL cap="flat">
                      <a:noFill/>
                    </a:lnL>
                    <a:lnR>
                      <a:noFill/>
                    </a:lnR>
                    <a:lnT cap="flat">
                      <a:noFill/>
                    </a:lnT>
                    <a:lnB>
                      <a:noFill/>
                    </a:lnB>
                    <a:lnTlToBr>
                      <a:noFill/>
                    </a:lnTlToBr>
                    <a:lnBlToTr>
                      <a:noFill/>
                    </a:lnBlToTr>
                    <a:noFill/>
                  </a:tcPr>
                </a:tc>
                <a:tc>
                  <a:txBody>
                    <a:bodyPr/>
                    <a:lstStyle>
                      <a:defPPr>
                        <a:defRPr lang="ja-JP"/>
                      </a:defPPr>
                      <a:lvl1pPr marL="0" algn="l" defTabSz="457200" rtl="0" eaLnBrk="1" latinLnBrk="0" hangingPunct="1">
                        <a:defRPr kumimoji="1" sz="1800" kern="1200">
                          <a:solidFill>
                            <a:schemeClr val="tx1"/>
                          </a:solidFill>
                          <a:latin typeface="Times New Roman"/>
                          <a:ea typeface="ＭＳ Ｐゴシック"/>
                          <a:cs typeface="ＭＳ Ｐゴシック"/>
                        </a:defRPr>
                      </a:lvl1pPr>
                      <a:lvl2pPr marL="457200" algn="l" defTabSz="457200" rtl="0" eaLnBrk="1" latinLnBrk="0" hangingPunct="1">
                        <a:defRPr kumimoji="1" sz="1800" kern="1200">
                          <a:solidFill>
                            <a:schemeClr val="tx1"/>
                          </a:solidFill>
                          <a:latin typeface="Times New Roman"/>
                          <a:ea typeface="ＭＳ Ｐゴシック"/>
                          <a:cs typeface="ＭＳ Ｐゴシック"/>
                        </a:defRPr>
                      </a:lvl2pPr>
                      <a:lvl3pPr marL="914400" algn="l" defTabSz="457200" rtl="0" eaLnBrk="1" latinLnBrk="0" hangingPunct="1">
                        <a:defRPr kumimoji="1" sz="1800" kern="1200">
                          <a:solidFill>
                            <a:schemeClr val="tx1"/>
                          </a:solidFill>
                          <a:latin typeface="Times New Roman"/>
                          <a:ea typeface="ＭＳ Ｐゴシック"/>
                          <a:cs typeface="ＭＳ Ｐゴシック"/>
                        </a:defRPr>
                      </a:lvl3pPr>
                      <a:lvl4pPr marL="1371600" algn="l" defTabSz="457200" rtl="0" eaLnBrk="1" latinLnBrk="0" hangingPunct="1">
                        <a:defRPr kumimoji="1" sz="1800" kern="1200">
                          <a:solidFill>
                            <a:schemeClr val="tx1"/>
                          </a:solidFill>
                          <a:latin typeface="Times New Roman"/>
                          <a:ea typeface="ＭＳ Ｐゴシック"/>
                          <a:cs typeface="ＭＳ Ｐゴシック"/>
                        </a:defRPr>
                      </a:lvl4pPr>
                      <a:lvl5pPr marL="1828800" algn="l" defTabSz="457200" rtl="0" eaLnBrk="1" latinLnBrk="0" hangingPunct="1">
                        <a:defRPr kumimoji="1" sz="1800" kern="1200">
                          <a:solidFill>
                            <a:schemeClr val="tx1"/>
                          </a:solidFill>
                          <a:latin typeface="Times New Roman"/>
                          <a:ea typeface="ＭＳ Ｐゴシック"/>
                          <a:cs typeface="ＭＳ Ｐゴシック"/>
                        </a:defRPr>
                      </a:lvl5pPr>
                      <a:lvl6pPr marL="2286000" algn="l" defTabSz="457200" rtl="0" eaLnBrk="1" latinLnBrk="0" hangingPunct="1">
                        <a:defRPr kumimoji="1" sz="1800" kern="1200">
                          <a:solidFill>
                            <a:schemeClr val="tx1"/>
                          </a:solidFill>
                          <a:latin typeface="Times New Roman"/>
                          <a:ea typeface="ＭＳ Ｐゴシック"/>
                          <a:cs typeface="ＭＳ Ｐゴシック"/>
                        </a:defRPr>
                      </a:lvl6pPr>
                      <a:lvl7pPr marL="2743200" algn="l" defTabSz="457200" rtl="0" eaLnBrk="1" latinLnBrk="0" hangingPunct="1">
                        <a:defRPr kumimoji="1" sz="1800" kern="1200">
                          <a:solidFill>
                            <a:schemeClr val="tx1"/>
                          </a:solidFill>
                          <a:latin typeface="Times New Roman"/>
                          <a:ea typeface="ＭＳ Ｐゴシック"/>
                          <a:cs typeface="ＭＳ Ｐゴシック"/>
                        </a:defRPr>
                      </a:lvl7pPr>
                      <a:lvl8pPr marL="3200400" algn="l" defTabSz="457200" rtl="0" eaLnBrk="1" latinLnBrk="0" hangingPunct="1">
                        <a:defRPr kumimoji="1" sz="1800" kern="1200">
                          <a:solidFill>
                            <a:schemeClr val="tx1"/>
                          </a:solidFill>
                          <a:latin typeface="Times New Roman"/>
                          <a:ea typeface="ＭＳ Ｐゴシック"/>
                          <a:cs typeface="ＭＳ Ｐゴシック"/>
                        </a:defRPr>
                      </a:lvl8pPr>
                      <a:lvl9pPr marL="3657600" algn="l" defTabSz="457200" rtl="0" eaLnBrk="1" latinLnBrk="0" hangingPunct="1">
                        <a:defRPr kumimoji="1" sz="1800" kern="1200">
                          <a:solidFill>
                            <a:schemeClr val="tx1"/>
                          </a:solidFill>
                          <a:latin typeface="Times New Roman"/>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2.</a:t>
                      </a:r>
                      <a:r>
                        <a:rPr kumimoji="1" lang="en-US" altLang="ja-JP" sz="2400" b="0" i="0" u="none" strike="noStrike" cap="none" normalizeH="0" baseline="0" dirty="0" smtClean="0">
                          <a:ln>
                            <a:noFill/>
                          </a:ln>
                          <a:solidFill>
                            <a:schemeClr val="tx1"/>
                          </a:solidFill>
                          <a:effectLst/>
                          <a:latin typeface="Arial" pitchFamily="-1" charset="0"/>
                          <a:ea typeface="ＭＳ Ｐゴシック" pitchFamily="-1" charset="-128"/>
                          <a:cs typeface="ＭＳ Ｐゴシック" pitchFamily="-1" charset="-128"/>
                        </a:rPr>
                        <a:t> Scanning microscopy</a:t>
                      </a:r>
                      <a:endParaRPr kumimoji="1" lang="ja-JP" altLang="en-US" sz="24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a:txBody>
                  <a:tcPr anchor="ctr" horzOverflow="overflow">
                    <a:lnL>
                      <a:noFill/>
                    </a:lnL>
                    <a:lnR cap="flat">
                      <a:noFill/>
                    </a:lnR>
                    <a:lnT cap="flat">
                      <a:noFill/>
                    </a:lnT>
                    <a:lnB>
                      <a:noFill/>
                    </a:lnB>
                    <a:lnTlToBr>
                      <a:noFill/>
                    </a:lnTlToBr>
                    <a:lnBlToTr>
                      <a:noFill/>
                    </a:lnBlToTr>
                    <a:noFill/>
                  </a:tcPr>
                </a:tc>
              </a:tr>
              <a:tr h="3154363">
                <a:tc>
                  <a:txBody>
                    <a:bodyPr/>
                    <a:lstStyle>
                      <a:defPPr>
                        <a:defRPr lang="ja-JP"/>
                      </a:defPPr>
                      <a:lvl1pPr marL="0" algn="l" defTabSz="457200" rtl="0" eaLnBrk="1" latinLnBrk="0" hangingPunct="1">
                        <a:defRPr kumimoji="1" sz="1800" kern="1200">
                          <a:solidFill>
                            <a:schemeClr val="tx1"/>
                          </a:solidFill>
                          <a:latin typeface="Times New Roman"/>
                          <a:ea typeface="ＭＳ Ｐゴシック"/>
                          <a:cs typeface="ＭＳ Ｐゴシック"/>
                        </a:defRPr>
                      </a:lvl1pPr>
                      <a:lvl2pPr marL="457200" algn="l" defTabSz="457200" rtl="0" eaLnBrk="1" latinLnBrk="0" hangingPunct="1">
                        <a:defRPr kumimoji="1" sz="1800" kern="1200">
                          <a:solidFill>
                            <a:schemeClr val="tx1"/>
                          </a:solidFill>
                          <a:latin typeface="Times New Roman"/>
                          <a:ea typeface="ＭＳ Ｐゴシック"/>
                          <a:cs typeface="ＭＳ Ｐゴシック"/>
                        </a:defRPr>
                      </a:lvl2pPr>
                      <a:lvl3pPr marL="914400" algn="l" defTabSz="457200" rtl="0" eaLnBrk="1" latinLnBrk="0" hangingPunct="1">
                        <a:defRPr kumimoji="1" sz="1800" kern="1200">
                          <a:solidFill>
                            <a:schemeClr val="tx1"/>
                          </a:solidFill>
                          <a:latin typeface="Times New Roman"/>
                          <a:ea typeface="ＭＳ Ｐゴシック"/>
                          <a:cs typeface="ＭＳ Ｐゴシック"/>
                        </a:defRPr>
                      </a:lvl3pPr>
                      <a:lvl4pPr marL="1371600" algn="l" defTabSz="457200" rtl="0" eaLnBrk="1" latinLnBrk="0" hangingPunct="1">
                        <a:defRPr kumimoji="1" sz="1800" kern="1200">
                          <a:solidFill>
                            <a:schemeClr val="tx1"/>
                          </a:solidFill>
                          <a:latin typeface="Times New Roman"/>
                          <a:ea typeface="ＭＳ Ｐゴシック"/>
                          <a:cs typeface="ＭＳ Ｐゴシック"/>
                        </a:defRPr>
                      </a:lvl4pPr>
                      <a:lvl5pPr marL="1828800" algn="l" defTabSz="457200" rtl="0" eaLnBrk="1" latinLnBrk="0" hangingPunct="1">
                        <a:defRPr kumimoji="1" sz="1800" kern="1200">
                          <a:solidFill>
                            <a:schemeClr val="tx1"/>
                          </a:solidFill>
                          <a:latin typeface="Times New Roman"/>
                          <a:ea typeface="ＭＳ Ｐゴシック"/>
                          <a:cs typeface="ＭＳ Ｐゴシック"/>
                        </a:defRPr>
                      </a:lvl5pPr>
                      <a:lvl6pPr marL="2286000" algn="l" defTabSz="457200" rtl="0" eaLnBrk="1" latinLnBrk="0" hangingPunct="1">
                        <a:defRPr kumimoji="1" sz="1800" kern="1200">
                          <a:solidFill>
                            <a:schemeClr val="tx1"/>
                          </a:solidFill>
                          <a:latin typeface="Times New Roman"/>
                          <a:ea typeface="ＭＳ Ｐゴシック"/>
                          <a:cs typeface="ＭＳ Ｐゴシック"/>
                        </a:defRPr>
                      </a:lvl6pPr>
                      <a:lvl7pPr marL="2743200" algn="l" defTabSz="457200" rtl="0" eaLnBrk="1" latinLnBrk="0" hangingPunct="1">
                        <a:defRPr kumimoji="1" sz="1800" kern="1200">
                          <a:solidFill>
                            <a:schemeClr val="tx1"/>
                          </a:solidFill>
                          <a:latin typeface="Times New Roman"/>
                          <a:ea typeface="ＭＳ Ｐゴシック"/>
                          <a:cs typeface="ＭＳ Ｐゴシック"/>
                        </a:defRPr>
                      </a:lvl7pPr>
                      <a:lvl8pPr marL="3200400" algn="l" defTabSz="457200" rtl="0" eaLnBrk="1" latinLnBrk="0" hangingPunct="1">
                        <a:defRPr kumimoji="1" sz="1800" kern="1200">
                          <a:solidFill>
                            <a:schemeClr val="tx1"/>
                          </a:solidFill>
                          <a:latin typeface="Times New Roman"/>
                          <a:ea typeface="ＭＳ Ｐゴシック"/>
                          <a:cs typeface="ＭＳ Ｐゴシック"/>
                        </a:defRPr>
                      </a:lvl8pPr>
                      <a:lvl9pPr marL="3657600" algn="l" defTabSz="457200" rtl="0" eaLnBrk="1" latinLnBrk="0" hangingPunct="1">
                        <a:defRPr kumimoji="1" sz="1800" kern="1200">
                          <a:solidFill>
                            <a:schemeClr val="tx1"/>
                          </a:solidFill>
                          <a:latin typeface="Times New Roman"/>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rPr>
                        <a:t>  </a:t>
                      </a:r>
                      <a:r>
                        <a:rPr kumimoji="1" lang="en-US" altLang="ja-JP" sz="177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rPr>
                        <a:t> </a:t>
                      </a:r>
                      <a:r>
                        <a:rPr kumimoji="1" lang="en-US" altLang="ja-JP"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rPr>
                        <a:t>                                                </a:t>
                      </a:r>
                    </a:p>
                  </a:txBody>
                  <a:tcPr horzOverflow="overflow">
                    <a:lnL cap="flat">
                      <a:noFill/>
                    </a:lnL>
                    <a:lnR>
                      <a:noFill/>
                    </a:lnR>
                    <a:lnT>
                      <a:noFill/>
                    </a:lnT>
                    <a:lnB>
                      <a:noFill/>
                    </a:lnB>
                    <a:lnTlToBr>
                      <a:noFill/>
                    </a:lnTlToBr>
                    <a:lnBlToTr>
                      <a:noFill/>
                    </a:lnBlToTr>
                    <a:noFill/>
                  </a:tcPr>
                </a:tc>
                <a:tc>
                  <a:txBody>
                    <a:bodyPr/>
                    <a:lstStyle>
                      <a:defPPr>
                        <a:defRPr lang="ja-JP"/>
                      </a:defPPr>
                      <a:lvl1pPr marL="0" algn="l" defTabSz="457200" rtl="0" eaLnBrk="1" latinLnBrk="0" hangingPunct="1">
                        <a:defRPr kumimoji="1" sz="1800" kern="1200">
                          <a:solidFill>
                            <a:schemeClr val="tx1"/>
                          </a:solidFill>
                          <a:latin typeface="Times New Roman"/>
                          <a:ea typeface="ＭＳ Ｐゴシック"/>
                          <a:cs typeface="ＭＳ Ｐゴシック"/>
                        </a:defRPr>
                      </a:lvl1pPr>
                      <a:lvl2pPr marL="457200" algn="l" defTabSz="457200" rtl="0" eaLnBrk="1" latinLnBrk="0" hangingPunct="1">
                        <a:defRPr kumimoji="1" sz="1800" kern="1200">
                          <a:solidFill>
                            <a:schemeClr val="tx1"/>
                          </a:solidFill>
                          <a:latin typeface="Times New Roman"/>
                          <a:ea typeface="ＭＳ Ｐゴシック"/>
                          <a:cs typeface="ＭＳ Ｐゴシック"/>
                        </a:defRPr>
                      </a:lvl2pPr>
                      <a:lvl3pPr marL="914400" algn="l" defTabSz="457200" rtl="0" eaLnBrk="1" latinLnBrk="0" hangingPunct="1">
                        <a:defRPr kumimoji="1" sz="1800" kern="1200">
                          <a:solidFill>
                            <a:schemeClr val="tx1"/>
                          </a:solidFill>
                          <a:latin typeface="Times New Roman"/>
                          <a:ea typeface="ＭＳ Ｐゴシック"/>
                          <a:cs typeface="ＭＳ Ｐゴシック"/>
                        </a:defRPr>
                      </a:lvl3pPr>
                      <a:lvl4pPr marL="1371600" algn="l" defTabSz="457200" rtl="0" eaLnBrk="1" latinLnBrk="0" hangingPunct="1">
                        <a:defRPr kumimoji="1" sz="1800" kern="1200">
                          <a:solidFill>
                            <a:schemeClr val="tx1"/>
                          </a:solidFill>
                          <a:latin typeface="Times New Roman"/>
                          <a:ea typeface="ＭＳ Ｐゴシック"/>
                          <a:cs typeface="ＭＳ Ｐゴシック"/>
                        </a:defRPr>
                      </a:lvl4pPr>
                      <a:lvl5pPr marL="1828800" algn="l" defTabSz="457200" rtl="0" eaLnBrk="1" latinLnBrk="0" hangingPunct="1">
                        <a:defRPr kumimoji="1" sz="1800" kern="1200">
                          <a:solidFill>
                            <a:schemeClr val="tx1"/>
                          </a:solidFill>
                          <a:latin typeface="Times New Roman"/>
                          <a:ea typeface="ＭＳ Ｐゴシック"/>
                          <a:cs typeface="ＭＳ Ｐゴシック"/>
                        </a:defRPr>
                      </a:lvl5pPr>
                      <a:lvl6pPr marL="2286000" algn="l" defTabSz="457200" rtl="0" eaLnBrk="1" latinLnBrk="0" hangingPunct="1">
                        <a:defRPr kumimoji="1" sz="1800" kern="1200">
                          <a:solidFill>
                            <a:schemeClr val="tx1"/>
                          </a:solidFill>
                          <a:latin typeface="Times New Roman"/>
                          <a:ea typeface="ＭＳ Ｐゴシック"/>
                          <a:cs typeface="ＭＳ Ｐゴシック"/>
                        </a:defRPr>
                      </a:lvl6pPr>
                      <a:lvl7pPr marL="2743200" algn="l" defTabSz="457200" rtl="0" eaLnBrk="1" latinLnBrk="0" hangingPunct="1">
                        <a:defRPr kumimoji="1" sz="1800" kern="1200">
                          <a:solidFill>
                            <a:schemeClr val="tx1"/>
                          </a:solidFill>
                          <a:latin typeface="Times New Roman"/>
                          <a:ea typeface="ＭＳ Ｐゴシック"/>
                          <a:cs typeface="ＭＳ Ｐゴシック"/>
                        </a:defRPr>
                      </a:lvl7pPr>
                      <a:lvl8pPr marL="3200400" algn="l" defTabSz="457200" rtl="0" eaLnBrk="1" latinLnBrk="0" hangingPunct="1">
                        <a:defRPr kumimoji="1" sz="1800" kern="1200">
                          <a:solidFill>
                            <a:schemeClr val="tx1"/>
                          </a:solidFill>
                          <a:latin typeface="Times New Roman"/>
                          <a:ea typeface="ＭＳ Ｐゴシック"/>
                          <a:cs typeface="ＭＳ Ｐゴシック"/>
                        </a:defRPr>
                      </a:lvl8pPr>
                      <a:lvl9pPr marL="3657600" algn="l" defTabSz="457200" rtl="0" eaLnBrk="1" latinLnBrk="0" hangingPunct="1">
                        <a:defRPr kumimoji="1" sz="1800" kern="1200">
                          <a:solidFill>
                            <a:schemeClr val="tx1"/>
                          </a:solidFill>
                          <a:latin typeface="Times New Roman"/>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  </a:t>
                      </a:r>
                      <a:r>
                        <a:rPr kumimoji="1" lang="en-US" altLang="ja-JP" sz="111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 </a:t>
                      </a:r>
                      <a:r>
                        <a:rPr kumimoji="1" lang="en-US" altLang="ja-JP" sz="24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                                                       </a:t>
                      </a:r>
                    </a:p>
                  </a:txBody>
                  <a:tcPr anchor="ctr" horzOverflow="overflow">
                    <a:lnL>
                      <a:noFill/>
                    </a:lnL>
                    <a:lnR cap="flat">
                      <a:noFill/>
                    </a:lnR>
                    <a:lnT>
                      <a:noFill/>
                    </a:lnT>
                    <a:lnB>
                      <a:noFill/>
                    </a:lnB>
                    <a:lnTlToBr>
                      <a:noFill/>
                    </a:lnTlToBr>
                    <a:lnBlToTr>
                      <a:noFill/>
                    </a:lnBlToTr>
                    <a:noFill/>
                  </a:tcPr>
                </a:tc>
              </a:tr>
              <a:tr h="1748790">
                <a:tc>
                  <a:txBody>
                    <a:bodyPr/>
                    <a:lstStyle>
                      <a:defPPr>
                        <a:defRPr lang="ja-JP"/>
                      </a:defPPr>
                      <a:lvl1pPr marL="0" algn="l" defTabSz="457200" rtl="0" eaLnBrk="1" latinLnBrk="0" hangingPunct="1">
                        <a:defRPr kumimoji="1" sz="1800" kern="1200">
                          <a:solidFill>
                            <a:schemeClr val="tx1"/>
                          </a:solidFill>
                          <a:latin typeface="Times New Roman"/>
                          <a:ea typeface="ＭＳ Ｐゴシック"/>
                          <a:cs typeface="ＭＳ Ｐゴシック"/>
                        </a:defRPr>
                      </a:lvl1pPr>
                      <a:lvl2pPr marL="457200" algn="l" defTabSz="457200" rtl="0" eaLnBrk="1" latinLnBrk="0" hangingPunct="1">
                        <a:defRPr kumimoji="1" sz="1800" kern="1200">
                          <a:solidFill>
                            <a:schemeClr val="tx1"/>
                          </a:solidFill>
                          <a:latin typeface="Times New Roman"/>
                          <a:ea typeface="ＭＳ Ｐゴシック"/>
                          <a:cs typeface="ＭＳ Ｐゴシック"/>
                        </a:defRPr>
                      </a:lvl2pPr>
                      <a:lvl3pPr marL="914400" algn="l" defTabSz="457200" rtl="0" eaLnBrk="1" latinLnBrk="0" hangingPunct="1">
                        <a:defRPr kumimoji="1" sz="1800" kern="1200">
                          <a:solidFill>
                            <a:schemeClr val="tx1"/>
                          </a:solidFill>
                          <a:latin typeface="Times New Roman"/>
                          <a:ea typeface="ＭＳ Ｐゴシック"/>
                          <a:cs typeface="ＭＳ Ｐゴシック"/>
                        </a:defRPr>
                      </a:lvl3pPr>
                      <a:lvl4pPr marL="1371600" algn="l" defTabSz="457200" rtl="0" eaLnBrk="1" latinLnBrk="0" hangingPunct="1">
                        <a:defRPr kumimoji="1" sz="1800" kern="1200">
                          <a:solidFill>
                            <a:schemeClr val="tx1"/>
                          </a:solidFill>
                          <a:latin typeface="Times New Roman"/>
                          <a:ea typeface="ＭＳ Ｐゴシック"/>
                          <a:cs typeface="ＭＳ Ｐゴシック"/>
                        </a:defRPr>
                      </a:lvl4pPr>
                      <a:lvl5pPr marL="1828800" algn="l" defTabSz="457200" rtl="0" eaLnBrk="1" latinLnBrk="0" hangingPunct="1">
                        <a:defRPr kumimoji="1" sz="1800" kern="1200">
                          <a:solidFill>
                            <a:schemeClr val="tx1"/>
                          </a:solidFill>
                          <a:latin typeface="Times New Roman"/>
                          <a:ea typeface="ＭＳ Ｐゴシック"/>
                          <a:cs typeface="ＭＳ Ｐゴシック"/>
                        </a:defRPr>
                      </a:lvl5pPr>
                      <a:lvl6pPr marL="2286000" algn="l" defTabSz="457200" rtl="0" eaLnBrk="1" latinLnBrk="0" hangingPunct="1">
                        <a:defRPr kumimoji="1" sz="1800" kern="1200">
                          <a:solidFill>
                            <a:schemeClr val="tx1"/>
                          </a:solidFill>
                          <a:latin typeface="Times New Roman"/>
                          <a:ea typeface="ＭＳ Ｐゴシック"/>
                          <a:cs typeface="ＭＳ Ｐゴシック"/>
                        </a:defRPr>
                      </a:lvl6pPr>
                      <a:lvl7pPr marL="2743200" algn="l" defTabSz="457200" rtl="0" eaLnBrk="1" latinLnBrk="0" hangingPunct="1">
                        <a:defRPr kumimoji="1" sz="1800" kern="1200">
                          <a:solidFill>
                            <a:schemeClr val="tx1"/>
                          </a:solidFill>
                          <a:latin typeface="Times New Roman"/>
                          <a:ea typeface="ＭＳ Ｐゴシック"/>
                          <a:cs typeface="ＭＳ Ｐゴシック"/>
                        </a:defRPr>
                      </a:lvl7pPr>
                      <a:lvl8pPr marL="3200400" algn="l" defTabSz="457200" rtl="0" eaLnBrk="1" latinLnBrk="0" hangingPunct="1">
                        <a:defRPr kumimoji="1" sz="1800" kern="1200">
                          <a:solidFill>
                            <a:schemeClr val="tx1"/>
                          </a:solidFill>
                          <a:latin typeface="Times New Roman"/>
                          <a:ea typeface="ＭＳ Ｐゴシック"/>
                          <a:cs typeface="ＭＳ Ｐゴシック"/>
                        </a:defRPr>
                      </a:lvl8pPr>
                      <a:lvl9pPr marL="3657600" algn="l" defTabSz="457200" rtl="0" eaLnBrk="1" latinLnBrk="0" hangingPunct="1">
                        <a:defRPr kumimoji="1" sz="1800" kern="1200">
                          <a:solidFill>
                            <a:schemeClr val="tx1"/>
                          </a:solidFill>
                          <a:latin typeface="Times New Roman"/>
                          <a:ea typeface="ＭＳ Ｐゴシック"/>
                          <a:cs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24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chemeClr val="tx1"/>
                        </a:solidFill>
                        <a:effectLst/>
                        <a:latin typeface="Arial" pitchFamily="-1" charset="0"/>
                        <a:ea typeface="ＭＳ Ｐゴシック" pitchFamily="-1" charset="-128"/>
                        <a:cs typeface="ＭＳ Ｐゴシック" pitchFamily="-1"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pitchFamily="-1" charset="0"/>
                          <a:ea typeface="ＭＳ Ｐゴシック" pitchFamily="-1" charset="-128"/>
                          <a:cs typeface="ＭＳ Ｐゴシック" pitchFamily="-1" charset="-128"/>
                        </a:rPr>
                        <a:t>Conventional optical microscopy</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pitchFamily="-1" charset="0"/>
                          <a:ea typeface="ＭＳ Ｐゴシック" pitchFamily="-1" charset="-128"/>
                          <a:cs typeface="ＭＳ Ｐゴシック" pitchFamily="-1" charset="-128"/>
                        </a:rPr>
                        <a:t>TEM</a:t>
                      </a:r>
                      <a:endParaRPr kumimoji="1" lang="en-US" altLang="ja-JP" sz="20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a:txBody>
                  <a:tcPr anchor="ctr" horzOverflow="overflow">
                    <a:lnL cap="flat">
                      <a:noFill/>
                    </a:lnL>
                    <a:lnR>
                      <a:noFill/>
                    </a:lnR>
                    <a:lnT>
                      <a:noFill/>
                    </a:lnT>
                    <a:lnB cap="flat">
                      <a:noFill/>
                    </a:lnB>
                    <a:lnTlToBr>
                      <a:noFill/>
                    </a:lnTlToBr>
                    <a:lnBlToTr>
                      <a:noFill/>
                    </a:lnBlToTr>
                    <a:noFill/>
                  </a:tcPr>
                </a:tc>
                <a:tc>
                  <a:txBody>
                    <a:bodyPr/>
                    <a:lstStyle>
                      <a:defPPr>
                        <a:defRPr lang="ja-JP"/>
                      </a:defPPr>
                      <a:lvl1pPr marL="0" algn="l" defTabSz="457200" rtl="0" eaLnBrk="1" latinLnBrk="0" hangingPunct="1">
                        <a:defRPr kumimoji="1" sz="1800" kern="1200">
                          <a:solidFill>
                            <a:schemeClr val="tx1"/>
                          </a:solidFill>
                          <a:latin typeface="Times New Roman"/>
                          <a:ea typeface="ＭＳ Ｐゴシック"/>
                          <a:cs typeface="ＭＳ Ｐゴシック"/>
                        </a:defRPr>
                      </a:lvl1pPr>
                      <a:lvl2pPr marL="457200" algn="l" defTabSz="457200" rtl="0" eaLnBrk="1" latinLnBrk="0" hangingPunct="1">
                        <a:defRPr kumimoji="1" sz="1800" kern="1200">
                          <a:solidFill>
                            <a:schemeClr val="tx1"/>
                          </a:solidFill>
                          <a:latin typeface="Times New Roman"/>
                          <a:ea typeface="ＭＳ Ｐゴシック"/>
                          <a:cs typeface="ＭＳ Ｐゴシック"/>
                        </a:defRPr>
                      </a:lvl2pPr>
                      <a:lvl3pPr marL="914400" algn="l" defTabSz="457200" rtl="0" eaLnBrk="1" latinLnBrk="0" hangingPunct="1">
                        <a:defRPr kumimoji="1" sz="1800" kern="1200">
                          <a:solidFill>
                            <a:schemeClr val="tx1"/>
                          </a:solidFill>
                          <a:latin typeface="Times New Roman"/>
                          <a:ea typeface="ＭＳ Ｐゴシック"/>
                          <a:cs typeface="ＭＳ Ｐゴシック"/>
                        </a:defRPr>
                      </a:lvl3pPr>
                      <a:lvl4pPr marL="1371600" algn="l" defTabSz="457200" rtl="0" eaLnBrk="1" latinLnBrk="0" hangingPunct="1">
                        <a:defRPr kumimoji="1" sz="1800" kern="1200">
                          <a:solidFill>
                            <a:schemeClr val="tx1"/>
                          </a:solidFill>
                          <a:latin typeface="Times New Roman"/>
                          <a:ea typeface="ＭＳ Ｐゴシック"/>
                          <a:cs typeface="ＭＳ Ｐゴシック"/>
                        </a:defRPr>
                      </a:lvl4pPr>
                      <a:lvl5pPr marL="1828800" algn="l" defTabSz="457200" rtl="0" eaLnBrk="1" latinLnBrk="0" hangingPunct="1">
                        <a:defRPr kumimoji="1" sz="1800" kern="1200">
                          <a:solidFill>
                            <a:schemeClr val="tx1"/>
                          </a:solidFill>
                          <a:latin typeface="Times New Roman"/>
                          <a:ea typeface="ＭＳ Ｐゴシック"/>
                          <a:cs typeface="ＭＳ Ｐゴシック"/>
                        </a:defRPr>
                      </a:lvl5pPr>
                      <a:lvl6pPr marL="2286000" algn="l" defTabSz="457200" rtl="0" eaLnBrk="1" latinLnBrk="0" hangingPunct="1">
                        <a:defRPr kumimoji="1" sz="1800" kern="1200">
                          <a:solidFill>
                            <a:schemeClr val="tx1"/>
                          </a:solidFill>
                          <a:latin typeface="Times New Roman"/>
                          <a:ea typeface="ＭＳ Ｐゴシック"/>
                          <a:cs typeface="ＭＳ Ｐゴシック"/>
                        </a:defRPr>
                      </a:lvl6pPr>
                      <a:lvl7pPr marL="2743200" algn="l" defTabSz="457200" rtl="0" eaLnBrk="1" latinLnBrk="0" hangingPunct="1">
                        <a:defRPr kumimoji="1" sz="1800" kern="1200">
                          <a:solidFill>
                            <a:schemeClr val="tx1"/>
                          </a:solidFill>
                          <a:latin typeface="Times New Roman"/>
                          <a:ea typeface="ＭＳ Ｐゴシック"/>
                          <a:cs typeface="ＭＳ Ｐゴシック"/>
                        </a:defRPr>
                      </a:lvl7pPr>
                      <a:lvl8pPr marL="3200400" algn="l" defTabSz="457200" rtl="0" eaLnBrk="1" latinLnBrk="0" hangingPunct="1">
                        <a:defRPr kumimoji="1" sz="1800" kern="1200">
                          <a:solidFill>
                            <a:schemeClr val="tx1"/>
                          </a:solidFill>
                          <a:latin typeface="Times New Roman"/>
                          <a:ea typeface="ＭＳ Ｐゴシック"/>
                          <a:cs typeface="ＭＳ Ｐゴシック"/>
                        </a:defRPr>
                      </a:lvl8pPr>
                      <a:lvl9pPr marL="3657600" algn="l" defTabSz="457200" rtl="0" eaLnBrk="1" latinLnBrk="0" hangingPunct="1">
                        <a:defRPr kumimoji="1" sz="1800" kern="1200">
                          <a:solidFill>
                            <a:schemeClr val="tx1"/>
                          </a:solidFill>
                          <a:latin typeface="Times New Roman"/>
                          <a:ea typeface="ＭＳ Ｐゴシック"/>
                          <a:cs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2400" b="0" i="0" u="none" strike="noStrike" cap="none" normalizeH="0" baseline="0" dirty="0" smtClean="0">
                        <a:ln>
                          <a:noFill/>
                        </a:ln>
                        <a:solidFill>
                          <a:schemeClr val="tx1"/>
                        </a:solidFill>
                        <a:effectLst/>
                        <a:latin typeface="Arial" pitchFamily="-1" charset="0"/>
                        <a:ea typeface="ＭＳ Ｐゴシック" pitchFamily="-1" charset="-128"/>
                        <a:cs typeface="ＭＳ Ｐゴシック" pitchFamily="-1"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pitchFamily="-1" charset="0"/>
                          <a:ea typeface="ＭＳ Ｐゴシック" pitchFamily="-1" charset="-128"/>
                          <a:cs typeface="ＭＳ Ｐゴシック" pitchFamily="-1" charset="-128"/>
                        </a:rPr>
                        <a:t>Scanning probe microscopy </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pitchFamily="-1" charset="0"/>
                          <a:ea typeface="ＭＳ Ｐゴシック" pitchFamily="-1" charset="-128"/>
                          <a:cs typeface="ＭＳ Ｐゴシック" pitchFamily="-1" charset="-128"/>
                        </a:rPr>
                        <a:t>(AFM</a:t>
                      </a:r>
                      <a:r>
                        <a:rPr kumimoji="1" lang="en-US" altLang="ja-JP" sz="20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rPr>
                        <a:t>, STM)</a:t>
                      </a:r>
                      <a:endParaRPr kumimoji="1" lang="en-US" altLang="ja-JP" sz="2000" b="0" i="0" u="none" strike="noStrike" cap="none" normalizeH="0" baseline="0" dirty="0" smtClean="0">
                        <a:ln>
                          <a:noFill/>
                        </a:ln>
                        <a:solidFill>
                          <a:schemeClr val="tx1"/>
                        </a:solidFill>
                        <a:effectLst/>
                        <a:latin typeface="Arial" pitchFamily="-1" charset="0"/>
                        <a:ea typeface="ＭＳ Ｐゴシック" pitchFamily="-1" charset="-128"/>
                        <a:cs typeface="ＭＳ Ｐゴシック" pitchFamily="-1"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pitchFamily="-1" charset="0"/>
                          <a:ea typeface="ＭＳ Ｐゴシック" pitchFamily="-1" charset="-128"/>
                          <a:cs typeface="ＭＳ Ｐゴシック" pitchFamily="-1" charset="-128"/>
                        </a:rPr>
                        <a:t>SEM, STEM</a:t>
                      </a:r>
                      <a:endParaRPr kumimoji="1" lang="en-US" altLang="ja-JP" sz="20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a:txBody>
                  <a:tcPr anchor="ctr" horzOverflow="overflow">
                    <a:lnL>
                      <a:noFill/>
                    </a:lnL>
                    <a:lnR cap="flat">
                      <a:noFill/>
                    </a:lnR>
                    <a:lnT>
                      <a:noFill/>
                    </a:lnT>
                    <a:lnB cap="flat">
                      <a:noFill/>
                    </a:lnB>
                    <a:lnTlToBr>
                      <a:noFill/>
                    </a:lnTlToBr>
                    <a:lnBlToTr>
                      <a:noFill/>
                    </a:lnBlToTr>
                    <a:noFill/>
                  </a:tcPr>
                </a:tc>
              </a:tr>
            </a:tbl>
          </a:graphicData>
        </a:graphic>
      </p:graphicFrame>
      <p:pic>
        <p:nvPicPr>
          <p:cNvPr id="10" name="Picture 13" descr="Microscope with Lens"/>
          <p:cNvPicPr>
            <a:picLocks noChangeAspect="1" noChangeArrowheads="1"/>
          </p:cNvPicPr>
          <p:nvPr/>
        </p:nvPicPr>
        <p:blipFill>
          <a:blip r:embed="rId2"/>
          <a:srcRect/>
          <a:stretch>
            <a:fillRect/>
          </a:stretch>
        </p:blipFill>
        <p:spPr bwMode="auto">
          <a:xfrm>
            <a:off x="1449389" y="1701800"/>
            <a:ext cx="2343151" cy="3503613"/>
          </a:xfrm>
          <a:prstGeom prst="rect">
            <a:avLst/>
          </a:prstGeom>
          <a:noFill/>
        </p:spPr>
      </p:pic>
      <p:sp>
        <p:nvSpPr>
          <p:cNvPr id="14" name="テキスト ボックス 13"/>
          <p:cNvSpPr txBox="1"/>
          <p:nvPr/>
        </p:nvSpPr>
        <p:spPr>
          <a:xfrm>
            <a:off x="1934310" y="1701799"/>
            <a:ext cx="1634695" cy="369332"/>
          </a:xfrm>
          <a:prstGeom prst="rect">
            <a:avLst/>
          </a:prstGeom>
          <a:solidFill>
            <a:srgbClr val="0000FF"/>
          </a:solidFill>
        </p:spPr>
        <p:txBody>
          <a:bodyPr wrap="none" rtlCol="0">
            <a:spAutoFit/>
          </a:bodyPr>
          <a:lstStyle/>
          <a:p>
            <a:r>
              <a:rPr kumimoji="1" lang="en-US" altLang="ja-JP" dirty="0" smtClean="0">
                <a:solidFill>
                  <a:schemeClr val="bg1"/>
                </a:solidFill>
              </a:rPr>
              <a:t>Incident beam</a:t>
            </a:r>
            <a:endParaRPr kumimoji="1" lang="ja-JP" altLang="en-US" dirty="0">
              <a:solidFill>
                <a:schemeClr val="bg1"/>
              </a:solidFill>
            </a:endParaRPr>
          </a:p>
        </p:txBody>
      </p:sp>
      <p:sp>
        <p:nvSpPr>
          <p:cNvPr id="15" name="テキスト ボックス 14"/>
          <p:cNvSpPr txBox="1"/>
          <p:nvPr/>
        </p:nvSpPr>
        <p:spPr>
          <a:xfrm>
            <a:off x="2924324" y="4175682"/>
            <a:ext cx="852379" cy="369332"/>
          </a:xfrm>
          <a:prstGeom prst="rect">
            <a:avLst/>
          </a:prstGeom>
          <a:solidFill>
            <a:srgbClr val="0000FF"/>
          </a:solidFill>
        </p:spPr>
        <p:txBody>
          <a:bodyPr wrap="square" rtlCol="0">
            <a:spAutoFit/>
          </a:bodyPr>
          <a:lstStyle/>
          <a:p>
            <a:r>
              <a:rPr lang="en-US" altLang="ja-JP" dirty="0" smtClean="0">
                <a:solidFill>
                  <a:schemeClr val="bg1"/>
                </a:solidFill>
              </a:rPr>
              <a:t>Image</a:t>
            </a:r>
            <a:endParaRPr kumimoji="1" lang="ja-JP" altLang="en-US" dirty="0">
              <a:solidFill>
                <a:schemeClr val="bg1"/>
              </a:solidFill>
            </a:endParaRPr>
          </a:p>
        </p:txBody>
      </p:sp>
      <p:sp>
        <p:nvSpPr>
          <p:cNvPr id="16" name="テキスト ボックス 15"/>
          <p:cNvSpPr txBox="1"/>
          <p:nvPr/>
        </p:nvSpPr>
        <p:spPr>
          <a:xfrm>
            <a:off x="2924324" y="3030360"/>
            <a:ext cx="685216" cy="369332"/>
          </a:xfrm>
          <a:prstGeom prst="rect">
            <a:avLst/>
          </a:prstGeom>
          <a:solidFill>
            <a:srgbClr val="0000FF"/>
          </a:solidFill>
        </p:spPr>
        <p:txBody>
          <a:bodyPr wrap="none" rtlCol="0">
            <a:spAutoFit/>
          </a:bodyPr>
          <a:lstStyle/>
          <a:p>
            <a:r>
              <a:rPr kumimoji="1" lang="en-US" altLang="ja-JP" dirty="0" smtClean="0">
                <a:solidFill>
                  <a:schemeClr val="bg1"/>
                </a:solidFill>
              </a:rPr>
              <a:t>Lens</a:t>
            </a:r>
          </a:p>
        </p:txBody>
      </p:sp>
      <p:sp>
        <p:nvSpPr>
          <p:cNvPr id="17" name="テキスト ボックス 16"/>
          <p:cNvSpPr txBox="1"/>
          <p:nvPr/>
        </p:nvSpPr>
        <p:spPr>
          <a:xfrm>
            <a:off x="2751655" y="2528332"/>
            <a:ext cx="967332" cy="369332"/>
          </a:xfrm>
          <a:prstGeom prst="rect">
            <a:avLst/>
          </a:prstGeom>
          <a:solidFill>
            <a:srgbClr val="0000FF"/>
          </a:solidFill>
        </p:spPr>
        <p:txBody>
          <a:bodyPr wrap="none" rtlCol="0">
            <a:spAutoFit/>
          </a:bodyPr>
          <a:lstStyle/>
          <a:p>
            <a:r>
              <a:rPr kumimoji="1" lang="en-US" altLang="ja-JP" dirty="0" smtClean="0">
                <a:solidFill>
                  <a:schemeClr val="bg1"/>
                </a:solidFill>
              </a:rPr>
              <a:t>Sample</a:t>
            </a:r>
            <a:endParaRPr kumimoji="1" lang="ja-JP" altLang="en-US" dirty="0">
              <a:solidFill>
                <a:schemeClr val="bg1"/>
              </a:solidFill>
            </a:endParaRPr>
          </a:p>
        </p:txBody>
      </p:sp>
      <p:grpSp>
        <p:nvGrpSpPr>
          <p:cNvPr id="2" name="図形グループ 39"/>
          <p:cNvGrpSpPr/>
          <p:nvPr/>
        </p:nvGrpSpPr>
        <p:grpSpPr>
          <a:xfrm>
            <a:off x="4848947" y="1629898"/>
            <a:ext cx="4066556" cy="3303563"/>
            <a:chOff x="4643682" y="1629897"/>
            <a:chExt cx="4066556" cy="3303563"/>
          </a:xfrm>
        </p:grpSpPr>
        <p:pic>
          <p:nvPicPr>
            <p:cNvPr id="11" name="Picture 14" descr="Scanning Microscope"/>
            <p:cNvPicPr>
              <a:picLocks noChangeAspect="1" noChangeArrowheads="1"/>
            </p:cNvPicPr>
            <p:nvPr/>
          </p:nvPicPr>
          <p:blipFill>
            <a:blip r:embed="rId3"/>
            <a:srcRect/>
            <a:stretch>
              <a:fillRect/>
            </a:stretch>
          </p:blipFill>
          <p:spPr bwMode="auto">
            <a:xfrm>
              <a:off x="4643682" y="1762125"/>
              <a:ext cx="3400425" cy="2782888"/>
            </a:xfrm>
            <a:prstGeom prst="rect">
              <a:avLst/>
            </a:prstGeom>
            <a:noFill/>
          </p:spPr>
        </p:pic>
        <p:sp>
          <p:nvSpPr>
            <p:cNvPr id="12" name="テキスト ボックス 11"/>
            <p:cNvSpPr txBox="1"/>
            <p:nvPr/>
          </p:nvSpPr>
          <p:spPr>
            <a:xfrm>
              <a:off x="5079995" y="1747966"/>
              <a:ext cx="1201623" cy="646331"/>
            </a:xfrm>
            <a:prstGeom prst="rect">
              <a:avLst/>
            </a:prstGeom>
            <a:solidFill>
              <a:schemeClr val="bg1"/>
            </a:solidFill>
          </p:spPr>
          <p:txBody>
            <a:bodyPr wrap="square" rtlCol="0">
              <a:spAutoFit/>
            </a:bodyPr>
            <a:lstStyle/>
            <a:p>
              <a:r>
                <a:rPr kumimoji="1" lang="en-US" altLang="ja-JP" dirty="0" smtClean="0">
                  <a:solidFill>
                    <a:srgbClr val="0000FF"/>
                  </a:solidFill>
                </a:rPr>
                <a:t>Incident probe</a:t>
              </a:r>
              <a:endParaRPr kumimoji="1" lang="ja-JP" altLang="en-US" dirty="0">
                <a:solidFill>
                  <a:srgbClr val="0000FF"/>
                </a:solidFill>
              </a:endParaRPr>
            </a:p>
          </p:txBody>
        </p:sp>
        <p:sp>
          <p:nvSpPr>
            <p:cNvPr id="18" name="テキスト ボックス 17"/>
            <p:cNvSpPr txBox="1"/>
            <p:nvPr/>
          </p:nvSpPr>
          <p:spPr>
            <a:xfrm>
              <a:off x="5482489" y="4360347"/>
              <a:ext cx="1074623" cy="369332"/>
            </a:xfrm>
            <a:prstGeom prst="rect">
              <a:avLst/>
            </a:prstGeom>
            <a:solidFill>
              <a:schemeClr val="bg1"/>
            </a:solidFill>
          </p:spPr>
          <p:txBody>
            <a:bodyPr wrap="square" rtlCol="0">
              <a:spAutoFit/>
            </a:bodyPr>
            <a:lstStyle/>
            <a:p>
              <a:r>
                <a:rPr kumimoji="1" lang="en-US" altLang="ja-JP" dirty="0" smtClean="0"/>
                <a:t>Sample</a:t>
              </a:r>
              <a:endParaRPr kumimoji="1" lang="ja-JP" altLang="en-US" dirty="0"/>
            </a:p>
          </p:txBody>
        </p:sp>
        <p:cxnSp>
          <p:nvCxnSpPr>
            <p:cNvPr id="20" name="直線矢印コネクタ 19"/>
            <p:cNvCxnSpPr/>
            <p:nvPr/>
          </p:nvCxnSpPr>
          <p:spPr>
            <a:xfrm rot="16200000" flipH="1">
              <a:off x="6642042" y="4238807"/>
              <a:ext cx="937846" cy="4514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rot="16200000" flipH="1">
              <a:off x="6399823" y="4448047"/>
              <a:ext cx="937847" cy="3297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7231913" y="3995613"/>
              <a:ext cx="1478325" cy="646331"/>
            </a:xfrm>
            <a:prstGeom prst="rect">
              <a:avLst/>
            </a:prstGeom>
            <a:solidFill>
              <a:schemeClr val="bg1"/>
            </a:solidFill>
            <a:ln>
              <a:noFill/>
            </a:ln>
          </p:spPr>
          <p:txBody>
            <a:bodyPr wrap="square" rtlCol="0">
              <a:spAutoFit/>
            </a:bodyPr>
            <a:lstStyle/>
            <a:p>
              <a:r>
                <a:rPr kumimoji="1" lang="en-US" altLang="ja-JP" dirty="0" smtClean="0"/>
                <a:t>Transmitted signals</a:t>
              </a:r>
              <a:endParaRPr kumimoji="1" lang="ja-JP" altLang="en-US" dirty="0"/>
            </a:p>
          </p:txBody>
        </p:sp>
        <p:sp>
          <p:nvSpPr>
            <p:cNvPr id="25" name="テキスト ボックス 24"/>
            <p:cNvSpPr txBox="1"/>
            <p:nvPr/>
          </p:nvSpPr>
          <p:spPr>
            <a:xfrm>
              <a:off x="5736309" y="3490254"/>
              <a:ext cx="863875" cy="369332"/>
            </a:xfrm>
            <a:prstGeom prst="rect">
              <a:avLst/>
            </a:prstGeom>
            <a:solidFill>
              <a:srgbClr val="FF6600"/>
            </a:solidFill>
          </p:spPr>
          <p:txBody>
            <a:bodyPr wrap="square" rtlCol="0">
              <a:spAutoFit/>
            </a:bodyPr>
            <a:lstStyle/>
            <a:p>
              <a:pPr algn="ctr"/>
              <a:r>
                <a:rPr kumimoji="1" lang="en-US" altLang="ja-JP" i="1" dirty="0" smtClean="0"/>
                <a:t>Scan</a:t>
              </a:r>
              <a:endParaRPr kumimoji="1" lang="ja-JP" altLang="en-US" i="1" dirty="0"/>
            </a:p>
          </p:txBody>
        </p:sp>
        <p:sp>
          <p:nvSpPr>
            <p:cNvPr id="21" name="正方形/長方形 20"/>
            <p:cNvSpPr/>
            <p:nvPr/>
          </p:nvSpPr>
          <p:spPr>
            <a:xfrm>
              <a:off x="7522794" y="1983211"/>
              <a:ext cx="1042625" cy="114121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203462" y="1762125"/>
              <a:ext cx="648795" cy="5752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231913" y="2489256"/>
              <a:ext cx="290881" cy="50202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7002463" y="2897664"/>
              <a:ext cx="229450" cy="22675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154617" y="2071132"/>
              <a:ext cx="127000" cy="8265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019800" y="2276229"/>
              <a:ext cx="537311" cy="13934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台形 30"/>
            <p:cNvSpPr/>
            <p:nvPr/>
          </p:nvSpPr>
          <p:spPr>
            <a:xfrm>
              <a:off x="5931882" y="2667000"/>
              <a:ext cx="402494" cy="324284"/>
            </a:xfrm>
            <a:prstGeom prst="trapezoid">
              <a:avLst>
                <a:gd name="adj" fmla="val 50456"/>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600183" y="1629897"/>
              <a:ext cx="1273823" cy="646331"/>
            </a:xfrm>
            <a:prstGeom prst="rect">
              <a:avLst/>
            </a:prstGeom>
            <a:solidFill>
              <a:schemeClr val="bg1"/>
            </a:solidFill>
          </p:spPr>
          <p:txBody>
            <a:bodyPr wrap="square" rtlCol="0">
              <a:spAutoFit/>
            </a:bodyPr>
            <a:lstStyle/>
            <a:p>
              <a:r>
                <a:rPr kumimoji="1" lang="en-US" altLang="ja-JP" dirty="0" smtClean="0"/>
                <a:t>Output signals</a:t>
              </a:r>
              <a:endParaRPr kumimoji="1" lang="ja-JP" altLang="en-US" dirty="0"/>
            </a:p>
          </p:txBody>
        </p:sp>
        <p:cxnSp>
          <p:nvCxnSpPr>
            <p:cNvPr id="33" name="曲線コネクタ 32"/>
            <p:cNvCxnSpPr/>
            <p:nvPr/>
          </p:nvCxnSpPr>
          <p:spPr>
            <a:xfrm rot="5400000" flipH="1" flipV="1">
              <a:off x="6605842" y="2482471"/>
              <a:ext cx="1083145" cy="670661"/>
            </a:xfrm>
            <a:prstGeom prst="curvedConnector3">
              <a:avLst>
                <a:gd name="adj1" fmla="val 3286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曲線コネクタ 35"/>
            <p:cNvCxnSpPr/>
            <p:nvPr/>
          </p:nvCxnSpPr>
          <p:spPr>
            <a:xfrm rot="5400000" flipH="1" flipV="1">
              <a:off x="5391221" y="2416220"/>
              <a:ext cx="1288242" cy="598067"/>
            </a:xfrm>
            <a:prstGeom prst="curvedConnector3">
              <a:avLst>
                <a:gd name="adj1" fmla="val 24975"/>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3468603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41987" name="スライド番号プレースホルダ 2"/>
          <p:cNvSpPr>
            <a:spLocks noGrp="1"/>
          </p:cNvSpPr>
          <p:nvPr>
            <p:ph type="sldNum" sz="quarter" idx="11"/>
          </p:nvPr>
        </p:nvSpPr>
        <p:spPr>
          <a:xfrm>
            <a:off x="7319343" y="6556376"/>
            <a:ext cx="2895600" cy="365125"/>
          </a:xfrm>
          <a:noFill/>
        </p:spPr>
        <p:txBody>
          <a:bodyPr/>
          <a:lstStyle/>
          <a:p>
            <a:fld id="{BDBB02DC-1534-B34F-ABA9-210CCBF009BE}" type="slidenum">
              <a:rPr lang="en-US" altLang="ja-JP" smtClean="0">
                <a:latin typeface="Arial" pitchFamily="-1" charset="0"/>
                <a:ea typeface="ＭＳ Ｐゴシック" pitchFamily="-1" charset="-128"/>
                <a:cs typeface="ＭＳ Ｐゴシック" pitchFamily="-1" charset="-128"/>
              </a:rPr>
              <a:pPr/>
              <a:t>53</a:t>
            </a:fld>
            <a:endParaRPr lang="en-US" altLang="ja-JP" smtClean="0">
              <a:latin typeface="Arial" pitchFamily="-1" charset="0"/>
              <a:ea typeface="ＭＳ Ｐゴシック" pitchFamily="-1" charset="-128"/>
              <a:cs typeface="ＭＳ Ｐゴシック" pitchFamily="-1" charset="-128"/>
            </a:endParaRPr>
          </a:p>
        </p:txBody>
      </p:sp>
      <p:grpSp>
        <p:nvGrpSpPr>
          <p:cNvPr id="2" name="グループ化 16"/>
          <p:cNvGrpSpPr>
            <a:grpSpLocks/>
          </p:cNvGrpSpPr>
          <p:nvPr/>
        </p:nvGrpSpPr>
        <p:grpSpPr bwMode="auto">
          <a:xfrm>
            <a:off x="614363" y="1214439"/>
            <a:ext cx="3465511" cy="5199062"/>
            <a:chOff x="571472" y="1214422"/>
            <a:chExt cx="3466320" cy="5199480"/>
          </a:xfrm>
        </p:grpSpPr>
        <p:grpSp>
          <p:nvGrpSpPr>
            <p:cNvPr id="3" name="グループ化 9"/>
            <p:cNvGrpSpPr>
              <a:grpSpLocks noChangeAspect="1"/>
            </p:cNvGrpSpPr>
            <p:nvPr/>
          </p:nvGrpSpPr>
          <p:grpSpPr bwMode="auto">
            <a:xfrm>
              <a:off x="571472" y="1214422"/>
              <a:ext cx="3466320" cy="5199480"/>
              <a:chOff x="857224" y="685781"/>
              <a:chExt cx="2424000" cy="3636000"/>
            </a:xfrm>
          </p:grpSpPr>
          <p:pic>
            <p:nvPicPr>
              <p:cNvPr id="41997" name="図 10" descr="TKP1号機外観（化研） 008.jpg"/>
              <p:cNvPicPr>
                <a:picLocks noChangeAspect="1"/>
              </p:cNvPicPr>
              <p:nvPr/>
            </p:nvPicPr>
            <p:blipFill>
              <a:blip r:embed="rId3">
                <a:lum bright="6000" contrast="4000"/>
              </a:blip>
              <a:srcRect/>
              <a:stretch>
                <a:fillRect/>
              </a:stretch>
            </p:blipFill>
            <p:spPr bwMode="auto">
              <a:xfrm>
                <a:off x="857224" y="685781"/>
                <a:ext cx="2424000" cy="3636000"/>
              </a:xfrm>
              <a:prstGeom prst="rect">
                <a:avLst/>
              </a:prstGeom>
              <a:noFill/>
              <a:ln w="9525">
                <a:noFill/>
                <a:miter lim="800000"/>
                <a:headEnd/>
                <a:tailEnd/>
              </a:ln>
            </p:spPr>
          </p:pic>
          <p:sp>
            <p:nvSpPr>
              <p:cNvPr id="41998" name="テキスト ボックス 13"/>
              <p:cNvSpPr txBox="1">
                <a:spLocks noChangeArrowheads="1"/>
              </p:cNvSpPr>
              <p:nvPr/>
            </p:nvSpPr>
            <p:spPr bwMode="auto">
              <a:xfrm>
                <a:off x="1286053" y="3143382"/>
                <a:ext cx="376738" cy="150672"/>
              </a:xfrm>
              <a:prstGeom prst="rect">
                <a:avLst/>
              </a:prstGeom>
              <a:solidFill>
                <a:srgbClr val="CCFFFF"/>
              </a:solidFill>
              <a:ln w="9525">
                <a:noFill/>
                <a:miter lim="800000"/>
                <a:headEnd/>
                <a:tailEnd/>
              </a:ln>
            </p:spPr>
            <p:txBody>
              <a:bodyPr wrap="none" lIns="0" tIns="0" rIns="0" bIns="0">
                <a:prstTxWarp prst="textNoShape">
                  <a:avLst/>
                </a:prstTxWarp>
                <a:spAutoFit/>
              </a:bodyPr>
              <a:lstStyle/>
              <a:p>
                <a:r>
                  <a:rPr lang="en-US" altLang="ja-JP" sz="1400">
                    <a:latin typeface="Symbol" pitchFamily="-1" charset="2"/>
                  </a:rPr>
                  <a:t>W</a:t>
                </a:r>
                <a:r>
                  <a:rPr lang="en-US" altLang="ja-JP" sz="1400">
                    <a:latin typeface="Calibri" pitchFamily="-1" charset="0"/>
                  </a:rPr>
                  <a:t>-filter</a:t>
                </a:r>
              </a:p>
            </p:txBody>
          </p:sp>
          <p:sp>
            <p:nvSpPr>
              <p:cNvPr id="41999" name="テキスト ボックス 14"/>
              <p:cNvSpPr txBox="1">
                <a:spLocks noChangeArrowheads="1"/>
              </p:cNvSpPr>
              <p:nvPr/>
            </p:nvSpPr>
            <p:spPr bwMode="auto">
              <a:xfrm>
                <a:off x="2460064" y="2728271"/>
                <a:ext cx="618926" cy="150672"/>
              </a:xfrm>
              <a:prstGeom prst="rect">
                <a:avLst/>
              </a:prstGeom>
              <a:solidFill>
                <a:srgbClr val="CCFFFF"/>
              </a:solidFill>
              <a:ln w="9525">
                <a:noFill/>
                <a:miter lim="800000"/>
                <a:headEnd/>
                <a:tailEnd/>
              </a:ln>
            </p:spPr>
            <p:txBody>
              <a:bodyPr wrap="none" lIns="0" tIns="0" rIns="0" bIns="0">
                <a:prstTxWarp prst="textNoShape">
                  <a:avLst/>
                </a:prstTxWarp>
                <a:spAutoFit/>
              </a:bodyPr>
              <a:lstStyle/>
              <a:p>
                <a:r>
                  <a:rPr lang="en-US" altLang="ja-JP" sz="1400">
                    <a:latin typeface="Calibri" pitchFamily="-1" charset="0"/>
                  </a:rPr>
                  <a:t>Double tank</a:t>
                </a:r>
              </a:p>
            </p:txBody>
          </p:sp>
          <p:sp>
            <p:nvSpPr>
              <p:cNvPr id="42000" name="テキスト ボックス 15"/>
              <p:cNvSpPr txBox="1">
                <a:spLocks noChangeArrowheads="1"/>
              </p:cNvSpPr>
              <p:nvPr/>
            </p:nvSpPr>
            <p:spPr bwMode="auto">
              <a:xfrm>
                <a:off x="1206921" y="935564"/>
                <a:ext cx="615939" cy="150672"/>
              </a:xfrm>
              <a:prstGeom prst="rect">
                <a:avLst/>
              </a:prstGeom>
              <a:solidFill>
                <a:srgbClr val="CCFFFF"/>
              </a:solidFill>
              <a:ln w="9525">
                <a:noFill/>
                <a:miter lim="800000"/>
                <a:headEnd/>
                <a:tailEnd/>
              </a:ln>
            </p:spPr>
            <p:txBody>
              <a:bodyPr wrap="none" lIns="0" tIns="0" rIns="0" bIns="0">
                <a:prstTxWarp prst="textNoShape">
                  <a:avLst/>
                </a:prstTxWarp>
                <a:spAutoFit/>
              </a:bodyPr>
              <a:lstStyle/>
              <a:p>
                <a:r>
                  <a:rPr lang="en-US" altLang="ja-JP" sz="1400">
                    <a:latin typeface="Calibri" pitchFamily="-1" charset="0"/>
                  </a:rPr>
                  <a:t>CCD camera</a:t>
                </a:r>
              </a:p>
            </p:txBody>
          </p:sp>
        </p:grpSp>
        <p:sp>
          <p:nvSpPr>
            <p:cNvPr id="41993" name="テキスト ボックス 4"/>
            <p:cNvSpPr txBox="1">
              <a:spLocks noChangeArrowheads="1"/>
            </p:cNvSpPr>
            <p:nvPr/>
          </p:nvSpPr>
          <p:spPr bwMode="auto">
            <a:xfrm>
              <a:off x="2857144" y="1890690"/>
              <a:ext cx="921741" cy="215461"/>
            </a:xfrm>
            <a:prstGeom prst="rect">
              <a:avLst/>
            </a:prstGeom>
            <a:solidFill>
              <a:srgbClr val="CCFFFF"/>
            </a:solidFill>
            <a:ln w="9525">
              <a:noFill/>
              <a:miter lim="800000"/>
              <a:headEnd/>
              <a:tailEnd/>
            </a:ln>
          </p:spPr>
          <p:txBody>
            <a:bodyPr wrap="none" lIns="0" tIns="0" rIns="0" bIns="0">
              <a:prstTxWarp prst="textNoShape">
                <a:avLst/>
              </a:prstTxWarp>
              <a:spAutoFit/>
            </a:bodyPr>
            <a:lstStyle/>
            <a:p>
              <a:r>
                <a:rPr lang="en-US" altLang="ja-JP" sz="1400">
                  <a:latin typeface="Calibri" pitchFamily="-1" charset="0"/>
                </a:rPr>
                <a:t>Nanotip-FEG</a:t>
              </a:r>
            </a:p>
          </p:txBody>
        </p:sp>
        <p:sp>
          <p:nvSpPr>
            <p:cNvPr id="6" name="右中かっこ 5"/>
            <p:cNvSpPr/>
            <p:nvPr/>
          </p:nvSpPr>
          <p:spPr>
            <a:xfrm>
              <a:off x="2624588" y="1428751"/>
              <a:ext cx="166727" cy="1208185"/>
            </a:xfrm>
            <a:prstGeom prst="rightBrace">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7" name="右中かっこ 6"/>
            <p:cNvSpPr/>
            <p:nvPr/>
          </p:nvSpPr>
          <p:spPr>
            <a:xfrm>
              <a:off x="2624588" y="2848090"/>
              <a:ext cx="185781" cy="717608"/>
            </a:xfrm>
            <a:prstGeom prst="rightBrace">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41996" name="テキスト ボックス 7"/>
            <p:cNvSpPr txBox="1">
              <a:spLocks noChangeArrowheads="1"/>
            </p:cNvSpPr>
            <p:nvPr/>
          </p:nvSpPr>
          <p:spPr bwMode="auto">
            <a:xfrm>
              <a:off x="2857144" y="3067047"/>
              <a:ext cx="885065" cy="215461"/>
            </a:xfrm>
            <a:prstGeom prst="rect">
              <a:avLst/>
            </a:prstGeom>
            <a:solidFill>
              <a:srgbClr val="CCFFFF"/>
            </a:solidFill>
            <a:ln w="9525">
              <a:noFill/>
              <a:miter lim="800000"/>
              <a:headEnd/>
              <a:tailEnd/>
            </a:ln>
          </p:spPr>
          <p:txBody>
            <a:bodyPr wrap="none" lIns="0" tIns="0" rIns="0" bIns="0">
              <a:prstTxWarp prst="textNoShape">
                <a:avLst/>
              </a:prstTxWarp>
              <a:spAutoFit/>
            </a:bodyPr>
            <a:lstStyle/>
            <a:p>
              <a:r>
                <a:rPr lang="en-US" altLang="ja-JP" sz="1400">
                  <a:latin typeface="Calibri" pitchFamily="-1" charset="0"/>
                </a:rPr>
                <a:t>Cs corrector</a:t>
              </a:r>
            </a:p>
          </p:txBody>
        </p:sp>
      </p:grpSp>
      <p:sp>
        <p:nvSpPr>
          <p:cNvPr id="398348" name="テキスト ボックス 17"/>
          <p:cNvSpPr txBox="1">
            <a:spLocks noChangeArrowheads="1"/>
          </p:cNvSpPr>
          <p:nvPr/>
        </p:nvSpPr>
        <p:spPr bwMode="auto">
          <a:xfrm>
            <a:off x="4257677" y="942975"/>
            <a:ext cx="4973591" cy="4778232"/>
          </a:xfrm>
          <a:prstGeom prst="rect">
            <a:avLst/>
          </a:prstGeom>
          <a:noFill/>
          <a:ln w="9525">
            <a:noFill/>
            <a:miter lim="800000"/>
            <a:headEnd/>
            <a:tailEnd/>
          </a:ln>
        </p:spPr>
        <p:txBody>
          <a:bodyPr wrap="none">
            <a:prstTxWarp prst="textNoShape">
              <a:avLst/>
            </a:prstTxWarp>
            <a:spAutoFit/>
          </a:bodyPr>
          <a:lstStyle/>
          <a:p>
            <a:pPr>
              <a:lnSpc>
                <a:spcPct val="150000"/>
              </a:lnSpc>
              <a:defRPr/>
            </a:pPr>
            <a:r>
              <a:rPr lang="en-US" altLang="ja-JP" sz="2000" b="1" i="1" dirty="0" err="1">
                <a:solidFill>
                  <a:srgbClr val="0000FF"/>
                </a:solidFill>
                <a:effectLst>
                  <a:outerShdw blurRad="38100" dist="38100" dir="2700000" algn="tl">
                    <a:srgbClr val="000000"/>
                  </a:outerShdw>
                </a:effectLst>
                <a:latin typeface="Times New Roman" pitchFamily="-109" charset="0"/>
                <a:ea typeface="Times New Roman" pitchFamily="-109" charset="0"/>
                <a:cs typeface="Times New Roman" pitchFamily="-109" charset="0"/>
              </a:rPr>
              <a:t>Nanotip</a:t>
            </a:r>
            <a:r>
              <a:rPr lang="en-US" altLang="ja-JP" sz="2000" b="1" i="1" dirty="0">
                <a:solidFill>
                  <a:srgbClr val="0000FF"/>
                </a:solidFill>
                <a:effectLst>
                  <a:outerShdw blurRad="38100" dist="38100" dir="2700000" algn="tl">
                    <a:srgbClr val="000000"/>
                  </a:outerShdw>
                </a:effectLst>
                <a:latin typeface="Times New Roman" pitchFamily="-109" charset="0"/>
                <a:ea typeface="Times New Roman" pitchFamily="-109" charset="0"/>
                <a:cs typeface="Times New Roman" pitchFamily="-109" charset="0"/>
              </a:rPr>
              <a:t> cold-FEG (field-emission gun)</a:t>
            </a:r>
          </a:p>
          <a:p>
            <a:pPr>
              <a:lnSpc>
                <a:spcPct val="150000"/>
              </a:lnSpc>
              <a:defRPr/>
            </a:pP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Acceleration voltage</a:t>
            </a: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200 kV</a:t>
            </a:r>
          </a:p>
          <a:p>
            <a:pPr>
              <a:lnSpc>
                <a:spcPct val="150000"/>
              </a:lnSpc>
              <a:defRPr/>
            </a:pP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Emitter</a:t>
            </a: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W&lt;111&gt;</a:t>
            </a:r>
          </a:p>
          <a:p>
            <a:pPr>
              <a:lnSpc>
                <a:spcPct val="150000"/>
              </a:lnSpc>
              <a:defRPr/>
            </a:pP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Build-up of emitter</a:t>
            </a: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Thermal-field treatment</a:t>
            </a:r>
          </a:p>
          <a:p>
            <a:pPr>
              <a:lnSpc>
                <a:spcPct val="150000"/>
              </a:lnSpc>
              <a:defRPr/>
            </a:pP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Pressure</a:t>
            </a: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 &lt; 5 </a:t>
            </a:r>
            <a:r>
              <a:rPr lang="en-US" altLang="ja-JP" b="1" dirty="0" err="1">
                <a:latin typeface="Times New Roman" pitchFamily="-109" charset="0"/>
                <a:ea typeface="Times New Roman" pitchFamily="-109" charset="0"/>
                <a:cs typeface="Times New Roman" pitchFamily="-109" charset="0"/>
              </a:rPr>
              <a:t>x</a:t>
            </a:r>
            <a:r>
              <a:rPr lang="en-US" altLang="ja-JP" b="1" dirty="0">
                <a:latin typeface="Times New Roman" pitchFamily="-109" charset="0"/>
                <a:ea typeface="Times New Roman" pitchFamily="-109" charset="0"/>
                <a:cs typeface="Times New Roman" pitchFamily="-109" charset="0"/>
              </a:rPr>
              <a:t> 10</a:t>
            </a:r>
            <a:r>
              <a:rPr lang="en-US" altLang="ja-JP" b="1" baseline="30000" dirty="0">
                <a:latin typeface="Times New Roman" pitchFamily="-109" charset="0"/>
                <a:ea typeface="Times New Roman" pitchFamily="-109" charset="0"/>
                <a:cs typeface="Times New Roman" pitchFamily="-109" charset="0"/>
              </a:rPr>
              <a:t>-9</a:t>
            </a:r>
            <a:r>
              <a:rPr lang="en-US" altLang="ja-JP" b="1" dirty="0">
                <a:latin typeface="Times New Roman" pitchFamily="-109" charset="0"/>
                <a:ea typeface="Times New Roman" pitchFamily="-109" charset="0"/>
                <a:cs typeface="Times New Roman" pitchFamily="-109" charset="0"/>
              </a:rPr>
              <a:t> Pa</a:t>
            </a:r>
          </a:p>
          <a:p>
            <a:pPr>
              <a:lnSpc>
                <a:spcPct val="150000"/>
              </a:lnSpc>
              <a:defRPr/>
            </a:pPr>
            <a:r>
              <a:rPr lang="en-US" altLang="ja-JP" sz="2000" b="1" i="1" dirty="0">
                <a:solidFill>
                  <a:srgbClr val="0000FF"/>
                </a:solidFill>
                <a:effectLst>
                  <a:outerShdw blurRad="38100" dist="38100" dir="2700000" algn="tl">
                    <a:srgbClr val="000000"/>
                  </a:outerShdw>
                </a:effectLst>
                <a:latin typeface="Times New Roman" pitchFamily="-109" charset="0"/>
                <a:ea typeface="Times New Roman" pitchFamily="-109" charset="0"/>
                <a:cs typeface="Times New Roman" pitchFamily="-109" charset="0"/>
              </a:rPr>
              <a:t>C</a:t>
            </a:r>
            <a:r>
              <a:rPr lang="en-US" altLang="ja-JP" sz="2000" b="1" i="1" baseline="-25000" dirty="0">
                <a:solidFill>
                  <a:srgbClr val="0000FF"/>
                </a:solidFill>
                <a:effectLst>
                  <a:outerShdw blurRad="38100" dist="38100" dir="2700000" algn="tl">
                    <a:srgbClr val="000000"/>
                  </a:outerShdw>
                </a:effectLst>
                <a:latin typeface="Times New Roman" pitchFamily="-109" charset="0"/>
                <a:ea typeface="Times New Roman" pitchFamily="-109" charset="0"/>
                <a:cs typeface="Times New Roman" pitchFamily="-109" charset="0"/>
              </a:rPr>
              <a:t>s</a:t>
            </a:r>
            <a:r>
              <a:rPr lang="en-US" altLang="ja-JP" sz="2000" b="1" i="1" dirty="0">
                <a:solidFill>
                  <a:srgbClr val="0000FF"/>
                </a:solidFill>
                <a:effectLst>
                  <a:outerShdw blurRad="38100" dist="38100" dir="2700000" algn="tl">
                    <a:srgbClr val="000000"/>
                  </a:outerShdw>
                </a:effectLst>
                <a:latin typeface="Times New Roman" pitchFamily="-109" charset="0"/>
                <a:ea typeface="Times New Roman" pitchFamily="-109" charset="0"/>
                <a:cs typeface="Times New Roman" pitchFamily="-109" charset="0"/>
              </a:rPr>
              <a:t> corrector</a:t>
            </a:r>
          </a:p>
          <a:p>
            <a:pPr>
              <a:lnSpc>
                <a:spcPct val="150000"/>
              </a:lnSpc>
              <a:defRPr/>
            </a:pP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Convergent semi-angle</a:t>
            </a: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23 </a:t>
            </a:r>
            <a:r>
              <a:rPr lang="en-US" altLang="ja-JP" b="1" dirty="0" err="1">
                <a:latin typeface="Times New Roman" pitchFamily="-109" charset="0"/>
                <a:ea typeface="Times New Roman" pitchFamily="-109" charset="0"/>
                <a:cs typeface="Times New Roman" pitchFamily="-109" charset="0"/>
              </a:rPr>
              <a:t>mrad</a:t>
            </a:r>
            <a:endParaRPr lang="en-US" altLang="ja-JP" b="1" dirty="0">
              <a:latin typeface="Times New Roman" pitchFamily="-109" charset="0"/>
              <a:ea typeface="Times New Roman" pitchFamily="-109" charset="0"/>
              <a:cs typeface="Times New Roman" pitchFamily="-109" charset="0"/>
            </a:endParaRPr>
          </a:p>
          <a:p>
            <a:pPr>
              <a:lnSpc>
                <a:spcPct val="150000"/>
              </a:lnSpc>
              <a:defRPr/>
            </a:pP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Probe size</a:t>
            </a: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0.07 nm</a:t>
            </a:r>
          </a:p>
          <a:p>
            <a:pPr>
              <a:lnSpc>
                <a:spcPct val="150000"/>
              </a:lnSpc>
              <a:defRPr/>
            </a:pPr>
            <a:r>
              <a:rPr lang="en-US" altLang="ja-JP" sz="2000" b="1" i="1" dirty="0">
                <a:solidFill>
                  <a:srgbClr val="0000FF"/>
                </a:solidFill>
                <a:effectLst>
                  <a:outerShdw blurRad="38100" dist="38100" dir="2700000" algn="tl">
                    <a:srgbClr val="000000"/>
                  </a:outerShdw>
                </a:effectLst>
                <a:latin typeface="Times New Roman" pitchFamily="-109" charset="0"/>
                <a:ea typeface="Times New Roman" pitchFamily="-109" charset="0"/>
                <a:cs typeface="Times New Roman" pitchFamily="-109" charset="0"/>
              </a:rPr>
              <a:t>Omega filter</a:t>
            </a:r>
          </a:p>
          <a:p>
            <a:pPr>
              <a:lnSpc>
                <a:spcPct val="150000"/>
              </a:lnSpc>
              <a:defRPr/>
            </a:pP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Energy resolution</a:t>
            </a: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0.4</a:t>
            </a: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0.5 </a:t>
            </a:r>
            <a:r>
              <a:rPr lang="en-US" altLang="ja-JP" b="1" dirty="0" err="1">
                <a:latin typeface="Times New Roman" pitchFamily="-109" charset="0"/>
                <a:ea typeface="Times New Roman" pitchFamily="-109" charset="0"/>
                <a:cs typeface="Times New Roman" pitchFamily="-109" charset="0"/>
              </a:rPr>
              <a:t>eV</a:t>
            </a:r>
            <a:endParaRPr lang="en-US" altLang="ja-JP" b="1" dirty="0">
              <a:latin typeface="Times New Roman" pitchFamily="-109" charset="0"/>
              <a:ea typeface="Times New Roman" pitchFamily="-109" charset="0"/>
              <a:cs typeface="Times New Roman" pitchFamily="-109" charset="0"/>
            </a:endParaRPr>
          </a:p>
          <a:p>
            <a:pPr>
              <a:lnSpc>
                <a:spcPct val="150000"/>
              </a:lnSpc>
              <a:defRPr/>
            </a:pP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Collection angle</a:t>
            </a:r>
            <a:r>
              <a:rPr lang="ja-JP" altLang="en-US" b="1" dirty="0">
                <a:latin typeface="Times New Roman" pitchFamily="-109" charset="0"/>
                <a:ea typeface="Times New Roman" pitchFamily="-109" charset="0"/>
                <a:cs typeface="Times New Roman" pitchFamily="-109" charset="0"/>
              </a:rPr>
              <a:t>：</a:t>
            </a:r>
            <a:r>
              <a:rPr lang="en-US" altLang="ja-JP" b="1" dirty="0">
                <a:latin typeface="Times New Roman" pitchFamily="-109" charset="0"/>
                <a:ea typeface="Times New Roman" pitchFamily="-109" charset="0"/>
                <a:cs typeface="Times New Roman" pitchFamily="-109" charset="0"/>
              </a:rPr>
              <a:t>10 </a:t>
            </a:r>
            <a:r>
              <a:rPr lang="en-US" altLang="ja-JP" b="1" dirty="0" err="1">
                <a:latin typeface="Times New Roman" pitchFamily="-109" charset="0"/>
                <a:ea typeface="Times New Roman" pitchFamily="-109" charset="0"/>
                <a:cs typeface="Times New Roman" pitchFamily="-109" charset="0"/>
              </a:rPr>
              <a:t>mrad</a:t>
            </a:r>
            <a:endParaRPr lang="en-US" altLang="ja-JP" b="1" dirty="0">
              <a:latin typeface="Times New Roman" pitchFamily="-109" charset="0"/>
              <a:ea typeface="Times New Roman" pitchFamily="-109" charset="0"/>
              <a:cs typeface="Times New Roman" pitchFamily="-109" charset="0"/>
            </a:endParaRPr>
          </a:p>
        </p:txBody>
      </p:sp>
      <p:sp>
        <p:nvSpPr>
          <p:cNvPr id="41990" name="テキスト ボックス 18"/>
          <p:cNvSpPr txBox="1">
            <a:spLocks noChangeArrowheads="1"/>
          </p:cNvSpPr>
          <p:nvPr/>
        </p:nvSpPr>
        <p:spPr bwMode="auto">
          <a:xfrm>
            <a:off x="1077343" y="285751"/>
            <a:ext cx="7177060" cy="461665"/>
          </a:xfrm>
          <a:prstGeom prst="rect">
            <a:avLst/>
          </a:prstGeom>
          <a:noFill/>
          <a:ln w="9525">
            <a:noFill/>
            <a:miter lim="800000"/>
            <a:headEnd/>
            <a:tailEnd/>
          </a:ln>
        </p:spPr>
        <p:txBody>
          <a:bodyPr wrap="square">
            <a:prstTxWarp prst="textNoShape">
              <a:avLst/>
            </a:prstTxWarp>
            <a:spAutoFit/>
          </a:bodyPr>
          <a:lstStyle/>
          <a:p>
            <a:pPr algn="ctr"/>
            <a:r>
              <a:rPr lang="en-US" altLang="ja-JP" sz="2400" dirty="0">
                <a:solidFill>
                  <a:srgbClr val="0000FF"/>
                </a:solidFill>
                <a:ea typeface="Times New Roman" pitchFamily="-1" charset="0"/>
                <a:cs typeface="Times New Roman" pitchFamily="-1" charset="0"/>
              </a:rPr>
              <a:t>C</a:t>
            </a:r>
            <a:r>
              <a:rPr lang="en-US" altLang="ja-JP" sz="2400" baseline="-25000" dirty="0">
                <a:solidFill>
                  <a:srgbClr val="0000FF"/>
                </a:solidFill>
                <a:ea typeface="Times New Roman" pitchFamily="-1" charset="0"/>
                <a:cs typeface="Times New Roman" pitchFamily="-1" charset="0"/>
              </a:rPr>
              <a:t>s</a:t>
            </a:r>
            <a:r>
              <a:rPr lang="en-US" altLang="ja-JP" sz="2400" dirty="0">
                <a:solidFill>
                  <a:srgbClr val="0000FF"/>
                </a:solidFill>
                <a:ea typeface="Times New Roman" pitchFamily="-1" charset="0"/>
                <a:cs typeface="Times New Roman" pitchFamily="-1" charset="0"/>
              </a:rPr>
              <a:t> corrected STEM equipped with a </a:t>
            </a:r>
            <a:r>
              <a:rPr lang="en-US" altLang="ja-JP" sz="2400" dirty="0" err="1">
                <a:solidFill>
                  <a:srgbClr val="0000FF"/>
                </a:solidFill>
                <a:ea typeface="Times New Roman" pitchFamily="-1" charset="0"/>
                <a:cs typeface="Times New Roman" pitchFamily="-1" charset="0"/>
              </a:rPr>
              <a:t>nanotip</a:t>
            </a:r>
            <a:r>
              <a:rPr lang="en-US" altLang="ja-JP" sz="2400" dirty="0">
                <a:solidFill>
                  <a:srgbClr val="0000FF"/>
                </a:solidFill>
                <a:ea typeface="Times New Roman" pitchFamily="-1" charset="0"/>
                <a:cs typeface="Times New Roman" pitchFamily="-1" charset="0"/>
              </a:rPr>
              <a:t> FEG</a:t>
            </a:r>
          </a:p>
        </p:txBody>
      </p:sp>
      <p:sp>
        <p:nvSpPr>
          <p:cNvPr id="41991" name="テキスト ボックス 16"/>
          <p:cNvSpPr txBox="1">
            <a:spLocks noChangeArrowheads="1"/>
          </p:cNvSpPr>
          <p:nvPr/>
        </p:nvSpPr>
        <p:spPr bwMode="auto">
          <a:xfrm>
            <a:off x="4657726" y="5743575"/>
            <a:ext cx="3596679" cy="646331"/>
          </a:xfrm>
          <a:prstGeom prst="rect">
            <a:avLst/>
          </a:prstGeom>
          <a:solidFill>
            <a:srgbClr val="000090"/>
          </a:solidFill>
          <a:ln w="9525">
            <a:noFill/>
            <a:miter lim="800000"/>
            <a:headEnd/>
            <a:tailEnd/>
          </a:ln>
        </p:spPr>
        <p:txBody>
          <a:bodyPr wrap="square">
            <a:prstTxWarp prst="textNoShape">
              <a:avLst/>
            </a:prstTxWarp>
            <a:spAutoFit/>
          </a:bodyPr>
          <a:lstStyle/>
          <a:p>
            <a:r>
              <a:rPr lang="en-US" altLang="ja-JP" b="1" dirty="0">
                <a:solidFill>
                  <a:srgbClr val="66FFFF"/>
                </a:solidFill>
                <a:ea typeface="Times New Roman" pitchFamily="-1" charset="0"/>
                <a:cs typeface="Times New Roman" pitchFamily="-1" charset="0"/>
              </a:rPr>
              <a:t>Stability : 0.2 nm/min (spatial)</a:t>
            </a:r>
          </a:p>
          <a:p>
            <a:r>
              <a:rPr lang="en-US" altLang="ja-JP" b="1" dirty="0">
                <a:solidFill>
                  <a:srgbClr val="66FFFF"/>
                </a:solidFill>
                <a:ea typeface="Times New Roman" pitchFamily="-1" charset="0"/>
                <a:cs typeface="Times New Roman" pitchFamily="-1" charset="0"/>
              </a:rPr>
              <a:t>                 0.04 </a:t>
            </a:r>
            <a:r>
              <a:rPr lang="en-US" altLang="ja-JP" b="1" dirty="0" err="1">
                <a:solidFill>
                  <a:srgbClr val="66FFFF"/>
                </a:solidFill>
                <a:ea typeface="Times New Roman" pitchFamily="-1" charset="0"/>
                <a:cs typeface="Times New Roman" pitchFamily="-1" charset="0"/>
              </a:rPr>
              <a:t>eV</a:t>
            </a:r>
            <a:r>
              <a:rPr lang="en-US" altLang="ja-JP" b="1" dirty="0">
                <a:solidFill>
                  <a:srgbClr val="66FFFF"/>
                </a:solidFill>
                <a:ea typeface="Times New Roman" pitchFamily="-1" charset="0"/>
                <a:cs typeface="Times New Roman" pitchFamily="-1" charset="0"/>
              </a:rPr>
              <a:t>/min (energy)</a:t>
            </a:r>
          </a:p>
        </p:txBody>
      </p:sp>
      <p:sp>
        <p:nvSpPr>
          <p:cNvPr id="17" name="フッター プレースホルダ 16"/>
          <p:cNvSpPr>
            <a:spLocks noGrp="1"/>
          </p:cNvSpPr>
          <p:nvPr>
            <p:ph type="ftr" sz="quarter" idx="11"/>
          </p:nvPr>
        </p:nvSpPr>
        <p:spPr>
          <a:xfrm>
            <a:off x="2905891" y="6556376"/>
            <a:ext cx="2895600" cy="365125"/>
          </a:xfrm>
        </p:spPr>
        <p:txBody>
          <a:bodyPr/>
          <a:lstStyle/>
          <a:p>
            <a:r>
              <a:rPr lang="en-US" altLang="ja-JP" smtClean="0"/>
              <a:t>IAM/MSE</a:t>
            </a:r>
            <a:endParaRPr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9"/>
          <p:cNvGrpSpPr>
            <a:grpSpLocks/>
          </p:cNvGrpSpPr>
          <p:nvPr/>
        </p:nvGrpSpPr>
        <p:grpSpPr bwMode="auto">
          <a:xfrm>
            <a:off x="4716466" y="4076701"/>
            <a:ext cx="3527426" cy="2457450"/>
            <a:chOff x="3288" y="2708"/>
            <a:chExt cx="1769" cy="1232"/>
          </a:xfrm>
        </p:grpSpPr>
        <p:grpSp>
          <p:nvGrpSpPr>
            <p:cNvPr id="3" name="Group 64"/>
            <p:cNvGrpSpPr>
              <a:grpSpLocks/>
            </p:cNvGrpSpPr>
            <p:nvPr/>
          </p:nvGrpSpPr>
          <p:grpSpPr bwMode="auto">
            <a:xfrm>
              <a:off x="3288" y="2750"/>
              <a:ext cx="1769" cy="1190"/>
              <a:chOff x="3379" y="3018"/>
              <a:chExt cx="1769" cy="1190"/>
            </a:xfrm>
          </p:grpSpPr>
          <p:sp>
            <p:nvSpPr>
              <p:cNvPr id="30735" name="Rectangle 65"/>
              <p:cNvSpPr>
                <a:spLocks noChangeArrowheads="1"/>
              </p:cNvSpPr>
              <p:nvPr/>
            </p:nvSpPr>
            <p:spPr bwMode="auto">
              <a:xfrm>
                <a:off x="3379" y="4020"/>
                <a:ext cx="1769" cy="181"/>
              </a:xfrm>
              <a:prstGeom prst="rect">
                <a:avLst/>
              </a:prstGeom>
              <a:solidFill>
                <a:schemeClr val="bg1"/>
              </a:solidFill>
              <a:ln w="28575">
                <a:solidFill>
                  <a:schemeClr val="tx1"/>
                </a:solidFill>
                <a:miter lim="800000"/>
                <a:headEnd/>
                <a:tailEnd/>
              </a:ln>
            </p:spPr>
            <p:txBody>
              <a:bodyPr wrap="none" anchor="ctr"/>
              <a:lstStyle/>
              <a:p>
                <a:pPr algn="ctr"/>
                <a:r>
                  <a:rPr lang="ja-JP" altLang="en-US" b="1"/>
                  <a:t>基板</a:t>
                </a:r>
                <a:endParaRPr lang="en-US" altLang="ja-JP" b="1"/>
              </a:p>
            </p:txBody>
          </p:sp>
          <p:grpSp>
            <p:nvGrpSpPr>
              <p:cNvPr id="4" name="Group 66"/>
              <p:cNvGrpSpPr>
                <a:grpSpLocks/>
              </p:cNvGrpSpPr>
              <p:nvPr/>
            </p:nvGrpSpPr>
            <p:grpSpPr bwMode="auto">
              <a:xfrm>
                <a:off x="3379" y="3430"/>
                <a:ext cx="680" cy="544"/>
                <a:chOff x="3198" y="3430"/>
                <a:chExt cx="680" cy="544"/>
              </a:xfrm>
            </p:grpSpPr>
            <p:sp>
              <p:nvSpPr>
                <p:cNvPr id="30761" name="Line 67"/>
                <p:cNvSpPr>
                  <a:spLocks noChangeShapeType="1"/>
                </p:cNvSpPr>
                <p:nvPr/>
              </p:nvSpPr>
              <p:spPr bwMode="auto">
                <a:xfrm>
                  <a:off x="3470" y="3974"/>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2" name="Line 68"/>
                <p:cNvSpPr>
                  <a:spLocks noChangeShapeType="1"/>
                </p:cNvSpPr>
                <p:nvPr/>
              </p:nvSpPr>
              <p:spPr bwMode="auto">
                <a:xfrm>
                  <a:off x="3424" y="3884"/>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3" name="Line 69"/>
                <p:cNvSpPr>
                  <a:spLocks noChangeShapeType="1"/>
                </p:cNvSpPr>
                <p:nvPr/>
              </p:nvSpPr>
              <p:spPr bwMode="auto">
                <a:xfrm>
                  <a:off x="3198" y="3430"/>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4" name="Line 70"/>
                <p:cNvSpPr>
                  <a:spLocks noChangeShapeType="1"/>
                </p:cNvSpPr>
                <p:nvPr/>
              </p:nvSpPr>
              <p:spPr bwMode="auto">
                <a:xfrm>
                  <a:off x="3243" y="3521"/>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5" name="Line 71"/>
                <p:cNvSpPr>
                  <a:spLocks noChangeShapeType="1"/>
                </p:cNvSpPr>
                <p:nvPr/>
              </p:nvSpPr>
              <p:spPr bwMode="auto">
                <a:xfrm>
                  <a:off x="3288" y="3612"/>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6" name="Line 72"/>
                <p:cNvSpPr>
                  <a:spLocks noChangeShapeType="1"/>
                </p:cNvSpPr>
                <p:nvPr/>
              </p:nvSpPr>
              <p:spPr bwMode="auto">
                <a:xfrm>
                  <a:off x="3334" y="3702"/>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7" name="Line 73"/>
                <p:cNvSpPr>
                  <a:spLocks noChangeShapeType="1"/>
                </p:cNvSpPr>
                <p:nvPr/>
              </p:nvSpPr>
              <p:spPr bwMode="auto">
                <a:xfrm>
                  <a:off x="3379" y="3793"/>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0737" name="Line 74"/>
              <p:cNvSpPr>
                <a:spLocks noChangeShapeType="1"/>
              </p:cNvSpPr>
              <p:nvPr/>
            </p:nvSpPr>
            <p:spPr bwMode="auto">
              <a:xfrm>
                <a:off x="4740" y="4110"/>
                <a:ext cx="181"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nvGrpSpPr>
              <p:cNvPr id="5" name="Group 75"/>
              <p:cNvGrpSpPr>
                <a:grpSpLocks/>
              </p:cNvGrpSpPr>
              <p:nvPr/>
            </p:nvGrpSpPr>
            <p:grpSpPr bwMode="auto">
              <a:xfrm>
                <a:off x="3833" y="3430"/>
                <a:ext cx="680" cy="544"/>
                <a:chOff x="3198" y="3430"/>
                <a:chExt cx="680" cy="544"/>
              </a:xfrm>
            </p:grpSpPr>
            <p:sp>
              <p:nvSpPr>
                <p:cNvPr id="30754" name="Line 76"/>
                <p:cNvSpPr>
                  <a:spLocks noChangeShapeType="1"/>
                </p:cNvSpPr>
                <p:nvPr/>
              </p:nvSpPr>
              <p:spPr bwMode="auto">
                <a:xfrm>
                  <a:off x="3470" y="3974"/>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5" name="Line 77"/>
                <p:cNvSpPr>
                  <a:spLocks noChangeShapeType="1"/>
                </p:cNvSpPr>
                <p:nvPr/>
              </p:nvSpPr>
              <p:spPr bwMode="auto">
                <a:xfrm>
                  <a:off x="3424" y="3884"/>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6" name="Line 78"/>
                <p:cNvSpPr>
                  <a:spLocks noChangeShapeType="1"/>
                </p:cNvSpPr>
                <p:nvPr/>
              </p:nvSpPr>
              <p:spPr bwMode="auto">
                <a:xfrm>
                  <a:off x="3198" y="3430"/>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7" name="Line 79"/>
                <p:cNvSpPr>
                  <a:spLocks noChangeShapeType="1"/>
                </p:cNvSpPr>
                <p:nvPr/>
              </p:nvSpPr>
              <p:spPr bwMode="auto">
                <a:xfrm>
                  <a:off x="3243" y="3521"/>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8" name="Line 80"/>
                <p:cNvSpPr>
                  <a:spLocks noChangeShapeType="1"/>
                </p:cNvSpPr>
                <p:nvPr/>
              </p:nvSpPr>
              <p:spPr bwMode="auto">
                <a:xfrm>
                  <a:off x="3288" y="3612"/>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9" name="Line 81"/>
                <p:cNvSpPr>
                  <a:spLocks noChangeShapeType="1"/>
                </p:cNvSpPr>
                <p:nvPr/>
              </p:nvSpPr>
              <p:spPr bwMode="auto">
                <a:xfrm>
                  <a:off x="3334" y="3702"/>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0" name="Line 82"/>
                <p:cNvSpPr>
                  <a:spLocks noChangeShapeType="1"/>
                </p:cNvSpPr>
                <p:nvPr/>
              </p:nvSpPr>
              <p:spPr bwMode="auto">
                <a:xfrm>
                  <a:off x="3379" y="3793"/>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6" name="Group 83"/>
              <p:cNvGrpSpPr>
                <a:grpSpLocks/>
              </p:cNvGrpSpPr>
              <p:nvPr/>
            </p:nvGrpSpPr>
            <p:grpSpPr bwMode="auto">
              <a:xfrm>
                <a:off x="4286" y="3430"/>
                <a:ext cx="680" cy="544"/>
                <a:chOff x="3198" y="3430"/>
                <a:chExt cx="680" cy="544"/>
              </a:xfrm>
            </p:grpSpPr>
            <p:sp>
              <p:nvSpPr>
                <p:cNvPr id="30747" name="Line 84"/>
                <p:cNvSpPr>
                  <a:spLocks noChangeShapeType="1"/>
                </p:cNvSpPr>
                <p:nvPr/>
              </p:nvSpPr>
              <p:spPr bwMode="auto">
                <a:xfrm>
                  <a:off x="3470" y="3974"/>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8" name="Line 85"/>
                <p:cNvSpPr>
                  <a:spLocks noChangeShapeType="1"/>
                </p:cNvSpPr>
                <p:nvPr/>
              </p:nvSpPr>
              <p:spPr bwMode="auto">
                <a:xfrm>
                  <a:off x="3424" y="3884"/>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9" name="Line 86"/>
                <p:cNvSpPr>
                  <a:spLocks noChangeShapeType="1"/>
                </p:cNvSpPr>
                <p:nvPr/>
              </p:nvSpPr>
              <p:spPr bwMode="auto">
                <a:xfrm>
                  <a:off x="3198" y="3430"/>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0" name="Line 87"/>
                <p:cNvSpPr>
                  <a:spLocks noChangeShapeType="1"/>
                </p:cNvSpPr>
                <p:nvPr/>
              </p:nvSpPr>
              <p:spPr bwMode="auto">
                <a:xfrm>
                  <a:off x="3243" y="3521"/>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1" name="Line 88"/>
                <p:cNvSpPr>
                  <a:spLocks noChangeShapeType="1"/>
                </p:cNvSpPr>
                <p:nvPr/>
              </p:nvSpPr>
              <p:spPr bwMode="auto">
                <a:xfrm>
                  <a:off x="3288" y="3612"/>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2" name="Line 89"/>
                <p:cNvSpPr>
                  <a:spLocks noChangeShapeType="1"/>
                </p:cNvSpPr>
                <p:nvPr/>
              </p:nvSpPr>
              <p:spPr bwMode="auto">
                <a:xfrm>
                  <a:off x="3334" y="3702"/>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3" name="Line 90"/>
                <p:cNvSpPr>
                  <a:spLocks noChangeShapeType="1"/>
                </p:cNvSpPr>
                <p:nvPr/>
              </p:nvSpPr>
              <p:spPr bwMode="auto">
                <a:xfrm>
                  <a:off x="3379" y="3793"/>
                  <a:ext cx="408" cy="0"/>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30740" name="Text Box 91"/>
              <p:cNvSpPr txBox="1">
                <a:spLocks noChangeArrowheads="1"/>
              </p:cNvSpPr>
              <p:nvPr/>
            </p:nvSpPr>
            <p:spPr bwMode="auto">
              <a:xfrm>
                <a:off x="4912" y="3977"/>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i="1">
                    <a:latin typeface="Times New Roman" pitchFamily="-111" charset="0"/>
                    <a:cs typeface="Times New Roman" pitchFamily="-111" charset="0"/>
                  </a:rPr>
                  <a:t>a</a:t>
                </a:r>
              </a:p>
            </p:txBody>
          </p:sp>
          <p:sp>
            <p:nvSpPr>
              <p:cNvPr id="30741" name="Line 92"/>
              <p:cNvSpPr>
                <a:spLocks noChangeShapeType="1"/>
              </p:cNvSpPr>
              <p:nvPr/>
            </p:nvSpPr>
            <p:spPr bwMode="auto">
              <a:xfrm flipV="1">
                <a:off x="4785" y="3294"/>
                <a:ext cx="0" cy="6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2" name="Line 93"/>
              <p:cNvSpPr>
                <a:spLocks noChangeShapeType="1"/>
              </p:cNvSpPr>
              <p:nvPr/>
            </p:nvSpPr>
            <p:spPr bwMode="auto">
              <a:xfrm flipH="1" flipV="1">
                <a:off x="4422" y="3294"/>
                <a:ext cx="363" cy="6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3" name="Freeform 94"/>
              <p:cNvSpPr>
                <a:spLocks/>
              </p:cNvSpPr>
              <p:nvPr/>
            </p:nvSpPr>
            <p:spPr bwMode="auto">
              <a:xfrm>
                <a:off x="4468" y="3286"/>
                <a:ext cx="317" cy="99"/>
              </a:xfrm>
              <a:custGeom>
                <a:avLst/>
                <a:gdLst>
                  <a:gd name="T0" fmla="*/ 0 w 317"/>
                  <a:gd name="T1" fmla="*/ 99 h 99"/>
                  <a:gd name="T2" fmla="*/ 136 w 317"/>
                  <a:gd name="T3" fmla="*/ 8 h 99"/>
                  <a:gd name="T4" fmla="*/ 317 w 317"/>
                  <a:gd name="T5" fmla="*/ 53 h 99"/>
                  <a:gd name="T6" fmla="*/ 0 60000 65536"/>
                  <a:gd name="T7" fmla="*/ 0 60000 65536"/>
                  <a:gd name="T8" fmla="*/ 0 60000 65536"/>
                  <a:gd name="T9" fmla="*/ 0 w 317"/>
                  <a:gd name="T10" fmla="*/ 0 h 99"/>
                  <a:gd name="T11" fmla="*/ 317 w 317"/>
                  <a:gd name="T12" fmla="*/ 99 h 99"/>
                </a:gdLst>
                <a:ahLst/>
                <a:cxnLst>
                  <a:cxn ang="T6">
                    <a:pos x="T0" y="T1"/>
                  </a:cxn>
                  <a:cxn ang="T7">
                    <a:pos x="T2" y="T3"/>
                  </a:cxn>
                  <a:cxn ang="T8">
                    <a:pos x="T4" y="T5"/>
                  </a:cxn>
                </a:cxnLst>
                <a:rect l="T9" t="T10" r="T11" b="T12"/>
                <a:pathLst>
                  <a:path w="317" h="99">
                    <a:moveTo>
                      <a:pt x="0" y="99"/>
                    </a:moveTo>
                    <a:cubicBezTo>
                      <a:pt x="41" y="57"/>
                      <a:pt x="83" y="16"/>
                      <a:pt x="136" y="8"/>
                    </a:cubicBezTo>
                    <a:cubicBezTo>
                      <a:pt x="189" y="0"/>
                      <a:pt x="253" y="26"/>
                      <a:pt x="317" y="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9171" name="Text Box 95"/>
              <p:cNvSpPr txBox="1">
                <a:spLocks noChangeArrowheads="1"/>
              </p:cNvSpPr>
              <p:nvPr/>
            </p:nvSpPr>
            <p:spPr bwMode="auto">
              <a:xfrm>
                <a:off x="4546" y="3025"/>
                <a:ext cx="421" cy="231"/>
              </a:xfrm>
              <a:prstGeom prst="rect">
                <a:avLst/>
              </a:prstGeom>
              <a:noFill/>
              <a:ln w="57150">
                <a:noFill/>
                <a:miter lim="800000"/>
                <a:headEnd/>
                <a:tailEnd/>
              </a:ln>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a:latin typeface="Calibri" pitchFamily="-111" charset="0"/>
                    <a:cs typeface="Times New Roman" pitchFamily="-111" charset="0"/>
                  </a:rPr>
                  <a:t>26.5°</a:t>
                </a:r>
              </a:p>
            </p:txBody>
          </p:sp>
          <p:sp>
            <p:nvSpPr>
              <p:cNvPr id="30745" name="Line 96"/>
              <p:cNvSpPr>
                <a:spLocks noChangeShapeType="1"/>
              </p:cNvSpPr>
              <p:nvPr/>
            </p:nvSpPr>
            <p:spPr bwMode="auto">
              <a:xfrm flipH="1" flipV="1">
                <a:off x="4286" y="3022"/>
                <a:ext cx="91" cy="18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9173" name="Text Box 97"/>
              <p:cNvSpPr txBox="1">
                <a:spLocks noChangeArrowheads="1"/>
              </p:cNvSpPr>
              <p:nvPr/>
            </p:nvSpPr>
            <p:spPr bwMode="auto">
              <a:xfrm>
                <a:off x="4150" y="3018"/>
                <a:ext cx="162" cy="231"/>
              </a:xfrm>
              <a:prstGeom prst="rect">
                <a:avLst/>
              </a:prstGeom>
              <a:noFill/>
              <a:ln w="57150">
                <a:noFill/>
                <a:miter lim="800000"/>
                <a:headEnd/>
                <a:tailEnd/>
              </a:ln>
            </p:spPr>
            <p:txBody>
              <a:bodyPr>
                <a:spAutoFit/>
              </a:bodyPr>
              <a:lstStyle/>
              <a:p>
                <a:pPr>
                  <a:defRPr/>
                </a:pPr>
                <a:r>
                  <a:rPr lang="en-US" altLang="ja-JP" sz="2400" i="1" dirty="0" err="1">
                    <a:latin typeface="+mj-lt"/>
                    <a:ea typeface="Times New Roman" pitchFamily="-111" charset="0"/>
                    <a:cs typeface="Times New Roman" pitchFamily="-111" charset="0"/>
                  </a:rPr>
                  <a:t>c</a:t>
                </a:r>
                <a:endParaRPr lang="en-US" altLang="ja-JP" sz="2400" i="1" dirty="0">
                  <a:latin typeface="+mj-lt"/>
                  <a:ea typeface="Times New Roman" pitchFamily="-111" charset="0"/>
                  <a:cs typeface="Times New Roman" pitchFamily="-111" charset="0"/>
                </a:endParaRPr>
              </a:p>
            </p:txBody>
          </p:sp>
        </p:grpSp>
        <p:sp>
          <p:nvSpPr>
            <p:cNvPr id="30734" name="Line 98"/>
            <p:cNvSpPr>
              <a:spLocks noChangeShapeType="1"/>
            </p:cNvSpPr>
            <p:nvPr/>
          </p:nvSpPr>
          <p:spPr bwMode="auto">
            <a:xfrm flipH="1" flipV="1">
              <a:off x="4168" y="2708"/>
              <a:ext cx="136" cy="27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209985"/>
            <a:ext cx="2713039"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1"/>
          <p:cNvSpPr txBox="1">
            <a:spLocks noChangeArrowheads="1"/>
          </p:cNvSpPr>
          <p:nvPr/>
        </p:nvSpPr>
        <p:spPr bwMode="auto">
          <a:xfrm>
            <a:off x="4768402" y="1514944"/>
            <a:ext cx="2234063" cy="1611210"/>
          </a:xfrm>
          <a:prstGeom prst="rect">
            <a:avLst/>
          </a:prstGeom>
          <a:noFill/>
          <a:ln w="9525">
            <a:solidFill>
              <a:srgbClr val="008000"/>
            </a:solidFill>
            <a:miter lim="800000"/>
            <a:headEnd/>
            <a:tailEnd/>
          </a:ln>
        </p:spPr>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nSpc>
                <a:spcPct val="110000"/>
              </a:lnSpc>
            </a:pPr>
            <a:r>
              <a:rPr lang="en-US" altLang="ja-JP" sz="1800" dirty="0" smtClean="0">
                <a:latin typeface="Calibri" pitchFamily="-111" charset="0"/>
                <a:cs typeface="Arial" charset="0"/>
              </a:rPr>
              <a:t>Monoclinic</a:t>
            </a:r>
            <a:r>
              <a:rPr lang="ja-JP" altLang="en-US" sz="1800" dirty="0">
                <a:latin typeface="Calibri" pitchFamily="-111" charset="0"/>
                <a:ea typeface="HG明朝E" pitchFamily="17" charset="-128"/>
              </a:rPr>
              <a:t>　</a:t>
            </a:r>
            <a:r>
              <a:rPr lang="en-US" altLang="ja-JP" sz="1800" dirty="0">
                <a:latin typeface="Calibri" pitchFamily="-111" charset="0"/>
                <a:cs typeface="Arial" charset="0"/>
              </a:rPr>
              <a:t>(C2/c)</a:t>
            </a:r>
          </a:p>
          <a:p>
            <a:pPr>
              <a:lnSpc>
                <a:spcPct val="110000"/>
              </a:lnSpc>
            </a:pPr>
            <a:r>
              <a:rPr lang="en-US" altLang="ja-JP" sz="1800" dirty="0">
                <a:latin typeface="Calibri" pitchFamily="-111" charset="0"/>
                <a:cs typeface="Arial" charset="0"/>
              </a:rPr>
              <a:t>  </a:t>
            </a:r>
            <a:r>
              <a:rPr lang="en-US" altLang="ja-JP" sz="1800" i="1" dirty="0">
                <a:latin typeface="Calibri" pitchFamily="-111" charset="0"/>
                <a:cs typeface="Arial" charset="0"/>
              </a:rPr>
              <a:t>a </a:t>
            </a:r>
            <a:r>
              <a:rPr lang="en-US" altLang="ja-JP" sz="1800" dirty="0">
                <a:latin typeface="Calibri" pitchFamily="-111" charset="0"/>
                <a:cs typeface="Arial" charset="0"/>
              </a:rPr>
              <a:t>= 1.962 nm</a:t>
            </a:r>
          </a:p>
          <a:p>
            <a:pPr>
              <a:lnSpc>
                <a:spcPct val="110000"/>
              </a:lnSpc>
            </a:pPr>
            <a:r>
              <a:rPr lang="en-US" altLang="ja-JP" sz="1800" dirty="0">
                <a:latin typeface="Calibri" pitchFamily="-111" charset="0"/>
                <a:cs typeface="Arial" charset="0"/>
              </a:rPr>
              <a:t>  </a:t>
            </a:r>
            <a:r>
              <a:rPr lang="en-US" altLang="ja-JP" sz="1800" i="1" dirty="0">
                <a:latin typeface="Calibri" pitchFamily="-111" charset="0"/>
                <a:cs typeface="Arial" charset="0"/>
              </a:rPr>
              <a:t>b </a:t>
            </a:r>
            <a:r>
              <a:rPr lang="en-US" altLang="ja-JP" sz="1800" dirty="0">
                <a:latin typeface="Calibri" pitchFamily="-111" charset="0"/>
                <a:cs typeface="Arial" charset="0"/>
              </a:rPr>
              <a:t>= 2.608 nm</a:t>
            </a:r>
          </a:p>
          <a:p>
            <a:pPr>
              <a:lnSpc>
                <a:spcPct val="110000"/>
              </a:lnSpc>
            </a:pPr>
            <a:r>
              <a:rPr lang="en-US" altLang="ja-JP" sz="1800" dirty="0">
                <a:latin typeface="Calibri" pitchFamily="-111" charset="0"/>
                <a:cs typeface="Arial" charset="0"/>
              </a:rPr>
              <a:t>  </a:t>
            </a:r>
            <a:r>
              <a:rPr lang="en-US" altLang="ja-JP" sz="1800" i="1" dirty="0">
                <a:latin typeface="Calibri" pitchFamily="-111" charset="0"/>
                <a:cs typeface="Arial" charset="0"/>
              </a:rPr>
              <a:t>c </a:t>
            </a:r>
            <a:r>
              <a:rPr lang="en-US" altLang="ja-JP" sz="1800" dirty="0">
                <a:latin typeface="Calibri" pitchFamily="-111" charset="0"/>
                <a:cs typeface="Arial" charset="0"/>
              </a:rPr>
              <a:t>= 0.376 nm</a:t>
            </a:r>
          </a:p>
          <a:p>
            <a:pPr>
              <a:lnSpc>
                <a:spcPct val="110000"/>
              </a:lnSpc>
            </a:pPr>
            <a:r>
              <a:rPr lang="en-US" altLang="ja-JP" sz="1800" i="1" dirty="0">
                <a:latin typeface="Calibri" pitchFamily="-111" charset="0"/>
                <a:cs typeface="Arial" charset="0"/>
              </a:rPr>
              <a:t>  β</a:t>
            </a:r>
            <a:r>
              <a:rPr lang="en-US" altLang="ja-JP" sz="1800" dirty="0">
                <a:latin typeface="Calibri" pitchFamily="-111" charset="0"/>
                <a:cs typeface="Arial" charset="0"/>
              </a:rPr>
              <a:t> = 116.5°</a:t>
            </a:r>
          </a:p>
        </p:txBody>
      </p:sp>
      <p:pic>
        <p:nvPicPr>
          <p:cNvPr id="307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853173"/>
            <a:ext cx="2724151"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8"/>
          <p:cNvSpPr txBox="1">
            <a:spLocks noChangeArrowheads="1"/>
          </p:cNvSpPr>
          <p:nvPr/>
        </p:nvSpPr>
        <p:spPr bwMode="auto">
          <a:xfrm>
            <a:off x="4525964" y="3357564"/>
            <a:ext cx="3142357" cy="46166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dirty="0">
                <a:solidFill>
                  <a:srgbClr val="000000"/>
                </a:solidFill>
                <a:latin typeface="Calibri" pitchFamily="-111" charset="0"/>
                <a:cs typeface="Arial" charset="0"/>
              </a:rPr>
              <a:t>Critical dose ≈ 30 C/cm</a:t>
            </a:r>
            <a:r>
              <a:rPr lang="en-US" altLang="ja-JP" baseline="30000" dirty="0">
                <a:solidFill>
                  <a:srgbClr val="000000"/>
                </a:solidFill>
                <a:latin typeface="Calibri" pitchFamily="-111" charset="0"/>
                <a:cs typeface="Arial" charset="0"/>
              </a:rPr>
              <a:t>2</a:t>
            </a:r>
          </a:p>
        </p:txBody>
      </p:sp>
      <p:sp>
        <p:nvSpPr>
          <p:cNvPr id="46" name="テキスト プレースホルダ 45"/>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b="1" dirty="0" smtClean="0"/>
              <a:t>HR-TEM </a:t>
            </a:r>
            <a:r>
              <a:rPr lang="en-US" altLang="ja-JP" dirty="0" smtClean="0"/>
              <a:t>for an organic crystal </a:t>
            </a:r>
          </a:p>
          <a:p>
            <a:pPr>
              <a:lnSpc>
                <a:spcPts val="3238"/>
              </a:lnSpc>
              <a:spcBef>
                <a:spcPct val="0"/>
              </a:spcBef>
            </a:pPr>
            <a:r>
              <a:rPr lang="en-US" altLang="ja-JP" dirty="0" smtClean="0"/>
              <a:t>of </a:t>
            </a:r>
            <a:r>
              <a:rPr lang="en-US" altLang="ja-JP" dirty="0" err="1" smtClean="0"/>
              <a:t>phthalocyanine</a:t>
            </a:r>
            <a:endParaRPr lang="ja-JP" altLang="en-US" dirty="0" smtClean="0"/>
          </a:p>
        </p:txBody>
      </p:sp>
      <p:sp>
        <p:nvSpPr>
          <p:cNvPr id="43" name="日付プレースホルダ 4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5" name="フッター プレースホルダ 44"/>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44" name="スライド番号プレースホルダ 43"/>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AFE5CC81-9D51-4DBC-AE11-13DE3F18DDE9}" type="slidenum">
              <a:rPr lang="ja-JP" altLang="en-US" sz="1200">
                <a:solidFill>
                  <a:srgbClr val="3366FF"/>
                </a:solidFill>
                <a:latin typeface="Calibri" pitchFamily="-111" charset="0"/>
              </a:rPr>
              <a:pPr/>
              <a:t>54</a:t>
            </a:fld>
            <a:endParaRPr lang="ja-JP" altLang="en-US" sz="1200">
              <a:solidFill>
                <a:srgbClr val="3366FF"/>
              </a:solidFill>
              <a:latin typeface="Calibri" pitchFamily="-111" charset="0"/>
            </a:endParaRPr>
          </a:p>
        </p:txBody>
      </p:sp>
      <p:sp>
        <p:nvSpPr>
          <p:cNvPr id="30731" name="Line 98"/>
          <p:cNvSpPr>
            <a:spLocks noChangeShapeType="1"/>
          </p:cNvSpPr>
          <p:nvPr/>
        </p:nvSpPr>
        <p:spPr bwMode="auto">
          <a:xfrm>
            <a:off x="5627690" y="4149726"/>
            <a:ext cx="587375" cy="11826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732" name="テキスト ボックス 47"/>
          <p:cNvSpPr txBox="1">
            <a:spLocks noChangeArrowheads="1"/>
          </p:cNvSpPr>
          <p:nvPr/>
        </p:nvSpPr>
        <p:spPr bwMode="auto">
          <a:xfrm>
            <a:off x="4516439" y="4017964"/>
            <a:ext cx="1366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800">
                <a:solidFill>
                  <a:srgbClr val="FF0000"/>
                </a:solidFill>
              </a:rPr>
              <a:t>electron beam</a:t>
            </a:r>
            <a:endParaRPr lang="ja-JP" altLang="en-US" sz="1800">
              <a:solidFill>
                <a:srgbClr val="FF0000"/>
              </a:solidFill>
            </a:endParaRPr>
          </a:p>
        </p:txBody>
      </p:sp>
      <p:sp>
        <p:nvSpPr>
          <p:cNvPr id="48" name="正方形/長方形 47"/>
          <p:cNvSpPr/>
          <p:nvPr/>
        </p:nvSpPr>
        <p:spPr>
          <a:xfrm>
            <a:off x="475333" y="817570"/>
            <a:ext cx="3664518" cy="425758"/>
          </a:xfrm>
          <a:prstGeom prst="rect">
            <a:avLst/>
          </a:prstGeom>
        </p:spPr>
        <p:txBody>
          <a:bodyPr wrap="none">
            <a:spAutoFit/>
          </a:bodyPr>
          <a:lstStyle/>
          <a:p>
            <a:pPr>
              <a:lnSpc>
                <a:spcPct val="110000"/>
              </a:lnSpc>
            </a:pPr>
            <a:r>
              <a:rPr lang="ja-JP" altLang="en-US" sz="2000" dirty="0" smtClean="0">
                <a:solidFill>
                  <a:srgbClr val="0070C0"/>
                </a:solidFill>
                <a:latin typeface="Calibri" pitchFamily="-111" charset="0"/>
                <a:ea typeface="HG明朝E" pitchFamily="17" charset="-128"/>
              </a:rPr>
              <a:t> </a:t>
            </a:r>
            <a:r>
              <a:rPr lang="en-US" altLang="ja-JP" sz="2000" dirty="0" smtClean="0">
                <a:cs typeface="Times New Roman" pitchFamily="-111" charset="0"/>
              </a:rPr>
              <a:t>Crystal structure of Cl</a:t>
            </a:r>
            <a:r>
              <a:rPr lang="en-US" altLang="ja-JP" sz="2000" baseline="-25000" dirty="0" smtClean="0">
                <a:cs typeface="Times New Roman" pitchFamily="-111" charset="0"/>
              </a:rPr>
              <a:t>16</a:t>
            </a:r>
            <a:r>
              <a:rPr lang="en-US" altLang="ja-JP" sz="2000" dirty="0" smtClean="0">
                <a:cs typeface="Times New Roman" pitchFamily="-111" charset="0"/>
              </a:rPr>
              <a:t>CuPc</a:t>
            </a:r>
            <a:r>
              <a:rPr lang="en-US" altLang="ja-JP" sz="2000" dirty="0" smtClean="0">
                <a:latin typeface="Calibri" pitchFamily="-111" charset="0"/>
                <a:ea typeface="HG明朝E" pitchFamily="17" charset="-128"/>
              </a:rPr>
              <a:t>;</a:t>
            </a:r>
            <a:endParaRPr lang="en-US" altLang="ja-JP" sz="2000" dirty="0">
              <a:latin typeface="Calibri" pitchFamily="-111" charset="0"/>
              <a:cs typeface="Arial"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49" y="4568826"/>
            <a:ext cx="2000251"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8"/>
          <p:cNvSpPr txBox="1">
            <a:spLocks noChangeArrowheads="1"/>
          </p:cNvSpPr>
          <p:nvPr/>
        </p:nvSpPr>
        <p:spPr bwMode="auto">
          <a:xfrm>
            <a:off x="714375" y="6461125"/>
            <a:ext cx="1360995" cy="400110"/>
          </a:xfrm>
          <a:prstGeom prst="rect">
            <a:avLst/>
          </a:prstGeom>
          <a:noFill/>
          <a:ln w="9525">
            <a:noFill/>
            <a:miter lim="800000"/>
            <a:headEnd/>
            <a:tailEnd/>
          </a:ln>
        </p:spPr>
        <p:txBody>
          <a:bodyPr wrap="none">
            <a:spAutoFit/>
          </a:bodyPr>
          <a:lstStyle/>
          <a:p>
            <a:pPr>
              <a:defRPr/>
            </a:pPr>
            <a:r>
              <a:rPr lang="en-US" altLang="ja-JP" sz="2000" dirty="0">
                <a:solidFill>
                  <a:schemeClr val="bg1"/>
                </a:solidFill>
                <a:latin typeface="+mn-lt"/>
                <a:ea typeface="ＭＳ Ｐゴシック" charset="-128"/>
              </a:rPr>
              <a:t>AFM image</a:t>
            </a:r>
          </a:p>
        </p:txBody>
      </p:sp>
      <p:grpSp>
        <p:nvGrpSpPr>
          <p:cNvPr id="2" name="図形グループ 195"/>
          <p:cNvGrpSpPr>
            <a:grpSpLocks/>
          </p:cNvGrpSpPr>
          <p:nvPr/>
        </p:nvGrpSpPr>
        <p:grpSpPr bwMode="auto">
          <a:xfrm>
            <a:off x="4570414" y="3251201"/>
            <a:ext cx="4383087" cy="2352675"/>
            <a:chOff x="4229100" y="2956267"/>
            <a:chExt cx="5113082" cy="2746033"/>
          </a:xfrm>
        </p:grpSpPr>
        <p:grpSp>
          <p:nvGrpSpPr>
            <p:cNvPr id="3" name="Group 64"/>
            <p:cNvGrpSpPr>
              <a:grpSpLocks/>
            </p:cNvGrpSpPr>
            <p:nvPr/>
          </p:nvGrpSpPr>
          <p:grpSpPr bwMode="auto">
            <a:xfrm>
              <a:off x="4729163" y="3568700"/>
              <a:ext cx="1192212" cy="490538"/>
              <a:chOff x="3378" y="3658"/>
              <a:chExt cx="1769" cy="535"/>
            </a:xfrm>
          </p:grpSpPr>
          <p:sp>
            <p:nvSpPr>
              <p:cNvPr id="91" name="Rectangle 65"/>
              <p:cNvSpPr>
                <a:spLocks noChangeArrowheads="1"/>
              </p:cNvSpPr>
              <p:nvPr/>
            </p:nvSpPr>
            <p:spPr bwMode="auto">
              <a:xfrm>
                <a:off x="3378" y="4011"/>
                <a:ext cx="1770" cy="182"/>
              </a:xfrm>
              <a:prstGeom prst="rect">
                <a:avLst/>
              </a:prstGeom>
              <a:solidFill>
                <a:schemeClr val="bg1"/>
              </a:solidFill>
              <a:ln w="57150">
                <a:solidFill>
                  <a:schemeClr val="tx1"/>
                </a:solidFill>
                <a:miter lim="800000"/>
                <a:headEnd/>
                <a:tailEnd/>
              </a:ln>
            </p:spPr>
            <p:txBody>
              <a:bodyPr wrap="none" anchor="ctr"/>
              <a:lstStyle/>
              <a:p>
                <a:pPr algn="ctr">
                  <a:defRPr/>
                </a:pPr>
                <a:endParaRPr lang="en-US" altLang="ja-JP" dirty="0">
                  <a:latin typeface="+mn-lt"/>
                  <a:ea typeface="ＭＳ Ｐゴシック" charset="-128"/>
                </a:endParaRPr>
              </a:p>
            </p:txBody>
          </p:sp>
          <p:grpSp>
            <p:nvGrpSpPr>
              <p:cNvPr id="4" name="Group 66"/>
              <p:cNvGrpSpPr>
                <a:grpSpLocks/>
              </p:cNvGrpSpPr>
              <p:nvPr/>
            </p:nvGrpSpPr>
            <p:grpSpPr bwMode="auto">
              <a:xfrm>
                <a:off x="3507" y="3658"/>
                <a:ext cx="552" cy="316"/>
                <a:chOff x="3326" y="3658"/>
                <a:chExt cx="552" cy="316"/>
              </a:xfrm>
            </p:grpSpPr>
            <p:sp>
              <p:nvSpPr>
                <p:cNvPr id="117" name="Line 67"/>
                <p:cNvSpPr>
                  <a:spLocks noChangeShapeType="1"/>
                </p:cNvSpPr>
                <p:nvPr/>
              </p:nvSpPr>
              <p:spPr bwMode="auto">
                <a:xfrm>
                  <a:off x="3469" y="3978"/>
                  <a:ext cx="409"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19" name="Line 69"/>
                <p:cNvSpPr>
                  <a:spLocks noChangeShapeType="1"/>
                </p:cNvSpPr>
                <p:nvPr/>
              </p:nvSpPr>
              <p:spPr bwMode="auto">
                <a:xfrm>
                  <a:off x="3326" y="3659"/>
                  <a:ext cx="409"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20" name="Line 70"/>
                <p:cNvSpPr>
                  <a:spLocks noChangeShapeType="1"/>
                </p:cNvSpPr>
                <p:nvPr/>
              </p:nvSpPr>
              <p:spPr bwMode="auto">
                <a:xfrm>
                  <a:off x="3389" y="3764"/>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22" name="Line 72"/>
                <p:cNvSpPr>
                  <a:spLocks noChangeShapeType="1"/>
                </p:cNvSpPr>
                <p:nvPr/>
              </p:nvSpPr>
              <p:spPr bwMode="auto">
                <a:xfrm>
                  <a:off x="3417" y="3865"/>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nvGrpSpPr>
              <p:cNvPr id="5" name="Group 75"/>
              <p:cNvGrpSpPr>
                <a:grpSpLocks/>
              </p:cNvGrpSpPr>
              <p:nvPr/>
            </p:nvGrpSpPr>
            <p:grpSpPr bwMode="auto">
              <a:xfrm>
                <a:off x="3961" y="3658"/>
                <a:ext cx="552" cy="316"/>
                <a:chOff x="3326" y="3658"/>
                <a:chExt cx="552" cy="316"/>
              </a:xfrm>
            </p:grpSpPr>
            <p:sp>
              <p:nvSpPr>
                <p:cNvPr id="110" name="Line 76"/>
                <p:cNvSpPr>
                  <a:spLocks noChangeShapeType="1"/>
                </p:cNvSpPr>
                <p:nvPr/>
              </p:nvSpPr>
              <p:spPr bwMode="auto">
                <a:xfrm>
                  <a:off x="3471" y="3978"/>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12" name="Line 78"/>
                <p:cNvSpPr>
                  <a:spLocks noChangeShapeType="1"/>
                </p:cNvSpPr>
                <p:nvPr/>
              </p:nvSpPr>
              <p:spPr bwMode="auto">
                <a:xfrm>
                  <a:off x="3325" y="3659"/>
                  <a:ext cx="409"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13" name="Line 79"/>
                <p:cNvSpPr>
                  <a:spLocks noChangeShapeType="1"/>
                </p:cNvSpPr>
                <p:nvPr/>
              </p:nvSpPr>
              <p:spPr bwMode="auto">
                <a:xfrm>
                  <a:off x="3389" y="3764"/>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15" name="Line 81"/>
                <p:cNvSpPr>
                  <a:spLocks noChangeShapeType="1"/>
                </p:cNvSpPr>
                <p:nvPr/>
              </p:nvSpPr>
              <p:spPr bwMode="auto">
                <a:xfrm>
                  <a:off x="3419" y="3865"/>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nvGrpSpPr>
              <p:cNvPr id="6" name="Group 83"/>
              <p:cNvGrpSpPr>
                <a:grpSpLocks/>
              </p:cNvGrpSpPr>
              <p:nvPr/>
            </p:nvGrpSpPr>
            <p:grpSpPr bwMode="auto">
              <a:xfrm>
                <a:off x="4414" y="3658"/>
                <a:ext cx="552" cy="316"/>
                <a:chOff x="3326" y="3658"/>
                <a:chExt cx="552" cy="316"/>
              </a:xfrm>
            </p:grpSpPr>
            <p:sp>
              <p:nvSpPr>
                <p:cNvPr id="103" name="Line 84"/>
                <p:cNvSpPr>
                  <a:spLocks noChangeShapeType="1"/>
                </p:cNvSpPr>
                <p:nvPr/>
              </p:nvSpPr>
              <p:spPr bwMode="auto">
                <a:xfrm>
                  <a:off x="3469" y="3978"/>
                  <a:ext cx="409"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05" name="Line 86"/>
                <p:cNvSpPr>
                  <a:spLocks noChangeShapeType="1"/>
                </p:cNvSpPr>
                <p:nvPr/>
              </p:nvSpPr>
              <p:spPr bwMode="auto">
                <a:xfrm>
                  <a:off x="3326" y="3659"/>
                  <a:ext cx="409"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06" name="Line 87"/>
                <p:cNvSpPr>
                  <a:spLocks noChangeShapeType="1"/>
                </p:cNvSpPr>
                <p:nvPr/>
              </p:nvSpPr>
              <p:spPr bwMode="auto">
                <a:xfrm>
                  <a:off x="3389" y="3764"/>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08" name="Line 89"/>
                <p:cNvSpPr>
                  <a:spLocks noChangeShapeType="1"/>
                </p:cNvSpPr>
                <p:nvPr/>
              </p:nvSpPr>
              <p:spPr bwMode="auto">
                <a:xfrm>
                  <a:off x="3417" y="3865"/>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grpSp>
          <p:nvGrpSpPr>
            <p:cNvPr id="7" name="グループ化 160"/>
            <p:cNvGrpSpPr>
              <a:grpSpLocks/>
            </p:cNvGrpSpPr>
            <p:nvPr/>
          </p:nvGrpSpPr>
          <p:grpSpPr bwMode="auto">
            <a:xfrm>
              <a:off x="6943725" y="3452813"/>
              <a:ext cx="1357313" cy="604837"/>
              <a:chOff x="5143504" y="4898351"/>
              <a:chExt cx="1357322" cy="605427"/>
            </a:xfrm>
          </p:grpSpPr>
          <p:grpSp>
            <p:nvGrpSpPr>
              <p:cNvPr id="8" name="Group 64"/>
              <p:cNvGrpSpPr>
                <a:grpSpLocks/>
              </p:cNvGrpSpPr>
              <p:nvPr/>
            </p:nvGrpSpPr>
            <p:grpSpPr bwMode="auto">
              <a:xfrm>
                <a:off x="5214942" y="5012800"/>
                <a:ext cx="1191524" cy="490978"/>
                <a:chOff x="3378" y="3658"/>
                <a:chExt cx="1769" cy="535"/>
              </a:xfrm>
            </p:grpSpPr>
            <p:sp>
              <p:nvSpPr>
                <p:cNvPr id="125" name="Rectangle 65"/>
                <p:cNvSpPr>
                  <a:spLocks noChangeArrowheads="1"/>
                </p:cNvSpPr>
                <p:nvPr/>
              </p:nvSpPr>
              <p:spPr bwMode="auto">
                <a:xfrm>
                  <a:off x="3380" y="4010"/>
                  <a:ext cx="1768" cy="182"/>
                </a:xfrm>
                <a:prstGeom prst="rect">
                  <a:avLst/>
                </a:prstGeom>
                <a:solidFill>
                  <a:schemeClr val="bg1"/>
                </a:solidFill>
                <a:ln w="57150">
                  <a:solidFill>
                    <a:schemeClr val="tx1"/>
                  </a:solidFill>
                  <a:miter lim="800000"/>
                  <a:headEnd/>
                  <a:tailEnd/>
                </a:ln>
              </p:spPr>
              <p:txBody>
                <a:bodyPr wrap="none" anchor="ctr"/>
                <a:lstStyle/>
                <a:p>
                  <a:pPr algn="ctr">
                    <a:defRPr/>
                  </a:pPr>
                  <a:endParaRPr lang="en-US" altLang="ja-JP" dirty="0">
                    <a:latin typeface="+mn-lt"/>
                    <a:ea typeface="ＭＳ Ｐゴシック" charset="-128"/>
                  </a:endParaRPr>
                </a:p>
              </p:txBody>
            </p:sp>
            <p:grpSp>
              <p:nvGrpSpPr>
                <p:cNvPr id="9" name="Group 66"/>
                <p:cNvGrpSpPr>
                  <a:grpSpLocks/>
                </p:cNvGrpSpPr>
                <p:nvPr/>
              </p:nvGrpSpPr>
              <p:grpSpPr bwMode="auto">
                <a:xfrm>
                  <a:off x="3507" y="3658"/>
                  <a:ext cx="552" cy="316"/>
                  <a:chOff x="3326" y="3658"/>
                  <a:chExt cx="552" cy="316"/>
                </a:xfrm>
              </p:grpSpPr>
              <p:sp>
                <p:nvSpPr>
                  <p:cNvPr id="138" name="Line 67"/>
                  <p:cNvSpPr>
                    <a:spLocks noChangeShapeType="1"/>
                  </p:cNvSpPr>
                  <p:nvPr/>
                </p:nvSpPr>
                <p:spPr bwMode="auto">
                  <a:xfrm>
                    <a:off x="3471" y="3978"/>
                    <a:ext cx="410"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39" name="Line 69"/>
                  <p:cNvSpPr>
                    <a:spLocks noChangeShapeType="1"/>
                  </p:cNvSpPr>
                  <p:nvPr/>
                </p:nvSpPr>
                <p:spPr bwMode="auto">
                  <a:xfrm>
                    <a:off x="3328" y="3659"/>
                    <a:ext cx="410"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40" name="Line 70"/>
                  <p:cNvSpPr>
                    <a:spLocks noChangeShapeType="1"/>
                  </p:cNvSpPr>
                  <p:nvPr/>
                </p:nvSpPr>
                <p:spPr bwMode="auto">
                  <a:xfrm>
                    <a:off x="3391" y="3764"/>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41" name="Line 72"/>
                  <p:cNvSpPr>
                    <a:spLocks noChangeShapeType="1"/>
                  </p:cNvSpPr>
                  <p:nvPr/>
                </p:nvSpPr>
                <p:spPr bwMode="auto">
                  <a:xfrm>
                    <a:off x="3418" y="3865"/>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nvGrpSpPr>
                <p:cNvPr id="10" name="Group 75"/>
                <p:cNvGrpSpPr>
                  <a:grpSpLocks/>
                </p:cNvGrpSpPr>
                <p:nvPr/>
              </p:nvGrpSpPr>
              <p:grpSpPr bwMode="auto">
                <a:xfrm>
                  <a:off x="3961" y="3658"/>
                  <a:ext cx="552" cy="316"/>
                  <a:chOff x="3326" y="3658"/>
                  <a:chExt cx="552" cy="316"/>
                </a:xfrm>
              </p:grpSpPr>
              <p:sp>
                <p:nvSpPr>
                  <p:cNvPr id="134" name="Line 76"/>
                  <p:cNvSpPr>
                    <a:spLocks noChangeShapeType="1"/>
                  </p:cNvSpPr>
                  <p:nvPr/>
                </p:nvSpPr>
                <p:spPr bwMode="auto">
                  <a:xfrm>
                    <a:off x="3473" y="3978"/>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35" name="Line 78"/>
                  <p:cNvSpPr>
                    <a:spLocks noChangeShapeType="1"/>
                  </p:cNvSpPr>
                  <p:nvPr/>
                </p:nvSpPr>
                <p:spPr bwMode="auto">
                  <a:xfrm>
                    <a:off x="3347" y="3659"/>
                    <a:ext cx="401"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36" name="Line 79"/>
                  <p:cNvSpPr>
                    <a:spLocks noChangeShapeType="1"/>
                  </p:cNvSpPr>
                  <p:nvPr/>
                </p:nvSpPr>
                <p:spPr bwMode="auto">
                  <a:xfrm>
                    <a:off x="3407" y="3764"/>
                    <a:ext cx="401"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37" name="Line 81"/>
                  <p:cNvSpPr>
                    <a:spLocks noChangeShapeType="1"/>
                  </p:cNvSpPr>
                  <p:nvPr/>
                </p:nvSpPr>
                <p:spPr bwMode="auto">
                  <a:xfrm>
                    <a:off x="3421" y="3865"/>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nvGrpSpPr>
                <p:cNvPr id="11" name="Group 83"/>
                <p:cNvGrpSpPr>
                  <a:grpSpLocks/>
                </p:cNvGrpSpPr>
                <p:nvPr/>
              </p:nvGrpSpPr>
              <p:grpSpPr bwMode="auto">
                <a:xfrm>
                  <a:off x="4414" y="3658"/>
                  <a:ext cx="552" cy="316"/>
                  <a:chOff x="3326" y="3658"/>
                  <a:chExt cx="552" cy="316"/>
                </a:xfrm>
              </p:grpSpPr>
              <p:sp>
                <p:nvSpPr>
                  <p:cNvPr id="130" name="Line 84"/>
                  <p:cNvSpPr>
                    <a:spLocks noChangeShapeType="1"/>
                  </p:cNvSpPr>
                  <p:nvPr/>
                </p:nvSpPr>
                <p:spPr bwMode="auto">
                  <a:xfrm>
                    <a:off x="3474" y="3978"/>
                    <a:ext cx="404"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31" name="Line 86"/>
                  <p:cNvSpPr>
                    <a:spLocks noChangeShapeType="1"/>
                  </p:cNvSpPr>
                  <p:nvPr/>
                </p:nvSpPr>
                <p:spPr bwMode="auto">
                  <a:xfrm>
                    <a:off x="3328" y="3659"/>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32" name="Line 87"/>
                  <p:cNvSpPr>
                    <a:spLocks noChangeShapeType="1"/>
                  </p:cNvSpPr>
                  <p:nvPr/>
                </p:nvSpPr>
                <p:spPr bwMode="auto">
                  <a:xfrm>
                    <a:off x="3389" y="3764"/>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33" name="Line 89"/>
                  <p:cNvSpPr>
                    <a:spLocks noChangeShapeType="1"/>
                  </p:cNvSpPr>
                  <p:nvPr/>
                </p:nvSpPr>
                <p:spPr bwMode="auto">
                  <a:xfrm>
                    <a:off x="3422" y="3865"/>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sp>
            <p:nvSpPr>
              <p:cNvPr id="142" name="フリーフォーム 141"/>
              <p:cNvSpPr/>
              <p:nvPr/>
            </p:nvSpPr>
            <p:spPr bwMode="auto">
              <a:xfrm>
                <a:off x="5143757" y="4898388"/>
                <a:ext cx="1357448" cy="432153"/>
              </a:xfrm>
              <a:custGeom>
                <a:avLst/>
                <a:gdLst>
                  <a:gd name="connsiteX0" fmla="*/ 0 w 1319284"/>
                  <a:gd name="connsiteY0" fmla="*/ 398060 h 432179"/>
                  <a:gd name="connsiteX1" fmla="*/ 109182 w 1319284"/>
                  <a:gd name="connsiteY1" fmla="*/ 316173 h 432179"/>
                  <a:gd name="connsiteX2" fmla="*/ 163773 w 1319284"/>
                  <a:gd name="connsiteY2" fmla="*/ 43218 h 432179"/>
                  <a:gd name="connsiteX3" fmla="*/ 968991 w 1319284"/>
                  <a:gd name="connsiteY3" fmla="*/ 56866 h 432179"/>
                  <a:gd name="connsiteX4" fmla="*/ 1050878 w 1319284"/>
                  <a:gd name="connsiteY4" fmla="*/ 234287 h 432179"/>
                  <a:gd name="connsiteX5" fmla="*/ 1132764 w 1319284"/>
                  <a:gd name="connsiteY5" fmla="*/ 384412 h 432179"/>
                  <a:gd name="connsiteX6" fmla="*/ 1296538 w 1319284"/>
                  <a:gd name="connsiteY6" fmla="*/ 425355 h 432179"/>
                  <a:gd name="connsiteX7" fmla="*/ 1269242 w 1319284"/>
                  <a:gd name="connsiteY7" fmla="*/ 425355 h 4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284" h="432179">
                    <a:moveTo>
                      <a:pt x="0" y="398060"/>
                    </a:moveTo>
                    <a:cubicBezTo>
                      <a:pt x="40943" y="386686"/>
                      <a:pt x="81887" y="375313"/>
                      <a:pt x="109182" y="316173"/>
                    </a:cubicBezTo>
                    <a:cubicBezTo>
                      <a:pt x="136478" y="257033"/>
                      <a:pt x="20472" y="86436"/>
                      <a:pt x="163773" y="43218"/>
                    </a:cubicBezTo>
                    <a:cubicBezTo>
                      <a:pt x="307075" y="0"/>
                      <a:pt x="821140" y="25021"/>
                      <a:pt x="968991" y="56866"/>
                    </a:cubicBezTo>
                    <a:cubicBezTo>
                      <a:pt x="1116842" y="88711"/>
                      <a:pt x="1023583" y="179696"/>
                      <a:pt x="1050878" y="234287"/>
                    </a:cubicBezTo>
                    <a:cubicBezTo>
                      <a:pt x="1078173" y="288878"/>
                      <a:pt x="1091821" y="352567"/>
                      <a:pt x="1132764" y="384412"/>
                    </a:cubicBezTo>
                    <a:cubicBezTo>
                      <a:pt x="1173707" y="416257"/>
                      <a:pt x="1273792" y="418531"/>
                      <a:pt x="1296538" y="425355"/>
                    </a:cubicBezTo>
                    <a:cubicBezTo>
                      <a:pt x="1319284" y="432179"/>
                      <a:pt x="1294263" y="428767"/>
                      <a:pt x="1269242" y="425355"/>
                    </a:cubicBezTo>
                  </a:path>
                </a:pathLst>
              </a:custGeom>
              <a:noFill/>
              <a:ln w="38100" cap="flat" cmpd="sng" algn="ctr">
                <a:solidFill>
                  <a:schemeClr val="bg1">
                    <a:lumMod val="65000"/>
                  </a:schemeClr>
                </a:solidFill>
                <a:prstDash val="solid"/>
                <a:round/>
                <a:headEnd type="none" w="med" len="med"/>
                <a:tailEnd type="none" w="med" len="med"/>
              </a:ln>
              <a:effectLst/>
            </p:spPr>
            <p:txBody>
              <a:bodyPr/>
              <a:lstStyle/>
              <a:p>
                <a:pPr>
                  <a:defRPr/>
                </a:pPr>
                <a:endParaRPr lang="ja-JP" altLang="en-US">
                  <a:latin typeface="+mn-lt"/>
                  <a:ea typeface="ＭＳ Ｐゴシック" charset="-128"/>
                </a:endParaRPr>
              </a:p>
            </p:txBody>
          </p:sp>
        </p:grpSp>
        <p:grpSp>
          <p:nvGrpSpPr>
            <p:cNvPr id="12" name="グループ化 168"/>
            <p:cNvGrpSpPr>
              <a:grpSpLocks/>
            </p:cNvGrpSpPr>
            <p:nvPr/>
          </p:nvGrpSpPr>
          <p:grpSpPr bwMode="auto">
            <a:xfrm>
              <a:off x="6800850" y="5130800"/>
              <a:ext cx="1836738" cy="571500"/>
              <a:chOff x="3857620" y="6154200"/>
              <a:chExt cx="1843740" cy="571398"/>
            </a:xfrm>
          </p:grpSpPr>
          <p:sp>
            <p:nvSpPr>
              <p:cNvPr id="170" name="片側の 2 つの角を丸めた四角形 169"/>
              <p:cNvSpPr/>
              <p:nvPr/>
            </p:nvSpPr>
            <p:spPr bwMode="auto">
              <a:xfrm rot="10800000">
                <a:off x="3858154" y="6154999"/>
                <a:ext cx="1844083" cy="570599"/>
              </a:xfrm>
              <a:prstGeom prst="round2SameRect">
                <a:avLst/>
              </a:prstGeom>
              <a:noFill/>
              <a:ln w="38100" cap="flat" cmpd="sng" algn="ctr">
                <a:solidFill>
                  <a:schemeClr val="tx2"/>
                </a:solidFill>
                <a:prstDash val="solid"/>
                <a:round/>
                <a:headEnd type="none" w="med" len="med"/>
                <a:tailEnd type="none" w="med" len="med"/>
              </a:ln>
              <a:effectLst/>
            </p:spPr>
            <p:txBody>
              <a:bodyPr/>
              <a:lstStyle/>
              <a:p>
                <a:pPr>
                  <a:defRPr/>
                </a:pPr>
                <a:endParaRPr lang="ja-JP" altLang="en-US">
                  <a:latin typeface="+mn-lt"/>
                  <a:ea typeface="ＭＳ Ｐゴシック" charset="-128"/>
                </a:endParaRPr>
              </a:p>
            </p:txBody>
          </p:sp>
          <p:sp>
            <p:nvSpPr>
              <p:cNvPr id="171" name="片側の 2 つの角を丸めた四角形 170"/>
              <p:cNvSpPr/>
              <p:nvPr/>
            </p:nvSpPr>
            <p:spPr bwMode="auto">
              <a:xfrm rot="10800000">
                <a:off x="3902769" y="6160558"/>
                <a:ext cx="1771584" cy="537252"/>
              </a:xfrm>
              <a:prstGeom prst="round2SameRect">
                <a:avLst/>
              </a:prstGeom>
              <a:solidFill>
                <a:schemeClr val="accent5">
                  <a:lumMod val="20000"/>
                  <a:lumOff val="80000"/>
                </a:schemeClr>
              </a:solidFill>
              <a:ln w="28575" cap="flat" cmpd="sng" algn="ctr">
                <a:noFill/>
                <a:prstDash val="solid"/>
                <a:round/>
                <a:headEnd type="none" w="med" len="med"/>
                <a:tailEnd type="none" w="med" len="med"/>
              </a:ln>
              <a:effectLst/>
            </p:spPr>
            <p:txBody>
              <a:bodyPr/>
              <a:lstStyle/>
              <a:p>
                <a:pPr>
                  <a:defRPr/>
                </a:pPr>
                <a:endParaRPr lang="ja-JP" altLang="en-US" dirty="0">
                  <a:solidFill>
                    <a:schemeClr val="accent5">
                      <a:lumMod val="20000"/>
                      <a:lumOff val="80000"/>
                    </a:schemeClr>
                  </a:solidFill>
                  <a:latin typeface="+mn-lt"/>
                  <a:ea typeface="ＭＳ Ｐゴシック" charset="-128"/>
                </a:endParaRPr>
              </a:p>
            </p:txBody>
          </p:sp>
        </p:grpSp>
        <p:grpSp>
          <p:nvGrpSpPr>
            <p:cNvPr id="13" name="グループ化 172"/>
            <p:cNvGrpSpPr>
              <a:grpSpLocks/>
            </p:cNvGrpSpPr>
            <p:nvPr/>
          </p:nvGrpSpPr>
          <p:grpSpPr bwMode="auto">
            <a:xfrm>
              <a:off x="7086600" y="4927600"/>
              <a:ext cx="520700" cy="165100"/>
              <a:chOff x="6797028" y="3781983"/>
              <a:chExt cx="1357322" cy="432179"/>
            </a:xfrm>
          </p:grpSpPr>
          <p:grpSp>
            <p:nvGrpSpPr>
              <p:cNvPr id="14" name="Group 64"/>
              <p:cNvGrpSpPr>
                <a:grpSpLocks/>
              </p:cNvGrpSpPr>
              <p:nvPr/>
            </p:nvGrpSpPr>
            <p:grpSpPr bwMode="auto">
              <a:xfrm>
                <a:off x="6954179" y="3892878"/>
                <a:ext cx="982721" cy="289998"/>
                <a:chOff x="3507" y="3658"/>
                <a:chExt cx="1459" cy="316"/>
              </a:xfrm>
            </p:grpSpPr>
            <p:grpSp>
              <p:nvGrpSpPr>
                <p:cNvPr id="15" name="Group 66"/>
                <p:cNvGrpSpPr>
                  <a:grpSpLocks/>
                </p:cNvGrpSpPr>
                <p:nvPr/>
              </p:nvGrpSpPr>
              <p:grpSpPr bwMode="auto">
                <a:xfrm>
                  <a:off x="3507" y="3658"/>
                  <a:ext cx="552" cy="316"/>
                  <a:chOff x="3326" y="3658"/>
                  <a:chExt cx="552" cy="316"/>
                </a:xfrm>
              </p:grpSpPr>
              <p:sp>
                <p:nvSpPr>
                  <p:cNvPr id="187" name="Line 67"/>
                  <p:cNvSpPr>
                    <a:spLocks noChangeShapeType="1"/>
                  </p:cNvSpPr>
                  <p:nvPr/>
                </p:nvSpPr>
                <p:spPr bwMode="auto">
                  <a:xfrm>
                    <a:off x="3472" y="3976"/>
                    <a:ext cx="409"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88" name="Line 69"/>
                  <p:cNvSpPr>
                    <a:spLocks noChangeShapeType="1"/>
                  </p:cNvSpPr>
                  <p:nvPr/>
                </p:nvSpPr>
                <p:spPr bwMode="auto">
                  <a:xfrm>
                    <a:off x="3329" y="3659"/>
                    <a:ext cx="409"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89" name="Line 70"/>
                  <p:cNvSpPr>
                    <a:spLocks noChangeShapeType="1"/>
                  </p:cNvSpPr>
                  <p:nvPr/>
                </p:nvSpPr>
                <p:spPr bwMode="auto">
                  <a:xfrm>
                    <a:off x="3394" y="3765"/>
                    <a:ext cx="401"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90" name="Line 72"/>
                  <p:cNvSpPr>
                    <a:spLocks noChangeShapeType="1"/>
                  </p:cNvSpPr>
                  <p:nvPr/>
                </p:nvSpPr>
                <p:spPr bwMode="auto">
                  <a:xfrm>
                    <a:off x="3422" y="3865"/>
                    <a:ext cx="401"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nvGrpSpPr>
                <p:cNvPr id="16" name="Group 75"/>
                <p:cNvGrpSpPr>
                  <a:grpSpLocks/>
                </p:cNvGrpSpPr>
                <p:nvPr/>
              </p:nvGrpSpPr>
              <p:grpSpPr bwMode="auto">
                <a:xfrm>
                  <a:off x="3961" y="3658"/>
                  <a:ext cx="552" cy="316"/>
                  <a:chOff x="3326" y="3658"/>
                  <a:chExt cx="552" cy="316"/>
                </a:xfrm>
              </p:grpSpPr>
              <p:sp>
                <p:nvSpPr>
                  <p:cNvPr id="183" name="Line 76"/>
                  <p:cNvSpPr>
                    <a:spLocks noChangeShapeType="1"/>
                  </p:cNvSpPr>
                  <p:nvPr/>
                </p:nvSpPr>
                <p:spPr bwMode="auto">
                  <a:xfrm>
                    <a:off x="3470" y="3976"/>
                    <a:ext cx="294"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84" name="Line 78"/>
                  <p:cNvSpPr>
                    <a:spLocks noChangeShapeType="1"/>
                  </p:cNvSpPr>
                  <p:nvPr/>
                </p:nvSpPr>
                <p:spPr bwMode="auto">
                  <a:xfrm>
                    <a:off x="3327" y="3659"/>
                    <a:ext cx="394"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85" name="Line 79"/>
                  <p:cNvSpPr>
                    <a:spLocks noChangeShapeType="1"/>
                  </p:cNvSpPr>
                  <p:nvPr/>
                </p:nvSpPr>
                <p:spPr bwMode="auto">
                  <a:xfrm>
                    <a:off x="3391" y="3765"/>
                    <a:ext cx="330"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86" name="Line 81"/>
                  <p:cNvSpPr>
                    <a:spLocks noChangeShapeType="1"/>
                  </p:cNvSpPr>
                  <p:nvPr/>
                </p:nvSpPr>
                <p:spPr bwMode="auto">
                  <a:xfrm>
                    <a:off x="3413" y="3865"/>
                    <a:ext cx="373"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nvGrpSpPr>
                <p:cNvPr id="17" name="Group 83"/>
                <p:cNvGrpSpPr>
                  <a:grpSpLocks/>
                </p:cNvGrpSpPr>
                <p:nvPr/>
              </p:nvGrpSpPr>
              <p:grpSpPr bwMode="auto">
                <a:xfrm>
                  <a:off x="4414" y="3658"/>
                  <a:ext cx="552" cy="316"/>
                  <a:chOff x="3326" y="3658"/>
                  <a:chExt cx="552" cy="316"/>
                </a:xfrm>
              </p:grpSpPr>
              <p:sp>
                <p:nvSpPr>
                  <p:cNvPr id="179" name="Line 84"/>
                  <p:cNvSpPr>
                    <a:spLocks noChangeShapeType="1"/>
                  </p:cNvSpPr>
                  <p:nvPr/>
                </p:nvSpPr>
                <p:spPr bwMode="auto">
                  <a:xfrm>
                    <a:off x="3461" y="3976"/>
                    <a:ext cx="416"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80" name="Line 86"/>
                  <p:cNvSpPr>
                    <a:spLocks noChangeShapeType="1"/>
                  </p:cNvSpPr>
                  <p:nvPr/>
                </p:nvSpPr>
                <p:spPr bwMode="auto">
                  <a:xfrm>
                    <a:off x="3210" y="3659"/>
                    <a:ext cx="452"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81" name="Line 87"/>
                  <p:cNvSpPr>
                    <a:spLocks noChangeShapeType="1"/>
                  </p:cNvSpPr>
                  <p:nvPr/>
                </p:nvSpPr>
                <p:spPr bwMode="auto">
                  <a:xfrm>
                    <a:off x="3275" y="3765"/>
                    <a:ext cx="509"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182" name="Line 89"/>
                  <p:cNvSpPr>
                    <a:spLocks noChangeShapeType="1"/>
                  </p:cNvSpPr>
                  <p:nvPr/>
                </p:nvSpPr>
                <p:spPr bwMode="auto">
                  <a:xfrm>
                    <a:off x="3304" y="3865"/>
                    <a:ext cx="480"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sp>
            <p:nvSpPr>
              <p:cNvPr id="175" name="フリーフォーム 174"/>
              <p:cNvSpPr/>
              <p:nvPr/>
            </p:nvSpPr>
            <p:spPr bwMode="auto">
              <a:xfrm>
                <a:off x="6796958" y="3782447"/>
                <a:ext cx="1356495" cy="431684"/>
              </a:xfrm>
              <a:custGeom>
                <a:avLst/>
                <a:gdLst>
                  <a:gd name="connsiteX0" fmla="*/ 0 w 1319284"/>
                  <a:gd name="connsiteY0" fmla="*/ 398060 h 432179"/>
                  <a:gd name="connsiteX1" fmla="*/ 109182 w 1319284"/>
                  <a:gd name="connsiteY1" fmla="*/ 316173 h 432179"/>
                  <a:gd name="connsiteX2" fmla="*/ 163773 w 1319284"/>
                  <a:gd name="connsiteY2" fmla="*/ 43218 h 432179"/>
                  <a:gd name="connsiteX3" fmla="*/ 968991 w 1319284"/>
                  <a:gd name="connsiteY3" fmla="*/ 56866 h 432179"/>
                  <a:gd name="connsiteX4" fmla="*/ 1050878 w 1319284"/>
                  <a:gd name="connsiteY4" fmla="*/ 234287 h 432179"/>
                  <a:gd name="connsiteX5" fmla="*/ 1132764 w 1319284"/>
                  <a:gd name="connsiteY5" fmla="*/ 384412 h 432179"/>
                  <a:gd name="connsiteX6" fmla="*/ 1296538 w 1319284"/>
                  <a:gd name="connsiteY6" fmla="*/ 425355 h 432179"/>
                  <a:gd name="connsiteX7" fmla="*/ 1269242 w 1319284"/>
                  <a:gd name="connsiteY7" fmla="*/ 425355 h 4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284" h="432179">
                    <a:moveTo>
                      <a:pt x="0" y="398060"/>
                    </a:moveTo>
                    <a:cubicBezTo>
                      <a:pt x="40943" y="386686"/>
                      <a:pt x="81887" y="375313"/>
                      <a:pt x="109182" y="316173"/>
                    </a:cubicBezTo>
                    <a:cubicBezTo>
                      <a:pt x="136478" y="257033"/>
                      <a:pt x="20472" y="86436"/>
                      <a:pt x="163773" y="43218"/>
                    </a:cubicBezTo>
                    <a:cubicBezTo>
                      <a:pt x="307075" y="0"/>
                      <a:pt x="821140" y="25021"/>
                      <a:pt x="968991" y="56866"/>
                    </a:cubicBezTo>
                    <a:cubicBezTo>
                      <a:pt x="1116842" y="88711"/>
                      <a:pt x="1023583" y="179696"/>
                      <a:pt x="1050878" y="234287"/>
                    </a:cubicBezTo>
                    <a:cubicBezTo>
                      <a:pt x="1078173" y="288878"/>
                      <a:pt x="1091821" y="352567"/>
                      <a:pt x="1132764" y="384412"/>
                    </a:cubicBezTo>
                    <a:cubicBezTo>
                      <a:pt x="1173707" y="416257"/>
                      <a:pt x="1273792" y="418531"/>
                      <a:pt x="1296538" y="425355"/>
                    </a:cubicBezTo>
                    <a:cubicBezTo>
                      <a:pt x="1319284" y="432179"/>
                      <a:pt x="1294263" y="428767"/>
                      <a:pt x="1269242" y="425355"/>
                    </a:cubicBezTo>
                  </a:path>
                </a:pathLst>
              </a:custGeom>
              <a:noFill/>
              <a:ln w="38100" cap="flat" cmpd="sng" algn="ctr">
                <a:solidFill>
                  <a:schemeClr val="bg1">
                    <a:lumMod val="65000"/>
                  </a:schemeClr>
                </a:solidFill>
                <a:prstDash val="solid"/>
                <a:round/>
                <a:headEnd type="none" w="med" len="med"/>
                <a:tailEnd type="none" w="med" len="med"/>
              </a:ln>
              <a:effectLst/>
            </p:spPr>
            <p:txBody>
              <a:bodyPr/>
              <a:lstStyle/>
              <a:p>
                <a:pPr>
                  <a:defRPr/>
                </a:pPr>
                <a:endParaRPr lang="ja-JP" altLang="en-US">
                  <a:latin typeface="+mn-lt"/>
                  <a:ea typeface="ＭＳ Ｐゴシック" charset="-128"/>
                </a:endParaRPr>
              </a:p>
            </p:txBody>
          </p:sp>
        </p:grpSp>
        <p:grpSp>
          <p:nvGrpSpPr>
            <p:cNvPr id="18" name="グループ化 229"/>
            <p:cNvGrpSpPr>
              <a:grpSpLocks/>
            </p:cNvGrpSpPr>
            <p:nvPr/>
          </p:nvGrpSpPr>
          <p:grpSpPr bwMode="auto">
            <a:xfrm>
              <a:off x="7372350" y="4702175"/>
              <a:ext cx="1652588" cy="636588"/>
              <a:chOff x="7602890" y="5592588"/>
              <a:chExt cx="1653270" cy="636142"/>
            </a:xfrm>
          </p:grpSpPr>
          <p:grpSp>
            <p:nvGrpSpPr>
              <p:cNvPr id="19" name="グループ化 227"/>
              <p:cNvGrpSpPr>
                <a:grpSpLocks/>
              </p:cNvGrpSpPr>
              <p:nvPr/>
            </p:nvGrpSpPr>
            <p:grpSpPr bwMode="auto">
              <a:xfrm rot="3120000">
                <a:off x="8421530" y="4914482"/>
                <a:ext cx="156524" cy="1512736"/>
                <a:chOff x="5772798" y="4653160"/>
                <a:chExt cx="156524" cy="1369860"/>
              </a:xfrm>
            </p:grpSpPr>
            <p:grpSp>
              <p:nvGrpSpPr>
                <p:cNvPr id="20" name="グループ化 214"/>
                <p:cNvGrpSpPr>
                  <a:grpSpLocks/>
                </p:cNvGrpSpPr>
                <p:nvPr/>
              </p:nvGrpSpPr>
              <p:grpSpPr bwMode="auto">
                <a:xfrm>
                  <a:off x="5772798" y="4653160"/>
                  <a:ext cx="156524" cy="507934"/>
                  <a:chOff x="5772798" y="4653160"/>
                  <a:chExt cx="156524" cy="507934"/>
                </a:xfrm>
              </p:grpSpPr>
              <p:cxnSp>
                <p:nvCxnSpPr>
                  <p:cNvPr id="32902" name="直線コネクタ 212"/>
                  <p:cNvCxnSpPr>
                    <a:cxnSpLocks noChangeShapeType="1"/>
                  </p:cNvCxnSpPr>
                  <p:nvPr/>
                </p:nvCxnSpPr>
                <p:spPr bwMode="auto">
                  <a:xfrm rot="16200000" flipH="1">
                    <a:off x="5641603" y="4869441"/>
                    <a:ext cx="504000" cy="714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2903" name="直線コネクタ 213"/>
                  <p:cNvCxnSpPr>
                    <a:cxnSpLocks noChangeShapeType="1"/>
                  </p:cNvCxnSpPr>
                  <p:nvPr/>
                </p:nvCxnSpPr>
                <p:spPr bwMode="auto">
                  <a:xfrm rot="5400000">
                    <a:off x="5556517" y="4873375"/>
                    <a:ext cx="504000" cy="714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nvGrpSpPr>
                <p:cNvPr id="21" name="グループ化 215"/>
                <p:cNvGrpSpPr>
                  <a:grpSpLocks/>
                </p:cNvGrpSpPr>
                <p:nvPr/>
              </p:nvGrpSpPr>
              <p:grpSpPr bwMode="auto">
                <a:xfrm flipV="1">
                  <a:off x="5772798" y="5135644"/>
                  <a:ext cx="156524" cy="507934"/>
                  <a:chOff x="5772798" y="4653160"/>
                  <a:chExt cx="156524" cy="507934"/>
                </a:xfrm>
              </p:grpSpPr>
              <p:cxnSp>
                <p:nvCxnSpPr>
                  <p:cNvPr id="32900" name="直線コネクタ 216"/>
                  <p:cNvCxnSpPr>
                    <a:cxnSpLocks noChangeShapeType="1"/>
                  </p:cNvCxnSpPr>
                  <p:nvPr/>
                </p:nvCxnSpPr>
                <p:spPr bwMode="auto">
                  <a:xfrm rot="16200000" flipH="1">
                    <a:off x="5641603" y="4869441"/>
                    <a:ext cx="504000" cy="714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2901" name="直線コネクタ 217"/>
                  <p:cNvCxnSpPr>
                    <a:cxnSpLocks noChangeShapeType="1"/>
                  </p:cNvCxnSpPr>
                  <p:nvPr/>
                </p:nvCxnSpPr>
                <p:spPr bwMode="auto">
                  <a:xfrm rot="5400000">
                    <a:off x="5556517" y="4873375"/>
                    <a:ext cx="504000" cy="714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nvGrpSpPr>
                <p:cNvPr id="22" name="グループ化 218"/>
                <p:cNvGrpSpPr>
                  <a:grpSpLocks/>
                </p:cNvGrpSpPr>
                <p:nvPr/>
              </p:nvGrpSpPr>
              <p:grpSpPr bwMode="auto">
                <a:xfrm>
                  <a:off x="5813742" y="5629930"/>
                  <a:ext cx="85086" cy="199746"/>
                  <a:chOff x="5772798" y="4653160"/>
                  <a:chExt cx="156524" cy="507934"/>
                </a:xfrm>
              </p:grpSpPr>
              <p:cxnSp>
                <p:nvCxnSpPr>
                  <p:cNvPr id="32898" name="直線コネクタ 219"/>
                  <p:cNvCxnSpPr>
                    <a:cxnSpLocks noChangeShapeType="1"/>
                  </p:cNvCxnSpPr>
                  <p:nvPr/>
                </p:nvCxnSpPr>
                <p:spPr bwMode="auto">
                  <a:xfrm rot="16200000" flipH="1">
                    <a:off x="5641603" y="4869441"/>
                    <a:ext cx="504000" cy="714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2899" name="直線コネクタ 220"/>
                  <p:cNvCxnSpPr>
                    <a:cxnSpLocks noChangeShapeType="1"/>
                  </p:cNvCxnSpPr>
                  <p:nvPr/>
                </p:nvCxnSpPr>
                <p:spPr bwMode="auto">
                  <a:xfrm rot="5400000">
                    <a:off x="5556517" y="4873375"/>
                    <a:ext cx="504000" cy="714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nvGrpSpPr>
                <p:cNvPr id="23" name="グループ化 224"/>
                <p:cNvGrpSpPr>
                  <a:grpSpLocks/>
                </p:cNvGrpSpPr>
                <p:nvPr/>
              </p:nvGrpSpPr>
              <p:grpSpPr bwMode="auto">
                <a:xfrm flipV="1">
                  <a:off x="5813742" y="5823274"/>
                  <a:ext cx="85086" cy="199746"/>
                  <a:chOff x="5772798" y="4653160"/>
                  <a:chExt cx="156524" cy="507934"/>
                </a:xfrm>
              </p:grpSpPr>
              <p:cxnSp>
                <p:nvCxnSpPr>
                  <p:cNvPr id="32896" name="直線コネクタ 225"/>
                  <p:cNvCxnSpPr>
                    <a:cxnSpLocks noChangeShapeType="1"/>
                  </p:cNvCxnSpPr>
                  <p:nvPr/>
                </p:nvCxnSpPr>
                <p:spPr bwMode="auto">
                  <a:xfrm rot="16200000" flipH="1">
                    <a:off x="5641603" y="4869441"/>
                    <a:ext cx="504000" cy="714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2897" name="直線コネクタ 226"/>
                  <p:cNvCxnSpPr>
                    <a:cxnSpLocks noChangeShapeType="1"/>
                  </p:cNvCxnSpPr>
                  <p:nvPr/>
                </p:nvCxnSpPr>
                <p:spPr bwMode="auto">
                  <a:xfrm rot="5400000">
                    <a:off x="5556517" y="4873375"/>
                    <a:ext cx="504000" cy="714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sp>
            <p:nvSpPr>
              <p:cNvPr id="229" name="円/楕円 228"/>
              <p:cNvSpPr>
                <a:spLocks noChangeArrowheads="1"/>
              </p:cNvSpPr>
              <p:nvPr/>
            </p:nvSpPr>
            <p:spPr bwMode="auto">
              <a:xfrm>
                <a:off x="7602305" y="6086519"/>
                <a:ext cx="285310" cy="142575"/>
              </a:xfrm>
              <a:prstGeom prst="ellipse">
                <a:avLst/>
              </a:prstGeom>
              <a:blipFill dpi="0" rotWithShape="1">
                <a:blip r:embed="rId4">
                  <a:extLst>
                    <a:ext uri="{28A0092B-C50C-407E-A947-70E740481C1C}">
                      <a14:useLocalDpi xmlns:a14="http://schemas.microsoft.com/office/drawing/2010/main" val="0"/>
                    </a:ext>
                  </a:extLst>
                </a:blip>
                <a:srcRect/>
                <a:tile tx="0" ty="0" sx="100000" sy="100000" flip="none" algn="tl"/>
              </a:blipFill>
              <a:ln w="38100">
                <a:solidFill>
                  <a:srgbClr val="FF9900"/>
                </a:solidFill>
                <a:round/>
                <a:headEnd/>
                <a:tailEnd/>
              </a:ln>
            </p:spPr>
            <p:txBody>
              <a:bodyPr/>
              <a:lstStyle/>
              <a:p>
                <a:pPr>
                  <a:defRPr/>
                </a:pPr>
                <a:endParaRPr lang="ja-JP" altLang="en-US">
                  <a:latin typeface="+mn-lt"/>
                  <a:ea typeface="ＭＳ Ｐゴシック" charset="-128"/>
                </a:endParaRPr>
              </a:p>
            </p:txBody>
          </p:sp>
        </p:grpSp>
        <p:sp>
          <p:nvSpPr>
            <p:cNvPr id="32865" name="正方形/長方形 231"/>
            <p:cNvSpPr>
              <a:spLocks noChangeArrowheads="1"/>
            </p:cNvSpPr>
            <p:nvPr/>
          </p:nvSpPr>
          <p:spPr bwMode="auto">
            <a:xfrm>
              <a:off x="7407062" y="2956267"/>
              <a:ext cx="1935120" cy="32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200">
                  <a:latin typeface="Calibri" pitchFamily="-111" charset="0"/>
                </a:rPr>
                <a:t>carbon support layer</a:t>
              </a:r>
              <a:endParaRPr lang="ja-JP" altLang="en-US" sz="1200">
                <a:latin typeface="Calibri" pitchFamily="-111" charset="0"/>
              </a:endParaRPr>
            </a:p>
          </p:txBody>
        </p:sp>
        <p:cxnSp>
          <p:nvCxnSpPr>
            <p:cNvPr id="32866" name="直線矢印コネクタ 233"/>
            <p:cNvCxnSpPr>
              <a:cxnSpLocks noChangeShapeType="1"/>
            </p:cNvCxnSpPr>
            <p:nvPr/>
          </p:nvCxnSpPr>
          <p:spPr bwMode="auto">
            <a:xfrm rot="5400000">
              <a:off x="8039894" y="3356769"/>
              <a:ext cx="273050" cy="179388"/>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32867" name="テキスト ボックス 236"/>
            <p:cNvSpPr txBox="1">
              <a:spLocks noChangeArrowheads="1"/>
            </p:cNvSpPr>
            <p:nvPr/>
          </p:nvSpPr>
          <p:spPr bwMode="auto">
            <a:xfrm>
              <a:off x="4229100" y="3068638"/>
              <a:ext cx="340659" cy="8262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solidFill>
                    <a:srgbClr val="000000"/>
                  </a:solidFill>
                  <a:latin typeface="Calibri" pitchFamily="-111" charset="0"/>
                </a:rPr>
                <a:t>1</a:t>
              </a:r>
              <a:endParaRPr lang="ja-JP" altLang="en-US" sz="2000">
                <a:solidFill>
                  <a:srgbClr val="000000"/>
                </a:solidFill>
                <a:latin typeface="Calibri" pitchFamily="-111" charset="0"/>
              </a:endParaRPr>
            </a:p>
          </p:txBody>
        </p:sp>
        <p:sp>
          <p:nvSpPr>
            <p:cNvPr id="32868" name="テキスト ボックス 237"/>
            <p:cNvSpPr txBox="1">
              <a:spLocks noChangeArrowheads="1"/>
            </p:cNvSpPr>
            <p:nvPr/>
          </p:nvSpPr>
          <p:spPr bwMode="auto">
            <a:xfrm>
              <a:off x="4229100" y="4338638"/>
              <a:ext cx="340659" cy="8262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solidFill>
                    <a:srgbClr val="000000"/>
                  </a:solidFill>
                  <a:latin typeface="Calibri" pitchFamily="-111" charset="0"/>
                </a:rPr>
                <a:t>3</a:t>
              </a:r>
              <a:endParaRPr lang="ja-JP" altLang="en-US" sz="2000">
                <a:solidFill>
                  <a:srgbClr val="000000"/>
                </a:solidFill>
                <a:latin typeface="Calibri" pitchFamily="-111" charset="0"/>
              </a:endParaRPr>
            </a:p>
          </p:txBody>
        </p:sp>
        <p:sp>
          <p:nvSpPr>
            <p:cNvPr id="32869" name="テキスト ボックス 238"/>
            <p:cNvSpPr txBox="1">
              <a:spLocks noChangeArrowheads="1"/>
            </p:cNvSpPr>
            <p:nvPr/>
          </p:nvSpPr>
          <p:spPr bwMode="auto">
            <a:xfrm>
              <a:off x="6229351" y="3068638"/>
              <a:ext cx="340659" cy="8262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solidFill>
                    <a:srgbClr val="000000"/>
                  </a:solidFill>
                  <a:latin typeface="Calibri" pitchFamily="-111" charset="0"/>
                </a:rPr>
                <a:t>2</a:t>
              </a:r>
              <a:endParaRPr lang="ja-JP" altLang="en-US" sz="2000">
                <a:solidFill>
                  <a:srgbClr val="000000"/>
                </a:solidFill>
                <a:latin typeface="Calibri" pitchFamily="-111" charset="0"/>
              </a:endParaRPr>
            </a:p>
          </p:txBody>
        </p:sp>
        <p:sp>
          <p:nvSpPr>
            <p:cNvPr id="32870" name="テキスト ボックス 239"/>
            <p:cNvSpPr txBox="1">
              <a:spLocks noChangeArrowheads="1"/>
            </p:cNvSpPr>
            <p:nvPr/>
          </p:nvSpPr>
          <p:spPr bwMode="auto">
            <a:xfrm>
              <a:off x="6229351" y="4338638"/>
              <a:ext cx="340659" cy="8262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solidFill>
                    <a:srgbClr val="000000"/>
                  </a:solidFill>
                  <a:latin typeface="Calibri" pitchFamily="-111" charset="0"/>
                </a:rPr>
                <a:t>4</a:t>
              </a:r>
              <a:endParaRPr lang="ja-JP" altLang="en-US" sz="2000">
                <a:solidFill>
                  <a:srgbClr val="000000"/>
                </a:solidFill>
                <a:latin typeface="Calibri" pitchFamily="-111" charset="0"/>
              </a:endParaRPr>
            </a:p>
          </p:txBody>
        </p:sp>
        <p:grpSp>
          <p:nvGrpSpPr>
            <p:cNvPr id="24" name="グループ化 240"/>
            <p:cNvGrpSpPr>
              <a:grpSpLocks/>
            </p:cNvGrpSpPr>
            <p:nvPr/>
          </p:nvGrpSpPr>
          <p:grpSpPr bwMode="auto">
            <a:xfrm>
              <a:off x="4371971" y="5094569"/>
              <a:ext cx="1843086" cy="601378"/>
              <a:chOff x="3857620" y="6124327"/>
              <a:chExt cx="1843740" cy="601271"/>
            </a:xfrm>
            <a:solidFill>
              <a:schemeClr val="accent5">
                <a:lumMod val="20000"/>
                <a:lumOff val="80000"/>
              </a:schemeClr>
            </a:solidFill>
          </p:grpSpPr>
          <p:sp>
            <p:nvSpPr>
              <p:cNvPr id="242" name="片側の 2 つの角を丸めた四角形 241"/>
              <p:cNvSpPr/>
              <p:nvPr/>
            </p:nvSpPr>
            <p:spPr bwMode="auto">
              <a:xfrm rot="10800000">
                <a:off x="3857620" y="6154200"/>
                <a:ext cx="1843740" cy="571398"/>
              </a:xfrm>
              <a:prstGeom prst="round2SameRect">
                <a:avLst/>
              </a:prstGeom>
              <a:grpFill/>
              <a:ln w="38100" cap="flat" cmpd="sng" algn="ctr">
                <a:solidFill>
                  <a:schemeClr val="tx2"/>
                </a:solidFill>
                <a:prstDash val="solid"/>
                <a:round/>
                <a:headEnd type="none" w="med" len="med"/>
                <a:tailEnd type="none" w="med" len="med"/>
              </a:ln>
              <a:effectLst/>
            </p:spPr>
            <p:txBody>
              <a:bodyPr/>
              <a:lstStyle/>
              <a:p>
                <a:pPr>
                  <a:defRPr/>
                </a:pPr>
                <a:endParaRPr lang="ja-JP" altLang="en-US">
                  <a:latin typeface="+mn-lt"/>
                  <a:ea typeface="ＭＳ Ｐゴシック" charset="-128"/>
                </a:endParaRPr>
              </a:p>
            </p:txBody>
          </p:sp>
          <p:sp>
            <p:nvSpPr>
              <p:cNvPr id="243" name="片側の 2 つの角を丸めた四角形 242"/>
              <p:cNvSpPr/>
              <p:nvPr/>
            </p:nvSpPr>
            <p:spPr bwMode="auto">
              <a:xfrm rot="10800000">
                <a:off x="3877945" y="6124327"/>
                <a:ext cx="1800639" cy="575898"/>
              </a:xfrm>
              <a:prstGeom prst="round2SameRect">
                <a:avLst/>
              </a:prstGeom>
              <a:grpFill/>
              <a:ln w="28575" cap="flat" cmpd="sng" algn="ctr">
                <a:noFill/>
                <a:prstDash val="solid"/>
                <a:round/>
                <a:headEnd type="none" w="med" len="med"/>
                <a:tailEnd type="none" w="med" len="med"/>
              </a:ln>
              <a:effectLst/>
            </p:spPr>
            <p:txBody>
              <a:bodyPr/>
              <a:lstStyle/>
              <a:p>
                <a:pPr>
                  <a:defRPr/>
                </a:pPr>
                <a:endParaRPr lang="ja-JP" altLang="en-US">
                  <a:latin typeface="+mn-lt"/>
                  <a:ea typeface="ＭＳ Ｐゴシック" charset="-128"/>
                </a:endParaRPr>
              </a:p>
            </p:txBody>
          </p:sp>
        </p:grpSp>
        <p:grpSp>
          <p:nvGrpSpPr>
            <p:cNvPr id="25" name="グループ化 243"/>
            <p:cNvGrpSpPr>
              <a:grpSpLocks/>
            </p:cNvGrpSpPr>
            <p:nvPr/>
          </p:nvGrpSpPr>
          <p:grpSpPr bwMode="auto">
            <a:xfrm>
              <a:off x="4597400" y="4684713"/>
              <a:ext cx="1357313" cy="433387"/>
              <a:chOff x="6797028" y="3781983"/>
              <a:chExt cx="1357322" cy="432179"/>
            </a:xfrm>
          </p:grpSpPr>
          <p:grpSp>
            <p:nvGrpSpPr>
              <p:cNvPr id="26" name="Group 64"/>
              <p:cNvGrpSpPr>
                <a:grpSpLocks/>
              </p:cNvGrpSpPr>
              <p:nvPr/>
            </p:nvGrpSpPr>
            <p:grpSpPr bwMode="auto">
              <a:xfrm>
                <a:off x="6954179" y="3892878"/>
                <a:ext cx="982721" cy="289998"/>
                <a:chOff x="3507" y="3658"/>
                <a:chExt cx="1459" cy="316"/>
              </a:xfrm>
            </p:grpSpPr>
            <p:grpSp>
              <p:nvGrpSpPr>
                <p:cNvPr id="27" name="Group 66"/>
                <p:cNvGrpSpPr>
                  <a:grpSpLocks/>
                </p:cNvGrpSpPr>
                <p:nvPr/>
              </p:nvGrpSpPr>
              <p:grpSpPr bwMode="auto">
                <a:xfrm>
                  <a:off x="3507" y="3658"/>
                  <a:ext cx="552" cy="316"/>
                  <a:chOff x="3326" y="3658"/>
                  <a:chExt cx="552" cy="316"/>
                </a:xfrm>
              </p:grpSpPr>
              <p:sp>
                <p:nvSpPr>
                  <p:cNvPr id="258" name="Line 67"/>
                  <p:cNvSpPr>
                    <a:spLocks noChangeShapeType="1"/>
                  </p:cNvSpPr>
                  <p:nvPr/>
                </p:nvSpPr>
                <p:spPr bwMode="auto">
                  <a:xfrm>
                    <a:off x="3470" y="3974"/>
                    <a:ext cx="410"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259" name="Line 69"/>
                  <p:cNvSpPr>
                    <a:spLocks noChangeShapeType="1"/>
                  </p:cNvSpPr>
                  <p:nvPr/>
                </p:nvSpPr>
                <p:spPr bwMode="auto">
                  <a:xfrm>
                    <a:off x="3327" y="3658"/>
                    <a:ext cx="410"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260" name="Line 70"/>
                  <p:cNvSpPr>
                    <a:spLocks noChangeShapeType="1"/>
                  </p:cNvSpPr>
                  <p:nvPr/>
                </p:nvSpPr>
                <p:spPr bwMode="auto">
                  <a:xfrm>
                    <a:off x="3387" y="3763"/>
                    <a:ext cx="410"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261" name="Line 72"/>
                  <p:cNvSpPr>
                    <a:spLocks noChangeShapeType="1"/>
                  </p:cNvSpPr>
                  <p:nvPr/>
                </p:nvSpPr>
                <p:spPr bwMode="auto">
                  <a:xfrm>
                    <a:off x="3417" y="3864"/>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nvGrpSpPr>
                <p:cNvPr id="28" name="Group 75"/>
                <p:cNvGrpSpPr>
                  <a:grpSpLocks/>
                </p:cNvGrpSpPr>
                <p:nvPr/>
              </p:nvGrpSpPr>
              <p:grpSpPr bwMode="auto">
                <a:xfrm>
                  <a:off x="3961" y="3658"/>
                  <a:ext cx="552" cy="316"/>
                  <a:chOff x="3326" y="3658"/>
                  <a:chExt cx="552" cy="316"/>
                </a:xfrm>
              </p:grpSpPr>
              <p:sp>
                <p:nvSpPr>
                  <p:cNvPr id="254" name="Line 76"/>
                  <p:cNvSpPr>
                    <a:spLocks noChangeShapeType="1"/>
                  </p:cNvSpPr>
                  <p:nvPr/>
                </p:nvSpPr>
                <p:spPr bwMode="auto">
                  <a:xfrm>
                    <a:off x="3472" y="3974"/>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255" name="Line 78"/>
                  <p:cNvSpPr>
                    <a:spLocks noChangeShapeType="1"/>
                  </p:cNvSpPr>
                  <p:nvPr/>
                </p:nvSpPr>
                <p:spPr bwMode="auto">
                  <a:xfrm>
                    <a:off x="3326" y="3658"/>
                    <a:ext cx="410"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256" name="Line 79"/>
                  <p:cNvSpPr>
                    <a:spLocks noChangeShapeType="1"/>
                  </p:cNvSpPr>
                  <p:nvPr/>
                </p:nvSpPr>
                <p:spPr bwMode="auto">
                  <a:xfrm>
                    <a:off x="3390" y="3763"/>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257" name="Line 81"/>
                  <p:cNvSpPr>
                    <a:spLocks noChangeShapeType="1"/>
                  </p:cNvSpPr>
                  <p:nvPr/>
                </p:nvSpPr>
                <p:spPr bwMode="auto">
                  <a:xfrm>
                    <a:off x="3417" y="3864"/>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nvGrpSpPr>
                <p:cNvPr id="29" name="Group 83"/>
                <p:cNvGrpSpPr>
                  <a:grpSpLocks/>
                </p:cNvGrpSpPr>
                <p:nvPr/>
              </p:nvGrpSpPr>
              <p:grpSpPr bwMode="auto">
                <a:xfrm>
                  <a:off x="4414" y="3658"/>
                  <a:ext cx="552" cy="316"/>
                  <a:chOff x="3326" y="3658"/>
                  <a:chExt cx="552" cy="316"/>
                </a:xfrm>
              </p:grpSpPr>
              <p:sp>
                <p:nvSpPr>
                  <p:cNvPr id="250" name="Line 84"/>
                  <p:cNvSpPr>
                    <a:spLocks noChangeShapeType="1"/>
                  </p:cNvSpPr>
                  <p:nvPr/>
                </p:nvSpPr>
                <p:spPr bwMode="auto">
                  <a:xfrm>
                    <a:off x="3470" y="3974"/>
                    <a:ext cx="410"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251" name="Line 86"/>
                  <p:cNvSpPr>
                    <a:spLocks noChangeShapeType="1"/>
                  </p:cNvSpPr>
                  <p:nvPr/>
                </p:nvSpPr>
                <p:spPr bwMode="auto">
                  <a:xfrm>
                    <a:off x="3327" y="3658"/>
                    <a:ext cx="410"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252" name="Line 87"/>
                  <p:cNvSpPr>
                    <a:spLocks noChangeShapeType="1"/>
                  </p:cNvSpPr>
                  <p:nvPr/>
                </p:nvSpPr>
                <p:spPr bwMode="auto">
                  <a:xfrm>
                    <a:off x="3390" y="3763"/>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sp>
                <p:nvSpPr>
                  <p:cNvPr id="253" name="Line 89"/>
                  <p:cNvSpPr>
                    <a:spLocks noChangeShapeType="1"/>
                  </p:cNvSpPr>
                  <p:nvPr/>
                </p:nvSpPr>
                <p:spPr bwMode="auto">
                  <a:xfrm>
                    <a:off x="3418" y="3864"/>
                    <a:ext cx="407" cy="0"/>
                  </a:xfrm>
                  <a:prstGeom prst="line">
                    <a:avLst/>
                  </a:prstGeom>
                  <a:noFill/>
                  <a:ln w="57150">
                    <a:solidFill>
                      <a:srgbClr val="00CC00"/>
                    </a:solidFill>
                    <a:round/>
                    <a:headEnd/>
                    <a:tailEnd/>
                  </a:ln>
                </p:spPr>
                <p:txBody>
                  <a:bodyPr/>
                  <a:lstStyle/>
                  <a:p>
                    <a:pPr>
                      <a:defRPr/>
                    </a:pPr>
                    <a:endParaRPr lang="ja-JP" altLang="en-US">
                      <a:latin typeface="+mn-lt"/>
                      <a:ea typeface="ＭＳ Ｐゴシック" charset="-128"/>
                    </a:endParaRPr>
                  </a:p>
                </p:txBody>
              </p:sp>
            </p:grpSp>
          </p:grpSp>
          <p:sp>
            <p:nvSpPr>
              <p:cNvPr id="246" name="フリーフォーム 245"/>
              <p:cNvSpPr/>
              <p:nvPr/>
            </p:nvSpPr>
            <p:spPr bwMode="auto">
              <a:xfrm>
                <a:off x="6797254" y="3782315"/>
                <a:ext cx="1357449" cy="432376"/>
              </a:xfrm>
              <a:custGeom>
                <a:avLst/>
                <a:gdLst>
                  <a:gd name="connsiteX0" fmla="*/ 0 w 1319284"/>
                  <a:gd name="connsiteY0" fmla="*/ 398060 h 432179"/>
                  <a:gd name="connsiteX1" fmla="*/ 109182 w 1319284"/>
                  <a:gd name="connsiteY1" fmla="*/ 316173 h 432179"/>
                  <a:gd name="connsiteX2" fmla="*/ 163773 w 1319284"/>
                  <a:gd name="connsiteY2" fmla="*/ 43218 h 432179"/>
                  <a:gd name="connsiteX3" fmla="*/ 968991 w 1319284"/>
                  <a:gd name="connsiteY3" fmla="*/ 56866 h 432179"/>
                  <a:gd name="connsiteX4" fmla="*/ 1050878 w 1319284"/>
                  <a:gd name="connsiteY4" fmla="*/ 234287 h 432179"/>
                  <a:gd name="connsiteX5" fmla="*/ 1132764 w 1319284"/>
                  <a:gd name="connsiteY5" fmla="*/ 384412 h 432179"/>
                  <a:gd name="connsiteX6" fmla="*/ 1296538 w 1319284"/>
                  <a:gd name="connsiteY6" fmla="*/ 425355 h 432179"/>
                  <a:gd name="connsiteX7" fmla="*/ 1269242 w 1319284"/>
                  <a:gd name="connsiteY7" fmla="*/ 425355 h 43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284" h="432179">
                    <a:moveTo>
                      <a:pt x="0" y="398060"/>
                    </a:moveTo>
                    <a:cubicBezTo>
                      <a:pt x="40943" y="386686"/>
                      <a:pt x="81887" y="375313"/>
                      <a:pt x="109182" y="316173"/>
                    </a:cubicBezTo>
                    <a:cubicBezTo>
                      <a:pt x="136478" y="257033"/>
                      <a:pt x="20472" y="86436"/>
                      <a:pt x="163773" y="43218"/>
                    </a:cubicBezTo>
                    <a:cubicBezTo>
                      <a:pt x="307075" y="0"/>
                      <a:pt x="821140" y="25021"/>
                      <a:pt x="968991" y="56866"/>
                    </a:cubicBezTo>
                    <a:cubicBezTo>
                      <a:pt x="1116842" y="88711"/>
                      <a:pt x="1023583" y="179696"/>
                      <a:pt x="1050878" y="234287"/>
                    </a:cubicBezTo>
                    <a:cubicBezTo>
                      <a:pt x="1078173" y="288878"/>
                      <a:pt x="1091821" y="352567"/>
                      <a:pt x="1132764" y="384412"/>
                    </a:cubicBezTo>
                    <a:cubicBezTo>
                      <a:pt x="1173707" y="416257"/>
                      <a:pt x="1273792" y="418531"/>
                      <a:pt x="1296538" y="425355"/>
                    </a:cubicBezTo>
                    <a:cubicBezTo>
                      <a:pt x="1319284" y="432179"/>
                      <a:pt x="1294263" y="428767"/>
                      <a:pt x="1269242" y="425355"/>
                    </a:cubicBezTo>
                  </a:path>
                </a:pathLst>
              </a:custGeom>
              <a:noFill/>
              <a:ln w="38100" cap="flat" cmpd="sng" algn="ctr">
                <a:solidFill>
                  <a:schemeClr val="bg1">
                    <a:lumMod val="65000"/>
                  </a:schemeClr>
                </a:solidFill>
                <a:prstDash val="solid"/>
                <a:round/>
                <a:headEnd type="none" w="med" len="med"/>
                <a:tailEnd type="none" w="med" len="med"/>
              </a:ln>
              <a:effectLst/>
            </p:spPr>
            <p:txBody>
              <a:bodyPr/>
              <a:lstStyle/>
              <a:p>
                <a:pPr>
                  <a:defRPr/>
                </a:pPr>
                <a:endParaRPr lang="ja-JP" altLang="en-US">
                  <a:latin typeface="+mn-lt"/>
                  <a:ea typeface="ＭＳ Ｐゴシック" charset="-128"/>
                </a:endParaRPr>
              </a:p>
            </p:txBody>
          </p:sp>
        </p:grpSp>
      </p:grpSp>
      <p:sp>
        <p:nvSpPr>
          <p:cNvPr id="51217" name="Text Box 5"/>
          <p:cNvSpPr txBox="1">
            <a:spLocks noChangeArrowheads="1"/>
          </p:cNvSpPr>
          <p:nvPr/>
        </p:nvSpPr>
        <p:spPr bwMode="auto">
          <a:xfrm>
            <a:off x="3924301" y="1060450"/>
            <a:ext cx="5000625" cy="1938992"/>
          </a:xfrm>
          <a:prstGeom prst="rect">
            <a:avLst/>
          </a:prstGeom>
          <a:noFill/>
          <a:ln w="9525">
            <a:noFill/>
            <a:miter lim="800000"/>
            <a:headEnd/>
            <a:tailEnd/>
          </a:ln>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ja-JP" altLang="en-US" sz="2000">
                <a:latin typeface="Calibri" pitchFamily="-111" charset="0"/>
                <a:ea typeface="HGP明朝E" pitchFamily="18" charset="-128"/>
              </a:rPr>
              <a:t>・</a:t>
            </a:r>
            <a:r>
              <a:rPr lang="en-US" altLang="ja-JP" sz="2000">
                <a:latin typeface="Calibri" pitchFamily="-111" charset="0"/>
                <a:ea typeface="HGP明朝E" pitchFamily="18" charset="-128"/>
              </a:rPr>
              <a:t>Vacuum-deposition on a cleaved KCl (001)</a:t>
            </a:r>
            <a:r>
              <a:rPr lang="ja-JP" altLang="en-US" sz="2000">
                <a:latin typeface="Calibri" pitchFamily="-111" charset="0"/>
                <a:ea typeface="HGP明朝E" pitchFamily="18" charset="-128"/>
              </a:rPr>
              <a:t> 　</a:t>
            </a:r>
          </a:p>
          <a:p>
            <a:r>
              <a:rPr lang="ja-JP" altLang="en-US" sz="2000">
                <a:latin typeface="Calibri" pitchFamily="-111" charset="0"/>
                <a:ea typeface="HGP明朝E" pitchFamily="18" charset="-128"/>
              </a:rPr>
              <a:t>・</a:t>
            </a:r>
            <a:r>
              <a:rPr lang="en-US" altLang="ja-JP" sz="2000">
                <a:latin typeface="Calibri" pitchFamily="-111" charset="0"/>
                <a:ea typeface="HGP明朝E" pitchFamily="18" charset="-128"/>
              </a:rPr>
              <a:t>Pretreatment of substrate at 670 K for 1 hr</a:t>
            </a:r>
            <a:endParaRPr lang="ja-JP" altLang="en-US" sz="2000">
              <a:latin typeface="Calibri" pitchFamily="-111" charset="0"/>
              <a:ea typeface="HGP明朝E" pitchFamily="18" charset="-128"/>
            </a:endParaRPr>
          </a:p>
          <a:p>
            <a:r>
              <a:rPr lang="ja-JP" altLang="en-US" sz="2000">
                <a:latin typeface="Calibri" pitchFamily="-111" charset="0"/>
                <a:ea typeface="HGP明朝E" pitchFamily="18" charset="-128"/>
              </a:rPr>
              <a:t>・</a:t>
            </a:r>
            <a:r>
              <a:rPr lang="en-US" altLang="ja-JP" sz="2000">
                <a:latin typeface="Calibri" pitchFamily="-111" charset="0"/>
                <a:ea typeface="HGP明朝E" pitchFamily="18" charset="-128"/>
              </a:rPr>
              <a:t>Deposition at 590 K</a:t>
            </a:r>
            <a:endParaRPr lang="ja-JP" altLang="en-US" sz="2000">
              <a:latin typeface="Calibri" pitchFamily="-111" charset="0"/>
              <a:ea typeface="HGP明朝E" pitchFamily="18" charset="-128"/>
            </a:endParaRPr>
          </a:p>
          <a:p>
            <a:r>
              <a:rPr lang="ja-JP" altLang="en-US" sz="2000">
                <a:latin typeface="Calibri" pitchFamily="-111" charset="0"/>
                <a:ea typeface="HGP明朝E" pitchFamily="18" charset="-128"/>
              </a:rPr>
              <a:t>・</a:t>
            </a:r>
            <a:r>
              <a:rPr lang="en-US" altLang="ja-JP" sz="2000">
                <a:latin typeface="Calibri" pitchFamily="-111" charset="0"/>
                <a:ea typeface="HGP明朝E" pitchFamily="18" charset="-128"/>
              </a:rPr>
              <a:t>Thickness measurement by AFM (30-49 nm)</a:t>
            </a:r>
          </a:p>
          <a:p>
            <a:r>
              <a:rPr lang="ja-JP" altLang="en-US" sz="2000">
                <a:latin typeface="Calibri" pitchFamily="-111" charset="0"/>
                <a:ea typeface="HGP明朝E" pitchFamily="18" charset="-128"/>
              </a:rPr>
              <a:t>・</a:t>
            </a:r>
            <a:r>
              <a:rPr lang="en-US" altLang="ja-JP" sz="2000">
                <a:latin typeface="Calibri" pitchFamily="-111" charset="0"/>
                <a:ea typeface="HGP明朝E" pitchFamily="18" charset="-128"/>
              </a:rPr>
              <a:t>Thin support layer by carbon deposition</a:t>
            </a:r>
            <a:endParaRPr lang="ja-JP" altLang="en-US" sz="2000">
              <a:latin typeface="Calibri" pitchFamily="-111" charset="0"/>
              <a:ea typeface="HGP明朝E" pitchFamily="18" charset="-128"/>
            </a:endParaRPr>
          </a:p>
          <a:p>
            <a:r>
              <a:rPr lang="ja-JP" altLang="en-US" sz="2000">
                <a:latin typeface="Calibri" pitchFamily="-111" charset="0"/>
                <a:ea typeface="HGP明朝E" pitchFamily="18" charset="-128"/>
              </a:rPr>
              <a:t>・</a:t>
            </a:r>
            <a:r>
              <a:rPr lang="en-US" altLang="ja-JP" sz="2000">
                <a:latin typeface="Calibri" pitchFamily="-111" charset="0"/>
                <a:ea typeface="HGP明朝E" pitchFamily="18" charset="-128"/>
              </a:rPr>
              <a:t>Floating off from the substrate on water</a:t>
            </a:r>
            <a:endParaRPr lang="ja-JP" altLang="en-US" sz="2000">
              <a:latin typeface="Calibri" pitchFamily="-111" charset="0"/>
              <a:ea typeface="HGP明朝E" pitchFamily="18" charset="-128"/>
            </a:endParaRPr>
          </a:p>
        </p:txBody>
      </p:sp>
      <p:grpSp>
        <p:nvGrpSpPr>
          <p:cNvPr id="30" name="図形グループ 196"/>
          <p:cNvGrpSpPr>
            <a:grpSpLocks/>
          </p:cNvGrpSpPr>
          <p:nvPr/>
        </p:nvGrpSpPr>
        <p:grpSpPr bwMode="auto">
          <a:xfrm>
            <a:off x="693739" y="879475"/>
            <a:ext cx="3151187" cy="3376502"/>
            <a:chOff x="0" y="785813"/>
            <a:chExt cx="3793753" cy="4064573"/>
          </a:xfrm>
        </p:grpSpPr>
        <p:grpSp>
          <p:nvGrpSpPr>
            <p:cNvPr id="31" name="Group 44"/>
            <p:cNvGrpSpPr>
              <a:grpSpLocks/>
            </p:cNvGrpSpPr>
            <p:nvPr/>
          </p:nvGrpSpPr>
          <p:grpSpPr bwMode="auto">
            <a:xfrm>
              <a:off x="250825" y="1154113"/>
              <a:ext cx="3178175" cy="3311525"/>
              <a:chOff x="1474" y="845"/>
              <a:chExt cx="2812" cy="2930"/>
            </a:xfrm>
          </p:grpSpPr>
          <p:sp>
            <p:nvSpPr>
              <p:cNvPr id="32803" name="Rectangle 45"/>
              <p:cNvSpPr>
                <a:spLocks noChangeArrowheads="1"/>
              </p:cNvSpPr>
              <p:nvPr/>
            </p:nvSpPr>
            <p:spPr bwMode="auto">
              <a:xfrm>
                <a:off x="2562" y="1707"/>
                <a:ext cx="499" cy="45"/>
              </a:xfrm>
              <a:prstGeom prst="rect">
                <a:avLst/>
              </a:prstGeom>
              <a:solidFill>
                <a:schemeClr val="accent1"/>
              </a:solidFill>
              <a:ln w="9525">
                <a:solidFill>
                  <a:schemeClr val="tx1"/>
                </a:solidFill>
                <a:miter lim="800000"/>
                <a:headEnd/>
                <a:tailEnd/>
              </a:ln>
            </p:spPr>
            <p:txBody>
              <a:bodyPr wrap="none" anchor="ctr"/>
              <a:lstStyle/>
              <a:p>
                <a:endParaRPr lang="ja-JP" altLang="en-US" sz="1200"/>
              </a:p>
            </p:txBody>
          </p:sp>
          <p:sp>
            <p:nvSpPr>
              <p:cNvPr id="194" name="Rectangle 46"/>
              <p:cNvSpPr>
                <a:spLocks noChangeArrowheads="1"/>
              </p:cNvSpPr>
              <p:nvPr/>
            </p:nvSpPr>
            <p:spPr bwMode="auto">
              <a:xfrm>
                <a:off x="2517" y="1505"/>
                <a:ext cx="590" cy="91"/>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ja-JP" altLang="en-US" sz="1200">
                  <a:ea typeface="ＭＳ Ｐゴシック" charset="-128"/>
                </a:endParaRPr>
              </a:p>
            </p:txBody>
          </p:sp>
          <p:sp>
            <p:nvSpPr>
              <p:cNvPr id="32805" name="AutoShape 47"/>
              <p:cNvSpPr>
                <a:spLocks noChangeArrowheads="1"/>
              </p:cNvSpPr>
              <p:nvPr/>
            </p:nvSpPr>
            <p:spPr bwMode="auto">
              <a:xfrm rot="10800000">
                <a:off x="2472" y="2206"/>
                <a:ext cx="635" cy="952"/>
              </a:xfrm>
              <a:prstGeom prst="triangle">
                <a:avLst>
                  <a:gd name="adj" fmla="val 50000"/>
                </a:avLst>
              </a:prstGeom>
              <a:gradFill rotWithShape="1">
                <a:gsLst>
                  <a:gs pos="0">
                    <a:srgbClr val="FF71AA">
                      <a:alpha val="48000"/>
                    </a:srgbClr>
                  </a:gs>
                  <a:gs pos="100000">
                    <a:srgbClr val="FFDC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200"/>
              </a:p>
            </p:txBody>
          </p:sp>
          <p:sp>
            <p:nvSpPr>
              <p:cNvPr id="32806" name="Arc 48"/>
              <p:cNvSpPr>
                <a:spLocks/>
              </p:cNvSpPr>
              <p:nvPr/>
            </p:nvSpPr>
            <p:spPr bwMode="auto">
              <a:xfrm rot="-5400000">
                <a:off x="2540" y="96"/>
                <a:ext cx="544" cy="2222"/>
              </a:xfrm>
              <a:custGeom>
                <a:avLst/>
                <a:gdLst>
                  <a:gd name="T0" fmla="*/ 0 w 21600"/>
                  <a:gd name="T1" fmla="*/ 0 h 43195"/>
                  <a:gd name="T2" fmla="*/ 0 w 21600"/>
                  <a:gd name="T3" fmla="*/ 0 h 43195"/>
                  <a:gd name="T4" fmla="*/ 0 w 21600"/>
                  <a:gd name="T5" fmla="*/ 0 h 43195"/>
                  <a:gd name="T6" fmla="*/ 0 60000 65536"/>
                  <a:gd name="T7" fmla="*/ 0 60000 65536"/>
                  <a:gd name="T8" fmla="*/ 0 60000 65536"/>
                  <a:gd name="T9" fmla="*/ 0 w 21600"/>
                  <a:gd name="T10" fmla="*/ 0 h 43195"/>
                  <a:gd name="T11" fmla="*/ 21600 w 21600"/>
                  <a:gd name="T12" fmla="*/ 43195 h 43195"/>
                </a:gdLst>
                <a:ahLst/>
                <a:cxnLst>
                  <a:cxn ang="T6">
                    <a:pos x="T0" y="T1"/>
                  </a:cxn>
                  <a:cxn ang="T7">
                    <a:pos x="T2" y="T3"/>
                  </a:cxn>
                  <a:cxn ang="T8">
                    <a:pos x="T4" y="T5"/>
                  </a:cxn>
                </a:cxnLst>
                <a:rect l="T9" t="T10" r="T11" b="T12"/>
                <a:pathLst>
                  <a:path w="21600" h="43195" fill="none" extrusionOk="0">
                    <a:moveTo>
                      <a:pt x="-1" y="0"/>
                    </a:moveTo>
                    <a:cubicBezTo>
                      <a:pt x="11929" y="0"/>
                      <a:pt x="21600" y="9670"/>
                      <a:pt x="21600" y="21600"/>
                    </a:cubicBezTo>
                    <a:cubicBezTo>
                      <a:pt x="21600" y="33355"/>
                      <a:pt x="12199" y="42952"/>
                      <a:pt x="447" y="43195"/>
                    </a:cubicBezTo>
                  </a:path>
                  <a:path w="21600" h="43195" stroke="0" extrusionOk="0">
                    <a:moveTo>
                      <a:pt x="-1" y="0"/>
                    </a:moveTo>
                    <a:cubicBezTo>
                      <a:pt x="11929" y="0"/>
                      <a:pt x="21600" y="9670"/>
                      <a:pt x="21600" y="21600"/>
                    </a:cubicBezTo>
                    <a:cubicBezTo>
                      <a:pt x="21600" y="33355"/>
                      <a:pt x="12199" y="42952"/>
                      <a:pt x="447" y="43195"/>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200"/>
              </a:p>
            </p:txBody>
          </p:sp>
          <p:sp>
            <p:nvSpPr>
              <p:cNvPr id="32807" name="Line 49"/>
              <p:cNvSpPr>
                <a:spLocks noChangeShapeType="1"/>
              </p:cNvSpPr>
              <p:nvPr/>
            </p:nvSpPr>
            <p:spPr bwMode="auto">
              <a:xfrm>
                <a:off x="1701" y="1480"/>
                <a:ext cx="0" cy="19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808" name="Line 50"/>
              <p:cNvSpPr>
                <a:spLocks noChangeShapeType="1"/>
              </p:cNvSpPr>
              <p:nvPr/>
            </p:nvSpPr>
            <p:spPr bwMode="auto">
              <a:xfrm>
                <a:off x="3923" y="1480"/>
                <a:ext cx="0" cy="19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809" name="Line 51"/>
              <p:cNvSpPr>
                <a:spLocks noChangeShapeType="1"/>
              </p:cNvSpPr>
              <p:nvPr/>
            </p:nvSpPr>
            <p:spPr bwMode="auto">
              <a:xfrm>
                <a:off x="1474" y="3475"/>
                <a:ext cx="1406"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810" name="Line 52"/>
              <p:cNvSpPr>
                <a:spLocks noChangeShapeType="1"/>
              </p:cNvSpPr>
              <p:nvPr/>
            </p:nvSpPr>
            <p:spPr bwMode="auto">
              <a:xfrm>
                <a:off x="3288" y="3475"/>
                <a:ext cx="99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811" name="Line 53"/>
              <p:cNvSpPr>
                <a:spLocks noChangeShapeType="1"/>
              </p:cNvSpPr>
              <p:nvPr/>
            </p:nvSpPr>
            <p:spPr bwMode="auto">
              <a:xfrm>
                <a:off x="3306" y="3457"/>
                <a:ext cx="0" cy="31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812" name="Line 54"/>
              <p:cNvSpPr>
                <a:spLocks noChangeShapeType="1"/>
              </p:cNvSpPr>
              <p:nvPr/>
            </p:nvSpPr>
            <p:spPr bwMode="auto">
              <a:xfrm>
                <a:off x="2871" y="3448"/>
                <a:ext cx="0" cy="31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64" name="Group 55"/>
              <p:cNvGrpSpPr>
                <a:grpSpLocks/>
              </p:cNvGrpSpPr>
              <p:nvPr/>
            </p:nvGrpSpPr>
            <p:grpSpPr bwMode="auto">
              <a:xfrm>
                <a:off x="2200" y="2886"/>
                <a:ext cx="750" cy="375"/>
                <a:chOff x="2345" y="2886"/>
                <a:chExt cx="750" cy="375"/>
              </a:xfrm>
            </p:grpSpPr>
            <p:sp>
              <p:nvSpPr>
                <p:cNvPr id="234" name="Rectangle 56"/>
                <p:cNvSpPr>
                  <a:spLocks noChangeArrowheads="1"/>
                </p:cNvSpPr>
                <p:nvPr/>
              </p:nvSpPr>
              <p:spPr bwMode="auto">
                <a:xfrm>
                  <a:off x="2789" y="2886"/>
                  <a:ext cx="272" cy="362"/>
                </a:xfrm>
                <a:prstGeom prst="rect">
                  <a:avLst/>
                </a:prstGeom>
                <a:gradFill rotWithShape="1">
                  <a:gsLst>
                    <a:gs pos="0">
                      <a:schemeClr val="accent1">
                        <a:gamma/>
                        <a:shade val="46275"/>
                        <a:invGamma/>
                      </a:schemeClr>
                    </a:gs>
                    <a:gs pos="50000">
                      <a:schemeClr val="accent1">
                        <a:alpha val="6000"/>
                      </a:schemeClr>
                    </a:gs>
                    <a:gs pos="100000">
                      <a:schemeClr val="accent1">
                        <a:gamma/>
                        <a:shade val="46275"/>
                        <a:invGamma/>
                      </a:schemeClr>
                    </a:gs>
                  </a:gsLst>
                  <a:lin ang="0" scaled="1"/>
                </a:gradFill>
                <a:ln w="9525">
                  <a:solidFill>
                    <a:schemeClr val="tx1"/>
                  </a:solidFill>
                  <a:miter lim="800000"/>
                  <a:headEnd/>
                  <a:tailEnd/>
                </a:ln>
                <a:effectLst/>
              </p:spPr>
              <p:txBody>
                <a:bodyPr wrap="none" anchor="ctr"/>
                <a:lstStyle/>
                <a:p>
                  <a:pPr>
                    <a:defRPr/>
                  </a:pPr>
                  <a:endParaRPr lang="ja-JP" altLang="en-US" sz="1200">
                    <a:ea typeface="ＭＳ Ｐゴシック" charset="-128"/>
                  </a:endParaRPr>
                </a:p>
              </p:txBody>
            </p:sp>
            <p:grpSp>
              <p:nvGrpSpPr>
                <p:cNvPr id="65" name="Group 57"/>
                <p:cNvGrpSpPr>
                  <a:grpSpLocks/>
                </p:cNvGrpSpPr>
                <p:nvPr/>
              </p:nvGrpSpPr>
              <p:grpSpPr bwMode="auto">
                <a:xfrm>
                  <a:off x="2345" y="2976"/>
                  <a:ext cx="750" cy="285"/>
                  <a:chOff x="2336" y="2976"/>
                  <a:chExt cx="750" cy="285"/>
                </a:xfrm>
              </p:grpSpPr>
              <p:sp>
                <p:nvSpPr>
                  <p:cNvPr id="32844" name="Oval 58"/>
                  <p:cNvSpPr>
                    <a:spLocks noChangeArrowheads="1"/>
                  </p:cNvSpPr>
                  <p:nvPr/>
                </p:nvSpPr>
                <p:spPr bwMode="auto">
                  <a:xfrm>
                    <a:off x="2753" y="2976"/>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45" name="Oval 59"/>
                  <p:cNvSpPr>
                    <a:spLocks noChangeArrowheads="1"/>
                  </p:cNvSpPr>
                  <p:nvPr/>
                </p:nvSpPr>
                <p:spPr bwMode="auto">
                  <a:xfrm>
                    <a:off x="2753" y="2997"/>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46" name="Oval 60"/>
                  <p:cNvSpPr>
                    <a:spLocks noChangeArrowheads="1"/>
                  </p:cNvSpPr>
                  <p:nvPr/>
                </p:nvSpPr>
                <p:spPr bwMode="auto">
                  <a:xfrm>
                    <a:off x="2753" y="3019"/>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47" name="Oval 61"/>
                  <p:cNvSpPr>
                    <a:spLocks noChangeArrowheads="1"/>
                  </p:cNvSpPr>
                  <p:nvPr/>
                </p:nvSpPr>
                <p:spPr bwMode="auto">
                  <a:xfrm>
                    <a:off x="2753" y="3039"/>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48" name="Oval 62"/>
                  <p:cNvSpPr>
                    <a:spLocks noChangeArrowheads="1"/>
                  </p:cNvSpPr>
                  <p:nvPr/>
                </p:nvSpPr>
                <p:spPr bwMode="auto">
                  <a:xfrm>
                    <a:off x="2753" y="3056"/>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49" name="Oval 63"/>
                  <p:cNvSpPr>
                    <a:spLocks noChangeArrowheads="1"/>
                  </p:cNvSpPr>
                  <p:nvPr/>
                </p:nvSpPr>
                <p:spPr bwMode="auto">
                  <a:xfrm>
                    <a:off x="2753" y="3072"/>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50" name="Oval 64"/>
                  <p:cNvSpPr>
                    <a:spLocks noChangeArrowheads="1"/>
                  </p:cNvSpPr>
                  <p:nvPr/>
                </p:nvSpPr>
                <p:spPr bwMode="auto">
                  <a:xfrm>
                    <a:off x="2753" y="3092"/>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51" name="Oval 65"/>
                  <p:cNvSpPr>
                    <a:spLocks noChangeArrowheads="1"/>
                  </p:cNvSpPr>
                  <p:nvPr/>
                </p:nvSpPr>
                <p:spPr bwMode="auto">
                  <a:xfrm>
                    <a:off x="2753" y="3114"/>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52" name="Oval 66"/>
                  <p:cNvSpPr>
                    <a:spLocks noChangeArrowheads="1"/>
                  </p:cNvSpPr>
                  <p:nvPr/>
                </p:nvSpPr>
                <p:spPr bwMode="auto">
                  <a:xfrm>
                    <a:off x="2753" y="3135"/>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53" name="Oval 67"/>
                  <p:cNvSpPr>
                    <a:spLocks noChangeArrowheads="1"/>
                  </p:cNvSpPr>
                  <p:nvPr/>
                </p:nvSpPr>
                <p:spPr bwMode="auto">
                  <a:xfrm>
                    <a:off x="2753" y="3155"/>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54" name="Oval 68"/>
                  <p:cNvSpPr>
                    <a:spLocks noChangeArrowheads="1"/>
                  </p:cNvSpPr>
                  <p:nvPr/>
                </p:nvSpPr>
                <p:spPr bwMode="auto">
                  <a:xfrm>
                    <a:off x="2753" y="3172"/>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55" name="Oval 69"/>
                  <p:cNvSpPr>
                    <a:spLocks noChangeArrowheads="1"/>
                  </p:cNvSpPr>
                  <p:nvPr/>
                </p:nvSpPr>
                <p:spPr bwMode="auto">
                  <a:xfrm>
                    <a:off x="2753" y="3188"/>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56" name="Oval 70"/>
                  <p:cNvSpPr>
                    <a:spLocks noChangeArrowheads="1"/>
                  </p:cNvSpPr>
                  <p:nvPr/>
                </p:nvSpPr>
                <p:spPr bwMode="auto">
                  <a:xfrm>
                    <a:off x="2753" y="3203"/>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57" name="Oval 71"/>
                  <p:cNvSpPr>
                    <a:spLocks noChangeArrowheads="1"/>
                  </p:cNvSpPr>
                  <p:nvPr/>
                </p:nvSpPr>
                <p:spPr bwMode="auto">
                  <a:xfrm>
                    <a:off x="2753" y="3225"/>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58" name="Line 72"/>
                  <p:cNvSpPr>
                    <a:spLocks noChangeShapeType="1"/>
                  </p:cNvSpPr>
                  <p:nvPr/>
                </p:nvSpPr>
                <p:spPr bwMode="auto">
                  <a:xfrm>
                    <a:off x="2336" y="2976"/>
                    <a:ext cx="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859" name="Line 73"/>
                  <p:cNvSpPr>
                    <a:spLocks noChangeShapeType="1"/>
                  </p:cNvSpPr>
                  <p:nvPr/>
                </p:nvSpPr>
                <p:spPr bwMode="auto">
                  <a:xfrm>
                    <a:off x="2336" y="3249"/>
                    <a:ext cx="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sp>
            <p:nvSpPr>
              <p:cNvPr id="32814" name="Line 74"/>
              <p:cNvSpPr>
                <a:spLocks noChangeShapeType="1"/>
              </p:cNvSpPr>
              <p:nvPr/>
            </p:nvSpPr>
            <p:spPr bwMode="auto">
              <a:xfrm>
                <a:off x="3324" y="2224"/>
                <a:ext cx="0" cy="54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815" name="Rectangle 75"/>
              <p:cNvSpPr>
                <a:spLocks noChangeArrowheads="1"/>
              </p:cNvSpPr>
              <p:nvPr/>
            </p:nvSpPr>
            <p:spPr bwMode="auto">
              <a:xfrm>
                <a:off x="2381" y="2024"/>
                <a:ext cx="726" cy="45"/>
              </a:xfrm>
              <a:prstGeom prst="rect">
                <a:avLst/>
              </a:prstGeom>
              <a:solidFill>
                <a:schemeClr val="bg2"/>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bg2"/>
                </a:extrusionClr>
              </a:sp3d>
            </p:spPr>
            <p:txBody>
              <a:bodyPr wrap="none" anchor="ctr">
                <a:flatTx/>
              </a:bodyPr>
              <a:lstStyle/>
              <a:p>
                <a:endParaRPr lang="ja-JP" altLang="en-US" sz="1200"/>
              </a:p>
            </p:txBody>
          </p:sp>
          <p:sp>
            <p:nvSpPr>
              <p:cNvPr id="32816" name="Line 76"/>
              <p:cNvSpPr>
                <a:spLocks noChangeShapeType="1"/>
              </p:cNvSpPr>
              <p:nvPr/>
            </p:nvSpPr>
            <p:spPr bwMode="auto">
              <a:xfrm>
                <a:off x="3143" y="1997"/>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817" name="Line 77"/>
              <p:cNvSpPr>
                <a:spLocks noChangeShapeType="1"/>
              </p:cNvSpPr>
              <p:nvPr/>
            </p:nvSpPr>
            <p:spPr bwMode="auto">
              <a:xfrm>
                <a:off x="3324" y="1997"/>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818" name="Rectangle 78"/>
              <p:cNvSpPr>
                <a:spLocks noChangeArrowheads="1"/>
              </p:cNvSpPr>
              <p:nvPr/>
            </p:nvSpPr>
            <p:spPr bwMode="auto">
              <a:xfrm>
                <a:off x="2426" y="1661"/>
                <a:ext cx="772" cy="45"/>
              </a:xfrm>
              <a:prstGeom prst="rect">
                <a:avLst/>
              </a:prstGeom>
              <a:solidFill>
                <a:srgbClr val="000000"/>
              </a:solidFill>
              <a:ln w="9525">
                <a:solidFill>
                  <a:schemeClr val="tx1"/>
                </a:solidFill>
                <a:miter lim="800000"/>
                <a:headEnd/>
                <a:tailEnd/>
              </a:ln>
            </p:spPr>
            <p:txBody>
              <a:bodyPr wrap="none" anchor="ctr"/>
              <a:lstStyle/>
              <a:p>
                <a:endParaRPr lang="ja-JP" altLang="en-US" sz="1200"/>
              </a:p>
            </p:txBody>
          </p:sp>
          <p:sp>
            <p:nvSpPr>
              <p:cNvPr id="32819" name="Rectangle 79"/>
              <p:cNvSpPr>
                <a:spLocks noChangeArrowheads="1"/>
              </p:cNvSpPr>
              <p:nvPr/>
            </p:nvSpPr>
            <p:spPr bwMode="auto">
              <a:xfrm>
                <a:off x="2426" y="1434"/>
                <a:ext cx="772" cy="45"/>
              </a:xfrm>
              <a:prstGeom prst="rect">
                <a:avLst/>
              </a:prstGeom>
              <a:solidFill>
                <a:srgbClr val="000000"/>
              </a:solidFill>
              <a:ln w="9525">
                <a:solidFill>
                  <a:schemeClr val="tx1"/>
                </a:solidFill>
                <a:miter lim="800000"/>
                <a:headEnd/>
                <a:tailEnd/>
              </a:ln>
            </p:spPr>
            <p:txBody>
              <a:bodyPr wrap="none" anchor="ctr"/>
              <a:lstStyle/>
              <a:p>
                <a:endParaRPr lang="ja-JP" altLang="en-US" sz="1200"/>
              </a:p>
            </p:txBody>
          </p:sp>
          <p:grpSp>
            <p:nvGrpSpPr>
              <p:cNvPr id="66" name="Group 80"/>
              <p:cNvGrpSpPr>
                <a:grpSpLocks/>
              </p:cNvGrpSpPr>
              <p:nvPr/>
            </p:nvGrpSpPr>
            <p:grpSpPr bwMode="auto">
              <a:xfrm rot="-5400000">
                <a:off x="2749" y="1317"/>
                <a:ext cx="160" cy="501"/>
                <a:chOff x="1165" y="2568"/>
                <a:chExt cx="333" cy="285"/>
              </a:xfrm>
            </p:grpSpPr>
            <p:sp>
              <p:nvSpPr>
                <p:cNvPr id="32828" name="Oval 81"/>
                <p:cNvSpPr>
                  <a:spLocks noChangeArrowheads="1"/>
                </p:cNvSpPr>
                <p:nvPr/>
              </p:nvSpPr>
              <p:spPr bwMode="auto">
                <a:xfrm>
                  <a:off x="1165" y="2568"/>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29" name="Oval 82"/>
                <p:cNvSpPr>
                  <a:spLocks noChangeArrowheads="1"/>
                </p:cNvSpPr>
                <p:nvPr/>
              </p:nvSpPr>
              <p:spPr bwMode="auto">
                <a:xfrm>
                  <a:off x="1165" y="2589"/>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30" name="Oval 83"/>
                <p:cNvSpPr>
                  <a:spLocks noChangeArrowheads="1"/>
                </p:cNvSpPr>
                <p:nvPr/>
              </p:nvSpPr>
              <p:spPr bwMode="auto">
                <a:xfrm>
                  <a:off x="1165" y="2611"/>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31" name="Oval 84"/>
                <p:cNvSpPr>
                  <a:spLocks noChangeArrowheads="1"/>
                </p:cNvSpPr>
                <p:nvPr/>
              </p:nvSpPr>
              <p:spPr bwMode="auto">
                <a:xfrm>
                  <a:off x="1165" y="2631"/>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32" name="Oval 85"/>
                <p:cNvSpPr>
                  <a:spLocks noChangeArrowheads="1"/>
                </p:cNvSpPr>
                <p:nvPr/>
              </p:nvSpPr>
              <p:spPr bwMode="auto">
                <a:xfrm>
                  <a:off x="1165" y="2648"/>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33" name="Oval 86"/>
                <p:cNvSpPr>
                  <a:spLocks noChangeArrowheads="1"/>
                </p:cNvSpPr>
                <p:nvPr/>
              </p:nvSpPr>
              <p:spPr bwMode="auto">
                <a:xfrm>
                  <a:off x="1165" y="2664"/>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34" name="Oval 87"/>
                <p:cNvSpPr>
                  <a:spLocks noChangeArrowheads="1"/>
                </p:cNvSpPr>
                <p:nvPr/>
              </p:nvSpPr>
              <p:spPr bwMode="auto">
                <a:xfrm>
                  <a:off x="1165" y="2684"/>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35" name="Oval 88"/>
                <p:cNvSpPr>
                  <a:spLocks noChangeArrowheads="1"/>
                </p:cNvSpPr>
                <p:nvPr/>
              </p:nvSpPr>
              <p:spPr bwMode="auto">
                <a:xfrm>
                  <a:off x="1165" y="2706"/>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36" name="Oval 89"/>
                <p:cNvSpPr>
                  <a:spLocks noChangeArrowheads="1"/>
                </p:cNvSpPr>
                <p:nvPr/>
              </p:nvSpPr>
              <p:spPr bwMode="auto">
                <a:xfrm>
                  <a:off x="1165" y="2727"/>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37" name="Oval 90"/>
                <p:cNvSpPr>
                  <a:spLocks noChangeArrowheads="1"/>
                </p:cNvSpPr>
                <p:nvPr/>
              </p:nvSpPr>
              <p:spPr bwMode="auto">
                <a:xfrm>
                  <a:off x="1165" y="2747"/>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38" name="Oval 91"/>
                <p:cNvSpPr>
                  <a:spLocks noChangeArrowheads="1"/>
                </p:cNvSpPr>
                <p:nvPr/>
              </p:nvSpPr>
              <p:spPr bwMode="auto">
                <a:xfrm>
                  <a:off x="1165" y="2764"/>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39" name="Oval 92"/>
                <p:cNvSpPr>
                  <a:spLocks noChangeArrowheads="1"/>
                </p:cNvSpPr>
                <p:nvPr/>
              </p:nvSpPr>
              <p:spPr bwMode="auto">
                <a:xfrm>
                  <a:off x="1165" y="2780"/>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40" name="Oval 93"/>
                <p:cNvSpPr>
                  <a:spLocks noChangeArrowheads="1"/>
                </p:cNvSpPr>
                <p:nvPr/>
              </p:nvSpPr>
              <p:spPr bwMode="auto">
                <a:xfrm>
                  <a:off x="1165" y="2795"/>
                  <a:ext cx="333" cy="3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sp>
              <p:nvSpPr>
                <p:cNvPr id="32841" name="Oval 94"/>
                <p:cNvSpPr>
                  <a:spLocks noChangeArrowheads="1"/>
                </p:cNvSpPr>
                <p:nvPr/>
              </p:nvSpPr>
              <p:spPr bwMode="auto">
                <a:xfrm>
                  <a:off x="1165" y="2817"/>
                  <a:ext cx="333" cy="3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sz="1200"/>
                </a:p>
              </p:txBody>
            </p:sp>
          </p:grpSp>
          <p:sp>
            <p:nvSpPr>
              <p:cNvPr id="32821" name="Arc 95"/>
              <p:cNvSpPr>
                <a:spLocks/>
              </p:cNvSpPr>
              <p:nvPr/>
            </p:nvSpPr>
            <p:spPr bwMode="auto">
              <a:xfrm flipH="1" flipV="1">
                <a:off x="2109" y="845"/>
                <a:ext cx="318" cy="8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200"/>
              </a:p>
            </p:txBody>
          </p:sp>
          <p:sp>
            <p:nvSpPr>
              <p:cNvPr id="32822" name="Arc 96"/>
              <p:cNvSpPr>
                <a:spLocks/>
              </p:cNvSpPr>
              <p:nvPr/>
            </p:nvSpPr>
            <p:spPr bwMode="auto">
              <a:xfrm flipH="1" flipV="1">
                <a:off x="2245" y="845"/>
                <a:ext cx="182" cy="8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200"/>
              </a:p>
            </p:txBody>
          </p:sp>
          <p:sp>
            <p:nvSpPr>
              <p:cNvPr id="32823" name="Oval 97"/>
              <p:cNvSpPr>
                <a:spLocks noChangeArrowheads="1"/>
              </p:cNvSpPr>
              <p:nvPr/>
            </p:nvSpPr>
            <p:spPr bwMode="auto">
              <a:xfrm>
                <a:off x="2426" y="1688"/>
                <a:ext cx="46" cy="46"/>
              </a:xfrm>
              <a:prstGeom prst="ellipse">
                <a:avLst/>
              </a:prstGeom>
              <a:solidFill>
                <a:srgbClr val="000000"/>
              </a:solidFill>
              <a:ln w="9525">
                <a:solidFill>
                  <a:schemeClr val="tx1"/>
                </a:solidFill>
                <a:round/>
                <a:headEnd/>
                <a:tailEnd/>
              </a:ln>
            </p:spPr>
            <p:txBody>
              <a:bodyPr wrap="none" anchor="ctr"/>
              <a:lstStyle/>
              <a:p>
                <a:endParaRPr lang="ja-JP" altLang="en-US" sz="1200"/>
              </a:p>
            </p:txBody>
          </p:sp>
          <p:grpSp>
            <p:nvGrpSpPr>
              <p:cNvPr id="67" name="Group 98"/>
              <p:cNvGrpSpPr>
                <a:grpSpLocks/>
              </p:cNvGrpSpPr>
              <p:nvPr/>
            </p:nvGrpSpPr>
            <p:grpSpPr bwMode="auto">
              <a:xfrm>
                <a:off x="1792" y="1616"/>
                <a:ext cx="499" cy="100"/>
                <a:chOff x="385" y="2568"/>
                <a:chExt cx="907" cy="182"/>
              </a:xfrm>
            </p:grpSpPr>
            <p:sp>
              <p:nvSpPr>
                <p:cNvPr id="215" name="Rectangle 99"/>
                <p:cNvSpPr>
                  <a:spLocks noChangeArrowheads="1"/>
                </p:cNvSpPr>
                <p:nvPr/>
              </p:nvSpPr>
              <p:spPr bwMode="auto">
                <a:xfrm>
                  <a:off x="747" y="2661"/>
                  <a:ext cx="544" cy="89"/>
                </a:xfrm>
                <a:prstGeom prst="rect">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tx1"/>
                  </a:solidFill>
                  <a:miter lim="800000"/>
                  <a:headEnd/>
                  <a:tailEnd/>
                </a:ln>
                <a:effectLst/>
              </p:spPr>
              <p:txBody>
                <a:bodyPr wrap="none" anchor="ctr"/>
                <a:lstStyle/>
                <a:p>
                  <a:pPr>
                    <a:defRPr/>
                  </a:pPr>
                  <a:endParaRPr lang="ja-JP" altLang="en-US" sz="1200">
                    <a:ea typeface="ＭＳ Ｐゴシック" charset="-128"/>
                  </a:endParaRPr>
                </a:p>
              </p:txBody>
            </p:sp>
            <p:sp>
              <p:nvSpPr>
                <p:cNvPr id="216" name="Rectangle 100"/>
                <p:cNvSpPr>
                  <a:spLocks noChangeArrowheads="1"/>
                </p:cNvSpPr>
                <p:nvPr/>
              </p:nvSpPr>
              <p:spPr bwMode="auto">
                <a:xfrm>
                  <a:off x="867" y="2569"/>
                  <a:ext cx="320" cy="92"/>
                </a:xfrm>
                <a:prstGeom prst="rect">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solidFill>
                    <a:schemeClr val="tx1"/>
                  </a:solidFill>
                  <a:miter lim="800000"/>
                  <a:headEnd/>
                  <a:tailEnd/>
                </a:ln>
                <a:effectLst/>
              </p:spPr>
              <p:txBody>
                <a:bodyPr wrap="none" anchor="ctr"/>
                <a:lstStyle/>
                <a:p>
                  <a:pPr>
                    <a:defRPr/>
                  </a:pPr>
                  <a:endParaRPr lang="ja-JP" altLang="en-US" sz="1200">
                    <a:ea typeface="ＭＳ Ｐゴシック" charset="-128"/>
                  </a:endParaRPr>
                </a:p>
              </p:txBody>
            </p:sp>
            <p:sp>
              <p:nvSpPr>
                <p:cNvPr id="217" name="Rectangle 101"/>
                <p:cNvSpPr>
                  <a:spLocks noChangeArrowheads="1"/>
                </p:cNvSpPr>
                <p:nvPr/>
              </p:nvSpPr>
              <p:spPr bwMode="auto">
                <a:xfrm>
                  <a:off x="384" y="2578"/>
                  <a:ext cx="498" cy="4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ja-JP" altLang="en-US" sz="1200">
                    <a:ea typeface="ＭＳ Ｐゴシック" charset="-128"/>
                  </a:endParaRPr>
                </a:p>
              </p:txBody>
            </p:sp>
          </p:grpSp>
        </p:grpSp>
        <p:sp>
          <p:nvSpPr>
            <p:cNvPr id="32787" name="Line 107"/>
            <p:cNvSpPr>
              <a:spLocks noChangeShapeType="1"/>
            </p:cNvSpPr>
            <p:nvPr/>
          </p:nvSpPr>
          <p:spPr bwMode="auto">
            <a:xfrm flipH="1">
              <a:off x="1212850" y="3929063"/>
              <a:ext cx="287338" cy="503237"/>
            </a:xfrm>
            <a:prstGeom prst="line">
              <a:avLst/>
            </a:prstGeom>
            <a:noFill/>
            <a:ln w="9525">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32788" name="Line 108"/>
            <p:cNvSpPr>
              <a:spLocks noChangeShapeType="1"/>
            </p:cNvSpPr>
            <p:nvPr/>
          </p:nvSpPr>
          <p:spPr bwMode="auto">
            <a:xfrm flipH="1">
              <a:off x="1979613" y="3602038"/>
              <a:ext cx="503237"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2789" name="Text Box 109"/>
            <p:cNvSpPr txBox="1">
              <a:spLocks noChangeArrowheads="1"/>
            </p:cNvSpPr>
            <p:nvPr/>
          </p:nvSpPr>
          <p:spPr bwMode="auto">
            <a:xfrm>
              <a:off x="2441575" y="3443289"/>
              <a:ext cx="1352178" cy="55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a:t>quartz crucible</a:t>
              </a:r>
              <a:endParaRPr lang="ja-JP" altLang="en-US" sz="1200"/>
            </a:p>
          </p:txBody>
        </p:sp>
        <p:sp>
          <p:nvSpPr>
            <p:cNvPr id="32790" name="Text Box 110"/>
            <p:cNvSpPr txBox="1">
              <a:spLocks noChangeArrowheads="1"/>
            </p:cNvSpPr>
            <p:nvPr/>
          </p:nvSpPr>
          <p:spPr bwMode="auto">
            <a:xfrm>
              <a:off x="578114" y="4294642"/>
              <a:ext cx="1210938" cy="55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a:t>Mo-wire heater</a:t>
              </a:r>
              <a:endParaRPr lang="ja-JP" altLang="en-US" sz="1200"/>
            </a:p>
          </p:txBody>
        </p:sp>
        <p:sp>
          <p:nvSpPr>
            <p:cNvPr id="32791" name="Line 111"/>
            <p:cNvSpPr>
              <a:spLocks noChangeShapeType="1"/>
            </p:cNvSpPr>
            <p:nvPr/>
          </p:nvSpPr>
          <p:spPr bwMode="auto">
            <a:xfrm flipH="1" flipV="1">
              <a:off x="2428875" y="2928938"/>
              <a:ext cx="215900" cy="2159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2792" name="Text Box 112"/>
            <p:cNvSpPr txBox="1">
              <a:spLocks noChangeArrowheads="1"/>
            </p:cNvSpPr>
            <p:nvPr/>
          </p:nvSpPr>
          <p:spPr bwMode="auto">
            <a:xfrm>
              <a:off x="2428876" y="3071815"/>
              <a:ext cx="1000124" cy="33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a:t>shutter</a:t>
              </a:r>
              <a:endParaRPr lang="ja-JP" altLang="en-US" sz="1200"/>
            </a:p>
          </p:txBody>
        </p:sp>
        <p:sp>
          <p:nvSpPr>
            <p:cNvPr id="32793" name="Line 113"/>
            <p:cNvSpPr>
              <a:spLocks noChangeShapeType="1"/>
            </p:cNvSpPr>
            <p:nvPr/>
          </p:nvSpPr>
          <p:spPr bwMode="auto">
            <a:xfrm>
              <a:off x="2143125" y="2185988"/>
              <a:ext cx="360363" cy="0"/>
            </a:xfrm>
            <a:prstGeom prst="line">
              <a:avLst/>
            </a:prstGeom>
            <a:noFill/>
            <a:ln w="9525">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32794" name="Text Box 114"/>
            <p:cNvSpPr txBox="1">
              <a:spLocks noChangeArrowheads="1"/>
            </p:cNvSpPr>
            <p:nvPr/>
          </p:nvSpPr>
          <p:spPr bwMode="auto">
            <a:xfrm>
              <a:off x="2489200" y="2000250"/>
              <a:ext cx="1304553" cy="33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a:t>substrate</a:t>
              </a:r>
              <a:endParaRPr lang="ja-JP" altLang="en-US" sz="1200"/>
            </a:p>
          </p:txBody>
        </p:sp>
        <p:sp>
          <p:nvSpPr>
            <p:cNvPr id="32795" name="Line 115"/>
            <p:cNvSpPr>
              <a:spLocks noChangeShapeType="1"/>
            </p:cNvSpPr>
            <p:nvPr/>
          </p:nvSpPr>
          <p:spPr bwMode="auto">
            <a:xfrm flipH="1">
              <a:off x="2195513" y="1585913"/>
              <a:ext cx="73025" cy="2159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2796" name="Text Box 116"/>
            <p:cNvSpPr txBox="1">
              <a:spLocks noChangeArrowheads="1"/>
            </p:cNvSpPr>
            <p:nvPr/>
          </p:nvSpPr>
          <p:spPr bwMode="auto">
            <a:xfrm>
              <a:off x="1714498" y="1357313"/>
              <a:ext cx="1211942" cy="33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a:t>heater</a:t>
              </a:r>
              <a:endParaRPr lang="ja-JP" altLang="en-US" sz="1200"/>
            </a:p>
          </p:txBody>
        </p:sp>
        <p:sp>
          <p:nvSpPr>
            <p:cNvPr id="32797" name="Line 117"/>
            <p:cNvSpPr>
              <a:spLocks noChangeShapeType="1"/>
            </p:cNvSpPr>
            <p:nvPr/>
          </p:nvSpPr>
          <p:spPr bwMode="auto">
            <a:xfrm>
              <a:off x="684213" y="1081088"/>
              <a:ext cx="287337" cy="144462"/>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2798" name="Text Box 118"/>
            <p:cNvSpPr txBox="1">
              <a:spLocks noChangeArrowheads="1"/>
            </p:cNvSpPr>
            <p:nvPr/>
          </p:nvSpPr>
          <p:spPr bwMode="auto">
            <a:xfrm>
              <a:off x="142874" y="785813"/>
              <a:ext cx="1737726" cy="33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a:t>thermocouple</a:t>
              </a:r>
              <a:endParaRPr lang="ja-JP" altLang="en-US" sz="1200"/>
            </a:p>
          </p:txBody>
        </p:sp>
        <p:sp>
          <p:nvSpPr>
            <p:cNvPr id="32799" name="Line 119"/>
            <p:cNvSpPr>
              <a:spLocks noChangeShapeType="1"/>
            </p:cNvSpPr>
            <p:nvPr/>
          </p:nvSpPr>
          <p:spPr bwMode="auto">
            <a:xfrm flipV="1">
              <a:off x="684213" y="2233613"/>
              <a:ext cx="142875" cy="360362"/>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2800" name="Text Box 120"/>
            <p:cNvSpPr txBox="1">
              <a:spLocks noChangeArrowheads="1"/>
            </p:cNvSpPr>
            <p:nvPr/>
          </p:nvSpPr>
          <p:spPr bwMode="auto">
            <a:xfrm>
              <a:off x="0" y="2520949"/>
              <a:ext cx="1262336" cy="55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a:t>quartz oscillator</a:t>
              </a:r>
              <a:endParaRPr lang="ja-JP" altLang="en-US" sz="1200"/>
            </a:p>
          </p:txBody>
        </p:sp>
        <p:sp>
          <p:nvSpPr>
            <p:cNvPr id="32801" name="AutoShape 122"/>
            <p:cNvSpPr>
              <a:spLocks noChangeArrowheads="1"/>
            </p:cNvSpPr>
            <p:nvPr/>
          </p:nvSpPr>
          <p:spPr bwMode="auto">
            <a:xfrm>
              <a:off x="1928813" y="4286250"/>
              <a:ext cx="288925" cy="358775"/>
            </a:xfrm>
            <a:prstGeom prst="downArrow">
              <a:avLst>
                <a:gd name="adj1" fmla="val 50000"/>
                <a:gd name="adj2" fmla="val 31044"/>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ja-JP" altLang="en-US" sz="1200"/>
            </a:p>
          </p:txBody>
        </p:sp>
        <p:sp>
          <p:nvSpPr>
            <p:cNvPr id="32802" name="Text Box 123"/>
            <p:cNvSpPr txBox="1">
              <a:spLocks noChangeArrowheads="1"/>
            </p:cNvSpPr>
            <p:nvPr/>
          </p:nvSpPr>
          <p:spPr bwMode="auto">
            <a:xfrm>
              <a:off x="2143125" y="4500563"/>
              <a:ext cx="875605" cy="33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a:t>TMP</a:t>
              </a:r>
              <a:endParaRPr lang="ja-JP" altLang="en-US" sz="1200"/>
            </a:p>
          </p:txBody>
        </p:sp>
      </p:grpSp>
      <p:grpSp>
        <p:nvGrpSpPr>
          <p:cNvPr id="68" name="図形グループ 197"/>
          <p:cNvGrpSpPr>
            <a:grpSpLocks/>
          </p:cNvGrpSpPr>
          <p:nvPr/>
        </p:nvGrpSpPr>
        <p:grpSpPr bwMode="auto">
          <a:xfrm>
            <a:off x="1719263" y="5770563"/>
            <a:ext cx="3099158" cy="927100"/>
            <a:chOff x="2214563" y="5930900"/>
            <a:chExt cx="3099157" cy="927100"/>
          </a:xfrm>
        </p:grpSpPr>
        <p:pic>
          <p:nvPicPr>
            <p:cNvPr id="3278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3" y="5930900"/>
              <a:ext cx="221456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4" name="直線矢印コネクタ 293"/>
            <p:cNvCxnSpPr/>
            <p:nvPr/>
          </p:nvCxnSpPr>
          <p:spPr>
            <a:xfrm rot="5400000">
              <a:off x="4537075" y="6251575"/>
              <a:ext cx="214313"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6" name="直線コネクタ 295"/>
            <p:cNvCxnSpPr/>
            <p:nvPr/>
          </p:nvCxnSpPr>
          <p:spPr>
            <a:xfrm>
              <a:off x="4071938" y="6143625"/>
              <a:ext cx="647700" cy="15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7" name="直線コネクタ 296"/>
            <p:cNvCxnSpPr/>
            <p:nvPr/>
          </p:nvCxnSpPr>
          <p:spPr>
            <a:xfrm>
              <a:off x="4071938" y="6318250"/>
              <a:ext cx="647700" cy="15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785" name="Text Box 123"/>
            <p:cNvSpPr txBox="1">
              <a:spLocks noChangeArrowheads="1"/>
            </p:cNvSpPr>
            <p:nvPr/>
          </p:nvSpPr>
          <p:spPr bwMode="auto">
            <a:xfrm>
              <a:off x="4679950" y="6107113"/>
              <a:ext cx="633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a:cs typeface="Arial" charset="0"/>
                </a:rPr>
                <a:t>30nm</a:t>
              </a:r>
              <a:endParaRPr lang="ja-JP" altLang="en-US" sz="1400">
                <a:cs typeface="Arial" charset="0"/>
              </a:endParaRPr>
            </a:p>
          </p:txBody>
        </p:sp>
      </p:grpSp>
      <p:sp>
        <p:nvSpPr>
          <p:cNvPr id="195" name="テキスト プレースホルダ 194"/>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dirty="0" smtClean="0">
                <a:ea typeface="HGP明朝E" pitchFamily="18" charset="-128"/>
              </a:rPr>
              <a:t>EM specimen preparation</a:t>
            </a:r>
            <a:endParaRPr lang="ja-JP" altLang="en-US" dirty="0" smtClean="0">
              <a:ea typeface="HGP明朝E" pitchFamily="18" charset="-128"/>
            </a:endParaRPr>
          </a:p>
          <a:p>
            <a:pPr>
              <a:lnSpc>
                <a:spcPts val="3238"/>
              </a:lnSpc>
              <a:spcBef>
                <a:spcPct val="0"/>
              </a:spcBef>
            </a:pPr>
            <a:endParaRPr lang="ja-JP" altLang="en-US" dirty="0" smtClean="0"/>
          </a:p>
        </p:txBody>
      </p:sp>
      <p:sp>
        <p:nvSpPr>
          <p:cNvPr id="191" name="日付プレースホルダ 190"/>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193" name="フッター プレースホルダ 192"/>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192" name="スライド番号プレースホルダ 191"/>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E5787155-1BD2-4EF2-8AEA-5F6CC41FEBA8}" type="slidenum">
              <a:rPr lang="ja-JP" altLang="en-US" sz="1200">
                <a:solidFill>
                  <a:srgbClr val="3366FF"/>
                </a:solidFill>
                <a:latin typeface="Calibri" pitchFamily="-111" charset="0"/>
              </a:rPr>
              <a:pPr/>
              <a:t>55</a:t>
            </a:fld>
            <a:endParaRPr lang="ja-JP" altLang="en-US" sz="1200">
              <a:solidFill>
                <a:srgbClr val="3366FF"/>
              </a:solidFill>
              <a:latin typeface="Calibri" pitchFamily="-111" charset="0"/>
            </a:endParaRPr>
          </a:p>
        </p:txBody>
      </p:sp>
      <p:sp>
        <p:nvSpPr>
          <p:cNvPr id="32780" name="テキスト ボックス 198"/>
          <p:cNvSpPr txBox="1">
            <a:spLocks noChangeArrowheads="1"/>
          </p:cNvSpPr>
          <p:nvPr/>
        </p:nvSpPr>
        <p:spPr bwMode="auto">
          <a:xfrm>
            <a:off x="439739" y="4581525"/>
            <a:ext cx="684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t>AFM</a:t>
            </a:r>
            <a:endParaRPr lang="ja-JP" altLang="en-US" sz="1800"/>
          </a:p>
        </p:txBody>
      </p:sp>
    </p:spTree>
    <p:extLst>
      <p:ext uri="{BB962C8B-B14F-4D97-AF65-F5344CB8AC3E}">
        <p14:creationId xmlns:p14="http://schemas.microsoft.com/office/powerpoint/2010/main" val="83216576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テキスト プレースホルダ 14"/>
          <p:cNvSpPr>
            <a:spLocks noGrp="1"/>
          </p:cNvSpPr>
          <p:nvPr>
            <p:ph type="body" sz="quarter" idx="13"/>
          </p:nvPr>
        </p:nvSpPr>
        <p:spPr>
          <a:xfrm>
            <a:off x="1154243" y="22225"/>
            <a:ext cx="7000407" cy="596900"/>
          </a:xfrm>
        </p:spPr>
        <p:txBody>
          <a:bodyPr/>
          <a:lstStyle/>
          <a:p>
            <a:pPr>
              <a:lnSpc>
                <a:spcPts val="3238"/>
              </a:lnSpc>
              <a:spcBef>
                <a:spcPct val="0"/>
              </a:spcBef>
            </a:pPr>
            <a:r>
              <a:rPr lang="en-US" altLang="ja-JP" dirty="0" smtClean="0">
                <a:solidFill>
                  <a:srgbClr val="0000FF"/>
                </a:solidFill>
                <a:ea typeface="Osaka" pitchFamily="-111" charset="-128"/>
              </a:rPr>
              <a:t>Previous TEM images of the </a:t>
            </a:r>
            <a:r>
              <a:rPr lang="en-US" altLang="ja-JP" dirty="0" err="1" smtClean="0">
                <a:solidFill>
                  <a:srgbClr val="0000FF"/>
                </a:solidFill>
                <a:ea typeface="Osaka" pitchFamily="-111" charset="-128"/>
              </a:rPr>
              <a:t>phthalocyanines</a:t>
            </a:r>
            <a:endParaRPr lang="en-US" altLang="ja-JP" dirty="0" smtClean="0">
              <a:solidFill>
                <a:srgbClr val="0000FF"/>
              </a:solidFill>
              <a:ea typeface="Osaka" pitchFamily="-111" charset="-128"/>
            </a:endParaRPr>
          </a:p>
          <a:p>
            <a:pPr>
              <a:lnSpc>
                <a:spcPts val="3238"/>
              </a:lnSpc>
              <a:spcBef>
                <a:spcPct val="0"/>
              </a:spcBef>
            </a:pPr>
            <a:endParaRPr lang="ja-JP" altLang="en-US" dirty="0" smtClean="0">
              <a:solidFill>
                <a:srgbClr val="0000FF"/>
              </a:solidFill>
            </a:endParaRPr>
          </a:p>
        </p:txBody>
      </p:sp>
      <p:sp>
        <p:nvSpPr>
          <p:cNvPr id="12" name="日付プレースホルダ 1"/>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en-US" altLang="ja-JP" sz="1200">
              <a:solidFill>
                <a:srgbClr val="3366FF"/>
              </a:solidFill>
              <a:latin typeface="Calibri" pitchFamily="-111" charset="0"/>
            </a:endParaRPr>
          </a:p>
        </p:txBody>
      </p:sp>
      <p:sp>
        <p:nvSpPr>
          <p:cNvPr id="13" name="フッター プレースホルダ 2"/>
          <p:cNvSpPr>
            <a:spLocks noGrp="1"/>
          </p:cNvSpPr>
          <p:nvPr>
            <p:ph type="ftr" sz="quarter" idx="15"/>
          </p:nvPr>
        </p:nvSpPr>
        <p:spPr/>
        <p:txBody>
          <a:bodyPr rtlCol="0"/>
          <a:lstStyle/>
          <a:p>
            <a:pPr fontAlgn="auto">
              <a:spcBef>
                <a:spcPts val="0"/>
              </a:spcBef>
              <a:spcAft>
                <a:spcPts val="0"/>
              </a:spcAft>
              <a:defRPr/>
            </a:pPr>
            <a:r>
              <a:rPr lang="en-US" altLang="ja-JP" smtClean="0">
                <a:latin typeface="+mn-lt"/>
                <a:ea typeface="+mn-ea"/>
              </a:rPr>
              <a:t>IAM/MSE</a:t>
            </a:r>
            <a:endParaRPr lang="en-US" altLang="ja-JP">
              <a:latin typeface="+mn-lt"/>
              <a:ea typeface="+mn-ea"/>
            </a:endParaRPr>
          </a:p>
        </p:txBody>
      </p:sp>
      <p:sp>
        <p:nvSpPr>
          <p:cNvPr id="14" name="スライド番号プレースホルダ 3"/>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AC8C685D-31EA-4A5F-9E12-AF7A786C4572}" type="slidenum">
              <a:rPr lang="en-US" altLang="ja-JP" sz="1200">
                <a:solidFill>
                  <a:srgbClr val="3366FF"/>
                </a:solidFill>
                <a:latin typeface="Calibri" pitchFamily="-111" charset="0"/>
              </a:rPr>
              <a:pPr/>
              <a:t>56</a:t>
            </a:fld>
            <a:endParaRPr lang="en-US" altLang="ja-JP" sz="1200">
              <a:solidFill>
                <a:srgbClr val="3366FF"/>
              </a:solidFill>
              <a:latin typeface="Calibri" pitchFamily="-111" charset="0"/>
            </a:endParaRPr>
          </a:p>
        </p:txBody>
      </p:sp>
      <p:pic>
        <p:nvPicPr>
          <p:cNvPr id="41990" name="Picture 2" descr="Ment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793751"/>
            <a:ext cx="2239963"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3" descr="ClCuPc-19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1" y="1266826"/>
            <a:ext cx="4208463"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5863" y="3822923"/>
            <a:ext cx="367030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5"/>
          <p:cNvSpPr txBox="1">
            <a:spLocks noChangeArrowheads="1"/>
          </p:cNvSpPr>
          <p:nvPr/>
        </p:nvSpPr>
        <p:spPr bwMode="auto">
          <a:xfrm>
            <a:off x="835026" y="5997576"/>
            <a:ext cx="1813567" cy="461665"/>
          </a:xfrm>
          <a:prstGeom prst="rect">
            <a:avLst/>
          </a:prstGeom>
          <a:noFill/>
          <a:ln w="9525">
            <a:noFill/>
            <a:miter lim="800000"/>
            <a:headEnd/>
            <a:tailEnd/>
          </a:ln>
          <a:effectLst/>
        </p:spPr>
        <p:txBody>
          <a:bodyPr wrap="none">
            <a:spAutoFit/>
          </a:bodyPr>
          <a:lstStyle/>
          <a:p>
            <a:pPr>
              <a:defRPr/>
            </a:pPr>
            <a:r>
              <a:rPr lang="en-US" altLang="ja-JP" sz="2400" dirty="0">
                <a:latin typeface="+mj-lt"/>
                <a:ea typeface="HGS創英角ﾎﾟｯﾌﾟ体" pitchFamily="50" charset="-128"/>
                <a:cs typeface="HGS創英角ﾎﾟｯﾌﾟ体" pitchFamily="50" charset="-128"/>
              </a:rPr>
              <a:t>1958 </a:t>
            </a:r>
            <a:r>
              <a:rPr lang="en-US" altLang="ja-JP" sz="2400" dirty="0" err="1">
                <a:latin typeface="+mj-lt"/>
                <a:ea typeface="HGS創英角ﾎﾟｯﾌﾟ体" pitchFamily="50" charset="-128"/>
                <a:cs typeface="HGS創英角ﾎﾟｯﾌﾟ体" pitchFamily="50" charset="-128"/>
              </a:rPr>
              <a:t>Menter</a:t>
            </a:r>
            <a:endParaRPr lang="en-US" altLang="ja-JP" sz="2400" dirty="0">
              <a:latin typeface="+mj-lt"/>
              <a:ea typeface="HGS創英角ﾎﾟｯﾌﾟ体" pitchFamily="50" charset="-128"/>
              <a:cs typeface="HGS創英角ﾎﾟｯﾌﾟ体" pitchFamily="50" charset="-128"/>
            </a:endParaRPr>
          </a:p>
        </p:txBody>
      </p:sp>
      <p:sp>
        <p:nvSpPr>
          <p:cNvPr id="17414" name="Text Box 6"/>
          <p:cNvSpPr txBox="1">
            <a:spLocks noChangeArrowheads="1"/>
          </p:cNvSpPr>
          <p:nvPr/>
        </p:nvSpPr>
        <p:spPr bwMode="auto">
          <a:xfrm>
            <a:off x="4425951" y="804863"/>
            <a:ext cx="2985162" cy="461665"/>
          </a:xfrm>
          <a:prstGeom prst="rect">
            <a:avLst/>
          </a:prstGeom>
          <a:noFill/>
          <a:ln w="9525">
            <a:noFill/>
            <a:miter lim="800000"/>
            <a:headEnd/>
            <a:tailEnd/>
          </a:ln>
          <a:effec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a:latin typeface="Calibri" pitchFamily="-111" charset="0"/>
                <a:ea typeface="HGS創英角ﾎﾟｯﾌﾟ体" pitchFamily="50" charset="-128"/>
              </a:rPr>
              <a:t>1970 - 79 Uyeda, et al.</a:t>
            </a:r>
            <a:r>
              <a:rPr lang="ja-JP" altLang="en-US">
                <a:latin typeface="Calibri" pitchFamily="-111" charset="0"/>
                <a:ea typeface="HGS創英角ﾎﾟｯﾌﾟ体" pitchFamily="50" charset="-128"/>
              </a:rPr>
              <a:t>　</a:t>
            </a:r>
          </a:p>
        </p:txBody>
      </p:sp>
      <p:sp>
        <p:nvSpPr>
          <p:cNvPr id="17415" name="Text Box 7"/>
          <p:cNvSpPr txBox="1">
            <a:spLocks noChangeArrowheads="1"/>
          </p:cNvSpPr>
          <p:nvPr/>
        </p:nvSpPr>
        <p:spPr bwMode="auto">
          <a:xfrm>
            <a:off x="5749926" y="6378576"/>
            <a:ext cx="2899351" cy="461665"/>
          </a:xfrm>
          <a:prstGeom prst="rect">
            <a:avLst/>
          </a:prstGeom>
          <a:noFill/>
          <a:ln w="9525">
            <a:noFill/>
            <a:miter lim="800000"/>
            <a:headEnd/>
            <a:tailEnd/>
          </a:ln>
          <a:effectLst/>
        </p:spPr>
        <p:txBody>
          <a:bodyPr wrap="none">
            <a:spAutoFit/>
          </a:bodyPr>
          <a:lstStyle/>
          <a:p>
            <a:pPr>
              <a:defRPr/>
            </a:pPr>
            <a:r>
              <a:rPr lang="en-US" altLang="ja-JP" sz="2400">
                <a:latin typeface="+mj-lt"/>
                <a:ea typeface="HGS創英角ﾎﾟｯﾌﾟ体" pitchFamily="50" charset="-128"/>
                <a:cs typeface="HGS創英角ﾎﾟｯﾌﾟ体" pitchFamily="50" charset="-128"/>
              </a:rPr>
              <a:t>1993 Kobayashi, et al.</a:t>
            </a:r>
          </a:p>
        </p:txBody>
      </p:sp>
      <p:sp>
        <p:nvSpPr>
          <p:cNvPr id="41996" name="Text Box 9"/>
          <p:cNvSpPr txBox="1">
            <a:spLocks noChangeArrowheads="1"/>
          </p:cNvSpPr>
          <p:nvPr/>
        </p:nvSpPr>
        <p:spPr bwMode="auto">
          <a:xfrm>
            <a:off x="971549" y="5084763"/>
            <a:ext cx="3041651" cy="646331"/>
          </a:xfrm>
          <a:prstGeom prst="rect">
            <a:avLst/>
          </a:prstGeom>
          <a:solidFill>
            <a:schemeClr val="bg1"/>
          </a:solidFill>
          <a:ln w="9525">
            <a:solidFill>
              <a:schemeClr val="tx1"/>
            </a:solidFill>
            <a:miter lim="800000"/>
            <a:headEnd/>
            <a:tailEnd/>
          </a:ln>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t>No molecular image.</a:t>
            </a:r>
          </a:p>
          <a:p>
            <a:r>
              <a:rPr lang="en-US" altLang="ja-JP" sz="1800"/>
              <a:t>but lattice image of 1.3 nm.</a:t>
            </a:r>
          </a:p>
        </p:txBody>
      </p:sp>
      <p:sp>
        <p:nvSpPr>
          <p:cNvPr id="41997" name="Text Box 11"/>
          <p:cNvSpPr txBox="1">
            <a:spLocks noChangeArrowheads="1"/>
          </p:cNvSpPr>
          <p:nvPr/>
        </p:nvSpPr>
        <p:spPr bwMode="auto">
          <a:xfrm>
            <a:off x="6424613" y="4038600"/>
            <a:ext cx="2570874" cy="369332"/>
          </a:xfrm>
          <a:prstGeom prst="rect">
            <a:avLst/>
          </a:prstGeom>
          <a:solidFill>
            <a:schemeClr val="bg1"/>
          </a:solidFill>
          <a:ln w="9525">
            <a:solidFill>
              <a:schemeClr val="tx1"/>
            </a:solidFill>
            <a:miter lim="800000"/>
            <a:headEnd/>
            <a:tailEnd/>
          </a:ln>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t>improved atomic image</a:t>
            </a:r>
          </a:p>
        </p:txBody>
      </p:sp>
      <p:pic>
        <p:nvPicPr>
          <p:cNvPr id="41998" name="図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24613" y="1412875"/>
            <a:ext cx="2159000" cy="15875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1999" name="Text Box 10"/>
          <p:cNvSpPr txBox="1">
            <a:spLocks noChangeArrowheads="1"/>
          </p:cNvSpPr>
          <p:nvPr/>
        </p:nvSpPr>
        <p:spPr bwMode="auto">
          <a:xfrm>
            <a:off x="5402265" y="1412875"/>
            <a:ext cx="1878151" cy="369332"/>
          </a:xfrm>
          <a:prstGeom prst="rect">
            <a:avLst/>
          </a:prstGeom>
          <a:solidFill>
            <a:schemeClr val="bg1"/>
          </a:solidFill>
          <a:ln w="9525">
            <a:solidFill>
              <a:schemeClr val="tx1"/>
            </a:solidFill>
            <a:miter lim="800000"/>
            <a:headEnd/>
            <a:tailEnd/>
          </a:ln>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t>Molecular image</a:t>
            </a:r>
          </a:p>
        </p:txBody>
      </p:sp>
      <p:sp>
        <p:nvSpPr>
          <p:cNvPr id="16" name="円/楕円 15"/>
          <p:cNvSpPr/>
          <p:nvPr/>
        </p:nvSpPr>
        <p:spPr>
          <a:xfrm>
            <a:off x="3836378" y="3187702"/>
            <a:ext cx="410308" cy="308708"/>
          </a:xfrm>
          <a:prstGeom prst="ellipse">
            <a:avLst/>
          </a:prstGeom>
          <a:no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6439755" y="2263042"/>
            <a:ext cx="891381" cy="670658"/>
          </a:xfrm>
          <a:prstGeom prst="ellipse">
            <a:avLst/>
          </a:prstGeom>
          <a:no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7202800" y="5244368"/>
            <a:ext cx="1406213" cy="1058008"/>
          </a:xfrm>
          <a:prstGeom prst="ellipse">
            <a:avLst/>
          </a:prstGeom>
          <a:no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日付プレースホルダー 1"/>
          <p:cNvSpPr>
            <a:spLocks noGrp="1"/>
          </p:cNvSpPr>
          <p:nvPr>
            <p:ph type="dt" sz="half" idx="10"/>
          </p:nvPr>
        </p:nvSpPr>
        <p:spPr/>
        <p:txBody>
          <a:bodyPr/>
          <a:lstStyle/>
          <a:p>
            <a:r>
              <a:rPr lang="en-US" altLang="ja-JP" smtClean="0"/>
              <a:t>2011/9/27</a:t>
            </a:r>
            <a:endParaRPr lang="en-US" altLang="ja-JP"/>
          </a:p>
        </p:txBody>
      </p:sp>
      <p:sp>
        <p:nvSpPr>
          <p:cNvPr id="52" name="フッター プレースホルダー 2"/>
          <p:cNvSpPr>
            <a:spLocks noGrp="1"/>
          </p:cNvSpPr>
          <p:nvPr>
            <p:ph type="ftr" sz="quarter" idx="11"/>
          </p:nvPr>
        </p:nvSpPr>
        <p:spPr/>
        <p:txBody>
          <a:bodyPr/>
          <a:lstStyle/>
          <a:p>
            <a:r>
              <a:rPr lang="en-US" altLang="ja-JP" smtClean="0"/>
              <a:t>IAM/MSE</a:t>
            </a:r>
            <a:endParaRPr lang="en-US" altLang="ja-JP"/>
          </a:p>
        </p:txBody>
      </p:sp>
      <p:sp>
        <p:nvSpPr>
          <p:cNvPr id="53" name="スライド番号プレースホルダー 3"/>
          <p:cNvSpPr>
            <a:spLocks noGrp="1"/>
          </p:cNvSpPr>
          <p:nvPr>
            <p:ph type="sldNum" sz="quarter" idx="12"/>
          </p:nvPr>
        </p:nvSpPr>
        <p:spPr/>
        <p:txBody>
          <a:bodyPr/>
          <a:lstStyle/>
          <a:p>
            <a:fld id="{599B1738-07D6-4555-87A8-BF358ED289E7}" type="slidenum">
              <a:rPr lang="en-US" altLang="ja-JP"/>
              <a:pPr/>
              <a:t>57</a:t>
            </a:fld>
            <a:endParaRPr lang="en-US" altLang="ja-JP"/>
          </a:p>
        </p:txBody>
      </p:sp>
      <p:sp>
        <p:nvSpPr>
          <p:cNvPr id="536583" name="Text Box 7"/>
          <p:cNvSpPr txBox="1">
            <a:spLocks noChangeArrowheads="1"/>
          </p:cNvSpPr>
          <p:nvPr/>
        </p:nvSpPr>
        <p:spPr bwMode="auto">
          <a:xfrm>
            <a:off x="1277939" y="801071"/>
            <a:ext cx="34909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dirty="0"/>
              <a:t>Cs-corrected </a:t>
            </a:r>
            <a:r>
              <a:rPr lang="en-US" altLang="ja-JP" sz="2000" dirty="0" smtClean="0"/>
              <a:t>HR-TEM </a:t>
            </a:r>
            <a:r>
              <a:rPr lang="en-US" altLang="ja-JP" sz="2000" dirty="0"/>
              <a:t>image</a:t>
            </a:r>
          </a:p>
        </p:txBody>
      </p:sp>
      <p:sp>
        <p:nvSpPr>
          <p:cNvPr id="536626" name="Rectangle 50"/>
          <p:cNvSpPr>
            <a:spLocks noChangeArrowheads="1"/>
          </p:cNvSpPr>
          <p:nvPr/>
        </p:nvSpPr>
        <p:spPr bwMode="auto">
          <a:xfrm>
            <a:off x="1277939" y="250826"/>
            <a:ext cx="207749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900">
                <a:solidFill>
                  <a:srgbClr val="000000"/>
                </a:solidFill>
                <a:latin typeface="ＭＳ ゴシック" pitchFamily="49" charset="-128"/>
                <a:ea typeface="ＭＳ ゴシック" pitchFamily="49" charset="-128"/>
              </a:rPr>
              <a:t>高分解能分子像（フタロシアニン分子）</a:t>
            </a:r>
            <a:endParaRPr lang="ja-JP" altLang="en-US"/>
          </a:p>
        </p:txBody>
      </p:sp>
      <p:sp>
        <p:nvSpPr>
          <p:cNvPr id="536579" name="Text Box 3"/>
          <p:cNvSpPr txBox="1">
            <a:spLocks noChangeArrowheads="1"/>
          </p:cNvSpPr>
          <p:nvPr/>
        </p:nvSpPr>
        <p:spPr bwMode="auto">
          <a:xfrm>
            <a:off x="5389280" y="3841749"/>
            <a:ext cx="35844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smtClean="0"/>
              <a:t>HR-TEM Image taken at 1000 kV</a:t>
            </a:r>
            <a:endParaRPr lang="en-US" altLang="ja-JP" dirty="0"/>
          </a:p>
        </p:txBody>
      </p:sp>
      <p:sp>
        <p:nvSpPr>
          <p:cNvPr id="536616" name="Text Box 40"/>
          <p:cNvSpPr txBox="1">
            <a:spLocks noChangeArrowheads="1"/>
          </p:cNvSpPr>
          <p:nvPr/>
        </p:nvSpPr>
        <p:spPr bwMode="auto">
          <a:xfrm>
            <a:off x="1277937" y="4297"/>
            <a:ext cx="6815427"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ja-JP" sz="2800" dirty="0">
                <a:solidFill>
                  <a:srgbClr val="0000FF"/>
                </a:solidFill>
              </a:rPr>
              <a:t>Recent improvement in</a:t>
            </a:r>
            <a:r>
              <a:rPr lang="en-US" altLang="ja-JP" sz="2800" dirty="0" smtClean="0">
                <a:solidFill>
                  <a:srgbClr val="0000FF"/>
                </a:solidFill>
              </a:rPr>
              <a:t> TEM </a:t>
            </a:r>
            <a:r>
              <a:rPr lang="en-US" altLang="ja-JP" sz="2800" dirty="0">
                <a:solidFill>
                  <a:srgbClr val="0000FF"/>
                </a:solidFill>
              </a:rPr>
              <a:t>imaging</a:t>
            </a:r>
          </a:p>
        </p:txBody>
      </p:sp>
      <p:pic>
        <p:nvPicPr>
          <p:cNvPr id="58"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9365" y="4300539"/>
            <a:ext cx="3255963"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p:cNvPicPr>
            <a:picLocks noChangeAspect="1"/>
          </p:cNvPicPr>
          <p:nvPr/>
        </p:nvPicPr>
        <p:blipFill>
          <a:blip r:embed="rId3"/>
          <a:stretch>
            <a:fillRect/>
          </a:stretch>
        </p:blipFill>
        <p:spPr>
          <a:xfrm>
            <a:off x="1484744" y="1201182"/>
            <a:ext cx="2794000" cy="2489200"/>
          </a:xfrm>
          <a:prstGeom prst="rect">
            <a:avLst/>
          </a:prstGeom>
        </p:spPr>
      </p:pic>
      <p:pic>
        <p:nvPicPr>
          <p:cNvPr id="56" name="図 19" descr="フタロ分子.psd"/>
          <p:cNvPicPr>
            <a:picLocks noChangeAspect="1"/>
          </p:cNvPicPr>
          <p:nvPr/>
        </p:nvPicPr>
        <p:blipFill>
          <a:blip r:embed="rId4">
            <a:lum bright="-74000"/>
            <a:extLst>
              <a:ext uri="{28A0092B-C50C-407E-A947-70E740481C1C}">
                <a14:useLocalDpi xmlns:a14="http://schemas.microsoft.com/office/drawing/2010/main" val="0"/>
              </a:ext>
            </a:extLst>
          </a:blip>
          <a:srcRect/>
          <a:stretch>
            <a:fillRect/>
          </a:stretch>
        </p:blipFill>
        <p:spPr bwMode="auto">
          <a:xfrm>
            <a:off x="4452563" y="1258907"/>
            <a:ext cx="2457541" cy="219312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790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日付プレースホルダ 3"/>
          <p:cNvSpPr>
            <a:spLocks noGrp="1"/>
          </p:cNvSpPr>
          <p:nvPr>
            <p:ph type="dt" sz="quarter" idx="10"/>
          </p:nvPr>
        </p:nvSpPr>
        <p:spPr/>
        <p:txBody>
          <a:bodyPr rtlCol="0"/>
          <a:lstStyle/>
          <a:p>
            <a:pPr fontAlgn="auto">
              <a:spcBef>
                <a:spcPts val="0"/>
              </a:spcBef>
              <a:spcAft>
                <a:spcPts val="0"/>
              </a:spcAft>
              <a:defRPr/>
            </a:pPr>
            <a:r>
              <a:rPr lang="en-US" altLang="ja-JP" smtClean="0">
                <a:latin typeface="+mn-lt"/>
                <a:ea typeface="+mn-ea"/>
              </a:rPr>
              <a:t>2011/9/27</a:t>
            </a:r>
            <a:endParaRPr lang="en-US" altLang="ja-JP">
              <a:latin typeface="+mn-lt"/>
              <a:ea typeface="+mn-ea"/>
            </a:endParaRPr>
          </a:p>
        </p:txBody>
      </p:sp>
      <p:sp>
        <p:nvSpPr>
          <p:cNvPr id="105" name="スライド番号プレースホルダ 5"/>
          <p:cNvSpPr>
            <a:spLocks noGrp="1"/>
          </p:cNvSpPr>
          <p:nvPr>
            <p:ph type="sldNum" sz="quarter" idx="12"/>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C2396D0F-5C24-40EA-A101-A07C23B9D7F1}" type="slidenum">
              <a:rPr lang="en-US" altLang="ja-JP" sz="1200">
                <a:solidFill>
                  <a:srgbClr val="3366FF"/>
                </a:solidFill>
                <a:latin typeface="Calibri" pitchFamily="-111" charset="0"/>
              </a:rPr>
              <a:pPr/>
              <a:t>58</a:t>
            </a:fld>
            <a:endParaRPr lang="en-US" altLang="ja-JP" sz="1200">
              <a:solidFill>
                <a:srgbClr val="3366FF"/>
              </a:solidFill>
              <a:latin typeface="Calibri" pitchFamily="-111" charset="0"/>
            </a:endParaRPr>
          </a:p>
        </p:txBody>
      </p:sp>
      <p:sp>
        <p:nvSpPr>
          <p:cNvPr id="56324" name="Rectangle 2"/>
          <p:cNvSpPr>
            <a:spLocks noChangeArrowheads="1"/>
          </p:cNvSpPr>
          <p:nvPr/>
        </p:nvSpPr>
        <p:spPr bwMode="auto">
          <a:xfrm>
            <a:off x="3902077" y="1250222"/>
            <a:ext cx="48990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dirty="0">
                <a:latin typeface="Times New Roman" pitchFamily="-111" charset="0"/>
                <a:ea typeface="HGSｺﾞｼｯｸE" pitchFamily="50" charset="-128"/>
              </a:rPr>
              <a:t>Camera length of 12cm in JEOL 2200FS</a:t>
            </a:r>
            <a:r>
              <a:rPr lang="en-US" altLang="ja-JP" sz="2000" dirty="0">
                <a:solidFill>
                  <a:srgbClr val="FF3399"/>
                </a:solidFill>
                <a:latin typeface="Times New Roman" pitchFamily="-111" charset="0"/>
                <a:ea typeface="HGSｺﾞｼｯｸE" pitchFamily="50" charset="-128"/>
              </a:rPr>
              <a:t> </a:t>
            </a:r>
            <a:r>
              <a:rPr lang="en-US" altLang="ja-JP" sz="2000" dirty="0">
                <a:latin typeface="Times New Roman" pitchFamily="-111" charset="0"/>
                <a:ea typeface="HGSｺﾞｼｯｸE" pitchFamily="50" charset="-128"/>
              </a:rPr>
              <a:t>(detection angle of 20</a:t>
            </a:r>
            <a:r>
              <a:rPr lang="ja-JP" altLang="en-US" sz="2000" dirty="0">
                <a:latin typeface="Times New Roman" pitchFamily="-111" charset="0"/>
                <a:ea typeface="HGSｺﾞｼｯｸE" pitchFamily="50" charset="-128"/>
              </a:rPr>
              <a:t>～</a:t>
            </a:r>
            <a:r>
              <a:rPr lang="en-US" altLang="ja-JP" sz="2000" dirty="0">
                <a:latin typeface="Times New Roman" pitchFamily="-111" charset="0"/>
                <a:ea typeface="HGSｺﾞｼｯｸE" pitchFamily="50" charset="-128"/>
              </a:rPr>
              <a:t>53 </a:t>
            </a:r>
            <a:r>
              <a:rPr lang="en-US" altLang="ja-JP" sz="2000" dirty="0" err="1">
                <a:latin typeface="Times New Roman" pitchFamily="-111" charset="0"/>
                <a:ea typeface="HGSｺﾞｼｯｸE" pitchFamily="50" charset="-128"/>
              </a:rPr>
              <a:t>mrad</a:t>
            </a:r>
            <a:r>
              <a:rPr lang="en-US" altLang="ja-JP" sz="2000" dirty="0">
                <a:latin typeface="Times New Roman" pitchFamily="-111" charset="0"/>
                <a:ea typeface="HGSｺﾞｼｯｸE" pitchFamily="50" charset="-128"/>
              </a:rPr>
              <a:t>); LAADF-STEM condition</a:t>
            </a:r>
          </a:p>
        </p:txBody>
      </p:sp>
      <p:grpSp>
        <p:nvGrpSpPr>
          <p:cNvPr id="2" name="Group 3"/>
          <p:cNvGrpSpPr>
            <a:grpSpLocks/>
          </p:cNvGrpSpPr>
          <p:nvPr/>
        </p:nvGrpSpPr>
        <p:grpSpPr bwMode="auto">
          <a:xfrm>
            <a:off x="3743325" y="4051301"/>
            <a:ext cx="4851400" cy="2292351"/>
            <a:chOff x="2239" y="1488"/>
            <a:chExt cx="3402" cy="1444"/>
          </a:xfrm>
        </p:grpSpPr>
        <p:sp>
          <p:nvSpPr>
            <p:cNvPr id="56423" name="AutoShape 4"/>
            <p:cNvSpPr>
              <a:spLocks noChangeArrowheads="1"/>
            </p:cNvSpPr>
            <p:nvPr/>
          </p:nvSpPr>
          <p:spPr bwMode="auto">
            <a:xfrm>
              <a:off x="3629" y="1488"/>
              <a:ext cx="195" cy="136"/>
            </a:xfrm>
            <a:prstGeom prst="downArrow">
              <a:avLst>
                <a:gd name="adj1" fmla="val 50000"/>
                <a:gd name="adj2" fmla="val 25000"/>
              </a:avLst>
            </a:prstGeom>
            <a:solidFill>
              <a:srgbClr val="00CC00"/>
            </a:solidFill>
            <a:ln w="9525">
              <a:solidFill>
                <a:schemeClr val="tx1"/>
              </a:solidFill>
              <a:miter lim="800000"/>
              <a:headEnd/>
              <a:tailEnd/>
            </a:ln>
          </p:spPr>
          <p:txBody>
            <a:bodyPr vert="eaVert" wrap="none" anchor="ctr"/>
            <a:lstStyle/>
            <a:p>
              <a:endParaRPr lang="ja-JP" altLang="en-US"/>
            </a:p>
          </p:txBody>
        </p:sp>
        <p:sp>
          <p:nvSpPr>
            <p:cNvPr id="59397" name="Text Box 5"/>
            <p:cNvSpPr txBox="1">
              <a:spLocks noChangeArrowheads="1"/>
            </p:cNvSpPr>
            <p:nvPr/>
          </p:nvSpPr>
          <p:spPr bwMode="auto">
            <a:xfrm>
              <a:off x="2239" y="1667"/>
              <a:ext cx="3402" cy="126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altLang="ja-JP" sz="2400" dirty="0">
                  <a:solidFill>
                    <a:srgbClr val="000000"/>
                  </a:solidFill>
                  <a:latin typeface="Times New Roman" pitchFamily="-111" charset="0"/>
                  <a:ea typeface="HGSｺﾞｼｯｸE" pitchFamily="50" charset="-128"/>
                  <a:cs typeface="HGSｺﾞｼｯｸE" pitchFamily="50" charset="-128"/>
                </a:rPr>
                <a:t>The Z-contrast HR could be expected even in LAADF-condition. </a:t>
              </a:r>
            </a:p>
            <a:p>
              <a:pPr>
                <a:defRPr/>
              </a:pPr>
              <a:r>
                <a:rPr lang="en-US" altLang="ja-JP" sz="2400" dirty="0">
                  <a:solidFill>
                    <a:srgbClr val="000000"/>
                  </a:solidFill>
                  <a:latin typeface="Times New Roman" pitchFamily="-111" charset="0"/>
                  <a:ea typeface="HGSｺﾞｼｯｸE" pitchFamily="50" charset="-128"/>
                  <a:cs typeface="HGSｺﾞｼｯｸE" pitchFamily="50" charset="-128"/>
                </a:rPr>
                <a:t>The higher TDS intensity can be used for imaging so as to minimize radiation damage.</a:t>
              </a:r>
            </a:p>
          </p:txBody>
        </p:sp>
      </p:grpSp>
      <p:grpSp>
        <p:nvGrpSpPr>
          <p:cNvPr id="4" name="Group 6"/>
          <p:cNvGrpSpPr>
            <a:grpSpLocks/>
          </p:cNvGrpSpPr>
          <p:nvPr/>
        </p:nvGrpSpPr>
        <p:grpSpPr bwMode="auto">
          <a:xfrm>
            <a:off x="0" y="908051"/>
            <a:ext cx="2540000" cy="2687638"/>
            <a:chOff x="0" y="572"/>
            <a:chExt cx="1600" cy="1693"/>
          </a:xfrm>
        </p:grpSpPr>
        <p:sp>
          <p:nvSpPr>
            <p:cNvPr id="56339" name="Text Box 7"/>
            <p:cNvSpPr txBox="1">
              <a:spLocks noChangeArrowheads="1"/>
            </p:cNvSpPr>
            <p:nvPr/>
          </p:nvSpPr>
          <p:spPr bwMode="auto">
            <a:xfrm>
              <a:off x="0" y="1198"/>
              <a:ext cx="806"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just">
                <a:lnSpc>
                  <a:spcPct val="90000"/>
                </a:lnSpc>
              </a:pPr>
              <a:r>
                <a:rPr lang="en-US" altLang="ja-JP" sz="1800">
                  <a:latin typeface="Times New Roman" pitchFamily="-111" charset="0"/>
                  <a:ea typeface="HGSｺﾞｼｯｸE" pitchFamily="50" charset="-128"/>
                </a:rPr>
                <a:t>Diffracted waves</a:t>
              </a:r>
            </a:p>
          </p:txBody>
        </p:sp>
        <p:grpSp>
          <p:nvGrpSpPr>
            <p:cNvPr id="5" name="Group 8"/>
            <p:cNvGrpSpPr>
              <a:grpSpLocks/>
            </p:cNvGrpSpPr>
            <p:nvPr/>
          </p:nvGrpSpPr>
          <p:grpSpPr bwMode="auto">
            <a:xfrm>
              <a:off x="416" y="572"/>
              <a:ext cx="1184" cy="1693"/>
              <a:chOff x="-11" y="709"/>
              <a:chExt cx="2154" cy="2676"/>
            </a:xfrm>
          </p:grpSpPr>
          <p:sp>
            <p:nvSpPr>
              <p:cNvPr id="56343" name="AutoShape 9"/>
              <p:cNvSpPr>
                <a:spLocks noChangeArrowheads="1"/>
              </p:cNvSpPr>
              <p:nvPr/>
            </p:nvSpPr>
            <p:spPr bwMode="auto">
              <a:xfrm>
                <a:off x="-11" y="2093"/>
                <a:ext cx="2154" cy="1292"/>
              </a:xfrm>
              <a:custGeom>
                <a:avLst/>
                <a:gdLst>
                  <a:gd name="T0" fmla="*/ 1077 w 21600"/>
                  <a:gd name="T1" fmla="*/ 0 h 21600"/>
                  <a:gd name="T2" fmla="*/ 315 w 21600"/>
                  <a:gd name="T3" fmla="*/ 189 h 21600"/>
                  <a:gd name="T4" fmla="*/ 0 w 21600"/>
                  <a:gd name="T5" fmla="*/ 646 h 21600"/>
                  <a:gd name="T6" fmla="*/ 315 w 21600"/>
                  <a:gd name="T7" fmla="*/ 1103 h 21600"/>
                  <a:gd name="T8" fmla="*/ 1077 w 21600"/>
                  <a:gd name="T9" fmla="*/ 1292 h 21600"/>
                  <a:gd name="T10" fmla="*/ 1839 w 21600"/>
                  <a:gd name="T11" fmla="*/ 1103 h 21600"/>
                  <a:gd name="T12" fmla="*/ 2154 w 21600"/>
                  <a:gd name="T13" fmla="*/ 646 h 21600"/>
                  <a:gd name="T14" fmla="*/ 1839 w 21600"/>
                  <a:gd name="T15" fmla="*/ 189 h 21600"/>
                  <a:gd name="T16" fmla="*/ 0 60000 65536"/>
                  <a:gd name="T17" fmla="*/ 0 60000 65536"/>
                  <a:gd name="T18" fmla="*/ 0 60000 65536"/>
                  <a:gd name="T19" fmla="*/ 0 60000 65536"/>
                  <a:gd name="T20" fmla="*/ 0 60000 65536"/>
                  <a:gd name="T21" fmla="*/ 0 60000 65536"/>
                  <a:gd name="T22" fmla="*/ 0 60000 65536"/>
                  <a:gd name="T23" fmla="*/ 0 60000 65536"/>
                  <a:gd name="T24" fmla="*/ 3159 w 21600"/>
                  <a:gd name="T25" fmla="*/ 3160 h 21600"/>
                  <a:gd name="T26" fmla="*/ 18441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3333"/>
              </a:solidFill>
              <a:ln w="9525">
                <a:solidFill>
                  <a:schemeClr val="tx1"/>
                </a:solidFill>
                <a:round/>
                <a:headEnd/>
                <a:tailEnd/>
              </a:ln>
            </p:spPr>
            <p:txBody>
              <a:bodyPr wrap="none" anchor="ctr"/>
              <a:lstStyle/>
              <a:p>
                <a:endParaRPr lang="ja-JP" altLang="en-US"/>
              </a:p>
            </p:txBody>
          </p:sp>
          <p:grpSp>
            <p:nvGrpSpPr>
              <p:cNvPr id="6" name="Group 10"/>
              <p:cNvGrpSpPr>
                <a:grpSpLocks/>
              </p:cNvGrpSpPr>
              <p:nvPr/>
            </p:nvGrpSpPr>
            <p:grpSpPr bwMode="auto">
              <a:xfrm>
                <a:off x="258" y="709"/>
                <a:ext cx="1619" cy="456"/>
                <a:chOff x="3518" y="2384"/>
                <a:chExt cx="1072" cy="696"/>
              </a:xfrm>
            </p:grpSpPr>
            <p:grpSp>
              <p:nvGrpSpPr>
                <p:cNvPr id="7" name="Group 11"/>
                <p:cNvGrpSpPr>
                  <a:grpSpLocks/>
                </p:cNvGrpSpPr>
                <p:nvPr/>
              </p:nvGrpSpPr>
              <p:grpSpPr bwMode="auto">
                <a:xfrm>
                  <a:off x="3518" y="2384"/>
                  <a:ext cx="88" cy="696"/>
                  <a:chOff x="3518" y="2384"/>
                  <a:chExt cx="88" cy="696"/>
                </a:xfrm>
              </p:grpSpPr>
              <p:sp>
                <p:nvSpPr>
                  <p:cNvPr id="56415" name="Oval 12"/>
                  <p:cNvSpPr>
                    <a:spLocks noChangeArrowheads="1"/>
                  </p:cNvSpPr>
                  <p:nvPr/>
                </p:nvSpPr>
                <p:spPr bwMode="auto">
                  <a:xfrm>
                    <a:off x="3518"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16" name="Oval 13"/>
                  <p:cNvSpPr>
                    <a:spLocks noChangeArrowheads="1"/>
                  </p:cNvSpPr>
                  <p:nvPr/>
                </p:nvSpPr>
                <p:spPr bwMode="auto">
                  <a:xfrm>
                    <a:off x="3518"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17" name="Oval 14"/>
                  <p:cNvSpPr>
                    <a:spLocks noChangeArrowheads="1"/>
                  </p:cNvSpPr>
                  <p:nvPr/>
                </p:nvSpPr>
                <p:spPr bwMode="auto">
                  <a:xfrm>
                    <a:off x="3518"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18" name="Oval 15"/>
                  <p:cNvSpPr>
                    <a:spLocks noChangeArrowheads="1"/>
                  </p:cNvSpPr>
                  <p:nvPr/>
                </p:nvSpPr>
                <p:spPr bwMode="auto">
                  <a:xfrm>
                    <a:off x="3518"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19" name="Oval 16"/>
                  <p:cNvSpPr>
                    <a:spLocks noChangeArrowheads="1"/>
                  </p:cNvSpPr>
                  <p:nvPr/>
                </p:nvSpPr>
                <p:spPr bwMode="auto">
                  <a:xfrm>
                    <a:off x="3518"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20" name="Oval 17"/>
                  <p:cNvSpPr>
                    <a:spLocks noChangeArrowheads="1"/>
                  </p:cNvSpPr>
                  <p:nvPr/>
                </p:nvSpPr>
                <p:spPr bwMode="auto">
                  <a:xfrm>
                    <a:off x="3518"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21" name="Oval 18"/>
                  <p:cNvSpPr>
                    <a:spLocks noChangeArrowheads="1"/>
                  </p:cNvSpPr>
                  <p:nvPr/>
                </p:nvSpPr>
                <p:spPr bwMode="auto">
                  <a:xfrm>
                    <a:off x="3518"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22" name="Oval 19"/>
                  <p:cNvSpPr>
                    <a:spLocks noChangeArrowheads="1"/>
                  </p:cNvSpPr>
                  <p:nvPr/>
                </p:nvSpPr>
                <p:spPr bwMode="auto">
                  <a:xfrm>
                    <a:off x="3518"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8" name="Group 20"/>
                <p:cNvGrpSpPr>
                  <a:grpSpLocks/>
                </p:cNvGrpSpPr>
                <p:nvPr/>
              </p:nvGrpSpPr>
              <p:grpSpPr bwMode="auto">
                <a:xfrm>
                  <a:off x="3686" y="2384"/>
                  <a:ext cx="80" cy="696"/>
                  <a:chOff x="3686" y="2384"/>
                  <a:chExt cx="80" cy="696"/>
                </a:xfrm>
              </p:grpSpPr>
              <p:sp>
                <p:nvSpPr>
                  <p:cNvPr id="56407" name="Oval 21"/>
                  <p:cNvSpPr>
                    <a:spLocks noChangeArrowheads="1"/>
                  </p:cNvSpPr>
                  <p:nvPr/>
                </p:nvSpPr>
                <p:spPr bwMode="auto">
                  <a:xfrm>
                    <a:off x="3686" y="238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08" name="Oval 22"/>
                  <p:cNvSpPr>
                    <a:spLocks noChangeArrowheads="1"/>
                  </p:cNvSpPr>
                  <p:nvPr/>
                </p:nvSpPr>
                <p:spPr bwMode="auto">
                  <a:xfrm>
                    <a:off x="3686" y="247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09" name="Oval 23"/>
                  <p:cNvSpPr>
                    <a:spLocks noChangeArrowheads="1"/>
                  </p:cNvSpPr>
                  <p:nvPr/>
                </p:nvSpPr>
                <p:spPr bwMode="auto">
                  <a:xfrm>
                    <a:off x="3686" y="2560"/>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10" name="Oval 24"/>
                  <p:cNvSpPr>
                    <a:spLocks noChangeArrowheads="1"/>
                  </p:cNvSpPr>
                  <p:nvPr/>
                </p:nvSpPr>
                <p:spPr bwMode="auto">
                  <a:xfrm>
                    <a:off x="3686" y="2648"/>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11" name="Oval 25"/>
                  <p:cNvSpPr>
                    <a:spLocks noChangeArrowheads="1"/>
                  </p:cNvSpPr>
                  <p:nvPr/>
                </p:nvSpPr>
                <p:spPr bwMode="auto">
                  <a:xfrm>
                    <a:off x="3686" y="2736"/>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12" name="Oval 26"/>
                  <p:cNvSpPr>
                    <a:spLocks noChangeArrowheads="1"/>
                  </p:cNvSpPr>
                  <p:nvPr/>
                </p:nvSpPr>
                <p:spPr bwMode="auto">
                  <a:xfrm>
                    <a:off x="3686" y="282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13" name="Oval 27"/>
                  <p:cNvSpPr>
                    <a:spLocks noChangeArrowheads="1"/>
                  </p:cNvSpPr>
                  <p:nvPr/>
                </p:nvSpPr>
                <p:spPr bwMode="auto">
                  <a:xfrm>
                    <a:off x="3686" y="291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14" name="Oval 28"/>
                  <p:cNvSpPr>
                    <a:spLocks noChangeArrowheads="1"/>
                  </p:cNvSpPr>
                  <p:nvPr/>
                </p:nvSpPr>
                <p:spPr bwMode="auto">
                  <a:xfrm>
                    <a:off x="3686" y="3000"/>
                    <a:ext cx="80"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9" name="Group 29"/>
                <p:cNvGrpSpPr>
                  <a:grpSpLocks/>
                </p:cNvGrpSpPr>
                <p:nvPr/>
              </p:nvGrpSpPr>
              <p:grpSpPr bwMode="auto">
                <a:xfrm>
                  <a:off x="3846" y="2384"/>
                  <a:ext cx="88" cy="696"/>
                  <a:chOff x="3846" y="2384"/>
                  <a:chExt cx="88" cy="696"/>
                </a:xfrm>
              </p:grpSpPr>
              <p:sp>
                <p:nvSpPr>
                  <p:cNvPr id="56399" name="Oval 30"/>
                  <p:cNvSpPr>
                    <a:spLocks noChangeArrowheads="1"/>
                  </p:cNvSpPr>
                  <p:nvPr/>
                </p:nvSpPr>
                <p:spPr bwMode="auto">
                  <a:xfrm>
                    <a:off x="3846"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00" name="Oval 31"/>
                  <p:cNvSpPr>
                    <a:spLocks noChangeArrowheads="1"/>
                  </p:cNvSpPr>
                  <p:nvPr/>
                </p:nvSpPr>
                <p:spPr bwMode="auto">
                  <a:xfrm>
                    <a:off x="3846"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01" name="Oval 32"/>
                  <p:cNvSpPr>
                    <a:spLocks noChangeArrowheads="1"/>
                  </p:cNvSpPr>
                  <p:nvPr/>
                </p:nvSpPr>
                <p:spPr bwMode="auto">
                  <a:xfrm>
                    <a:off x="3846"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02" name="Oval 33"/>
                  <p:cNvSpPr>
                    <a:spLocks noChangeArrowheads="1"/>
                  </p:cNvSpPr>
                  <p:nvPr/>
                </p:nvSpPr>
                <p:spPr bwMode="auto">
                  <a:xfrm>
                    <a:off x="3846"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03" name="Oval 34"/>
                  <p:cNvSpPr>
                    <a:spLocks noChangeArrowheads="1"/>
                  </p:cNvSpPr>
                  <p:nvPr/>
                </p:nvSpPr>
                <p:spPr bwMode="auto">
                  <a:xfrm>
                    <a:off x="3846"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04" name="Oval 35"/>
                  <p:cNvSpPr>
                    <a:spLocks noChangeArrowheads="1"/>
                  </p:cNvSpPr>
                  <p:nvPr/>
                </p:nvSpPr>
                <p:spPr bwMode="auto">
                  <a:xfrm>
                    <a:off x="3846"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05" name="Oval 36"/>
                  <p:cNvSpPr>
                    <a:spLocks noChangeArrowheads="1"/>
                  </p:cNvSpPr>
                  <p:nvPr/>
                </p:nvSpPr>
                <p:spPr bwMode="auto">
                  <a:xfrm>
                    <a:off x="3846"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406" name="Oval 37"/>
                  <p:cNvSpPr>
                    <a:spLocks noChangeArrowheads="1"/>
                  </p:cNvSpPr>
                  <p:nvPr/>
                </p:nvSpPr>
                <p:spPr bwMode="auto">
                  <a:xfrm>
                    <a:off x="3846"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10" name="Group 38"/>
                <p:cNvGrpSpPr>
                  <a:grpSpLocks/>
                </p:cNvGrpSpPr>
                <p:nvPr/>
              </p:nvGrpSpPr>
              <p:grpSpPr bwMode="auto">
                <a:xfrm>
                  <a:off x="4014" y="2384"/>
                  <a:ext cx="80" cy="696"/>
                  <a:chOff x="4014" y="2384"/>
                  <a:chExt cx="80" cy="696"/>
                </a:xfrm>
              </p:grpSpPr>
              <p:sp>
                <p:nvSpPr>
                  <p:cNvPr id="56391" name="Oval 39"/>
                  <p:cNvSpPr>
                    <a:spLocks noChangeArrowheads="1"/>
                  </p:cNvSpPr>
                  <p:nvPr/>
                </p:nvSpPr>
                <p:spPr bwMode="auto">
                  <a:xfrm>
                    <a:off x="4014" y="238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92" name="Oval 40"/>
                  <p:cNvSpPr>
                    <a:spLocks noChangeArrowheads="1"/>
                  </p:cNvSpPr>
                  <p:nvPr/>
                </p:nvSpPr>
                <p:spPr bwMode="auto">
                  <a:xfrm>
                    <a:off x="4014" y="247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93" name="Oval 41"/>
                  <p:cNvSpPr>
                    <a:spLocks noChangeArrowheads="1"/>
                  </p:cNvSpPr>
                  <p:nvPr/>
                </p:nvSpPr>
                <p:spPr bwMode="auto">
                  <a:xfrm>
                    <a:off x="4014" y="2560"/>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94" name="Oval 42"/>
                  <p:cNvSpPr>
                    <a:spLocks noChangeArrowheads="1"/>
                  </p:cNvSpPr>
                  <p:nvPr/>
                </p:nvSpPr>
                <p:spPr bwMode="auto">
                  <a:xfrm>
                    <a:off x="4014" y="2648"/>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95" name="Oval 43"/>
                  <p:cNvSpPr>
                    <a:spLocks noChangeArrowheads="1"/>
                  </p:cNvSpPr>
                  <p:nvPr/>
                </p:nvSpPr>
                <p:spPr bwMode="auto">
                  <a:xfrm>
                    <a:off x="4014" y="2736"/>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96" name="Oval 44"/>
                  <p:cNvSpPr>
                    <a:spLocks noChangeArrowheads="1"/>
                  </p:cNvSpPr>
                  <p:nvPr/>
                </p:nvSpPr>
                <p:spPr bwMode="auto">
                  <a:xfrm>
                    <a:off x="4014" y="282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97" name="Oval 45"/>
                  <p:cNvSpPr>
                    <a:spLocks noChangeArrowheads="1"/>
                  </p:cNvSpPr>
                  <p:nvPr/>
                </p:nvSpPr>
                <p:spPr bwMode="auto">
                  <a:xfrm>
                    <a:off x="4014" y="291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98" name="Oval 46"/>
                  <p:cNvSpPr>
                    <a:spLocks noChangeArrowheads="1"/>
                  </p:cNvSpPr>
                  <p:nvPr/>
                </p:nvSpPr>
                <p:spPr bwMode="auto">
                  <a:xfrm>
                    <a:off x="4014" y="3000"/>
                    <a:ext cx="80"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11" name="Group 47"/>
                <p:cNvGrpSpPr>
                  <a:grpSpLocks/>
                </p:cNvGrpSpPr>
                <p:nvPr/>
              </p:nvGrpSpPr>
              <p:grpSpPr bwMode="auto">
                <a:xfrm>
                  <a:off x="4174" y="2384"/>
                  <a:ext cx="88" cy="696"/>
                  <a:chOff x="4174" y="2384"/>
                  <a:chExt cx="88" cy="696"/>
                </a:xfrm>
              </p:grpSpPr>
              <p:sp>
                <p:nvSpPr>
                  <p:cNvPr id="56383" name="Oval 48"/>
                  <p:cNvSpPr>
                    <a:spLocks noChangeArrowheads="1"/>
                  </p:cNvSpPr>
                  <p:nvPr/>
                </p:nvSpPr>
                <p:spPr bwMode="auto">
                  <a:xfrm>
                    <a:off x="4174"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84" name="Oval 49"/>
                  <p:cNvSpPr>
                    <a:spLocks noChangeArrowheads="1"/>
                  </p:cNvSpPr>
                  <p:nvPr/>
                </p:nvSpPr>
                <p:spPr bwMode="auto">
                  <a:xfrm>
                    <a:off x="4174"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85" name="Oval 50"/>
                  <p:cNvSpPr>
                    <a:spLocks noChangeArrowheads="1"/>
                  </p:cNvSpPr>
                  <p:nvPr/>
                </p:nvSpPr>
                <p:spPr bwMode="auto">
                  <a:xfrm>
                    <a:off x="4174"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86" name="Oval 51"/>
                  <p:cNvSpPr>
                    <a:spLocks noChangeArrowheads="1"/>
                  </p:cNvSpPr>
                  <p:nvPr/>
                </p:nvSpPr>
                <p:spPr bwMode="auto">
                  <a:xfrm>
                    <a:off x="4174"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87" name="Oval 52"/>
                  <p:cNvSpPr>
                    <a:spLocks noChangeArrowheads="1"/>
                  </p:cNvSpPr>
                  <p:nvPr/>
                </p:nvSpPr>
                <p:spPr bwMode="auto">
                  <a:xfrm>
                    <a:off x="4174"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88" name="Oval 53"/>
                  <p:cNvSpPr>
                    <a:spLocks noChangeArrowheads="1"/>
                  </p:cNvSpPr>
                  <p:nvPr/>
                </p:nvSpPr>
                <p:spPr bwMode="auto">
                  <a:xfrm>
                    <a:off x="4174"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89" name="Oval 54"/>
                  <p:cNvSpPr>
                    <a:spLocks noChangeArrowheads="1"/>
                  </p:cNvSpPr>
                  <p:nvPr/>
                </p:nvSpPr>
                <p:spPr bwMode="auto">
                  <a:xfrm>
                    <a:off x="4174"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90" name="Oval 55"/>
                  <p:cNvSpPr>
                    <a:spLocks noChangeArrowheads="1"/>
                  </p:cNvSpPr>
                  <p:nvPr/>
                </p:nvSpPr>
                <p:spPr bwMode="auto">
                  <a:xfrm>
                    <a:off x="4174"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12" name="Group 56"/>
                <p:cNvGrpSpPr>
                  <a:grpSpLocks/>
                </p:cNvGrpSpPr>
                <p:nvPr/>
              </p:nvGrpSpPr>
              <p:grpSpPr bwMode="auto">
                <a:xfrm>
                  <a:off x="4342" y="2384"/>
                  <a:ext cx="80" cy="696"/>
                  <a:chOff x="4342" y="2384"/>
                  <a:chExt cx="80" cy="696"/>
                </a:xfrm>
              </p:grpSpPr>
              <p:sp>
                <p:nvSpPr>
                  <p:cNvPr id="56375" name="Oval 57"/>
                  <p:cNvSpPr>
                    <a:spLocks noChangeArrowheads="1"/>
                  </p:cNvSpPr>
                  <p:nvPr/>
                </p:nvSpPr>
                <p:spPr bwMode="auto">
                  <a:xfrm>
                    <a:off x="4342" y="238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76" name="Oval 58"/>
                  <p:cNvSpPr>
                    <a:spLocks noChangeArrowheads="1"/>
                  </p:cNvSpPr>
                  <p:nvPr/>
                </p:nvSpPr>
                <p:spPr bwMode="auto">
                  <a:xfrm>
                    <a:off x="4342" y="247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77" name="Oval 59"/>
                  <p:cNvSpPr>
                    <a:spLocks noChangeArrowheads="1"/>
                  </p:cNvSpPr>
                  <p:nvPr/>
                </p:nvSpPr>
                <p:spPr bwMode="auto">
                  <a:xfrm>
                    <a:off x="4342" y="2560"/>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78" name="Oval 60"/>
                  <p:cNvSpPr>
                    <a:spLocks noChangeArrowheads="1"/>
                  </p:cNvSpPr>
                  <p:nvPr/>
                </p:nvSpPr>
                <p:spPr bwMode="auto">
                  <a:xfrm>
                    <a:off x="4342" y="2648"/>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79" name="Oval 61"/>
                  <p:cNvSpPr>
                    <a:spLocks noChangeArrowheads="1"/>
                  </p:cNvSpPr>
                  <p:nvPr/>
                </p:nvSpPr>
                <p:spPr bwMode="auto">
                  <a:xfrm>
                    <a:off x="4342" y="2736"/>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80" name="Oval 62"/>
                  <p:cNvSpPr>
                    <a:spLocks noChangeArrowheads="1"/>
                  </p:cNvSpPr>
                  <p:nvPr/>
                </p:nvSpPr>
                <p:spPr bwMode="auto">
                  <a:xfrm>
                    <a:off x="4342" y="282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81" name="Oval 63"/>
                  <p:cNvSpPr>
                    <a:spLocks noChangeArrowheads="1"/>
                  </p:cNvSpPr>
                  <p:nvPr/>
                </p:nvSpPr>
                <p:spPr bwMode="auto">
                  <a:xfrm>
                    <a:off x="4342" y="291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82" name="Oval 64"/>
                  <p:cNvSpPr>
                    <a:spLocks noChangeArrowheads="1"/>
                  </p:cNvSpPr>
                  <p:nvPr/>
                </p:nvSpPr>
                <p:spPr bwMode="auto">
                  <a:xfrm>
                    <a:off x="4342" y="3000"/>
                    <a:ext cx="80"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13" name="Group 65"/>
                <p:cNvGrpSpPr>
                  <a:grpSpLocks/>
                </p:cNvGrpSpPr>
                <p:nvPr/>
              </p:nvGrpSpPr>
              <p:grpSpPr bwMode="auto">
                <a:xfrm>
                  <a:off x="4502" y="2384"/>
                  <a:ext cx="88" cy="696"/>
                  <a:chOff x="4502" y="2384"/>
                  <a:chExt cx="88" cy="696"/>
                </a:xfrm>
              </p:grpSpPr>
              <p:sp>
                <p:nvSpPr>
                  <p:cNvPr id="56367" name="Oval 66"/>
                  <p:cNvSpPr>
                    <a:spLocks noChangeArrowheads="1"/>
                  </p:cNvSpPr>
                  <p:nvPr/>
                </p:nvSpPr>
                <p:spPr bwMode="auto">
                  <a:xfrm>
                    <a:off x="4502"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68" name="Oval 67"/>
                  <p:cNvSpPr>
                    <a:spLocks noChangeArrowheads="1"/>
                  </p:cNvSpPr>
                  <p:nvPr/>
                </p:nvSpPr>
                <p:spPr bwMode="auto">
                  <a:xfrm>
                    <a:off x="4502"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69" name="Oval 68"/>
                  <p:cNvSpPr>
                    <a:spLocks noChangeArrowheads="1"/>
                  </p:cNvSpPr>
                  <p:nvPr/>
                </p:nvSpPr>
                <p:spPr bwMode="auto">
                  <a:xfrm>
                    <a:off x="4502"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70" name="Oval 69"/>
                  <p:cNvSpPr>
                    <a:spLocks noChangeArrowheads="1"/>
                  </p:cNvSpPr>
                  <p:nvPr/>
                </p:nvSpPr>
                <p:spPr bwMode="auto">
                  <a:xfrm>
                    <a:off x="4502"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71" name="Oval 70"/>
                  <p:cNvSpPr>
                    <a:spLocks noChangeArrowheads="1"/>
                  </p:cNvSpPr>
                  <p:nvPr/>
                </p:nvSpPr>
                <p:spPr bwMode="auto">
                  <a:xfrm>
                    <a:off x="4502"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72" name="Oval 71"/>
                  <p:cNvSpPr>
                    <a:spLocks noChangeArrowheads="1"/>
                  </p:cNvSpPr>
                  <p:nvPr/>
                </p:nvSpPr>
                <p:spPr bwMode="auto">
                  <a:xfrm>
                    <a:off x="4502"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73" name="Oval 72"/>
                  <p:cNvSpPr>
                    <a:spLocks noChangeArrowheads="1"/>
                  </p:cNvSpPr>
                  <p:nvPr/>
                </p:nvSpPr>
                <p:spPr bwMode="auto">
                  <a:xfrm>
                    <a:off x="4502"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6374" name="Oval 73"/>
                  <p:cNvSpPr>
                    <a:spLocks noChangeArrowheads="1"/>
                  </p:cNvSpPr>
                  <p:nvPr/>
                </p:nvSpPr>
                <p:spPr bwMode="auto">
                  <a:xfrm>
                    <a:off x="4502"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sp>
            <p:nvSpPr>
              <p:cNvPr id="56345" name="Oval 74"/>
              <p:cNvSpPr>
                <a:spLocks noChangeArrowheads="1"/>
              </p:cNvSpPr>
              <p:nvPr/>
            </p:nvSpPr>
            <p:spPr bwMode="auto">
              <a:xfrm>
                <a:off x="878" y="2618"/>
                <a:ext cx="385" cy="196"/>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6346" name="Oval 75"/>
              <p:cNvSpPr>
                <a:spLocks noChangeArrowheads="1"/>
              </p:cNvSpPr>
              <p:nvPr/>
            </p:nvSpPr>
            <p:spPr bwMode="auto">
              <a:xfrm>
                <a:off x="878" y="2520"/>
                <a:ext cx="385" cy="195"/>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6347" name="Oval 76"/>
              <p:cNvSpPr>
                <a:spLocks noChangeArrowheads="1"/>
              </p:cNvSpPr>
              <p:nvPr/>
            </p:nvSpPr>
            <p:spPr bwMode="auto">
              <a:xfrm>
                <a:off x="877" y="2724"/>
                <a:ext cx="385" cy="19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6348" name="Oval 77"/>
              <p:cNvSpPr>
                <a:spLocks noChangeArrowheads="1"/>
              </p:cNvSpPr>
              <p:nvPr/>
            </p:nvSpPr>
            <p:spPr bwMode="auto">
              <a:xfrm>
                <a:off x="786" y="2617"/>
                <a:ext cx="385" cy="19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6349" name="Oval 78"/>
              <p:cNvSpPr>
                <a:spLocks noChangeArrowheads="1"/>
              </p:cNvSpPr>
              <p:nvPr/>
            </p:nvSpPr>
            <p:spPr bwMode="auto">
              <a:xfrm>
                <a:off x="926" y="2617"/>
                <a:ext cx="384" cy="19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6350" name="Oval 79"/>
              <p:cNvSpPr>
                <a:spLocks noChangeArrowheads="1"/>
              </p:cNvSpPr>
              <p:nvPr/>
            </p:nvSpPr>
            <p:spPr bwMode="auto">
              <a:xfrm>
                <a:off x="1073" y="2617"/>
                <a:ext cx="384" cy="19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6351" name="Oval 80"/>
              <p:cNvSpPr>
                <a:spLocks noChangeArrowheads="1"/>
              </p:cNvSpPr>
              <p:nvPr/>
            </p:nvSpPr>
            <p:spPr bwMode="auto">
              <a:xfrm>
                <a:off x="688" y="2617"/>
                <a:ext cx="385" cy="19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6352" name="Oval 81"/>
              <p:cNvSpPr>
                <a:spLocks noChangeArrowheads="1"/>
              </p:cNvSpPr>
              <p:nvPr/>
            </p:nvSpPr>
            <p:spPr bwMode="auto">
              <a:xfrm>
                <a:off x="878" y="2548"/>
                <a:ext cx="385" cy="19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6353" name="Oval 82"/>
              <p:cNvSpPr>
                <a:spLocks noChangeArrowheads="1"/>
              </p:cNvSpPr>
              <p:nvPr/>
            </p:nvSpPr>
            <p:spPr bwMode="auto">
              <a:xfrm>
                <a:off x="886" y="2744"/>
                <a:ext cx="384" cy="19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6354" name="Line 83"/>
              <p:cNvSpPr>
                <a:spLocks noChangeShapeType="1"/>
              </p:cNvSpPr>
              <p:nvPr/>
            </p:nvSpPr>
            <p:spPr bwMode="auto">
              <a:xfrm flipH="1">
                <a:off x="895" y="1192"/>
                <a:ext cx="170" cy="1474"/>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55" name="Line 84"/>
              <p:cNvSpPr>
                <a:spLocks noChangeShapeType="1"/>
              </p:cNvSpPr>
              <p:nvPr/>
            </p:nvSpPr>
            <p:spPr bwMode="auto">
              <a:xfrm>
                <a:off x="1083" y="1192"/>
                <a:ext cx="169" cy="1474"/>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56" name="Line 85"/>
              <p:cNvSpPr>
                <a:spLocks noChangeShapeType="1"/>
              </p:cNvSpPr>
              <p:nvPr/>
            </p:nvSpPr>
            <p:spPr bwMode="auto">
              <a:xfrm flipH="1">
                <a:off x="682" y="1192"/>
                <a:ext cx="383" cy="1523"/>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57" name="Line 86"/>
              <p:cNvSpPr>
                <a:spLocks noChangeShapeType="1"/>
              </p:cNvSpPr>
              <p:nvPr/>
            </p:nvSpPr>
            <p:spPr bwMode="auto">
              <a:xfrm>
                <a:off x="1075" y="1192"/>
                <a:ext cx="383" cy="1523"/>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58" name="Line 87"/>
              <p:cNvSpPr>
                <a:spLocks noChangeShapeType="1"/>
              </p:cNvSpPr>
              <p:nvPr/>
            </p:nvSpPr>
            <p:spPr bwMode="auto">
              <a:xfrm flipH="1">
                <a:off x="225" y="1200"/>
                <a:ext cx="836" cy="1432"/>
              </a:xfrm>
              <a:prstGeom prst="line">
                <a:avLst/>
              </a:prstGeom>
              <a:noFill/>
              <a:ln w="28575">
                <a:solidFill>
                  <a:srgbClr val="92D05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6359" name="Line 88"/>
              <p:cNvSpPr>
                <a:spLocks noChangeShapeType="1"/>
              </p:cNvSpPr>
              <p:nvPr/>
            </p:nvSpPr>
            <p:spPr bwMode="auto">
              <a:xfrm>
                <a:off x="1061" y="1149"/>
                <a:ext cx="688" cy="1228"/>
              </a:xfrm>
              <a:prstGeom prst="line">
                <a:avLst/>
              </a:prstGeom>
              <a:noFill/>
              <a:ln w="28575">
                <a:solidFill>
                  <a:srgbClr val="92D05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56341" name="Line 89"/>
            <p:cNvSpPr>
              <a:spLocks noChangeShapeType="1"/>
            </p:cNvSpPr>
            <p:nvPr/>
          </p:nvSpPr>
          <p:spPr bwMode="auto">
            <a:xfrm>
              <a:off x="340" y="1570"/>
              <a:ext cx="494" cy="22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6342" name="Line 90"/>
            <p:cNvSpPr>
              <a:spLocks noChangeShapeType="1"/>
            </p:cNvSpPr>
            <p:nvPr/>
          </p:nvSpPr>
          <p:spPr bwMode="auto">
            <a:xfrm flipH="1" flipV="1">
              <a:off x="1383" y="2069"/>
              <a:ext cx="182" cy="13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grpSp>
        <p:nvGrpSpPr>
          <p:cNvPr id="14" name="Group 91"/>
          <p:cNvGrpSpPr>
            <a:grpSpLocks/>
          </p:cNvGrpSpPr>
          <p:nvPr/>
        </p:nvGrpSpPr>
        <p:grpSpPr bwMode="auto">
          <a:xfrm>
            <a:off x="936626" y="2276475"/>
            <a:ext cx="2611439" cy="1155700"/>
            <a:chOff x="590" y="1434"/>
            <a:chExt cx="1645" cy="728"/>
          </a:xfrm>
        </p:grpSpPr>
        <p:sp>
          <p:nvSpPr>
            <p:cNvPr id="56336" name="Text Box 92"/>
            <p:cNvSpPr txBox="1">
              <a:spLocks noChangeArrowheads="1"/>
            </p:cNvSpPr>
            <p:nvPr/>
          </p:nvSpPr>
          <p:spPr bwMode="auto">
            <a:xfrm>
              <a:off x="1565" y="1434"/>
              <a:ext cx="670"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just">
                <a:lnSpc>
                  <a:spcPct val="90000"/>
                </a:lnSpc>
              </a:pPr>
              <a:r>
                <a:rPr lang="en-US" altLang="ja-JP" sz="1800">
                  <a:latin typeface="Times New Roman" pitchFamily="-111" charset="0"/>
                  <a:ea typeface="HGSｺﾞｼｯｸE" pitchFamily="50" charset="-128"/>
                </a:rPr>
                <a:t>LAADF detector</a:t>
              </a:r>
            </a:p>
          </p:txBody>
        </p:sp>
        <p:sp>
          <p:nvSpPr>
            <p:cNvPr id="56337" name="AutoShape 93"/>
            <p:cNvSpPr>
              <a:spLocks noChangeArrowheads="1"/>
            </p:cNvSpPr>
            <p:nvPr/>
          </p:nvSpPr>
          <p:spPr bwMode="auto">
            <a:xfrm>
              <a:off x="590" y="1547"/>
              <a:ext cx="841" cy="615"/>
            </a:xfrm>
            <a:custGeom>
              <a:avLst/>
              <a:gdLst>
                <a:gd name="T0" fmla="*/ 421 w 21600"/>
                <a:gd name="T1" fmla="*/ 0 h 21600"/>
                <a:gd name="T2" fmla="*/ 123 w 21600"/>
                <a:gd name="T3" fmla="*/ 90 h 21600"/>
                <a:gd name="T4" fmla="*/ 0 w 21600"/>
                <a:gd name="T5" fmla="*/ 308 h 21600"/>
                <a:gd name="T6" fmla="*/ 123 w 21600"/>
                <a:gd name="T7" fmla="*/ 525 h 21600"/>
                <a:gd name="T8" fmla="*/ 421 w 21600"/>
                <a:gd name="T9" fmla="*/ 615 h 21600"/>
                <a:gd name="T10" fmla="*/ 718 w 21600"/>
                <a:gd name="T11" fmla="*/ 525 h 21600"/>
                <a:gd name="T12" fmla="*/ 841 w 21600"/>
                <a:gd name="T13" fmla="*/ 308 h 21600"/>
                <a:gd name="T14" fmla="*/ 718 w 21600"/>
                <a:gd name="T15" fmla="*/ 90 h 21600"/>
                <a:gd name="T16" fmla="*/ 0 60000 65536"/>
                <a:gd name="T17" fmla="*/ 0 60000 65536"/>
                <a:gd name="T18" fmla="*/ 0 60000 65536"/>
                <a:gd name="T19" fmla="*/ 0 60000 65536"/>
                <a:gd name="T20" fmla="*/ 0 60000 65536"/>
                <a:gd name="T21" fmla="*/ 0 60000 65536"/>
                <a:gd name="T22" fmla="*/ 0 60000 65536"/>
                <a:gd name="T23" fmla="*/ 0 60000 65536"/>
                <a:gd name="T24" fmla="*/ 3159 w 21600"/>
                <a:gd name="T25" fmla="*/ 3161 h 21600"/>
                <a:gd name="T26" fmla="*/ 18441 w 21600"/>
                <a:gd name="T27" fmla="*/ 18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924" y="10800"/>
                  </a:moveTo>
                  <a:cubicBezTo>
                    <a:pt x="4924" y="14045"/>
                    <a:pt x="7555" y="16676"/>
                    <a:pt x="10800" y="16676"/>
                  </a:cubicBezTo>
                  <a:cubicBezTo>
                    <a:pt x="14045" y="16676"/>
                    <a:pt x="16676" y="14045"/>
                    <a:pt x="16676" y="10800"/>
                  </a:cubicBezTo>
                  <a:cubicBezTo>
                    <a:pt x="16676" y="7555"/>
                    <a:pt x="14045" y="4924"/>
                    <a:pt x="10800" y="4924"/>
                  </a:cubicBezTo>
                  <a:cubicBezTo>
                    <a:pt x="7555" y="4924"/>
                    <a:pt x="4924" y="7555"/>
                    <a:pt x="4924" y="10800"/>
                  </a:cubicBezTo>
                  <a:close/>
                </a:path>
              </a:pathLst>
            </a:custGeom>
            <a:gradFill rotWithShape="1">
              <a:gsLst>
                <a:gs pos="0">
                  <a:srgbClr val="FF71AA">
                    <a:alpha val="35001"/>
                  </a:srgbClr>
                </a:gs>
                <a:gs pos="100000">
                  <a:srgbClr val="76344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56338" name="Line 94"/>
            <p:cNvSpPr>
              <a:spLocks noChangeShapeType="1"/>
            </p:cNvSpPr>
            <p:nvPr/>
          </p:nvSpPr>
          <p:spPr bwMode="auto">
            <a:xfrm flipH="1">
              <a:off x="1292" y="1616"/>
              <a:ext cx="363" cy="18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56328" name="Text Box 95"/>
          <p:cNvSpPr txBox="1">
            <a:spLocks noChangeArrowheads="1"/>
          </p:cNvSpPr>
          <p:nvPr/>
        </p:nvSpPr>
        <p:spPr bwMode="auto">
          <a:xfrm>
            <a:off x="3902075" y="2500313"/>
            <a:ext cx="470693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latin typeface="Times New Roman" pitchFamily="-111" charset="0"/>
                <a:ea typeface="HGSｺﾞｼｯｸE" pitchFamily="50" charset="-128"/>
              </a:rPr>
              <a:t>For organic crystals,</a:t>
            </a:r>
            <a:r>
              <a:rPr lang="en-US" altLang="ja-JP" sz="2000" b="1">
                <a:latin typeface="Times New Roman" pitchFamily="-111" charset="0"/>
                <a:ea typeface="HGSｺﾞｼｯｸE" pitchFamily="50" charset="-128"/>
              </a:rPr>
              <a:t> </a:t>
            </a:r>
            <a:r>
              <a:rPr lang="en-US" altLang="ja-JP" sz="2000">
                <a:latin typeface="Times New Roman" pitchFamily="-111" charset="0"/>
                <a:ea typeface="HGSｺﾞｼｯｸE" pitchFamily="50" charset="-128"/>
              </a:rPr>
              <a:t>diffracted waves are concentrated at lower angles due to their large lattice dimensions.</a:t>
            </a:r>
          </a:p>
          <a:p>
            <a:r>
              <a:rPr lang="en-US" altLang="ja-JP" sz="2000">
                <a:latin typeface="Times New Roman" pitchFamily="-111" charset="0"/>
                <a:ea typeface="HGSｺﾞｼｯｸE" pitchFamily="50" charset="-128"/>
              </a:rPr>
              <a:t>Small contribution from elastic.</a:t>
            </a:r>
          </a:p>
        </p:txBody>
      </p:sp>
      <p:sp>
        <p:nvSpPr>
          <p:cNvPr id="56329" name="Text Box 96"/>
          <p:cNvSpPr txBox="1">
            <a:spLocks noChangeArrowheads="1"/>
          </p:cNvSpPr>
          <p:nvPr/>
        </p:nvSpPr>
        <p:spPr bwMode="auto">
          <a:xfrm>
            <a:off x="682625" y="6508750"/>
            <a:ext cx="2159000" cy="3693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800">
                <a:latin typeface="Times New Roman" pitchFamily="-111" charset="0"/>
                <a:ea typeface="HGSｺﾞｼｯｸE" pitchFamily="50" charset="-128"/>
              </a:rPr>
              <a:t>CBED-pattern</a:t>
            </a:r>
          </a:p>
        </p:txBody>
      </p:sp>
      <p:grpSp>
        <p:nvGrpSpPr>
          <p:cNvPr id="15" name="Group 97"/>
          <p:cNvGrpSpPr>
            <a:grpSpLocks/>
          </p:cNvGrpSpPr>
          <p:nvPr/>
        </p:nvGrpSpPr>
        <p:grpSpPr bwMode="auto">
          <a:xfrm>
            <a:off x="515939" y="3868738"/>
            <a:ext cx="2606675" cy="2616200"/>
            <a:chOff x="325" y="2437"/>
            <a:chExt cx="1642" cy="1648"/>
          </a:xfrm>
        </p:grpSpPr>
        <p:pic>
          <p:nvPicPr>
            <p:cNvPr id="56334" name="Picture 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 y="2437"/>
              <a:ext cx="1642" cy="164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6335" name="Oval 99"/>
            <p:cNvSpPr>
              <a:spLocks noChangeArrowheads="1"/>
            </p:cNvSpPr>
            <p:nvPr/>
          </p:nvSpPr>
          <p:spPr bwMode="auto">
            <a:xfrm>
              <a:off x="365" y="2473"/>
              <a:ext cx="1562" cy="1562"/>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sp>
        <p:nvSpPr>
          <p:cNvPr id="56331" name="Line 100"/>
          <p:cNvSpPr>
            <a:spLocks noChangeShapeType="1"/>
          </p:cNvSpPr>
          <p:nvPr/>
        </p:nvSpPr>
        <p:spPr bwMode="auto">
          <a:xfrm>
            <a:off x="249239" y="4743450"/>
            <a:ext cx="431800" cy="0"/>
          </a:xfrm>
          <a:prstGeom prst="line">
            <a:avLst/>
          </a:prstGeom>
          <a:noFill/>
          <a:ln w="57150">
            <a:solidFill>
              <a:srgbClr val="FF71AA"/>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6332" name="Text Box 101"/>
          <p:cNvSpPr txBox="1">
            <a:spLocks noChangeArrowheads="1"/>
          </p:cNvSpPr>
          <p:nvPr/>
        </p:nvSpPr>
        <p:spPr bwMode="auto">
          <a:xfrm>
            <a:off x="1" y="3697288"/>
            <a:ext cx="1841500" cy="923330"/>
          </a:xfrm>
          <a:prstGeom prst="rect">
            <a:avLst/>
          </a:prstGeom>
          <a:solidFill>
            <a:schemeClr val="bg1"/>
          </a:solidFill>
          <a:ln w="9525">
            <a:solidFill>
              <a:schemeClr val="bg1"/>
            </a:solidFill>
            <a:miter lim="800000"/>
            <a:headEnd/>
            <a:tailEnd/>
          </a:ln>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ea typeface="HGSｺﾞｼｯｸE" pitchFamily="50" charset="-128"/>
              </a:rPr>
              <a:t>Inner diameter of LAADF detector of 12 cm</a:t>
            </a:r>
            <a:endParaRPr lang="en-US" altLang="ja-JP" sz="1800" b="1">
              <a:latin typeface="Times New Roman" pitchFamily="-111" charset="0"/>
              <a:ea typeface="HGSｺﾞｼｯｸE" pitchFamily="50" charset="-128"/>
            </a:endParaRPr>
          </a:p>
        </p:txBody>
      </p:sp>
      <p:sp>
        <p:nvSpPr>
          <p:cNvPr id="59494" name="Text Box 102"/>
          <p:cNvSpPr txBox="1">
            <a:spLocks noChangeArrowheads="1"/>
          </p:cNvSpPr>
          <p:nvPr/>
        </p:nvSpPr>
        <p:spPr bwMode="auto">
          <a:xfrm>
            <a:off x="1" y="-1"/>
            <a:ext cx="9024079" cy="926749"/>
          </a:xfrm>
          <a:prstGeom prst="rect">
            <a:avLst/>
          </a:prstGeom>
          <a:noFill/>
          <a:ln w="9525">
            <a:noFill/>
            <a:miter lim="800000"/>
            <a:headEnd/>
            <a:tailEnd/>
          </a:ln>
          <a:effectLst/>
        </p:spPr>
        <p:txBody>
          <a:bodyPr wrap="square">
            <a:spAutoFit/>
          </a:bodyPr>
          <a:lstStyle/>
          <a:p>
            <a:pPr algn="ctr">
              <a:lnSpc>
                <a:spcPts val="3200"/>
              </a:lnSpc>
              <a:defRPr/>
            </a:pPr>
            <a:r>
              <a:rPr lang="en-US" altLang="ja-JP" sz="3200" dirty="0">
                <a:solidFill>
                  <a:srgbClr val="0070C0"/>
                </a:solidFill>
                <a:latin typeface="Calibri" pitchFamily="34" charset="0"/>
                <a:ea typeface="HGSｺﾞｼｯｸE" pitchFamily="50" charset="-128"/>
                <a:cs typeface="Calibri" pitchFamily="34" charset="0"/>
              </a:rPr>
              <a:t>LAADF-STEM observation </a:t>
            </a:r>
            <a:endParaRPr lang="en-US" altLang="ja-JP" sz="3200" dirty="0" smtClean="0">
              <a:solidFill>
                <a:srgbClr val="0070C0"/>
              </a:solidFill>
              <a:latin typeface="Calibri" pitchFamily="34" charset="0"/>
              <a:ea typeface="HGSｺﾞｼｯｸE" pitchFamily="50" charset="-128"/>
              <a:cs typeface="Calibri" pitchFamily="34" charset="0"/>
            </a:endParaRPr>
          </a:p>
          <a:p>
            <a:pPr algn="ctr">
              <a:lnSpc>
                <a:spcPts val="3200"/>
              </a:lnSpc>
              <a:defRPr/>
            </a:pPr>
            <a:r>
              <a:rPr lang="en-US" altLang="ja-JP" sz="3200" dirty="0" smtClean="0">
                <a:solidFill>
                  <a:srgbClr val="0070C0"/>
                </a:solidFill>
                <a:latin typeface="Calibri" pitchFamily="34" charset="0"/>
                <a:ea typeface="HGSｺﾞｼｯｸE" pitchFamily="50" charset="-128"/>
                <a:cs typeface="Calibri" pitchFamily="34" charset="0"/>
              </a:rPr>
              <a:t>of </a:t>
            </a:r>
            <a:r>
              <a:rPr lang="en-US" altLang="ja-JP" sz="3200" dirty="0">
                <a:solidFill>
                  <a:srgbClr val="0070C0"/>
                </a:solidFill>
                <a:latin typeface="Calibri" pitchFamily="34" charset="0"/>
                <a:ea typeface="HGSｺﾞｼｯｸE" pitchFamily="50" charset="-128"/>
                <a:cs typeface="Calibri" pitchFamily="34" charset="0"/>
              </a:rPr>
              <a:t>organic materials</a:t>
            </a:r>
          </a:p>
        </p:txBody>
      </p:sp>
      <p:sp>
        <p:nvSpPr>
          <p:cNvPr id="3" name="フッター プレースホルダー 2"/>
          <p:cNvSpPr>
            <a:spLocks noGrp="1"/>
          </p:cNvSpPr>
          <p:nvPr>
            <p:ph type="ftr" sz="quarter" idx="11"/>
          </p:nvPr>
        </p:nvSpPr>
        <p:spPr/>
        <p:txBody>
          <a:bodyPr/>
          <a:lstStyle/>
          <a:p>
            <a:r>
              <a:rPr lang="en-US" altLang="ja-JP" smtClean="0"/>
              <a:t>IAM/MSE</a:t>
            </a:r>
            <a:endParaRPr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日付プレースホルダ 1"/>
          <p:cNvSpPr>
            <a:spLocks noGrp="1"/>
          </p:cNvSpPr>
          <p:nvPr>
            <p:ph type="dt" sz="quarter" idx="10"/>
          </p:nvPr>
        </p:nvSpPr>
        <p:spPr/>
        <p:txBody>
          <a:bodyPr rtlCol="0"/>
          <a:lstStyle/>
          <a:p>
            <a:pPr fontAlgn="auto">
              <a:spcBef>
                <a:spcPts val="0"/>
              </a:spcBef>
              <a:spcAft>
                <a:spcPts val="0"/>
              </a:spcAft>
              <a:defRPr/>
            </a:pPr>
            <a:r>
              <a:rPr lang="en-US" altLang="ja-JP" smtClean="0">
                <a:latin typeface="+mn-lt"/>
                <a:ea typeface="+mn-ea"/>
              </a:rPr>
              <a:t>2011/9/27</a:t>
            </a:r>
            <a:endParaRPr lang="en-US" altLang="ja-JP">
              <a:latin typeface="+mn-lt"/>
              <a:ea typeface="+mn-ea"/>
            </a:endParaRPr>
          </a:p>
        </p:txBody>
      </p:sp>
      <p:sp>
        <p:nvSpPr>
          <p:cNvPr id="58" name="スライド番号プレースホルダ 3"/>
          <p:cNvSpPr>
            <a:spLocks noGrp="1"/>
          </p:cNvSpPr>
          <p:nvPr>
            <p:ph type="sldNum" sz="quarter" idx="12"/>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0516423D-3E8F-46B9-A5ED-25257A3C1C94}" type="slidenum">
              <a:rPr lang="en-US" altLang="ja-JP" sz="1200">
                <a:solidFill>
                  <a:srgbClr val="3366FF"/>
                </a:solidFill>
                <a:latin typeface="Calibri" pitchFamily="-111" charset="0"/>
              </a:rPr>
              <a:pPr/>
              <a:t>59</a:t>
            </a:fld>
            <a:endParaRPr lang="en-US" altLang="ja-JP" sz="1200">
              <a:solidFill>
                <a:srgbClr val="3366FF"/>
              </a:solidFill>
              <a:latin typeface="Calibri" pitchFamily="-111" charset="0"/>
            </a:endParaRPr>
          </a:p>
        </p:txBody>
      </p:sp>
      <p:grpSp>
        <p:nvGrpSpPr>
          <p:cNvPr id="3" name="Group 2"/>
          <p:cNvGrpSpPr>
            <a:grpSpLocks/>
          </p:cNvGrpSpPr>
          <p:nvPr/>
        </p:nvGrpSpPr>
        <p:grpSpPr bwMode="auto">
          <a:xfrm>
            <a:off x="265113" y="1135064"/>
            <a:ext cx="3690938" cy="2792413"/>
            <a:chOff x="158" y="865"/>
            <a:chExt cx="2325" cy="1759"/>
          </a:xfrm>
        </p:grpSpPr>
        <p:grpSp>
          <p:nvGrpSpPr>
            <p:cNvPr id="4" name="Group 3"/>
            <p:cNvGrpSpPr>
              <a:grpSpLocks/>
            </p:cNvGrpSpPr>
            <p:nvPr/>
          </p:nvGrpSpPr>
          <p:grpSpPr bwMode="auto">
            <a:xfrm>
              <a:off x="158" y="865"/>
              <a:ext cx="1792" cy="1454"/>
              <a:chOff x="2491" y="971"/>
              <a:chExt cx="2412" cy="2005"/>
            </a:xfrm>
          </p:grpSpPr>
          <p:pic>
            <p:nvPicPr>
              <p:cNvPr id="60468" name="Picture 4"/>
              <p:cNvPicPr>
                <a:picLocks noChangeAspect="1" noChangeArrowheads="1"/>
              </p:cNvPicPr>
              <p:nvPr/>
            </p:nvPicPr>
            <p:blipFill>
              <a:blip r:embed="rId3">
                <a:lum bright="-16000" contrast="33000"/>
                <a:extLst>
                  <a:ext uri="{28A0092B-C50C-407E-A947-70E740481C1C}">
                    <a14:useLocalDpi xmlns:a14="http://schemas.microsoft.com/office/drawing/2010/main" val="0"/>
                  </a:ext>
                </a:extLst>
              </a:blip>
              <a:srcRect/>
              <a:stretch>
                <a:fillRect/>
              </a:stretch>
            </p:blipFill>
            <p:spPr bwMode="auto">
              <a:xfrm>
                <a:off x="3227" y="1508"/>
                <a:ext cx="95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9" name="Picture 5"/>
              <p:cNvPicPr>
                <a:picLocks noChangeAspect="1" noChangeArrowheads="1"/>
              </p:cNvPicPr>
              <p:nvPr/>
            </p:nvPicPr>
            <p:blipFill>
              <a:blip r:embed="rId3">
                <a:lum bright="-16000" contrast="33000"/>
                <a:extLst>
                  <a:ext uri="{28A0092B-C50C-407E-A947-70E740481C1C}">
                    <a14:useLocalDpi xmlns:a14="http://schemas.microsoft.com/office/drawing/2010/main" val="0"/>
                  </a:ext>
                </a:extLst>
              </a:blip>
              <a:srcRect/>
              <a:stretch>
                <a:fillRect/>
              </a:stretch>
            </p:blipFill>
            <p:spPr bwMode="auto">
              <a:xfrm>
                <a:off x="2491" y="971"/>
                <a:ext cx="95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70" name="Picture 6"/>
              <p:cNvPicPr>
                <a:picLocks noChangeAspect="1" noChangeArrowheads="1"/>
              </p:cNvPicPr>
              <p:nvPr/>
            </p:nvPicPr>
            <p:blipFill>
              <a:blip r:embed="rId3">
                <a:lum bright="-16000" contrast="33000"/>
                <a:extLst>
                  <a:ext uri="{28A0092B-C50C-407E-A947-70E740481C1C}">
                    <a14:useLocalDpi xmlns:a14="http://schemas.microsoft.com/office/drawing/2010/main" val="0"/>
                  </a:ext>
                </a:extLst>
              </a:blip>
              <a:srcRect/>
              <a:stretch>
                <a:fillRect/>
              </a:stretch>
            </p:blipFill>
            <p:spPr bwMode="auto">
              <a:xfrm>
                <a:off x="3950" y="971"/>
                <a:ext cx="95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71" name="Picture 7"/>
              <p:cNvPicPr>
                <a:picLocks noChangeAspect="1" noChangeArrowheads="1"/>
              </p:cNvPicPr>
              <p:nvPr/>
            </p:nvPicPr>
            <p:blipFill>
              <a:blip r:embed="rId3">
                <a:lum bright="-16000" contrast="33000"/>
                <a:extLst>
                  <a:ext uri="{28A0092B-C50C-407E-A947-70E740481C1C}">
                    <a14:useLocalDpi xmlns:a14="http://schemas.microsoft.com/office/drawing/2010/main" val="0"/>
                  </a:ext>
                </a:extLst>
              </a:blip>
              <a:srcRect/>
              <a:stretch>
                <a:fillRect/>
              </a:stretch>
            </p:blipFill>
            <p:spPr bwMode="auto">
              <a:xfrm>
                <a:off x="2491" y="2060"/>
                <a:ext cx="95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72" name="Picture 8"/>
              <p:cNvPicPr>
                <a:picLocks noChangeAspect="1" noChangeArrowheads="1"/>
              </p:cNvPicPr>
              <p:nvPr/>
            </p:nvPicPr>
            <p:blipFill>
              <a:blip r:embed="rId3">
                <a:lum bright="-16000" contrast="33000"/>
                <a:extLst>
                  <a:ext uri="{28A0092B-C50C-407E-A947-70E740481C1C}">
                    <a14:useLocalDpi xmlns:a14="http://schemas.microsoft.com/office/drawing/2010/main" val="0"/>
                  </a:ext>
                </a:extLst>
              </a:blip>
              <a:srcRect/>
              <a:stretch>
                <a:fillRect/>
              </a:stretch>
            </p:blipFill>
            <p:spPr bwMode="auto">
              <a:xfrm>
                <a:off x="3951" y="2060"/>
                <a:ext cx="95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73" name="Rectangle 9"/>
              <p:cNvSpPr>
                <a:spLocks noChangeArrowheads="1"/>
              </p:cNvSpPr>
              <p:nvPr/>
            </p:nvSpPr>
            <p:spPr bwMode="auto">
              <a:xfrm rot="5400000">
                <a:off x="3148" y="1257"/>
                <a:ext cx="1092" cy="14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sp>
          <p:nvSpPr>
            <p:cNvPr id="60466" name="Text Box 10"/>
            <p:cNvSpPr txBox="1">
              <a:spLocks noChangeArrowheads="1"/>
            </p:cNvSpPr>
            <p:nvPr/>
          </p:nvSpPr>
          <p:spPr bwMode="auto">
            <a:xfrm>
              <a:off x="1701" y="1484"/>
              <a:ext cx="78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b="1" i="1">
                  <a:latin typeface="Times New Roman" pitchFamily="-111" charset="0"/>
                  <a:ea typeface="HGSｺﾞｼｯｸE" pitchFamily="50" charset="-128"/>
                </a:rPr>
                <a:t>a </a:t>
              </a:r>
              <a:r>
                <a:rPr lang="en-US" altLang="ja-JP" sz="1800" b="1">
                  <a:latin typeface="Times New Roman" pitchFamily="-111" charset="0"/>
                  <a:ea typeface="HGSｺﾞｼｯｸE" pitchFamily="50" charset="-128"/>
                </a:rPr>
                <a:t>=</a:t>
              </a:r>
              <a:r>
                <a:rPr lang="en-US" altLang="ja-JP" sz="1800">
                  <a:latin typeface="Times New Roman" pitchFamily="-111" charset="0"/>
                  <a:ea typeface="HGSｺﾞｼｯｸE" pitchFamily="50" charset="-128"/>
                </a:rPr>
                <a:t> </a:t>
              </a:r>
              <a:r>
                <a:rPr lang="en-US" altLang="ja-JP" sz="1800" b="1">
                  <a:latin typeface="Times New Roman" pitchFamily="-111" charset="0"/>
                  <a:ea typeface="HGSｺﾞｼｯｸE" pitchFamily="50" charset="-128"/>
                </a:rPr>
                <a:t>19.49</a:t>
              </a:r>
              <a:r>
                <a:rPr lang="en-US" altLang="ja-JP" sz="1800">
                  <a:latin typeface="Times New Roman" pitchFamily="-111" charset="0"/>
                  <a:ea typeface="HGSｺﾞｼｯｸE" pitchFamily="50" charset="-128"/>
                </a:rPr>
                <a:t>Å</a:t>
              </a:r>
            </a:p>
          </p:txBody>
        </p:sp>
        <p:sp>
          <p:nvSpPr>
            <p:cNvPr id="60467" name="Text Box 11"/>
            <p:cNvSpPr txBox="1">
              <a:spLocks noChangeArrowheads="1"/>
            </p:cNvSpPr>
            <p:nvPr/>
          </p:nvSpPr>
          <p:spPr bwMode="auto">
            <a:xfrm>
              <a:off x="612" y="2391"/>
              <a:ext cx="78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b="1" i="1">
                  <a:latin typeface="Times New Roman" pitchFamily="-111" charset="0"/>
                  <a:ea typeface="HGSｺﾞｼｯｸE" pitchFamily="50" charset="-128"/>
                </a:rPr>
                <a:t>b </a:t>
              </a:r>
              <a:r>
                <a:rPr lang="en-US" altLang="ja-JP" sz="1800" b="1">
                  <a:latin typeface="Times New Roman" pitchFamily="-111" charset="0"/>
                  <a:ea typeface="HGSｺﾞｼｯｸE" pitchFamily="50" charset="-128"/>
                </a:rPr>
                <a:t>=</a:t>
              </a:r>
              <a:r>
                <a:rPr lang="en-US" altLang="ja-JP" sz="1800">
                  <a:latin typeface="Times New Roman" pitchFamily="-111" charset="0"/>
                  <a:ea typeface="HGSｺﾞｼｯｸE" pitchFamily="50" charset="-128"/>
                </a:rPr>
                <a:t> </a:t>
              </a:r>
              <a:r>
                <a:rPr lang="en-US" altLang="ja-JP" sz="1800" b="1">
                  <a:latin typeface="Times New Roman" pitchFamily="-111" charset="0"/>
                  <a:ea typeface="HGSｺﾞｼｯｸE" pitchFamily="50" charset="-128"/>
                </a:rPr>
                <a:t>25.96</a:t>
              </a:r>
              <a:r>
                <a:rPr lang="en-US" altLang="ja-JP" sz="1800">
                  <a:latin typeface="Times New Roman" pitchFamily="-111" charset="0"/>
                  <a:ea typeface="HGSｺﾞｼｯｸE" pitchFamily="50" charset="-128"/>
                </a:rPr>
                <a:t>Å</a:t>
              </a:r>
            </a:p>
          </p:txBody>
        </p:sp>
      </p:grpSp>
      <p:sp>
        <p:nvSpPr>
          <p:cNvPr id="60421" name="Text Box 12"/>
          <p:cNvSpPr txBox="1">
            <a:spLocks noChangeArrowheads="1"/>
          </p:cNvSpPr>
          <p:nvPr/>
        </p:nvSpPr>
        <p:spPr bwMode="auto">
          <a:xfrm>
            <a:off x="3887789" y="1082676"/>
            <a:ext cx="52562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latin typeface="Times New Roman" pitchFamily="-111" charset="0"/>
                <a:ea typeface="HGSｺﾞｼｯｸE" pitchFamily="50" charset="-128"/>
              </a:rPr>
              <a:t>The critical dose is about 30 C / cm</a:t>
            </a:r>
            <a:r>
              <a:rPr lang="en-US" altLang="ja-JP" sz="2000" baseline="30000">
                <a:latin typeface="Times New Roman" pitchFamily="-111" charset="0"/>
                <a:ea typeface="HGSｺﾞｼｯｸE" pitchFamily="50" charset="-128"/>
              </a:rPr>
              <a:t>2</a:t>
            </a:r>
          </a:p>
          <a:p>
            <a:endParaRPr lang="en-US" altLang="ja-JP" sz="2000">
              <a:latin typeface="Times New Roman" pitchFamily="-111" charset="0"/>
              <a:ea typeface="HGSｺﾞｼｯｸE" pitchFamily="50" charset="-128"/>
            </a:endParaRPr>
          </a:p>
          <a:p>
            <a:r>
              <a:rPr lang="en-US" altLang="ja-JP" sz="2000">
                <a:latin typeface="Times New Roman" pitchFamily="-111" charset="0"/>
                <a:ea typeface="HGSｺﾞｼｯｸE" pitchFamily="50" charset="-128"/>
              </a:rPr>
              <a:t>Crystal structure</a:t>
            </a:r>
          </a:p>
          <a:p>
            <a:r>
              <a:rPr lang="en-US" altLang="ja-JP" sz="2000">
                <a:latin typeface="Times New Roman" pitchFamily="-111" charset="0"/>
                <a:ea typeface="HGSｺﾞｼｯｸE" pitchFamily="50" charset="-128"/>
              </a:rPr>
              <a:t>               monoclinic</a:t>
            </a:r>
          </a:p>
          <a:p>
            <a:r>
              <a:rPr lang="en-US" altLang="ja-JP" sz="2000" i="1">
                <a:latin typeface="Times New Roman" pitchFamily="-111" charset="0"/>
                <a:ea typeface="HGSｺﾞｼｯｸE" pitchFamily="50" charset="-128"/>
              </a:rPr>
              <a:t>                a </a:t>
            </a:r>
            <a:r>
              <a:rPr lang="en-US" altLang="ja-JP" sz="2000">
                <a:latin typeface="Times New Roman" pitchFamily="-111" charset="0"/>
                <a:ea typeface="HGSｺﾞｼｯｸE" pitchFamily="50" charset="-128"/>
              </a:rPr>
              <a:t>= 1.949 nm</a:t>
            </a:r>
            <a:r>
              <a:rPr lang="ja-JP" altLang="en-US" sz="2000">
                <a:latin typeface="Times New Roman" pitchFamily="-111" charset="0"/>
                <a:ea typeface="HGSｺﾞｼｯｸE" pitchFamily="50" charset="-128"/>
              </a:rPr>
              <a:t>　</a:t>
            </a:r>
            <a:r>
              <a:rPr lang="en-US" altLang="ja-JP" sz="2000" i="1">
                <a:latin typeface="Times New Roman" pitchFamily="-111" charset="0"/>
                <a:ea typeface="HGSｺﾞｼｯｸE" pitchFamily="50" charset="-128"/>
              </a:rPr>
              <a:t>b </a:t>
            </a:r>
            <a:r>
              <a:rPr lang="en-US" altLang="ja-JP" sz="2000">
                <a:latin typeface="Times New Roman" pitchFamily="-111" charset="0"/>
                <a:ea typeface="HGSｺﾞｼｯｸE" pitchFamily="50" charset="-128"/>
              </a:rPr>
              <a:t>= 2.596 nm</a:t>
            </a:r>
          </a:p>
          <a:p>
            <a:r>
              <a:rPr lang="en-US" altLang="ja-JP" sz="2000" i="1">
                <a:latin typeface="Times New Roman" pitchFamily="-111" charset="0"/>
                <a:ea typeface="HGSｺﾞｼｯｸE" pitchFamily="50" charset="-128"/>
              </a:rPr>
              <a:t>                c </a:t>
            </a:r>
            <a:r>
              <a:rPr lang="en-US" altLang="ja-JP" sz="2000">
                <a:latin typeface="Times New Roman" pitchFamily="-111" charset="0"/>
                <a:ea typeface="HGSｺﾞｼｯｸE" pitchFamily="50" charset="-128"/>
              </a:rPr>
              <a:t>= 0.376 nm</a:t>
            </a:r>
            <a:r>
              <a:rPr lang="ja-JP" altLang="en-US" sz="2000">
                <a:latin typeface="Times New Roman" pitchFamily="-111" charset="0"/>
                <a:ea typeface="HGSｺﾞｼｯｸE" pitchFamily="50" charset="-128"/>
              </a:rPr>
              <a:t>　</a:t>
            </a:r>
            <a:r>
              <a:rPr lang="en-US" altLang="ja-JP" sz="2000" i="1">
                <a:latin typeface="Times New Roman" pitchFamily="-111" charset="0"/>
                <a:ea typeface="HGSｺﾞｼｯｸE" pitchFamily="50" charset="-128"/>
              </a:rPr>
              <a:t>β </a:t>
            </a:r>
            <a:r>
              <a:rPr lang="en-US" altLang="ja-JP" sz="2000">
                <a:latin typeface="Times New Roman" pitchFamily="-111" charset="0"/>
                <a:ea typeface="HGSｺﾞｼｯｸE" pitchFamily="50" charset="-128"/>
              </a:rPr>
              <a:t>= 116.5°</a:t>
            </a:r>
          </a:p>
          <a:p>
            <a:endParaRPr lang="en-US" altLang="ja-JP" sz="2000">
              <a:latin typeface="Times New Roman" pitchFamily="-111" charset="0"/>
              <a:ea typeface="HGSｺﾞｼｯｸE" pitchFamily="50" charset="-128"/>
            </a:endParaRPr>
          </a:p>
          <a:p>
            <a:endParaRPr lang="en-US" altLang="ja-JP" sz="2000">
              <a:latin typeface="Times New Roman" pitchFamily="-111" charset="0"/>
              <a:ea typeface="HGSｺﾞｼｯｸE" pitchFamily="50" charset="-128"/>
            </a:endParaRPr>
          </a:p>
          <a:p>
            <a:endParaRPr lang="ja-JP" altLang="en-US" sz="2000">
              <a:latin typeface="Times New Roman" pitchFamily="-111" charset="0"/>
              <a:ea typeface="HGSｺﾞｼｯｸE" pitchFamily="50" charset="-128"/>
            </a:endParaRPr>
          </a:p>
        </p:txBody>
      </p:sp>
      <p:grpSp>
        <p:nvGrpSpPr>
          <p:cNvPr id="5" name="Group 13"/>
          <p:cNvGrpSpPr>
            <a:grpSpLocks/>
          </p:cNvGrpSpPr>
          <p:nvPr/>
        </p:nvGrpSpPr>
        <p:grpSpPr bwMode="auto">
          <a:xfrm>
            <a:off x="660401" y="4135439"/>
            <a:ext cx="2733675" cy="1928730"/>
            <a:chOff x="3288" y="2708"/>
            <a:chExt cx="1769" cy="1247"/>
          </a:xfrm>
        </p:grpSpPr>
        <p:grpSp>
          <p:nvGrpSpPr>
            <p:cNvPr id="6" name="Group 14"/>
            <p:cNvGrpSpPr>
              <a:grpSpLocks/>
            </p:cNvGrpSpPr>
            <p:nvPr/>
          </p:nvGrpSpPr>
          <p:grpSpPr bwMode="auto">
            <a:xfrm>
              <a:off x="3288" y="2754"/>
              <a:ext cx="1769" cy="1201"/>
              <a:chOff x="3379" y="3022"/>
              <a:chExt cx="1769" cy="1201"/>
            </a:xfrm>
          </p:grpSpPr>
          <p:sp>
            <p:nvSpPr>
              <p:cNvPr id="60432" name="Rectangle 15"/>
              <p:cNvSpPr>
                <a:spLocks noChangeArrowheads="1"/>
              </p:cNvSpPr>
              <p:nvPr/>
            </p:nvSpPr>
            <p:spPr bwMode="auto">
              <a:xfrm>
                <a:off x="3379" y="4020"/>
                <a:ext cx="1769" cy="181"/>
              </a:xfrm>
              <a:prstGeom prst="rect">
                <a:avLst/>
              </a:prstGeom>
              <a:solidFill>
                <a:schemeClr val="bg1"/>
              </a:solidFill>
              <a:ln w="9525">
                <a:solidFill>
                  <a:schemeClr val="tx1"/>
                </a:solidFill>
                <a:miter lim="800000"/>
                <a:headEnd/>
                <a:tailEnd/>
              </a:ln>
            </p:spPr>
            <p:txBody>
              <a:bodyPr wrap="none" anchor="ctr"/>
              <a:lstStyle/>
              <a:p>
                <a:pPr algn="ctr"/>
                <a:r>
                  <a:rPr lang="en-US" altLang="ja-JP">
                    <a:latin typeface="Times New Roman" pitchFamily="-111" charset="0"/>
                    <a:ea typeface="HGSｺﾞｼｯｸE" pitchFamily="50" charset="-128"/>
                  </a:rPr>
                  <a:t>substrate</a:t>
                </a:r>
              </a:p>
            </p:txBody>
          </p:sp>
          <p:grpSp>
            <p:nvGrpSpPr>
              <p:cNvPr id="7" name="Group 16"/>
              <p:cNvGrpSpPr>
                <a:grpSpLocks/>
              </p:cNvGrpSpPr>
              <p:nvPr/>
            </p:nvGrpSpPr>
            <p:grpSpPr bwMode="auto">
              <a:xfrm>
                <a:off x="3379" y="3430"/>
                <a:ext cx="680" cy="544"/>
                <a:chOff x="3198" y="3430"/>
                <a:chExt cx="680" cy="544"/>
              </a:xfrm>
            </p:grpSpPr>
            <p:sp>
              <p:nvSpPr>
                <p:cNvPr id="60458" name="Line 17"/>
                <p:cNvSpPr>
                  <a:spLocks noChangeShapeType="1"/>
                </p:cNvSpPr>
                <p:nvPr/>
              </p:nvSpPr>
              <p:spPr bwMode="auto">
                <a:xfrm>
                  <a:off x="3470" y="3974"/>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59" name="Line 18"/>
                <p:cNvSpPr>
                  <a:spLocks noChangeShapeType="1"/>
                </p:cNvSpPr>
                <p:nvPr/>
              </p:nvSpPr>
              <p:spPr bwMode="auto">
                <a:xfrm>
                  <a:off x="3424" y="3884"/>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60" name="Line 19"/>
                <p:cNvSpPr>
                  <a:spLocks noChangeShapeType="1"/>
                </p:cNvSpPr>
                <p:nvPr/>
              </p:nvSpPr>
              <p:spPr bwMode="auto">
                <a:xfrm>
                  <a:off x="3198" y="3430"/>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61" name="Line 20"/>
                <p:cNvSpPr>
                  <a:spLocks noChangeShapeType="1"/>
                </p:cNvSpPr>
                <p:nvPr/>
              </p:nvSpPr>
              <p:spPr bwMode="auto">
                <a:xfrm>
                  <a:off x="3243" y="3521"/>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62" name="Line 21"/>
                <p:cNvSpPr>
                  <a:spLocks noChangeShapeType="1"/>
                </p:cNvSpPr>
                <p:nvPr/>
              </p:nvSpPr>
              <p:spPr bwMode="auto">
                <a:xfrm>
                  <a:off x="3288" y="3612"/>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63" name="Line 22"/>
                <p:cNvSpPr>
                  <a:spLocks noChangeShapeType="1"/>
                </p:cNvSpPr>
                <p:nvPr/>
              </p:nvSpPr>
              <p:spPr bwMode="auto">
                <a:xfrm>
                  <a:off x="3334" y="3702"/>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64" name="Line 23"/>
                <p:cNvSpPr>
                  <a:spLocks noChangeShapeType="1"/>
                </p:cNvSpPr>
                <p:nvPr/>
              </p:nvSpPr>
              <p:spPr bwMode="auto">
                <a:xfrm>
                  <a:off x="3379" y="3793"/>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60434" name="Line 24"/>
              <p:cNvSpPr>
                <a:spLocks noChangeShapeType="1"/>
              </p:cNvSpPr>
              <p:nvPr/>
            </p:nvSpPr>
            <p:spPr bwMode="auto">
              <a:xfrm>
                <a:off x="4740" y="4110"/>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nvGrpSpPr>
              <p:cNvPr id="8" name="Group 25"/>
              <p:cNvGrpSpPr>
                <a:grpSpLocks/>
              </p:cNvGrpSpPr>
              <p:nvPr/>
            </p:nvGrpSpPr>
            <p:grpSpPr bwMode="auto">
              <a:xfrm>
                <a:off x="3833" y="3430"/>
                <a:ext cx="680" cy="544"/>
                <a:chOff x="3198" y="3430"/>
                <a:chExt cx="680" cy="544"/>
              </a:xfrm>
            </p:grpSpPr>
            <p:sp>
              <p:nvSpPr>
                <p:cNvPr id="60451" name="Line 26"/>
                <p:cNvSpPr>
                  <a:spLocks noChangeShapeType="1"/>
                </p:cNvSpPr>
                <p:nvPr/>
              </p:nvSpPr>
              <p:spPr bwMode="auto">
                <a:xfrm>
                  <a:off x="3470" y="3974"/>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52" name="Line 27"/>
                <p:cNvSpPr>
                  <a:spLocks noChangeShapeType="1"/>
                </p:cNvSpPr>
                <p:nvPr/>
              </p:nvSpPr>
              <p:spPr bwMode="auto">
                <a:xfrm>
                  <a:off x="3424" y="3884"/>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53" name="Line 28"/>
                <p:cNvSpPr>
                  <a:spLocks noChangeShapeType="1"/>
                </p:cNvSpPr>
                <p:nvPr/>
              </p:nvSpPr>
              <p:spPr bwMode="auto">
                <a:xfrm>
                  <a:off x="3198" y="3430"/>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54" name="Line 29"/>
                <p:cNvSpPr>
                  <a:spLocks noChangeShapeType="1"/>
                </p:cNvSpPr>
                <p:nvPr/>
              </p:nvSpPr>
              <p:spPr bwMode="auto">
                <a:xfrm>
                  <a:off x="3243" y="3521"/>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55" name="Line 30"/>
                <p:cNvSpPr>
                  <a:spLocks noChangeShapeType="1"/>
                </p:cNvSpPr>
                <p:nvPr/>
              </p:nvSpPr>
              <p:spPr bwMode="auto">
                <a:xfrm>
                  <a:off x="3288" y="3612"/>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56" name="Line 31"/>
                <p:cNvSpPr>
                  <a:spLocks noChangeShapeType="1"/>
                </p:cNvSpPr>
                <p:nvPr/>
              </p:nvSpPr>
              <p:spPr bwMode="auto">
                <a:xfrm>
                  <a:off x="3334" y="3702"/>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57" name="Line 32"/>
                <p:cNvSpPr>
                  <a:spLocks noChangeShapeType="1"/>
                </p:cNvSpPr>
                <p:nvPr/>
              </p:nvSpPr>
              <p:spPr bwMode="auto">
                <a:xfrm>
                  <a:off x="3379" y="3793"/>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9" name="Group 33"/>
              <p:cNvGrpSpPr>
                <a:grpSpLocks/>
              </p:cNvGrpSpPr>
              <p:nvPr/>
            </p:nvGrpSpPr>
            <p:grpSpPr bwMode="auto">
              <a:xfrm>
                <a:off x="4286" y="3430"/>
                <a:ext cx="680" cy="544"/>
                <a:chOff x="3198" y="3430"/>
                <a:chExt cx="680" cy="544"/>
              </a:xfrm>
            </p:grpSpPr>
            <p:sp>
              <p:nvSpPr>
                <p:cNvPr id="60444" name="Line 34"/>
                <p:cNvSpPr>
                  <a:spLocks noChangeShapeType="1"/>
                </p:cNvSpPr>
                <p:nvPr/>
              </p:nvSpPr>
              <p:spPr bwMode="auto">
                <a:xfrm>
                  <a:off x="3470" y="3974"/>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45" name="Line 35"/>
                <p:cNvSpPr>
                  <a:spLocks noChangeShapeType="1"/>
                </p:cNvSpPr>
                <p:nvPr/>
              </p:nvSpPr>
              <p:spPr bwMode="auto">
                <a:xfrm>
                  <a:off x="3424" y="3884"/>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46" name="Line 36"/>
                <p:cNvSpPr>
                  <a:spLocks noChangeShapeType="1"/>
                </p:cNvSpPr>
                <p:nvPr/>
              </p:nvSpPr>
              <p:spPr bwMode="auto">
                <a:xfrm>
                  <a:off x="3198" y="3430"/>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47" name="Line 37"/>
                <p:cNvSpPr>
                  <a:spLocks noChangeShapeType="1"/>
                </p:cNvSpPr>
                <p:nvPr/>
              </p:nvSpPr>
              <p:spPr bwMode="auto">
                <a:xfrm>
                  <a:off x="3243" y="3521"/>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48" name="Line 38"/>
                <p:cNvSpPr>
                  <a:spLocks noChangeShapeType="1"/>
                </p:cNvSpPr>
                <p:nvPr/>
              </p:nvSpPr>
              <p:spPr bwMode="auto">
                <a:xfrm>
                  <a:off x="3288" y="3612"/>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49" name="Line 39"/>
                <p:cNvSpPr>
                  <a:spLocks noChangeShapeType="1"/>
                </p:cNvSpPr>
                <p:nvPr/>
              </p:nvSpPr>
              <p:spPr bwMode="auto">
                <a:xfrm>
                  <a:off x="3334" y="3702"/>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50" name="Line 40"/>
                <p:cNvSpPr>
                  <a:spLocks noChangeShapeType="1"/>
                </p:cNvSpPr>
                <p:nvPr/>
              </p:nvSpPr>
              <p:spPr bwMode="auto">
                <a:xfrm>
                  <a:off x="3379" y="3793"/>
                  <a:ext cx="408" cy="0"/>
                </a:xfrm>
                <a:prstGeom prst="line">
                  <a:avLst/>
                </a:prstGeom>
                <a:noFill/>
                <a:ln w="38100">
                  <a:solidFill>
                    <a:srgbClr val="00CC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60437" name="Text Box 41"/>
              <p:cNvSpPr txBox="1">
                <a:spLocks noChangeArrowheads="1"/>
              </p:cNvSpPr>
              <p:nvPr/>
            </p:nvSpPr>
            <p:spPr bwMode="auto">
              <a:xfrm>
                <a:off x="4876" y="3984"/>
                <a:ext cx="18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ea typeface="HGSｺﾞｼｯｸE" pitchFamily="50" charset="-128"/>
                  </a:rPr>
                  <a:t>a</a:t>
                </a:r>
              </a:p>
            </p:txBody>
          </p:sp>
          <p:sp>
            <p:nvSpPr>
              <p:cNvPr id="60438" name="Line 42"/>
              <p:cNvSpPr>
                <a:spLocks noChangeShapeType="1"/>
              </p:cNvSpPr>
              <p:nvPr/>
            </p:nvSpPr>
            <p:spPr bwMode="auto">
              <a:xfrm flipV="1">
                <a:off x="4785" y="3294"/>
                <a:ext cx="0" cy="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39" name="Line 43"/>
              <p:cNvSpPr>
                <a:spLocks noChangeShapeType="1"/>
              </p:cNvSpPr>
              <p:nvPr/>
            </p:nvSpPr>
            <p:spPr bwMode="auto">
              <a:xfrm flipH="1" flipV="1">
                <a:off x="4422" y="3294"/>
                <a:ext cx="363" cy="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440" name="Freeform 44"/>
              <p:cNvSpPr>
                <a:spLocks/>
              </p:cNvSpPr>
              <p:nvPr/>
            </p:nvSpPr>
            <p:spPr bwMode="auto">
              <a:xfrm>
                <a:off x="4468" y="3286"/>
                <a:ext cx="317" cy="99"/>
              </a:xfrm>
              <a:custGeom>
                <a:avLst/>
                <a:gdLst>
                  <a:gd name="T0" fmla="*/ 0 w 317"/>
                  <a:gd name="T1" fmla="*/ 99 h 99"/>
                  <a:gd name="T2" fmla="*/ 136 w 317"/>
                  <a:gd name="T3" fmla="*/ 8 h 99"/>
                  <a:gd name="T4" fmla="*/ 317 w 317"/>
                  <a:gd name="T5" fmla="*/ 53 h 99"/>
                  <a:gd name="T6" fmla="*/ 0 60000 65536"/>
                  <a:gd name="T7" fmla="*/ 0 60000 65536"/>
                  <a:gd name="T8" fmla="*/ 0 60000 65536"/>
                  <a:gd name="T9" fmla="*/ 0 w 317"/>
                  <a:gd name="T10" fmla="*/ 0 h 99"/>
                  <a:gd name="T11" fmla="*/ 317 w 317"/>
                  <a:gd name="T12" fmla="*/ 99 h 99"/>
                </a:gdLst>
                <a:ahLst/>
                <a:cxnLst>
                  <a:cxn ang="T6">
                    <a:pos x="T0" y="T1"/>
                  </a:cxn>
                  <a:cxn ang="T7">
                    <a:pos x="T2" y="T3"/>
                  </a:cxn>
                  <a:cxn ang="T8">
                    <a:pos x="T4" y="T5"/>
                  </a:cxn>
                </a:cxnLst>
                <a:rect l="T9" t="T10" r="T11" b="T12"/>
                <a:pathLst>
                  <a:path w="317" h="99">
                    <a:moveTo>
                      <a:pt x="0" y="99"/>
                    </a:moveTo>
                    <a:cubicBezTo>
                      <a:pt x="41" y="57"/>
                      <a:pt x="83" y="16"/>
                      <a:pt x="136" y="8"/>
                    </a:cubicBezTo>
                    <a:cubicBezTo>
                      <a:pt x="189" y="0"/>
                      <a:pt x="253" y="26"/>
                      <a:pt x="317" y="5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0441" name="Text Box 45"/>
              <p:cNvSpPr txBox="1">
                <a:spLocks noChangeArrowheads="1"/>
              </p:cNvSpPr>
              <p:nvPr/>
            </p:nvSpPr>
            <p:spPr bwMode="auto">
              <a:xfrm>
                <a:off x="4546" y="3035"/>
                <a:ext cx="44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ea typeface="HGSｺﾞｼｯｸE" pitchFamily="50" charset="-128"/>
                  </a:rPr>
                  <a:t>26.5°</a:t>
                </a:r>
              </a:p>
            </p:txBody>
          </p:sp>
          <p:sp>
            <p:nvSpPr>
              <p:cNvPr id="60442" name="Line 46"/>
              <p:cNvSpPr>
                <a:spLocks noChangeShapeType="1"/>
              </p:cNvSpPr>
              <p:nvPr/>
            </p:nvSpPr>
            <p:spPr bwMode="auto">
              <a:xfrm flipH="1" flipV="1">
                <a:off x="4286" y="3022"/>
                <a:ext cx="91" cy="18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0443" name="Text Box 47"/>
              <p:cNvSpPr txBox="1">
                <a:spLocks noChangeArrowheads="1"/>
              </p:cNvSpPr>
              <p:nvPr/>
            </p:nvSpPr>
            <p:spPr bwMode="auto">
              <a:xfrm>
                <a:off x="4150" y="3031"/>
                <a:ext cx="20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a:latin typeface="Times New Roman" pitchFamily="-111" charset="0"/>
                    <a:ea typeface="HGSｺﾞｼｯｸE" pitchFamily="50" charset="-128"/>
                  </a:rPr>
                  <a:t>c</a:t>
                </a:r>
              </a:p>
            </p:txBody>
          </p:sp>
        </p:grpSp>
        <p:sp>
          <p:nvSpPr>
            <p:cNvPr id="60431" name="Line 48"/>
            <p:cNvSpPr>
              <a:spLocks noChangeShapeType="1"/>
            </p:cNvSpPr>
            <p:nvPr/>
          </p:nvSpPr>
          <p:spPr bwMode="auto">
            <a:xfrm flipH="1" flipV="1">
              <a:off x="4168" y="2708"/>
              <a:ext cx="136" cy="2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61489" name="Rectangle 49"/>
          <p:cNvSpPr>
            <a:spLocks noChangeArrowheads="1"/>
          </p:cNvSpPr>
          <p:nvPr/>
        </p:nvSpPr>
        <p:spPr bwMode="auto">
          <a:xfrm>
            <a:off x="0" y="11217"/>
            <a:ext cx="9144000" cy="765175"/>
          </a:xfrm>
          <a:prstGeom prst="rect">
            <a:avLst/>
          </a:prstGeom>
          <a:noFill/>
          <a:ln w="9525">
            <a:noFill/>
            <a:miter lim="800000"/>
            <a:headEnd/>
            <a:tailEnd/>
          </a:ln>
          <a:effectLst>
            <a:outerShdw blurRad="63500" dist="107763" dir="2700000" algn="ctr" rotWithShape="0">
              <a:schemeClr val="bg2">
                <a:alpha val="50000"/>
              </a:schemeClr>
            </a:outerShdw>
          </a:effectLst>
        </p:spPr>
        <p:txBody>
          <a:bodyPr anchor="ctr"/>
          <a:lstStyle/>
          <a:p>
            <a:pPr algn="ctr">
              <a:lnSpc>
                <a:spcPct val="95000"/>
              </a:lnSpc>
            </a:pPr>
            <a:r>
              <a:rPr lang="en-US" altLang="ja-JP" sz="3200" dirty="0">
                <a:solidFill>
                  <a:srgbClr val="0070C0"/>
                </a:solidFill>
                <a:latin typeface="Calibri" pitchFamily="34" charset="0"/>
                <a:ea typeface="HGSｺﾞｼｯｸE" pitchFamily="50" charset="-128"/>
                <a:cs typeface="Calibri" pitchFamily="34" charset="0"/>
              </a:rPr>
              <a:t>Cl</a:t>
            </a:r>
            <a:r>
              <a:rPr lang="en-US" altLang="ja-JP" sz="3200" baseline="-25000" dirty="0">
                <a:solidFill>
                  <a:srgbClr val="0070C0"/>
                </a:solidFill>
                <a:latin typeface="Calibri" pitchFamily="34" charset="0"/>
                <a:ea typeface="HGSｺﾞｼｯｸE" pitchFamily="50" charset="-128"/>
                <a:cs typeface="Calibri" pitchFamily="34" charset="0"/>
              </a:rPr>
              <a:t>16</a:t>
            </a:r>
            <a:r>
              <a:rPr lang="en-US" altLang="ja-JP" sz="3200" dirty="0">
                <a:solidFill>
                  <a:srgbClr val="0070C0"/>
                </a:solidFill>
                <a:latin typeface="Calibri" pitchFamily="34" charset="0"/>
                <a:ea typeface="HGSｺﾞｼｯｸE" pitchFamily="50" charset="-128"/>
                <a:cs typeface="Calibri" pitchFamily="34" charset="0"/>
              </a:rPr>
              <a:t>-CuPc</a:t>
            </a:r>
            <a:endParaRPr lang="en-US" altLang="ja-JP" sz="4400" dirty="0">
              <a:solidFill>
                <a:srgbClr val="0070C0"/>
              </a:solidFill>
              <a:latin typeface="Calibri" pitchFamily="34" charset="0"/>
              <a:cs typeface="Calibri" pitchFamily="34" charset="0"/>
            </a:endParaRPr>
          </a:p>
        </p:txBody>
      </p:sp>
      <p:grpSp>
        <p:nvGrpSpPr>
          <p:cNvPr id="10" name="Group 50"/>
          <p:cNvGrpSpPr>
            <a:grpSpLocks/>
          </p:cNvGrpSpPr>
          <p:nvPr/>
        </p:nvGrpSpPr>
        <p:grpSpPr bwMode="auto">
          <a:xfrm>
            <a:off x="4868863" y="3438526"/>
            <a:ext cx="3035300" cy="3043238"/>
            <a:chOff x="3278" y="2188"/>
            <a:chExt cx="2300" cy="2306"/>
          </a:xfrm>
        </p:grpSpPr>
        <p:pic>
          <p:nvPicPr>
            <p:cNvPr id="60428" name="Picture 51"/>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3278" y="2188"/>
              <a:ext cx="2300" cy="230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0429" name="Text Box 52"/>
            <p:cNvSpPr txBox="1">
              <a:spLocks noChangeArrowheads="1"/>
            </p:cNvSpPr>
            <p:nvPr/>
          </p:nvSpPr>
          <p:spPr bwMode="auto">
            <a:xfrm>
              <a:off x="3655" y="4038"/>
              <a:ext cx="607" cy="2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b="1">
                  <a:solidFill>
                    <a:schemeClr val="bg1"/>
                  </a:solidFill>
                  <a:latin typeface="Times New Roman" pitchFamily="-111" charset="0"/>
                  <a:ea typeface="HGSｺﾞｼｯｸE" pitchFamily="50" charset="-128"/>
                </a:rPr>
                <a:t>SAED</a:t>
              </a:r>
            </a:p>
          </p:txBody>
        </p:sp>
      </p:grpSp>
      <p:sp>
        <p:nvSpPr>
          <p:cNvPr id="60425" name="Text Box 53"/>
          <p:cNvSpPr txBox="1">
            <a:spLocks noChangeArrowheads="1"/>
          </p:cNvSpPr>
          <p:nvPr/>
        </p:nvSpPr>
        <p:spPr bwMode="auto">
          <a:xfrm>
            <a:off x="4862514" y="2359025"/>
            <a:ext cx="3360737" cy="764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nSpc>
                <a:spcPct val="110000"/>
              </a:lnSpc>
            </a:pPr>
            <a:r>
              <a:rPr lang="en-US" altLang="ja-JP" sz="2000">
                <a:latin typeface="Times New Roman" pitchFamily="-111" charset="0"/>
                <a:ea typeface="HGSｺﾞｼｯｸE" pitchFamily="50" charset="-128"/>
              </a:rPr>
              <a:t>a=1.962 nm, b=2.604 nm, c=0.376 nm, </a:t>
            </a:r>
            <a:r>
              <a:rPr lang="en-US" altLang="ja-JP" sz="2000">
                <a:latin typeface="Symbol" pitchFamily="-111" charset="2"/>
                <a:ea typeface="HGSｺﾞｼｯｸE" pitchFamily="50" charset="-128"/>
              </a:rPr>
              <a:t>b</a:t>
            </a:r>
            <a:r>
              <a:rPr lang="en-US" altLang="ja-JP" sz="2000">
                <a:latin typeface="Times New Roman" pitchFamily="-111" charset="0"/>
                <a:ea typeface="HGSｺﾞｼｯｸE" pitchFamily="50" charset="-128"/>
              </a:rPr>
              <a:t>=116.5 °</a:t>
            </a:r>
          </a:p>
        </p:txBody>
      </p:sp>
      <p:sp>
        <p:nvSpPr>
          <p:cNvPr id="60426" name="Text Box 54"/>
          <p:cNvSpPr txBox="1">
            <a:spLocks noChangeArrowheads="1"/>
          </p:cNvSpPr>
          <p:nvPr/>
        </p:nvSpPr>
        <p:spPr bwMode="auto">
          <a:xfrm>
            <a:off x="2740025" y="2122488"/>
            <a:ext cx="128934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ea typeface="HGSｺﾞｼｯｸE" pitchFamily="50" charset="-128"/>
              </a:rPr>
              <a:t>a=1.962 nm</a:t>
            </a:r>
          </a:p>
        </p:txBody>
      </p:sp>
      <p:sp>
        <p:nvSpPr>
          <p:cNvPr id="60427" name="Text Box 55"/>
          <p:cNvSpPr txBox="1">
            <a:spLocks noChangeArrowheads="1"/>
          </p:cNvSpPr>
          <p:nvPr/>
        </p:nvSpPr>
        <p:spPr bwMode="auto">
          <a:xfrm>
            <a:off x="935039" y="3605213"/>
            <a:ext cx="130231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ea typeface="HGSｺﾞｼｯｸE" pitchFamily="50" charset="-128"/>
              </a:rPr>
              <a:t>b=2.604 nm</a:t>
            </a:r>
          </a:p>
        </p:txBody>
      </p:sp>
      <p:sp>
        <p:nvSpPr>
          <p:cNvPr id="2" name="フッター プレースホルダー 1"/>
          <p:cNvSpPr>
            <a:spLocks noGrp="1"/>
          </p:cNvSpPr>
          <p:nvPr>
            <p:ph type="ftr" sz="quarter" idx="11"/>
          </p:nvPr>
        </p:nvSpPr>
        <p:spPr/>
        <p:txBody>
          <a:bodyPr/>
          <a:lstStyle/>
          <a:p>
            <a:r>
              <a:rPr lang="en-US" altLang="ja-JP" smtClean="0"/>
              <a:t>IAM/MSE</a:t>
            </a:r>
            <a:endParaRPr lang="ja-JP" altLang="en-US"/>
          </a:p>
        </p:txBody>
      </p:sp>
      <p:sp>
        <p:nvSpPr>
          <p:cNvPr id="59" name="Line 98"/>
          <p:cNvSpPr>
            <a:spLocks noChangeShapeType="1"/>
          </p:cNvSpPr>
          <p:nvPr/>
        </p:nvSpPr>
        <p:spPr bwMode="auto">
          <a:xfrm>
            <a:off x="1400902" y="4226694"/>
            <a:ext cx="587375" cy="11826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60" name="テキスト ボックス 47"/>
          <p:cNvSpPr txBox="1">
            <a:spLocks noChangeArrowheads="1"/>
          </p:cNvSpPr>
          <p:nvPr/>
        </p:nvSpPr>
        <p:spPr bwMode="auto">
          <a:xfrm>
            <a:off x="289652" y="4094932"/>
            <a:ext cx="1366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800">
                <a:solidFill>
                  <a:srgbClr val="FF0000"/>
                </a:solidFill>
              </a:rPr>
              <a:t>electron beam</a:t>
            </a:r>
            <a:endParaRPr lang="ja-JP" altLang="en-US" sz="1800">
              <a:solidFill>
                <a:srgbClr val="FF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4" name="フッター プレースホルダ 3"/>
          <p:cNvSpPr>
            <a:spLocks noGrp="1"/>
          </p:cNvSpPr>
          <p:nvPr>
            <p:ph type="ftr" sz="quarter" idx="15"/>
          </p:nvPr>
        </p:nvSpPr>
        <p:spPr>
          <a:xfrm>
            <a:off x="3124200" y="6537105"/>
            <a:ext cx="2895600" cy="365125"/>
          </a:xfrm>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dirty="0">
              <a:solidFill>
                <a:srgbClr val="3366FF"/>
              </a:solidFill>
              <a:latin typeface="Calibri" pitchFamily="-111" charset="0"/>
            </a:endParaRPr>
          </a:p>
        </p:txBody>
      </p:sp>
      <p:sp>
        <p:nvSpPr>
          <p:cNvPr id="5" name="スライド番号プレースホルダ 4"/>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8E9B842E-476A-4398-B3E4-DAB483A251D2}" type="slidenum">
              <a:rPr lang="ja-JP" altLang="en-US" sz="1200">
                <a:solidFill>
                  <a:srgbClr val="3366FF"/>
                </a:solidFill>
                <a:latin typeface="Calibri" pitchFamily="-111" charset="0"/>
              </a:rPr>
              <a:pPr/>
              <a:t>6</a:t>
            </a:fld>
            <a:endParaRPr lang="ja-JP" altLang="en-US" sz="1200">
              <a:solidFill>
                <a:srgbClr val="3366FF"/>
              </a:solidFill>
              <a:latin typeface="Calibri" pitchFamily="-111" charset="0"/>
            </a:endParaRPr>
          </a:p>
        </p:txBody>
      </p:sp>
      <p:graphicFrame>
        <p:nvGraphicFramePr>
          <p:cNvPr id="10" name="Object 2"/>
          <p:cNvGraphicFramePr>
            <a:graphicFrameLocks noChangeAspect="1"/>
          </p:cNvGraphicFramePr>
          <p:nvPr>
            <p:extLst>
              <p:ext uri="{D42A27DB-BD31-4B8C-83A1-F6EECF244321}">
                <p14:modId xmlns:p14="http://schemas.microsoft.com/office/powerpoint/2010/main" val="3550836800"/>
              </p:ext>
            </p:extLst>
          </p:nvPr>
        </p:nvGraphicFramePr>
        <p:xfrm>
          <a:off x="1111134" y="709363"/>
          <a:ext cx="7254359" cy="5328782"/>
        </p:xfrm>
        <a:graphic>
          <a:graphicData uri="http://schemas.openxmlformats.org/presentationml/2006/ole">
            <mc:AlternateContent xmlns:mc="http://schemas.openxmlformats.org/markup-compatibility/2006">
              <mc:Choice xmlns:v="urn:schemas-microsoft-com:vml" Requires="v">
                <p:oleObj spid="_x0000_s108683" name="ワークシート" r:id="rId3" imgW="4965192" imgH="3340608" progId="Excel.Sheet.8">
                  <p:embed/>
                </p:oleObj>
              </mc:Choice>
              <mc:Fallback>
                <p:oleObj name="ワークシート" r:id="rId3" imgW="4965192" imgH="3340608" progId="Excel.Sheet.8">
                  <p:embed/>
                  <p:pic>
                    <p:nvPicPr>
                      <p:cNvPr id="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34" y="709363"/>
                        <a:ext cx="7254359" cy="532878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3"/>
          <p:cNvSpPr>
            <a:spLocks noChangeArrowheads="1"/>
          </p:cNvSpPr>
          <p:nvPr/>
        </p:nvSpPr>
        <p:spPr bwMode="auto">
          <a:xfrm>
            <a:off x="807171" y="876254"/>
            <a:ext cx="7788108" cy="927883"/>
          </a:xfrm>
          <a:prstGeom prst="rect">
            <a:avLst/>
          </a:prstGeom>
          <a:solidFill>
            <a:schemeClr val="bg1"/>
          </a:solidFill>
          <a:ln w="9525">
            <a:solidFill>
              <a:schemeClr val="bg1"/>
            </a:solidFill>
            <a:miter lim="800000"/>
            <a:headEnd/>
            <a:tailEnd/>
          </a:ln>
        </p:spPr>
        <p:txBody>
          <a:bodyPr wrap="none" anchor="ctr"/>
          <a:lstStyle/>
          <a:p>
            <a:endParaRPr lang="ja-JP" altLang="en-US" dirty="0"/>
          </a:p>
        </p:txBody>
      </p:sp>
      <p:sp>
        <p:nvSpPr>
          <p:cNvPr id="13" name="Rectangle 5"/>
          <p:cNvSpPr>
            <a:spLocks noChangeArrowheads="1"/>
          </p:cNvSpPr>
          <p:nvPr/>
        </p:nvSpPr>
        <p:spPr bwMode="auto">
          <a:xfrm>
            <a:off x="506119" y="5799628"/>
            <a:ext cx="8250596" cy="465396"/>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14" name="Rectangle 6"/>
          <p:cNvSpPr>
            <a:spLocks noChangeArrowheads="1"/>
          </p:cNvSpPr>
          <p:nvPr/>
        </p:nvSpPr>
        <p:spPr bwMode="auto">
          <a:xfrm>
            <a:off x="7293627" y="1574348"/>
            <a:ext cx="1790319" cy="4764490"/>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15" name="Text Box 7"/>
          <p:cNvSpPr txBox="1">
            <a:spLocks noChangeArrowheads="1"/>
          </p:cNvSpPr>
          <p:nvPr/>
        </p:nvSpPr>
        <p:spPr bwMode="auto">
          <a:xfrm>
            <a:off x="1089320" y="1639826"/>
            <a:ext cx="796988" cy="25853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r">
              <a:lnSpc>
                <a:spcPct val="150000"/>
              </a:lnSpc>
            </a:pPr>
            <a:r>
              <a:rPr lang="en-US" altLang="ja-JP" sz="1600" dirty="0">
                <a:latin typeface="Osaka" pitchFamily="-111" charset="-128"/>
                <a:ea typeface="Osaka" pitchFamily="-111" charset="-128"/>
              </a:rPr>
              <a:t>100</a:t>
            </a:r>
          </a:p>
          <a:p>
            <a:pPr algn="r">
              <a:lnSpc>
                <a:spcPct val="150000"/>
              </a:lnSpc>
            </a:pPr>
            <a:r>
              <a:rPr lang="en-US" altLang="ja-JP" sz="1600" dirty="0">
                <a:latin typeface="Osaka" pitchFamily="-111" charset="-128"/>
                <a:ea typeface="Osaka" pitchFamily="-111" charset="-128"/>
              </a:rPr>
              <a:t>(</a:t>
            </a:r>
            <a:r>
              <a:rPr lang="en-US" altLang="ja-JP" sz="1600" dirty="0" smtClean="0">
                <a:latin typeface="Osaka" pitchFamily="-111" charset="-128"/>
                <a:ea typeface="Osaka" pitchFamily="-111" charset="-128"/>
              </a:rPr>
              <a:t>nm)</a:t>
            </a:r>
            <a:endParaRPr lang="en-US" altLang="ja-JP" sz="1600" dirty="0">
              <a:latin typeface="Osaka" pitchFamily="-111" charset="-128"/>
              <a:ea typeface="Osaka" pitchFamily="-111" charset="-128"/>
            </a:endParaRPr>
          </a:p>
          <a:p>
            <a:pPr algn="r">
              <a:lnSpc>
                <a:spcPct val="150000"/>
              </a:lnSpc>
            </a:pPr>
            <a:endParaRPr lang="en-US" altLang="ja-JP" sz="1200" dirty="0">
              <a:latin typeface="Osaka" pitchFamily="-111" charset="-128"/>
              <a:ea typeface="Osaka" pitchFamily="-111" charset="-128"/>
            </a:endParaRPr>
          </a:p>
          <a:p>
            <a:pPr algn="r">
              <a:lnSpc>
                <a:spcPct val="150000"/>
              </a:lnSpc>
            </a:pPr>
            <a:r>
              <a:rPr lang="en-US" altLang="ja-JP" sz="1600" dirty="0">
                <a:latin typeface="Osaka" pitchFamily="-111" charset="-128"/>
                <a:ea typeface="Osaka" pitchFamily="-111" charset="-128"/>
              </a:rPr>
              <a:t>10</a:t>
            </a:r>
          </a:p>
          <a:p>
            <a:pPr algn="r">
              <a:lnSpc>
                <a:spcPct val="150000"/>
              </a:lnSpc>
            </a:pPr>
            <a:endParaRPr lang="en-US" altLang="ja-JP" sz="1600" dirty="0">
              <a:latin typeface="Osaka" pitchFamily="-111" charset="-128"/>
              <a:ea typeface="Osaka" pitchFamily="-111" charset="-128"/>
            </a:endParaRPr>
          </a:p>
          <a:p>
            <a:pPr algn="r">
              <a:lnSpc>
                <a:spcPct val="150000"/>
              </a:lnSpc>
            </a:pPr>
            <a:endParaRPr lang="en-US" altLang="ja-JP" sz="1600" dirty="0">
              <a:latin typeface="Osaka" pitchFamily="-111" charset="-128"/>
              <a:ea typeface="Osaka" pitchFamily="-111" charset="-128"/>
            </a:endParaRPr>
          </a:p>
          <a:p>
            <a:pPr algn="r">
              <a:lnSpc>
                <a:spcPct val="150000"/>
              </a:lnSpc>
            </a:pPr>
            <a:r>
              <a:rPr lang="en-US" altLang="ja-JP" sz="1600" dirty="0" smtClean="0">
                <a:latin typeface="Osaka" pitchFamily="-111" charset="-128"/>
                <a:ea typeface="Osaka" pitchFamily="-111" charset="-128"/>
              </a:rPr>
              <a:t>1</a:t>
            </a:r>
          </a:p>
        </p:txBody>
      </p:sp>
      <p:sp>
        <p:nvSpPr>
          <p:cNvPr id="16" name="Text Box 8"/>
          <p:cNvSpPr txBox="1">
            <a:spLocks noChangeArrowheads="1"/>
          </p:cNvSpPr>
          <p:nvPr/>
        </p:nvSpPr>
        <p:spPr bwMode="auto">
          <a:xfrm>
            <a:off x="1076228" y="4908097"/>
            <a:ext cx="81008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r"/>
            <a:r>
              <a:rPr lang="en-US" altLang="ja-JP" sz="1600" dirty="0">
                <a:latin typeface="Osaka" pitchFamily="-111" charset="-128"/>
                <a:ea typeface="Osaka" pitchFamily="-111" charset="-128"/>
              </a:rPr>
              <a:t>0.1</a:t>
            </a:r>
          </a:p>
        </p:txBody>
      </p:sp>
      <p:sp>
        <p:nvSpPr>
          <p:cNvPr id="17" name="Rectangle 9"/>
          <p:cNvSpPr>
            <a:spLocks noChangeArrowheads="1"/>
          </p:cNvSpPr>
          <p:nvPr/>
        </p:nvSpPr>
        <p:spPr bwMode="auto">
          <a:xfrm>
            <a:off x="1294383" y="5380772"/>
            <a:ext cx="536660" cy="395586"/>
          </a:xfrm>
          <a:prstGeom prst="rect">
            <a:avLst/>
          </a:prstGeom>
          <a:solidFill>
            <a:schemeClr val="bg1"/>
          </a:solidFill>
          <a:ln w="9525">
            <a:solidFill>
              <a:schemeClr val="bg1"/>
            </a:solidFill>
            <a:miter lim="800000"/>
            <a:headEnd/>
            <a:tailEnd/>
          </a:ln>
        </p:spPr>
        <p:txBody>
          <a:bodyPr wrap="none" anchor="ctr"/>
          <a:lstStyle/>
          <a:p>
            <a:endParaRPr lang="ja-JP" altLang="en-US" sz="1400"/>
          </a:p>
        </p:txBody>
      </p:sp>
      <p:sp>
        <p:nvSpPr>
          <p:cNvPr id="18" name="Rectangle 10"/>
          <p:cNvSpPr>
            <a:spLocks noChangeArrowheads="1"/>
          </p:cNvSpPr>
          <p:nvPr/>
        </p:nvSpPr>
        <p:spPr bwMode="auto">
          <a:xfrm>
            <a:off x="1319108" y="4416947"/>
            <a:ext cx="487211" cy="302507"/>
          </a:xfrm>
          <a:prstGeom prst="rect">
            <a:avLst/>
          </a:prstGeom>
          <a:solidFill>
            <a:schemeClr val="bg1"/>
          </a:solidFill>
          <a:ln w="9525">
            <a:solidFill>
              <a:schemeClr val="bg1"/>
            </a:solidFill>
            <a:miter lim="800000"/>
            <a:headEnd/>
            <a:tailEnd/>
          </a:ln>
        </p:spPr>
        <p:txBody>
          <a:bodyPr wrap="none" anchor="ctr"/>
          <a:lstStyle/>
          <a:p>
            <a:endParaRPr lang="ja-JP" altLang="en-US" sz="1600"/>
          </a:p>
        </p:txBody>
      </p:sp>
      <p:sp>
        <p:nvSpPr>
          <p:cNvPr id="19" name="Rectangle 11"/>
          <p:cNvSpPr>
            <a:spLocks noChangeArrowheads="1"/>
          </p:cNvSpPr>
          <p:nvPr/>
        </p:nvSpPr>
        <p:spPr bwMode="auto">
          <a:xfrm>
            <a:off x="1509628" y="1621248"/>
            <a:ext cx="365045" cy="162889"/>
          </a:xfrm>
          <a:prstGeom prst="rect">
            <a:avLst/>
          </a:prstGeom>
          <a:solidFill>
            <a:schemeClr val="bg1"/>
          </a:solidFill>
          <a:ln w="9525">
            <a:solidFill>
              <a:schemeClr val="bg1"/>
            </a:solidFill>
            <a:miter lim="800000"/>
            <a:headEnd/>
            <a:tailEnd/>
          </a:ln>
        </p:spPr>
        <p:txBody>
          <a:bodyPr wrap="none" anchor="ctr"/>
          <a:lstStyle/>
          <a:p>
            <a:endParaRPr lang="ja-JP" altLang="en-US" sz="1600"/>
          </a:p>
        </p:txBody>
      </p:sp>
      <p:sp>
        <p:nvSpPr>
          <p:cNvPr id="22" name="AutoShape 14"/>
          <p:cNvSpPr>
            <a:spLocks noChangeArrowheads="1"/>
          </p:cNvSpPr>
          <p:nvPr/>
        </p:nvSpPr>
        <p:spPr bwMode="auto">
          <a:xfrm>
            <a:off x="2213403" y="2499591"/>
            <a:ext cx="1346739" cy="1281292"/>
          </a:xfrm>
          <a:prstGeom prst="wedgeEllipseCallout">
            <a:avLst>
              <a:gd name="adj1" fmla="val 49569"/>
              <a:gd name="adj2" fmla="val -94269"/>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sz="2400">
              <a:latin typeface="Times" pitchFamily="-111" charset="0"/>
              <a:ea typeface="Osaka" pitchFamily="-111" charset="-128"/>
            </a:endParaRPr>
          </a:p>
        </p:txBody>
      </p:sp>
      <p:sp>
        <p:nvSpPr>
          <p:cNvPr id="23" name="AutoShape 15"/>
          <p:cNvSpPr>
            <a:spLocks noChangeArrowheads="1"/>
          </p:cNvSpPr>
          <p:nvPr/>
        </p:nvSpPr>
        <p:spPr bwMode="auto">
          <a:xfrm>
            <a:off x="4002587" y="3855739"/>
            <a:ext cx="1345285" cy="1281293"/>
          </a:xfrm>
          <a:prstGeom prst="wedgeEllipseCallout">
            <a:avLst>
              <a:gd name="adj1" fmla="val 54866"/>
              <a:gd name="adj2" fmla="val -16362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sz="2400">
              <a:latin typeface="Times" pitchFamily="-111" charset="0"/>
              <a:ea typeface="Osaka" pitchFamily="-111" charset="-128"/>
            </a:endParaRPr>
          </a:p>
        </p:txBody>
      </p:sp>
      <p:sp>
        <p:nvSpPr>
          <p:cNvPr id="24" name="AutoShape 16"/>
          <p:cNvSpPr>
            <a:spLocks noChangeArrowheads="1"/>
          </p:cNvSpPr>
          <p:nvPr/>
        </p:nvSpPr>
        <p:spPr bwMode="auto">
          <a:xfrm>
            <a:off x="5712735" y="4397625"/>
            <a:ext cx="1345285" cy="1282747"/>
          </a:xfrm>
          <a:prstGeom prst="wedgeEllipseCallout">
            <a:avLst>
              <a:gd name="adj1" fmla="val 76056"/>
              <a:gd name="adj2" fmla="val -12029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sz="2400">
              <a:latin typeface="Times" pitchFamily="-111" charset="0"/>
              <a:ea typeface="Osaka" pitchFamily="-111" charset="-128"/>
            </a:endParaRPr>
          </a:p>
        </p:txBody>
      </p:sp>
      <p:sp>
        <p:nvSpPr>
          <p:cNvPr id="25" name="Text Box 17"/>
          <p:cNvSpPr txBox="1">
            <a:spLocks noChangeArrowheads="1"/>
          </p:cNvSpPr>
          <p:nvPr/>
        </p:nvSpPr>
        <p:spPr bwMode="auto">
          <a:xfrm>
            <a:off x="5101903" y="1925209"/>
            <a:ext cx="2498184" cy="461665"/>
          </a:xfrm>
          <a:prstGeom prst="rect">
            <a:avLst/>
          </a:prstGeom>
          <a:solidFill>
            <a:srgbClr val="FFFF00"/>
          </a:solidFill>
          <a:ln>
            <a:noFill/>
          </a:ln>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b="1" dirty="0" smtClean="0">
                <a:latin typeface="Calibri" pitchFamily="34" charset="0"/>
                <a:ea typeface="Osaka" pitchFamily="-111" charset="-128"/>
                <a:cs typeface="Calibri" pitchFamily="34" charset="0"/>
              </a:rPr>
              <a:t>TEM; High </a:t>
            </a:r>
            <a:r>
              <a:rPr lang="en-US" altLang="ja-JP" b="1" dirty="0">
                <a:latin typeface="Calibri" pitchFamily="34" charset="0"/>
                <a:ea typeface="Osaka" pitchFamily="-111" charset="-128"/>
                <a:cs typeface="Calibri" pitchFamily="34" charset="0"/>
              </a:rPr>
              <a:t>voltage</a:t>
            </a:r>
          </a:p>
        </p:txBody>
      </p:sp>
      <p:sp>
        <p:nvSpPr>
          <p:cNvPr id="26" name="Text Box 18"/>
          <p:cNvSpPr txBox="1">
            <a:spLocks noChangeArrowheads="1"/>
          </p:cNvSpPr>
          <p:nvPr/>
        </p:nvSpPr>
        <p:spPr bwMode="auto">
          <a:xfrm>
            <a:off x="2931995" y="1384186"/>
            <a:ext cx="2887714" cy="461665"/>
          </a:xfrm>
          <a:prstGeom prst="rect">
            <a:avLst/>
          </a:prstGeom>
          <a:solidFill>
            <a:srgbClr val="FFFF00"/>
          </a:solidFill>
          <a:ln>
            <a:noFill/>
          </a:ln>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b="1" dirty="0" smtClean="0">
                <a:latin typeface="Calibri" pitchFamily="34" charset="0"/>
                <a:ea typeface="Osaka" pitchFamily="-111" charset="-128"/>
                <a:cs typeface="Calibri" pitchFamily="34" charset="0"/>
              </a:rPr>
              <a:t>TEM; Optimizing </a:t>
            </a:r>
            <a:r>
              <a:rPr lang="en-US" altLang="ja-JP" b="1" dirty="0">
                <a:latin typeface="Calibri" pitchFamily="34" charset="0"/>
                <a:ea typeface="Osaka" pitchFamily="-111" charset="-128"/>
                <a:cs typeface="Calibri" pitchFamily="34" charset="0"/>
              </a:rPr>
              <a:t>lens</a:t>
            </a:r>
          </a:p>
        </p:txBody>
      </p:sp>
      <p:sp>
        <p:nvSpPr>
          <p:cNvPr id="29698" name="テキスト プレースホルダ 9"/>
          <p:cNvSpPr>
            <a:spLocks noGrp="1"/>
          </p:cNvSpPr>
          <p:nvPr>
            <p:ph type="body" sz="quarter" idx="13"/>
          </p:nvPr>
        </p:nvSpPr>
        <p:spPr>
          <a:xfrm>
            <a:off x="1244041" y="22225"/>
            <a:ext cx="6914763" cy="854028"/>
          </a:xfrm>
          <a:solidFill>
            <a:schemeClr val="bg1"/>
          </a:solidFill>
        </p:spPr>
        <p:txBody>
          <a:bodyPr/>
          <a:lstStyle/>
          <a:p>
            <a:pPr>
              <a:lnSpc>
                <a:spcPts val="3238"/>
              </a:lnSpc>
              <a:spcBef>
                <a:spcPct val="0"/>
              </a:spcBef>
            </a:pPr>
            <a:r>
              <a:rPr lang="en-US" altLang="ja-JP" dirty="0" smtClean="0"/>
              <a:t>Improvement of </a:t>
            </a:r>
            <a:r>
              <a:rPr lang="en-US" altLang="ja-JP" dirty="0"/>
              <a:t>spatial resolution (point-to-point)</a:t>
            </a:r>
          </a:p>
          <a:p>
            <a:pPr>
              <a:lnSpc>
                <a:spcPts val="3238"/>
              </a:lnSpc>
              <a:spcBef>
                <a:spcPct val="0"/>
              </a:spcBef>
            </a:pPr>
            <a:endParaRPr lang="ja-JP" altLang="en-US" dirty="0" smtClean="0"/>
          </a:p>
        </p:txBody>
      </p:sp>
      <p:cxnSp>
        <p:nvCxnSpPr>
          <p:cNvPr id="29" name="直線矢印コネクタ 28"/>
          <p:cNvCxnSpPr/>
          <p:nvPr/>
        </p:nvCxnSpPr>
        <p:spPr>
          <a:xfrm>
            <a:off x="2540069" y="5245518"/>
            <a:ext cx="2993779"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3620099" y="4951434"/>
            <a:ext cx="671916" cy="369332"/>
          </a:xfrm>
          <a:prstGeom prst="rect">
            <a:avLst/>
          </a:prstGeom>
          <a:noFill/>
        </p:spPr>
        <p:txBody>
          <a:bodyPr wrap="none" rtlCol="0">
            <a:spAutoFit/>
          </a:bodyPr>
          <a:lstStyle/>
          <a:p>
            <a:r>
              <a:rPr kumimoji="1" lang="en-US" altLang="ja-JP" dirty="0" smtClean="0"/>
              <a:t>TEM</a:t>
            </a:r>
            <a:endParaRPr kumimoji="1" lang="ja-JP" altLang="en-US" dirty="0"/>
          </a:p>
        </p:txBody>
      </p:sp>
      <p:cxnSp>
        <p:nvCxnSpPr>
          <p:cNvPr id="32" name="直線矢印コネクタ 31"/>
          <p:cNvCxnSpPr/>
          <p:nvPr/>
        </p:nvCxnSpPr>
        <p:spPr>
          <a:xfrm>
            <a:off x="5712735" y="5380773"/>
            <a:ext cx="1580892"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6467747" y="5043576"/>
            <a:ext cx="825880" cy="369332"/>
          </a:xfrm>
          <a:prstGeom prst="rect">
            <a:avLst/>
          </a:prstGeom>
          <a:noFill/>
        </p:spPr>
        <p:txBody>
          <a:bodyPr wrap="none" rtlCol="0">
            <a:spAutoFit/>
          </a:bodyPr>
          <a:lstStyle/>
          <a:p>
            <a:r>
              <a:rPr kumimoji="1" lang="en-US" altLang="ja-JP" dirty="0" smtClean="0"/>
              <a:t>STEM</a:t>
            </a:r>
            <a:endParaRPr kumimoji="1" lang="ja-JP" altLang="en-US" dirty="0"/>
          </a:p>
        </p:txBody>
      </p:sp>
      <p:cxnSp>
        <p:nvCxnSpPr>
          <p:cNvPr id="35" name="直線コネクタ 34"/>
          <p:cNvCxnSpPr/>
          <p:nvPr/>
        </p:nvCxnSpPr>
        <p:spPr>
          <a:xfrm rot="10800000">
            <a:off x="4540124" y="5382360"/>
            <a:ext cx="1172611" cy="158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8" name="Rectangle 6"/>
          <p:cNvSpPr>
            <a:spLocks noChangeArrowheads="1"/>
          </p:cNvSpPr>
          <p:nvPr/>
        </p:nvSpPr>
        <p:spPr bwMode="auto">
          <a:xfrm>
            <a:off x="7526067" y="1521941"/>
            <a:ext cx="1790319" cy="4764490"/>
          </a:xfrm>
          <a:prstGeom prst="rect">
            <a:avLst/>
          </a:prstGeom>
          <a:solidFill>
            <a:schemeClr val="bg1"/>
          </a:solidFill>
          <a:ln w="9525">
            <a:solidFill>
              <a:schemeClr val="bg1"/>
            </a:solidFill>
            <a:miter lim="800000"/>
            <a:headEnd/>
            <a:tailEnd/>
          </a:ln>
        </p:spPr>
        <p:txBody>
          <a:bodyPr wrap="none" anchor="ctr"/>
          <a:lstStyle/>
          <a:p>
            <a:endParaRPr lang="ja-JP" altLang="en-US" dirty="0"/>
          </a:p>
        </p:txBody>
      </p:sp>
      <p:sp>
        <p:nvSpPr>
          <p:cNvPr id="2" name="正方形/長方形 1"/>
          <p:cNvSpPr/>
          <p:nvPr/>
        </p:nvSpPr>
        <p:spPr>
          <a:xfrm>
            <a:off x="7293627" y="3567498"/>
            <a:ext cx="1937402" cy="723275"/>
          </a:xfrm>
          <a:prstGeom prst="rect">
            <a:avLst/>
          </a:prstGeom>
        </p:spPr>
        <p:txBody>
          <a:bodyPr wrap="square">
            <a:spAutoFit/>
          </a:bodyPr>
          <a:lstStyle/>
          <a:p>
            <a:pPr>
              <a:spcAft>
                <a:spcPts val="600"/>
              </a:spcAft>
            </a:pPr>
            <a:r>
              <a:rPr lang="en-US" altLang="ja-JP" dirty="0"/>
              <a:t>Cs; Spherical </a:t>
            </a:r>
            <a:endParaRPr lang="en-US" altLang="ja-JP" dirty="0" smtClean="0"/>
          </a:p>
          <a:p>
            <a:pPr>
              <a:spcAft>
                <a:spcPts val="600"/>
              </a:spcAft>
            </a:pPr>
            <a:r>
              <a:rPr lang="en-US" altLang="ja-JP" dirty="0"/>
              <a:t> </a:t>
            </a:r>
            <a:r>
              <a:rPr lang="en-US" altLang="ja-JP" dirty="0" smtClean="0"/>
              <a:t>     aberration</a:t>
            </a:r>
            <a:endParaRPr lang="en-US" altLang="ja-JP" dirty="0"/>
          </a:p>
        </p:txBody>
      </p:sp>
      <p:sp>
        <p:nvSpPr>
          <p:cNvPr id="27" name="Text Box 19"/>
          <p:cNvSpPr txBox="1">
            <a:spLocks noChangeArrowheads="1"/>
          </p:cNvSpPr>
          <p:nvPr/>
        </p:nvSpPr>
        <p:spPr bwMode="auto">
          <a:xfrm>
            <a:off x="6568990" y="2699728"/>
            <a:ext cx="2026289" cy="830997"/>
          </a:xfrm>
          <a:prstGeom prst="rect">
            <a:avLst/>
          </a:prstGeom>
          <a:solidFill>
            <a:srgbClr val="FFC000"/>
          </a:solidFill>
          <a:ln>
            <a:noFill/>
          </a:ln>
          <a:extLst/>
        </p:spPr>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b="1" dirty="0" smtClean="0">
                <a:latin typeface="Calibri" pitchFamily="34" charset="0"/>
                <a:ea typeface="Osaka" pitchFamily="-111" charset="-128"/>
                <a:cs typeface="Calibri" pitchFamily="34" charset="0"/>
              </a:rPr>
              <a:t>TEM &amp; STEM; Cs </a:t>
            </a:r>
            <a:r>
              <a:rPr lang="en-US" altLang="ja-JP" b="1" dirty="0">
                <a:latin typeface="Calibri" pitchFamily="34" charset="0"/>
                <a:ea typeface="Osaka" pitchFamily="-111" charset="-128"/>
                <a:cs typeface="Calibri" pitchFamily="34" charset="0"/>
              </a:rPr>
              <a:t>correction</a:t>
            </a:r>
          </a:p>
        </p:txBody>
      </p:sp>
      <p:sp>
        <p:nvSpPr>
          <p:cNvPr id="21" name="Text Box 13"/>
          <p:cNvSpPr txBox="1">
            <a:spLocks noChangeArrowheads="1"/>
          </p:cNvSpPr>
          <p:nvPr/>
        </p:nvSpPr>
        <p:spPr bwMode="auto">
          <a:xfrm>
            <a:off x="3117182" y="5776359"/>
            <a:ext cx="5966764" cy="461665"/>
          </a:xfrm>
          <a:prstGeom prst="rect">
            <a:avLst/>
          </a:prstGeom>
          <a:ln/>
          <a:effectLst>
            <a:glow rad="63500">
              <a:schemeClr val="accent5">
                <a:alpha val="75000"/>
              </a:schemeClr>
            </a:glow>
            <a:outerShdw blurRad="40000" dist="20000" dir="5400000" rotWithShape="0">
              <a:srgbClr val="000000">
                <a:alpha val="38000"/>
              </a:srgbClr>
            </a:outerShdw>
          </a:effectLst>
          <a:extLst/>
        </p:spPr>
        <p:style>
          <a:lnRef idx="1">
            <a:schemeClr val="accent5"/>
          </a:lnRef>
          <a:fillRef idx="2">
            <a:schemeClr val="accent5"/>
          </a:fillRef>
          <a:effectRef idx="1">
            <a:schemeClr val="accent5"/>
          </a:effectRef>
          <a:fontRef idx="minor">
            <a:schemeClr val="dk1"/>
          </a:fontRef>
        </p:style>
        <p:txBody>
          <a:bodyPr wrap="squar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b="1" dirty="0">
                <a:latin typeface="Calibri" pitchFamily="34" charset="0"/>
                <a:ea typeface="Osaka" pitchFamily="-111" charset="-128"/>
                <a:cs typeface="Calibri" pitchFamily="34" charset="0"/>
              </a:rPr>
              <a:t>Resolution has reached at </a:t>
            </a:r>
            <a:r>
              <a:rPr lang="en-US" altLang="ja-JP" b="1" dirty="0" smtClean="0">
                <a:latin typeface="Calibri" pitchFamily="34" charset="0"/>
                <a:ea typeface="Osaka" pitchFamily="-111" charset="-128"/>
                <a:cs typeface="Calibri" pitchFamily="34" charset="0"/>
              </a:rPr>
              <a:t>0.05 nm </a:t>
            </a:r>
            <a:r>
              <a:rPr lang="en-US" altLang="ja-JP" b="1" dirty="0">
                <a:latin typeface="Calibri" pitchFamily="34" charset="0"/>
                <a:ea typeface="Osaka" pitchFamily="-111" charset="-128"/>
                <a:cs typeface="Calibri" pitchFamily="34" charset="0"/>
              </a:rPr>
              <a:t>recently.</a:t>
            </a:r>
          </a:p>
        </p:txBody>
      </p:sp>
      <p:sp>
        <p:nvSpPr>
          <p:cNvPr id="12" name="Rectangle 4"/>
          <p:cNvSpPr>
            <a:spLocks noChangeArrowheads="1"/>
          </p:cNvSpPr>
          <p:nvPr/>
        </p:nvSpPr>
        <p:spPr bwMode="auto">
          <a:xfrm>
            <a:off x="924975" y="1359462"/>
            <a:ext cx="349047" cy="4717950"/>
          </a:xfrm>
          <a:prstGeom prst="rect">
            <a:avLst/>
          </a:prstGeom>
          <a:solidFill>
            <a:schemeClr val="bg1"/>
          </a:solidFill>
          <a:ln w="9525">
            <a:solidFill>
              <a:schemeClr val="bg1"/>
            </a:solidFill>
            <a:miter lim="800000"/>
            <a:headEnd/>
            <a:tailEnd/>
          </a:ln>
        </p:spPr>
        <p:txBody>
          <a:bodyPr wrap="none" anchor="ctr"/>
          <a:lstStyle/>
          <a:p>
            <a:endParaRPr lang="ja-JP" altLang="en-US" dirty="0"/>
          </a:p>
        </p:txBody>
      </p:sp>
      <p:sp>
        <p:nvSpPr>
          <p:cNvPr id="6" name="テキスト ボックス 5"/>
          <p:cNvSpPr txBox="1"/>
          <p:nvPr/>
        </p:nvSpPr>
        <p:spPr>
          <a:xfrm rot="16200000">
            <a:off x="412064" y="3367443"/>
            <a:ext cx="1398140" cy="400110"/>
          </a:xfrm>
          <a:prstGeom prst="rect">
            <a:avLst/>
          </a:prstGeom>
          <a:noFill/>
        </p:spPr>
        <p:txBody>
          <a:bodyPr wrap="none" rtlCol="0">
            <a:spAutoFit/>
          </a:bodyPr>
          <a:lstStyle/>
          <a:p>
            <a:r>
              <a:rPr kumimoji="1" lang="en-US" altLang="ja-JP" sz="2000" dirty="0" smtClean="0"/>
              <a:t>Resolution</a:t>
            </a:r>
            <a:endParaRPr kumimoji="1" lang="ja-JP" altLang="en-US" sz="2000" dirty="0"/>
          </a:p>
        </p:txBody>
      </p:sp>
    </p:spTree>
    <p:extLst>
      <p:ext uri="{BB962C8B-B14F-4D97-AF65-F5344CB8AC3E}">
        <p14:creationId xmlns:p14="http://schemas.microsoft.com/office/powerpoint/2010/main" val="18482326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Text Box 6"/>
          <p:cNvSpPr txBox="1">
            <a:spLocks noChangeArrowheads="1"/>
          </p:cNvSpPr>
          <p:nvPr/>
        </p:nvSpPr>
        <p:spPr bwMode="auto">
          <a:xfrm>
            <a:off x="536575" y="2603501"/>
            <a:ext cx="99853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just"/>
            <a:r>
              <a:rPr lang="en-US" altLang="ja-JP" sz="1200">
                <a:latin typeface="Times New Roman" pitchFamily="-111" charset="0"/>
                <a:cs typeface="Times New Roman" pitchFamily="-111" charset="0"/>
              </a:rPr>
              <a:t>Objective lens</a:t>
            </a:r>
            <a:endParaRPr lang="ja-JP" altLang="ja-JP" sz="1200">
              <a:latin typeface="Times New Roman" pitchFamily="-111" charset="0"/>
              <a:ea typeface="ＭＳ 明朝" pitchFamily="-111" charset="-128"/>
            </a:endParaRPr>
          </a:p>
        </p:txBody>
      </p:sp>
      <p:sp>
        <p:nvSpPr>
          <p:cNvPr id="105478" name="Text Box 9"/>
          <p:cNvSpPr txBox="1">
            <a:spLocks noChangeArrowheads="1"/>
          </p:cNvSpPr>
          <p:nvPr/>
        </p:nvSpPr>
        <p:spPr bwMode="auto">
          <a:xfrm>
            <a:off x="34926" y="3103563"/>
            <a:ext cx="14652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400">
                <a:latin typeface="Times New Roman" pitchFamily="-111" charset="0"/>
                <a:cs typeface="Times New Roman" pitchFamily="-111" charset="0"/>
              </a:rPr>
              <a:t>Sample</a:t>
            </a:r>
            <a:endParaRPr lang="ja-JP" altLang="ja-JP" sz="1400">
              <a:latin typeface="Times New Roman" pitchFamily="-111" charset="0"/>
              <a:ea typeface="ＭＳ 明朝" pitchFamily="-111" charset="-128"/>
            </a:endParaRPr>
          </a:p>
          <a:p>
            <a:pPr algn="ctr"/>
            <a:r>
              <a:rPr lang="en-US" altLang="ja-JP" sz="1400">
                <a:latin typeface="Times New Roman" pitchFamily="-111" charset="0"/>
                <a:cs typeface="Times New Roman" pitchFamily="-111" charset="0"/>
              </a:rPr>
              <a:t>(atomic columns)</a:t>
            </a:r>
            <a:endParaRPr lang="ja-JP" altLang="ja-JP" sz="1400">
              <a:latin typeface="Times New Roman" pitchFamily="-111" charset="0"/>
              <a:ea typeface="ＭＳ 明朝" pitchFamily="-111" charset="-128"/>
            </a:endParaRPr>
          </a:p>
        </p:txBody>
      </p:sp>
      <p:sp>
        <p:nvSpPr>
          <p:cNvPr id="105479" name="Text Box 13"/>
          <p:cNvSpPr txBox="1">
            <a:spLocks noChangeArrowheads="1"/>
          </p:cNvSpPr>
          <p:nvPr/>
        </p:nvSpPr>
        <p:spPr bwMode="auto">
          <a:xfrm>
            <a:off x="446088" y="2420938"/>
            <a:ext cx="116046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just"/>
            <a:r>
              <a:rPr lang="en-US" altLang="ja-JP" sz="1200">
                <a:latin typeface="Times New Roman" pitchFamily="-111" charset="0"/>
                <a:cs typeface="Times New Roman" pitchFamily="-111" charset="0"/>
              </a:rPr>
              <a:t>Scan coil</a:t>
            </a:r>
            <a:endParaRPr lang="ja-JP" altLang="ja-JP" sz="1200">
              <a:latin typeface="Times New Roman" pitchFamily="-111" charset="0"/>
              <a:ea typeface="ＭＳ 明朝" pitchFamily="-111" charset="-128"/>
            </a:endParaRPr>
          </a:p>
        </p:txBody>
      </p:sp>
      <p:cxnSp>
        <p:nvCxnSpPr>
          <p:cNvPr id="105480" name="AutoShape 19"/>
          <p:cNvCxnSpPr>
            <a:cxnSpLocks noChangeShapeType="1"/>
          </p:cNvCxnSpPr>
          <p:nvPr/>
        </p:nvCxnSpPr>
        <p:spPr bwMode="auto">
          <a:xfrm>
            <a:off x="1970089" y="2657476"/>
            <a:ext cx="1587" cy="2520950"/>
          </a:xfrm>
          <a:prstGeom prst="straightConnector1">
            <a:avLst/>
          </a:prstGeom>
          <a:noFill/>
          <a:ln w="28575">
            <a:solidFill>
              <a:srgbClr val="FFC000"/>
            </a:solidFill>
            <a:round/>
            <a:headEnd/>
            <a:tailEnd type="triangle" w="med" len="med"/>
          </a:ln>
          <a:extLst>
            <a:ext uri="{909E8E84-426E-40DD-AFC4-6F175D3DCCD1}">
              <a14:hiddenFill xmlns:a14="http://schemas.microsoft.com/office/drawing/2010/main">
                <a:noFill/>
              </a14:hiddenFill>
            </a:ext>
          </a:extLst>
        </p:spPr>
      </p:cxnSp>
      <p:sp>
        <p:nvSpPr>
          <p:cNvPr id="105481" name="正方形/長方形 5"/>
          <p:cNvSpPr>
            <a:spLocks noChangeArrowheads="1"/>
          </p:cNvSpPr>
          <p:nvPr/>
        </p:nvSpPr>
        <p:spPr bwMode="auto">
          <a:xfrm>
            <a:off x="0" y="519114"/>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1600" b="1">
                <a:latin typeface="Times New Roman" pitchFamily="-111" charset="0"/>
                <a:cs typeface="Times New Roman" pitchFamily="-111" charset="0"/>
              </a:rPr>
              <a:t>(High-Angle Annular Dark-Field Scanning Transmission Electron Microscopy)</a:t>
            </a:r>
            <a:endParaRPr lang="ja-JP" altLang="en-US" sz="1600" b="1">
              <a:latin typeface="Times New Roman" pitchFamily="-111" charset="0"/>
              <a:cs typeface="Times New Roman" pitchFamily="-111" charset="0"/>
            </a:endParaRPr>
          </a:p>
        </p:txBody>
      </p:sp>
      <p:sp>
        <p:nvSpPr>
          <p:cNvPr id="105482" name="Text Box 11"/>
          <p:cNvSpPr txBox="1">
            <a:spLocks noChangeArrowheads="1"/>
          </p:cNvSpPr>
          <p:nvPr/>
        </p:nvSpPr>
        <p:spPr bwMode="auto">
          <a:xfrm>
            <a:off x="2178051" y="4960939"/>
            <a:ext cx="15001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b="1">
                <a:solidFill>
                  <a:srgbClr val="FF0000"/>
                </a:solidFill>
                <a:latin typeface="Times New Roman" pitchFamily="-111" charset="0"/>
                <a:cs typeface="Times New Roman" pitchFamily="-111" charset="0"/>
              </a:rPr>
              <a:t>Annular detector</a:t>
            </a:r>
            <a:endParaRPr lang="ja-JP" altLang="ja-JP" sz="1600" b="1">
              <a:latin typeface="Times New Roman" pitchFamily="-111" charset="0"/>
              <a:ea typeface="ＭＳ 明朝" pitchFamily="-111" charset="-128"/>
            </a:endParaRPr>
          </a:p>
        </p:txBody>
      </p:sp>
      <p:grpSp>
        <p:nvGrpSpPr>
          <p:cNvPr id="105483" name="グループ化 209"/>
          <p:cNvGrpSpPr>
            <a:grpSpLocks/>
          </p:cNvGrpSpPr>
          <p:nvPr/>
        </p:nvGrpSpPr>
        <p:grpSpPr bwMode="auto">
          <a:xfrm>
            <a:off x="4643438" y="785813"/>
            <a:ext cx="4500563" cy="3949639"/>
            <a:chOff x="4643471" y="785794"/>
            <a:chExt cx="4500529" cy="3948972"/>
          </a:xfrm>
        </p:grpSpPr>
        <p:pic>
          <p:nvPicPr>
            <p:cNvPr id="1056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775" y="813090"/>
              <a:ext cx="40862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619" name="テキスト ボックス 144"/>
            <p:cNvSpPr txBox="1">
              <a:spLocks noChangeArrowheads="1"/>
            </p:cNvSpPr>
            <p:nvPr/>
          </p:nvSpPr>
          <p:spPr bwMode="auto">
            <a:xfrm>
              <a:off x="5941679" y="4079744"/>
              <a:ext cx="2009557"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Scattering angle (mrad)</a:t>
              </a:r>
              <a:endParaRPr lang="ja-JP" altLang="en-US" sz="1400" b="1">
                <a:latin typeface="Times New Roman" pitchFamily="-111" charset="0"/>
                <a:cs typeface="Times New Roman" pitchFamily="-111" charset="0"/>
              </a:endParaRPr>
            </a:p>
          </p:txBody>
        </p:sp>
        <p:sp>
          <p:nvSpPr>
            <p:cNvPr id="105620" name="テキスト ボックス 145"/>
            <p:cNvSpPr txBox="1">
              <a:spLocks noChangeArrowheads="1"/>
            </p:cNvSpPr>
            <p:nvPr/>
          </p:nvSpPr>
          <p:spPr bwMode="auto">
            <a:xfrm rot="16200000">
              <a:off x="4431840" y="2148899"/>
              <a:ext cx="902559" cy="33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a:latin typeface="Times New Roman" pitchFamily="-111" charset="0"/>
                  <a:cs typeface="Times New Roman" pitchFamily="-111" charset="0"/>
                </a:rPr>
                <a:t>Intensity</a:t>
              </a:r>
              <a:endParaRPr lang="ja-JP" altLang="en-US" sz="1600">
                <a:latin typeface="Times New Roman" pitchFamily="-111" charset="0"/>
                <a:cs typeface="Times New Roman" pitchFamily="-111" charset="0"/>
              </a:endParaRPr>
            </a:p>
          </p:txBody>
        </p:sp>
        <p:sp>
          <p:nvSpPr>
            <p:cNvPr id="105621" name="テキスト ボックス 146"/>
            <p:cNvSpPr txBox="1">
              <a:spLocks noChangeArrowheads="1"/>
            </p:cNvSpPr>
            <p:nvPr/>
          </p:nvSpPr>
          <p:spPr bwMode="auto">
            <a:xfrm>
              <a:off x="4643471" y="4365496"/>
              <a:ext cx="4500529" cy="36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800">
                  <a:latin typeface="Times New Roman" pitchFamily="-111" charset="0"/>
                  <a:cs typeface="Times New Roman" pitchFamily="-111" charset="0"/>
                </a:rPr>
                <a:t>Si</a:t>
              </a:r>
              <a:r>
                <a:rPr lang="ja-JP" altLang="en-US" sz="1800">
                  <a:latin typeface="Times New Roman" pitchFamily="-111" charset="0"/>
                  <a:ea typeface="HGP明朝E" pitchFamily="18" charset="-128"/>
                </a:rPr>
                <a:t>単原子からの弾性散乱波と</a:t>
              </a:r>
              <a:r>
                <a:rPr lang="en-US" altLang="ja-JP" sz="1800">
                  <a:latin typeface="Times New Roman" pitchFamily="-111" charset="0"/>
                  <a:cs typeface="Times New Roman" pitchFamily="-111" charset="0"/>
                </a:rPr>
                <a:t>TDS</a:t>
              </a:r>
              <a:r>
                <a:rPr lang="ja-JP" altLang="en-US" sz="1800">
                  <a:latin typeface="Times New Roman" pitchFamily="-111" charset="0"/>
                  <a:ea typeface="HGP明朝E" pitchFamily="18" charset="-128"/>
                </a:rPr>
                <a:t>波</a:t>
              </a:r>
            </a:p>
          </p:txBody>
        </p:sp>
        <p:sp>
          <p:nvSpPr>
            <p:cNvPr id="105622" name="テキスト ボックス 147"/>
            <p:cNvSpPr txBox="1">
              <a:spLocks noChangeArrowheads="1"/>
            </p:cNvSpPr>
            <p:nvPr/>
          </p:nvSpPr>
          <p:spPr bwMode="auto">
            <a:xfrm>
              <a:off x="5550204" y="2936736"/>
              <a:ext cx="583810" cy="33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b="1">
                  <a:solidFill>
                    <a:srgbClr val="FF0000"/>
                  </a:solidFill>
                  <a:latin typeface="Times New Roman" pitchFamily="-111" charset="0"/>
                  <a:cs typeface="Times New Roman" pitchFamily="-111" charset="0"/>
                </a:rPr>
                <a:t>TDS</a:t>
              </a:r>
              <a:endParaRPr lang="ja-JP" altLang="en-US" sz="1600" b="1">
                <a:solidFill>
                  <a:srgbClr val="FF0000"/>
                </a:solidFill>
                <a:latin typeface="Times New Roman" pitchFamily="-111" charset="0"/>
                <a:cs typeface="Times New Roman" pitchFamily="-111" charset="0"/>
              </a:endParaRPr>
            </a:p>
          </p:txBody>
        </p:sp>
        <p:sp>
          <p:nvSpPr>
            <p:cNvPr id="105623" name="テキスト ボックス 148"/>
            <p:cNvSpPr txBox="1">
              <a:spLocks noChangeArrowheads="1"/>
            </p:cNvSpPr>
            <p:nvPr/>
          </p:nvSpPr>
          <p:spPr bwMode="auto">
            <a:xfrm>
              <a:off x="5980644" y="1571612"/>
              <a:ext cx="731584" cy="33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b="1">
                  <a:solidFill>
                    <a:srgbClr val="0000FF"/>
                  </a:solidFill>
                  <a:latin typeface="Times New Roman" pitchFamily="-111" charset="0"/>
                  <a:cs typeface="Times New Roman" pitchFamily="-111" charset="0"/>
                </a:rPr>
                <a:t>elastic</a:t>
              </a:r>
              <a:endParaRPr lang="ja-JP" altLang="en-US" sz="1600" b="1">
                <a:solidFill>
                  <a:srgbClr val="0000FF"/>
                </a:solidFill>
                <a:latin typeface="Times New Roman" pitchFamily="-111" charset="0"/>
                <a:cs typeface="Times New Roman" pitchFamily="-111" charset="0"/>
              </a:endParaRPr>
            </a:p>
          </p:txBody>
        </p:sp>
        <p:sp>
          <p:nvSpPr>
            <p:cNvPr id="105624" name="テキスト ボックス 88"/>
            <p:cNvSpPr txBox="1">
              <a:spLocks noChangeArrowheads="1"/>
            </p:cNvSpPr>
            <p:nvPr/>
          </p:nvSpPr>
          <p:spPr bwMode="auto">
            <a:xfrm>
              <a:off x="6357950" y="1000108"/>
              <a:ext cx="2500331"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Debye-Waller factor : 0.5Å</a:t>
              </a:r>
              <a:r>
                <a:rPr lang="en-US" altLang="ja-JP" sz="1400" b="1" baseline="30000">
                  <a:latin typeface="Times New Roman" pitchFamily="-111" charset="0"/>
                  <a:cs typeface="Times New Roman" pitchFamily="-111" charset="0"/>
                </a:rPr>
                <a:t>2</a:t>
              </a:r>
              <a:endParaRPr lang="ja-JP" altLang="en-US" sz="1400" b="1" baseline="30000">
                <a:latin typeface="Times New Roman" pitchFamily="-111" charset="0"/>
                <a:cs typeface="Times New Roman" pitchFamily="-111" charset="0"/>
              </a:endParaRPr>
            </a:p>
          </p:txBody>
        </p:sp>
        <p:sp>
          <p:nvSpPr>
            <p:cNvPr id="105625" name="テキスト ボックス 144"/>
            <p:cNvSpPr txBox="1">
              <a:spLocks noChangeArrowheads="1"/>
            </p:cNvSpPr>
            <p:nvPr/>
          </p:nvSpPr>
          <p:spPr bwMode="auto">
            <a:xfrm>
              <a:off x="5323250" y="3817620"/>
              <a:ext cx="274432"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0</a:t>
              </a:r>
              <a:endParaRPr lang="ja-JP" altLang="en-US" sz="1400" b="1">
                <a:latin typeface="Times New Roman" pitchFamily="-111" charset="0"/>
                <a:cs typeface="Times New Roman" pitchFamily="-111" charset="0"/>
              </a:endParaRPr>
            </a:p>
          </p:txBody>
        </p:sp>
        <p:sp>
          <p:nvSpPr>
            <p:cNvPr id="105626" name="テキスト ボックス 144"/>
            <p:cNvSpPr txBox="1">
              <a:spLocks noChangeArrowheads="1"/>
            </p:cNvSpPr>
            <p:nvPr/>
          </p:nvSpPr>
          <p:spPr bwMode="auto">
            <a:xfrm>
              <a:off x="6154209" y="3817620"/>
              <a:ext cx="364199"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50</a:t>
              </a:r>
              <a:endParaRPr lang="ja-JP" altLang="en-US" sz="1400" b="1">
                <a:latin typeface="Times New Roman" pitchFamily="-111" charset="0"/>
                <a:cs typeface="Times New Roman" pitchFamily="-111" charset="0"/>
              </a:endParaRPr>
            </a:p>
          </p:txBody>
        </p:sp>
        <p:sp>
          <p:nvSpPr>
            <p:cNvPr id="105627" name="テキスト ボックス 144"/>
            <p:cNvSpPr txBox="1">
              <a:spLocks noChangeArrowheads="1"/>
            </p:cNvSpPr>
            <p:nvPr/>
          </p:nvSpPr>
          <p:spPr bwMode="auto">
            <a:xfrm>
              <a:off x="6965722" y="3817620"/>
              <a:ext cx="453967"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100</a:t>
              </a:r>
              <a:endParaRPr lang="ja-JP" altLang="en-US" sz="1400" b="1">
                <a:latin typeface="Times New Roman" pitchFamily="-111" charset="0"/>
                <a:cs typeface="Times New Roman" pitchFamily="-111" charset="0"/>
              </a:endParaRPr>
            </a:p>
          </p:txBody>
        </p:sp>
        <p:sp>
          <p:nvSpPr>
            <p:cNvPr id="105628" name="テキスト ボックス 144"/>
            <p:cNvSpPr txBox="1">
              <a:spLocks noChangeArrowheads="1"/>
            </p:cNvSpPr>
            <p:nvPr/>
          </p:nvSpPr>
          <p:spPr bwMode="auto">
            <a:xfrm>
              <a:off x="7867976" y="3817620"/>
              <a:ext cx="453967"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150</a:t>
              </a:r>
              <a:endParaRPr lang="ja-JP" altLang="en-US" sz="1400" b="1">
                <a:latin typeface="Times New Roman" pitchFamily="-111" charset="0"/>
                <a:cs typeface="Times New Roman" pitchFamily="-111" charset="0"/>
              </a:endParaRPr>
            </a:p>
          </p:txBody>
        </p:sp>
        <p:sp>
          <p:nvSpPr>
            <p:cNvPr id="105629" name="テキスト ボックス 144"/>
            <p:cNvSpPr txBox="1">
              <a:spLocks noChangeArrowheads="1"/>
            </p:cNvSpPr>
            <p:nvPr/>
          </p:nvSpPr>
          <p:spPr bwMode="auto">
            <a:xfrm>
              <a:off x="8685922" y="3817620"/>
              <a:ext cx="453967"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200</a:t>
              </a:r>
              <a:endParaRPr lang="ja-JP" altLang="en-US" sz="1400" b="1">
                <a:latin typeface="Times New Roman" pitchFamily="-111" charset="0"/>
                <a:cs typeface="Times New Roman" pitchFamily="-111" charset="0"/>
              </a:endParaRPr>
            </a:p>
          </p:txBody>
        </p:sp>
        <p:sp>
          <p:nvSpPr>
            <p:cNvPr id="105630" name="テキスト ボックス 144"/>
            <p:cNvSpPr txBox="1">
              <a:spLocks noChangeArrowheads="1"/>
            </p:cNvSpPr>
            <p:nvPr/>
          </p:nvSpPr>
          <p:spPr bwMode="auto">
            <a:xfrm>
              <a:off x="4965571" y="3143246"/>
              <a:ext cx="498851"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0.05</a:t>
              </a:r>
              <a:endParaRPr lang="ja-JP" altLang="en-US" sz="1400" b="1">
                <a:latin typeface="Times New Roman" pitchFamily="-111" charset="0"/>
                <a:cs typeface="Times New Roman" pitchFamily="-111" charset="0"/>
              </a:endParaRPr>
            </a:p>
          </p:txBody>
        </p:sp>
        <p:sp>
          <p:nvSpPr>
            <p:cNvPr id="105631" name="テキスト ボックス 144"/>
            <p:cNvSpPr txBox="1">
              <a:spLocks noChangeArrowheads="1"/>
            </p:cNvSpPr>
            <p:nvPr/>
          </p:nvSpPr>
          <p:spPr bwMode="auto">
            <a:xfrm>
              <a:off x="4965571" y="2682182"/>
              <a:ext cx="498851"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0.10</a:t>
              </a:r>
              <a:endParaRPr lang="ja-JP" altLang="en-US" sz="1400" b="1">
                <a:latin typeface="Times New Roman" pitchFamily="-111" charset="0"/>
                <a:cs typeface="Times New Roman" pitchFamily="-111" charset="0"/>
              </a:endParaRPr>
            </a:p>
          </p:txBody>
        </p:sp>
        <p:sp>
          <p:nvSpPr>
            <p:cNvPr id="105632" name="テキスト ボックス 144"/>
            <p:cNvSpPr txBox="1">
              <a:spLocks noChangeArrowheads="1"/>
            </p:cNvSpPr>
            <p:nvPr/>
          </p:nvSpPr>
          <p:spPr bwMode="auto">
            <a:xfrm>
              <a:off x="4965571" y="2184959"/>
              <a:ext cx="498851"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0.15</a:t>
              </a:r>
              <a:endParaRPr lang="ja-JP" altLang="en-US" sz="1400" b="1">
                <a:latin typeface="Times New Roman" pitchFamily="-111" charset="0"/>
                <a:cs typeface="Times New Roman" pitchFamily="-111" charset="0"/>
              </a:endParaRPr>
            </a:p>
          </p:txBody>
        </p:sp>
        <p:sp>
          <p:nvSpPr>
            <p:cNvPr id="105633" name="テキスト ボックス 144"/>
            <p:cNvSpPr txBox="1">
              <a:spLocks noChangeArrowheads="1"/>
            </p:cNvSpPr>
            <p:nvPr/>
          </p:nvSpPr>
          <p:spPr bwMode="auto">
            <a:xfrm>
              <a:off x="4965571" y="1735325"/>
              <a:ext cx="498851"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0.20</a:t>
              </a:r>
              <a:endParaRPr lang="ja-JP" altLang="en-US" sz="1400" b="1">
                <a:latin typeface="Times New Roman" pitchFamily="-111" charset="0"/>
                <a:cs typeface="Times New Roman" pitchFamily="-111" charset="0"/>
              </a:endParaRPr>
            </a:p>
          </p:txBody>
        </p:sp>
        <p:sp>
          <p:nvSpPr>
            <p:cNvPr id="105634" name="テキスト ボックス 144"/>
            <p:cNvSpPr txBox="1">
              <a:spLocks noChangeArrowheads="1"/>
            </p:cNvSpPr>
            <p:nvPr/>
          </p:nvSpPr>
          <p:spPr bwMode="auto">
            <a:xfrm>
              <a:off x="4965571" y="1248712"/>
              <a:ext cx="498851"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0.25</a:t>
              </a:r>
              <a:endParaRPr lang="ja-JP" altLang="en-US" sz="1400" b="1">
                <a:latin typeface="Times New Roman" pitchFamily="-111" charset="0"/>
                <a:cs typeface="Times New Roman" pitchFamily="-111" charset="0"/>
              </a:endParaRPr>
            </a:p>
          </p:txBody>
        </p:sp>
        <p:sp>
          <p:nvSpPr>
            <p:cNvPr id="105635" name="テキスト ボックス 144"/>
            <p:cNvSpPr txBox="1">
              <a:spLocks noChangeArrowheads="1"/>
            </p:cNvSpPr>
            <p:nvPr/>
          </p:nvSpPr>
          <p:spPr bwMode="auto">
            <a:xfrm>
              <a:off x="4965571" y="785794"/>
              <a:ext cx="498851"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0.30</a:t>
              </a:r>
              <a:endParaRPr lang="ja-JP" altLang="en-US" sz="1400" b="1">
                <a:latin typeface="Times New Roman" pitchFamily="-111" charset="0"/>
                <a:cs typeface="Times New Roman" pitchFamily="-111" charset="0"/>
              </a:endParaRPr>
            </a:p>
          </p:txBody>
        </p:sp>
        <p:sp>
          <p:nvSpPr>
            <p:cNvPr id="105636" name="テキスト ボックス 144"/>
            <p:cNvSpPr txBox="1">
              <a:spLocks noChangeArrowheads="1"/>
            </p:cNvSpPr>
            <p:nvPr/>
          </p:nvSpPr>
          <p:spPr bwMode="auto">
            <a:xfrm>
              <a:off x="4965571" y="3618429"/>
              <a:ext cx="498851"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0.00</a:t>
              </a:r>
              <a:endParaRPr lang="ja-JP" altLang="en-US" sz="1400" b="1">
                <a:latin typeface="Times New Roman" pitchFamily="-111" charset="0"/>
                <a:cs typeface="Times New Roman" pitchFamily="-111" charset="0"/>
              </a:endParaRPr>
            </a:p>
          </p:txBody>
        </p:sp>
      </p:grpSp>
      <p:sp>
        <p:nvSpPr>
          <p:cNvPr id="105484" name="Text Box 164"/>
          <p:cNvSpPr txBox="1">
            <a:spLocks noChangeArrowheads="1"/>
          </p:cNvSpPr>
          <p:nvPr/>
        </p:nvSpPr>
        <p:spPr bwMode="auto">
          <a:xfrm>
            <a:off x="2892425" y="2224631"/>
            <a:ext cx="2214563" cy="12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nSpc>
                <a:spcPct val="90000"/>
              </a:lnSpc>
            </a:pPr>
            <a:r>
              <a:rPr lang="en-US" altLang="ja-JP" sz="1400" b="1" dirty="0" smtClean="0">
                <a:solidFill>
                  <a:srgbClr val="0000FF"/>
                </a:solidFill>
                <a:latin typeface="Times New Roman" pitchFamily="-111" charset="0"/>
                <a:cs typeface="Times New Roman" pitchFamily="-111" charset="0"/>
              </a:rPr>
              <a:t>【</a:t>
            </a:r>
            <a:r>
              <a:rPr lang="en-US" altLang="ja-JP" sz="1400" b="1" dirty="0" smtClean="0">
                <a:solidFill>
                  <a:srgbClr val="0000FF"/>
                </a:solidFill>
                <a:latin typeface="Times New Roman" pitchFamily="-111" charset="0"/>
                <a:ea typeface="HGP明朝E" pitchFamily="18" charset="-128"/>
              </a:rPr>
              <a:t>coherent</a:t>
            </a:r>
            <a:r>
              <a:rPr lang="en-US" altLang="ja-JP" sz="1400" b="1" dirty="0" smtClean="0">
                <a:solidFill>
                  <a:srgbClr val="0000FF"/>
                </a:solidFill>
                <a:latin typeface="Times New Roman" pitchFamily="-111" charset="0"/>
                <a:cs typeface="Times New Roman" pitchFamily="-111" charset="0"/>
              </a:rPr>
              <a:t>】</a:t>
            </a:r>
            <a:endParaRPr lang="en-US" altLang="ja-JP" sz="1400" b="1" dirty="0">
              <a:solidFill>
                <a:srgbClr val="0000FF"/>
              </a:solidFill>
              <a:latin typeface="Times New Roman" pitchFamily="-111" charset="0"/>
              <a:cs typeface="Times New Roman" pitchFamily="-111" charset="0"/>
            </a:endParaRPr>
          </a:p>
          <a:p>
            <a:pPr>
              <a:lnSpc>
                <a:spcPct val="90000"/>
              </a:lnSpc>
            </a:pPr>
            <a:r>
              <a:rPr lang="en-US" altLang="ja-JP" sz="1400" b="1" dirty="0">
                <a:solidFill>
                  <a:srgbClr val="0000FF"/>
                </a:solidFill>
                <a:latin typeface="Times New Roman" pitchFamily="-111" charset="0"/>
                <a:cs typeface="Times New Roman" pitchFamily="-111" charset="0"/>
              </a:rPr>
              <a:t>    </a:t>
            </a:r>
            <a:r>
              <a:rPr lang="en-US" altLang="ja-JP" sz="1400" b="1" dirty="0" err="1" smtClean="0">
                <a:solidFill>
                  <a:srgbClr val="0000FF"/>
                </a:solidFill>
                <a:latin typeface="Times New Roman" pitchFamily="-111" charset="0"/>
                <a:cs typeface="Times New Roman" pitchFamily="-111" charset="0"/>
              </a:rPr>
              <a:t>Ratherford</a:t>
            </a:r>
            <a:r>
              <a:rPr lang="en-US" altLang="ja-JP" sz="1400" b="1" dirty="0" smtClean="0">
                <a:solidFill>
                  <a:srgbClr val="0000FF"/>
                </a:solidFill>
                <a:latin typeface="Times New Roman" pitchFamily="-111" charset="0"/>
                <a:cs typeface="Times New Roman" pitchFamily="-111" charset="0"/>
              </a:rPr>
              <a:t> scattering</a:t>
            </a:r>
          </a:p>
          <a:p>
            <a:pPr>
              <a:lnSpc>
                <a:spcPct val="90000"/>
              </a:lnSpc>
            </a:pPr>
            <a:r>
              <a:rPr lang="ja-JP" altLang="en-US" sz="1400" b="1" dirty="0" smtClean="0">
                <a:solidFill>
                  <a:srgbClr val="0000FF"/>
                </a:solidFill>
                <a:latin typeface="Times New Roman" pitchFamily="-111" charset="0"/>
                <a:ea typeface="HGP明朝E" pitchFamily="18" charset="-128"/>
              </a:rPr>
              <a:t> </a:t>
            </a:r>
            <a:r>
              <a:rPr lang="ja-JP" altLang="en-US" sz="1400" b="1" dirty="0">
                <a:solidFill>
                  <a:srgbClr val="0000FF"/>
                </a:solidFill>
                <a:latin typeface="Times New Roman" pitchFamily="-111" charset="0"/>
                <a:ea typeface="HGP明朝E" pitchFamily="18" charset="-128"/>
              </a:rPr>
              <a:t>　</a:t>
            </a:r>
            <a:r>
              <a:rPr lang="en-US" altLang="ja-JP" sz="1400" b="1" dirty="0" smtClean="0">
                <a:solidFill>
                  <a:srgbClr val="0000FF"/>
                </a:solidFill>
                <a:latin typeface="Times New Roman" pitchFamily="-111" charset="0"/>
                <a:ea typeface="HGP明朝E" pitchFamily="18" charset="-128"/>
              </a:rPr>
              <a:t>High order </a:t>
            </a:r>
            <a:r>
              <a:rPr lang="en-US" altLang="ja-JP" sz="1400" b="1" dirty="0" err="1" smtClean="0">
                <a:solidFill>
                  <a:srgbClr val="0000FF"/>
                </a:solidFill>
                <a:latin typeface="Times New Roman" pitchFamily="-111" charset="0"/>
                <a:ea typeface="HGP明朝E" pitchFamily="18" charset="-128"/>
              </a:rPr>
              <a:t>diffraction</a:t>
            </a:r>
            <a:r>
              <a:rPr lang="en-US" altLang="ja-JP" sz="1400" b="1" dirty="0" err="1" smtClean="0">
                <a:solidFill>
                  <a:srgbClr val="FF0000"/>
                </a:solidFill>
                <a:latin typeface="Times New Roman" pitchFamily="-111" charset="0"/>
                <a:cs typeface="Times New Roman" pitchFamily="-111" charset="0"/>
              </a:rPr>
              <a:t>【incoherent</a:t>
            </a:r>
            <a:r>
              <a:rPr lang="en-US" altLang="ja-JP" sz="1400" b="1" dirty="0" smtClean="0">
                <a:solidFill>
                  <a:srgbClr val="FF0000"/>
                </a:solidFill>
                <a:latin typeface="Times New Roman" pitchFamily="-111" charset="0"/>
                <a:cs typeface="Times New Roman" pitchFamily="-111" charset="0"/>
              </a:rPr>
              <a:t>】</a:t>
            </a:r>
            <a:endParaRPr lang="en-US" altLang="ja-JP" sz="1400" b="1" dirty="0">
              <a:solidFill>
                <a:srgbClr val="FF0000"/>
              </a:solidFill>
              <a:latin typeface="Times New Roman" pitchFamily="-111" charset="0"/>
              <a:cs typeface="Times New Roman" pitchFamily="-111" charset="0"/>
            </a:endParaRPr>
          </a:p>
          <a:p>
            <a:pPr>
              <a:lnSpc>
                <a:spcPct val="90000"/>
              </a:lnSpc>
            </a:pPr>
            <a:r>
              <a:rPr lang="ja-JP" altLang="en-US" sz="1400" b="1" dirty="0">
                <a:solidFill>
                  <a:srgbClr val="FF0000"/>
                </a:solidFill>
                <a:latin typeface="Times New Roman" pitchFamily="-111" charset="0"/>
                <a:ea typeface="HGP明朝E" pitchFamily="18" charset="-128"/>
              </a:rPr>
              <a:t>　 </a:t>
            </a:r>
            <a:r>
              <a:rPr lang="en-US" altLang="ja-JP" sz="1400" b="1" dirty="0" smtClean="0">
                <a:solidFill>
                  <a:srgbClr val="FF0000"/>
                </a:solidFill>
                <a:latin typeface="Times New Roman" pitchFamily="-111" charset="0"/>
                <a:ea typeface="HGP明朝E" pitchFamily="18" charset="-128"/>
              </a:rPr>
              <a:t>Thermal diffuse </a:t>
            </a:r>
          </a:p>
          <a:p>
            <a:pPr>
              <a:lnSpc>
                <a:spcPct val="90000"/>
              </a:lnSpc>
            </a:pPr>
            <a:r>
              <a:rPr lang="en-US" altLang="ja-JP" sz="1400" b="1" dirty="0">
                <a:solidFill>
                  <a:srgbClr val="FF0000"/>
                </a:solidFill>
                <a:latin typeface="Times New Roman" pitchFamily="-111" charset="0"/>
                <a:ea typeface="HGP明朝E" pitchFamily="18" charset="-128"/>
              </a:rPr>
              <a:t> </a:t>
            </a:r>
            <a:r>
              <a:rPr lang="en-US" altLang="ja-JP" sz="1400" b="1" dirty="0" smtClean="0">
                <a:solidFill>
                  <a:srgbClr val="FF0000"/>
                </a:solidFill>
                <a:latin typeface="Times New Roman" pitchFamily="-111" charset="0"/>
                <a:ea typeface="HGP明朝E" pitchFamily="18" charset="-128"/>
              </a:rPr>
              <a:t>   scattering</a:t>
            </a:r>
            <a:r>
              <a:rPr lang="ja-JP" altLang="en-US" sz="1400" b="1" dirty="0" smtClean="0">
                <a:solidFill>
                  <a:srgbClr val="FF0000"/>
                </a:solidFill>
                <a:latin typeface="Times New Roman" pitchFamily="-111" charset="0"/>
                <a:ea typeface="HGP明朝E" pitchFamily="18" charset="-128"/>
              </a:rPr>
              <a:t> </a:t>
            </a:r>
            <a:r>
              <a:rPr lang="en-US" altLang="ja-JP" sz="1400" b="1" dirty="0" smtClean="0">
                <a:solidFill>
                  <a:srgbClr val="FF0000"/>
                </a:solidFill>
                <a:latin typeface="Times New Roman" pitchFamily="-111" charset="0"/>
                <a:cs typeface="Times New Roman" pitchFamily="-111" charset="0"/>
              </a:rPr>
              <a:t>(</a:t>
            </a:r>
            <a:r>
              <a:rPr lang="en-US" altLang="ja-JP" sz="1400" b="1" dirty="0">
                <a:solidFill>
                  <a:srgbClr val="FF0000"/>
                </a:solidFill>
                <a:latin typeface="Times New Roman" pitchFamily="-111" charset="0"/>
                <a:cs typeface="Times New Roman" pitchFamily="-111" charset="0"/>
              </a:rPr>
              <a:t>TDS)</a:t>
            </a:r>
            <a:r>
              <a:rPr lang="ja-JP" altLang="en-US" sz="1400" b="1" dirty="0">
                <a:solidFill>
                  <a:srgbClr val="FF0000"/>
                </a:solidFill>
                <a:latin typeface="Times New Roman" pitchFamily="-111" charset="0"/>
                <a:ea typeface="HGP明朝E" pitchFamily="18" charset="-128"/>
              </a:rPr>
              <a:t>  </a:t>
            </a:r>
            <a:endParaRPr lang="en-US" altLang="ja-JP" sz="1400" b="1" dirty="0">
              <a:solidFill>
                <a:srgbClr val="FF0000"/>
              </a:solidFill>
              <a:latin typeface="Times New Roman" pitchFamily="-111" charset="0"/>
              <a:cs typeface="Times New Roman" pitchFamily="-111" charset="0"/>
            </a:endParaRPr>
          </a:p>
        </p:txBody>
      </p:sp>
      <p:sp>
        <p:nvSpPr>
          <p:cNvPr id="103" name="四角形吹き出し 102"/>
          <p:cNvSpPr/>
          <p:nvPr/>
        </p:nvSpPr>
        <p:spPr>
          <a:xfrm>
            <a:off x="2892425" y="2185214"/>
            <a:ext cx="1931987" cy="1307286"/>
          </a:xfrm>
          <a:prstGeom prst="wedgeRectCallout">
            <a:avLst>
              <a:gd name="adj1" fmla="val -39027"/>
              <a:gd name="adj2" fmla="val 55936"/>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aphicFrame>
        <p:nvGraphicFramePr>
          <p:cNvPr id="105474" name="Object 1"/>
          <p:cNvGraphicFramePr>
            <a:graphicFrameLocks noChangeAspect="1"/>
          </p:cNvGraphicFramePr>
          <p:nvPr/>
        </p:nvGraphicFramePr>
        <p:xfrm>
          <a:off x="5002214" y="4714875"/>
          <a:ext cx="3740151" cy="571500"/>
        </p:xfrm>
        <a:graphic>
          <a:graphicData uri="http://schemas.openxmlformats.org/presentationml/2006/ole">
            <mc:AlternateContent xmlns:mc="http://schemas.openxmlformats.org/markup-compatibility/2006">
              <mc:Choice xmlns:v="urn:schemas-microsoft-com:vml" Requires="v">
                <p:oleObj spid="_x0000_s105917" name="数式" r:id="rId6" imgW="1841500" imgH="279400" progId="Equation.3">
                  <p:embed/>
                </p:oleObj>
              </mc:Choice>
              <mc:Fallback>
                <p:oleObj name="数式" r:id="rId6" imgW="1841500" imgH="279400" progId="Equation.3">
                  <p:embed/>
                  <p:pic>
                    <p:nvPicPr>
                      <p:cNvPr id="0" name="Picture 2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2214" y="4714875"/>
                        <a:ext cx="3740151"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475" name="Object 3"/>
          <p:cNvGraphicFramePr>
            <a:graphicFrameLocks noChangeAspect="1"/>
          </p:cNvGraphicFramePr>
          <p:nvPr/>
        </p:nvGraphicFramePr>
        <p:xfrm>
          <a:off x="4968877" y="5286375"/>
          <a:ext cx="3889375" cy="571500"/>
        </p:xfrm>
        <a:graphic>
          <a:graphicData uri="http://schemas.openxmlformats.org/presentationml/2006/ole">
            <mc:AlternateContent xmlns:mc="http://schemas.openxmlformats.org/markup-compatibility/2006">
              <mc:Choice xmlns:v="urn:schemas-microsoft-com:vml" Requires="v">
                <p:oleObj spid="_x0000_s105918" name="数式" r:id="rId8" imgW="2032000" imgH="279400" progId="Equation.3">
                  <p:embed/>
                </p:oleObj>
              </mc:Choice>
              <mc:Fallback>
                <p:oleObj name="数式" r:id="rId8" imgW="2032000" imgH="279400" progId="Equation.3">
                  <p:embed/>
                  <p:pic>
                    <p:nvPicPr>
                      <p:cNvPr id="0" name="Picture 2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8877" y="5286375"/>
                        <a:ext cx="388937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486" name="正方形/長方形 48"/>
          <p:cNvSpPr>
            <a:spLocks noChangeArrowheads="1"/>
          </p:cNvSpPr>
          <p:nvPr/>
        </p:nvSpPr>
        <p:spPr bwMode="auto">
          <a:xfrm>
            <a:off x="4572000" y="5857876"/>
            <a:ext cx="457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600" i="1">
                <a:latin typeface="Times New Roman" pitchFamily="-111" charset="0"/>
                <a:cs typeface="Times New Roman" pitchFamily="-111" charset="0"/>
              </a:rPr>
              <a:t>s=sin(θ)/λ</a:t>
            </a:r>
            <a:r>
              <a:rPr lang="en-US" altLang="ja-JP" sz="1600">
                <a:latin typeface="Times New Roman" pitchFamily="-111" charset="0"/>
                <a:cs typeface="Times New Roman" pitchFamily="-111" charset="0"/>
              </a:rPr>
              <a:t>, </a:t>
            </a:r>
          </a:p>
          <a:p>
            <a:r>
              <a:rPr lang="en-US" altLang="ja-JP" sz="1600" i="1">
                <a:latin typeface="Times New Roman" pitchFamily="-111" charset="0"/>
                <a:cs typeface="Times New Roman" pitchFamily="-111" charset="0"/>
              </a:rPr>
              <a:t>f</a:t>
            </a:r>
            <a:r>
              <a:rPr lang="en-US" altLang="ja-JP" sz="1600" i="1" baseline="-25000">
                <a:latin typeface="Times New Roman" pitchFamily="-111" charset="0"/>
                <a:cs typeface="Times New Roman" pitchFamily="-111" charset="0"/>
              </a:rPr>
              <a:t>x</a:t>
            </a:r>
            <a:r>
              <a:rPr lang="en-US" altLang="ja-JP" sz="1600">
                <a:latin typeface="Times New Roman" pitchFamily="-111" charset="0"/>
                <a:cs typeface="Times New Roman" pitchFamily="-111" charset="0"/>
              </a:rPr>
              <a:t>(s)</a:t>
            </a:r>
            <a:r>
              <a:rPr lang="ja-JP" altLang="en-US" sz="1600">
                <a:latin typeface="Times New Roman" pitchFamily="-111" charset="0"/>
                <a:cs typeface="Times New Roman" pitchFamily="-111" charset="0"/>
              </a:rPr>
              <a:t> </a:t>
            </a:r>
            <a:r>
              <a:rPr lang="en-US" altLang="ja-JP" sz="1600">
                <a:latin typeface="Times New Roman" pitchFamily="-111" charset="0"/>
                <a:cs typeface="Times New Roman" pitchFamily="-111" charset="0"/>
              </a:rPr>
              <a:t>; the atomic structure factor for electron </a:t>
            </a:r>
          </a:p>
          <a:p>
            <a:r>
              <a:rPr lang="en-US" altLang="ja-JP" sz="1600" i="1">
                <a:latin typeface="Times New Roman" pitchFamily="-111" charset="0"/>
                <a:cs typeface="Times New Roman" pitchFamily="-111" charset="0"/>
              </a:rPr>
              <a:t>M</a:t>
            </a:r>
            <a:r>
              <a:rPr lang="en-US" altLang="ja-JP" sz="1600" i="1" baseline="-25000">
                <a:latin typeface="Times New Roman" pitchFamily="-111" charset="0"/>
                <a:cs typeface="Times New Roman" pitchFamily="-111" charset="0"/>
              </a:rPr>
              <a:t>x</a:t>
            </a:r>
            <a:r>
              <a:rPr lang="en-US" altLang="ja-JP" sz="1600">
                <a:latin typeface="Times New Roman" pitchFamily="-111" charset="0"/>
                <a:cs typeface="Times New Roman" pitchFamily="-111" charset="0"/>
              </a:rPr>
              <a:t>(s) =</a:t>
            </a:r>
            <a:r>
              <a:rPr lang="en-US" altLang="ja-JP" sz="1600" i="1">
                <a:latin typeface="Times New Roman" pitchFamily="-111" charset="0"/>
                <a:cs typeface="Times New Roman" pitchFamily="-111" charset="0"/>
              </a:rPr>
              <a:t>Bs</a:t>
            </a:r>
            <a:r>
              <a:rPr lang="en-US" altLang="ja-JP" sz="1600" i="1" baseline="30000">
                <a:latin typeface="Times New Roman" pitchFamily="-111" charset="0"/>
                <a:cs typeface="Times New Roman" pitchFamily="-111" charset="0"/>
              </a:rPr>
              <a:t>2</a:t>
            </a:r>
            <a:r>
              <a:rPr lang="en-US" altLang="ja-JP" sz="1600">
                <a:latin typeface="Times New Roman" pitchFamily="-111" charset="0"/>
                <a:cs typeface="Times New Roman" pitchFamily="-111" charset="0"/>
              </a:rPr>
              <a:t>; the temperature factor of each element </a:t>
            </a:r>
            <a:r>
              <a:rPr lang="en-US" altLang="ja-JP" sz="1600" i="1">
                <a:latin typeface="Times New Roman" pitchFamily="-111" charset="0"/>
                <a:cs typeface="Times New Roman" pitchFamily="-111" charset="0"/>
              </a:rPr>
              <a:t>x</a:t>
            </a:r>
            <a:endParaRPr lang="en-US" altLang="ja-JP" sz="1600">
              <a:latin typeface="Times New Roman" pitchFamily="-111" charset="0"/>
              <a:cs typeface="Times New Roman" pitchFamily="-111" charset="0"/>
            </a:endParaRPr>
          </a:p>
          <a:p>
            <a:r>
              <a:rPr lang="en-US" altLang="ja-JP" sz="1600" i="1">
                <a:latin typeface="Times New Roman" pitchFamily="-111" charset="0"/>
                <a:cs typeface="Times New Roman" pitchFamily="-111" charset="0"/>
              </a:rPr>
              <a:t>B</a:t>
            </a:r>
            <a:r>
              <a:rPr lang="en-US" altLang="ja-JP" sz="1600">
                <a:latin typeface="Times New Roman" pitchFamily="-111" charset="0"/>
                <a:cs typeface="Times New Roman" pitchFamily="-111" charset="0"/>
              </a:rPr>
              <a:t> ; Debye-Waller factor </a:t>
            </a:r>
            <a:endParaRPr lang="ja-JP" altLang="en-US" sz="1600">
              <a:latin typeface="Times New Roman" pitchFamily="-111" charset="0"/>
              <a:cs typeface="Times New Roman" pitchFamily="-111" charset="0"/>
            </a:endParaRPr>
          </a:p>
        </p:txBody>
      </p:sp>
      <p:grpSp>
        <p:nvGrpSpPr>
          <p:cNvPr id="105487" name="Group 197"/>
          <p:cNvGrpSpPr>
            <a:grpSpLocks noChangeAspect="1"/>
          </p:cNvGrpSpPr>
          <p:nvPr/>
        </p:nvGrpSpPr>
        <p:grpSpPr bwMode="auto">
          <a:xfrm>
            <a:off x="963613" y="2441575"/>
            <a:ext cx="2000251" cy="2571750"/>
            <a:chOff x="1762" y="5745"/>
            <a:chExt cx="3016" cy="4903"/>
          </a:xfrm>
        </p:grpSpPr>
        <p:sp>
          <p:nvSpPr>
            <p:cNvPr id="105497" name="Oval 30"/>
            <p:cNvSpPr>
              <a:spLocks noChangeAspect="1" noChangeArrowheads="1"/>
            </p:cNvSpPr>
            <p:nvPr/>
          </p:nvSpPr>
          <p:spPr bwMode="auto">
            <a:xfrm>
              <a:off x="1762" y="8912"/>
              <a:ext cx="3016" cy="1736"/>
            </a:xfrm>
            <a:prstGeom prst="ellipse">
              <a:avLst/>
            </a:prstGeom>
            <a:solidFill>
              <a:srgbClr val="9999FF"/>
            </a:solidFill>
            <a:ln w="9525">
              <a:solidFill>
                <a:srgbClr val="000000"/>
              </a:solidFill>
              <a:round/>
              <a:headEnd/>
              <a:tailEnd/>
            </a:ln>
          </p:spPr>
          <p:txBody>
            <a:bodyPr anchor="ctr"/>
            <a:lstStyle/>
            <a:p>
              <a:endParaRPr lang="ja-JP" altLang="en-US"/>
            </a:p>
          </p:txBody>
        </p:sp>
        <p:sp>
          <p:nvSpPr>
            <p:cNvPr id="105498" name="Oval 31"/>
            <p:cNvSpPr>
              <a:spLocks noChangeAspect="1" noChangeArrowheads="1"/>
            </p:cNvSpPr>
            <p:nvPr/>
          </p:nvSpPr>
          <p:spPr bwMode="auto">
            <a:xfrm>
              <a:off x="2365" y="9205"/>
              <a:ext cx="1820" cy="1070"/>
            </a:xfrm>
            <a:prstGeom prst="ellipse">
              <a:avLst/>
            </a:prstGeom>
            <a:solidFill>
              <a:schemeClr val="bg1"/>
            </a:solidFill>
            <a:ln w="9525">
              <a:solidFill>
                <a:srgbClr val="000000"/>
              </a:solidFill>
              <a:round/>
              <a:headEnd/>
              <a:tailEnd/>
            </a:ln>
          </p:spPr>
          <p:txBody>
            <a:bodyPr anchor="ctr"/>
            <a:lstStyle/>
            <a:p>
              <a:endParaRPr lang="ja-JP" altLang="en-US"/>
            </a:p>
          </p:txBody>
        </p:sp>
        <p:sp>
          <p:nvSpPr>
            <p:cNvPr id="105499" name="Oval 32"/>
            <p:cNvSpPr>
              <a:spLocks noChangeAspect="1" noChangeArrowheads="1"/>
            </p:cNvSpPr>
            <p:nvPr/>
          </p:nvSpPr>
          <p:spPr bwMode="auto">
            <a:xfrm>
              <a:off x="3004" y="9621"/>
              <a:ext cx="544" cy="26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105500" name="Oval 33"/>
            <p:cNvSpPr>
              <a:spLocks noChangeAspect="1" noChangeArrowheads="1"/>
            </p:cNvSpPr>
            <p:nvPr/>
          </p:nvSpPr>
          <p:spPr bwMode="auto">
            <a:xfrm>
              <a:off x="3004" y="9487"/>
              <a:ext cx="544" cy="26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105501" name="Oval 34"/>
            <p:cNvSpPr>
              <a:spLocks noChangeAspect="1" noChangeArrowheads="1"/>
            </p:cNvSpPr>
            <p:nvPr/>
          </p:nvSpPr>
          <p:spPr bwMode="auto">
            <a:xfrm>
              <a:off x="3003" y="9765"/>
              <a:ext cx="544" cy="26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105502" name="Oval 35"/>
            <p:cNvSpPr>
              <a:spLocks noChangeAspect="1" noChangeArrowheads="1"/>
            </p:cNvSpPr>
            <p:nvPr/>
          </p:nvSpPr>
          <p:spPr bwMode="auto">
            <a:xfrm>
              <a:off x="2727" y="9619"/>
              <a:ext cx="544" cy="26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105503" name="Oval 36"/>
            <p:cNvSpPr>
              <a:spLocks noChangeAspect="1" noChangeArrowheads="1"/>
            </p:cNvSpPr>
            <p:nvPr/>
          </p:nvSpPr>
          <p:spPr bwMode="auto">
            <a:xfrm>
              <a:off x="3269" y="9619"/>
              <a:ext cx="545" cy="26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105504" name="Oval 37"/>
            <p:cNvSpPr>
              <a:spLocks noChangeAspect="1" noChangeArrowheads="1"/>
            </p:cNvSpPr>
            <p:nvPr/>
          </p:nvSpPr>
          <p:spPr bwMode="auto">
            <a:xfrm>
              <a:off x="3596" y="9619"/>
              <a:ext cx="543" cy="26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105505" name="Oval 38"/>
            <p:cNvSpPr>
              <a:spLocks noChangeAspect="1" noChangeArrowheads="1"/>
            </p:cNvSpPr>
            <p:nvPr/>
          </p:nvSpPr>
          <p:spPr bwMode="auto">
            <a:xfrm>
              <a:off x="2423" y="9619"/>
              <a:ext cx="544" cy="26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105506" name="Oval 39"/>
            <p:cNvSpPr>
              <a:spLocks noChangeAspect="1" noChangeArrowheads="1"/>
            </p:cNvSpPr>
            <p:nvPr/>
          </p:nvSpPr>
          <p:spPr bwMode="auto">
            <a:xfrm>
              <a:off x="3004" y="9287"/>
              <a:ext cx="544" cy="26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105507" name="Line 41"/>
            <p:cNvSpPr>
              <a:spLocks noChangeAspect="1" noChangeShapeType="1"/>
            </p:cNvSpPr>
            <p:nvPr/>
          </p:nvSpPr>
          <p:spPr bwMode="auto">
            <a:xfrm flipH="1">
              <a:off x="3029" y="7681"/>
              <a:ext cx="240" cy="2006"/>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08" name="Line 42"/>
            <p:cNvSpPr>
              <a:spLocks noChangeAspect="1" noChangeShapeType="1"/>
            </p:cNvSpPr>
            <p:nvPr/>
          </p:nvSpPr>
          <p:spPr bwMode="auto">
            <a:xfrm>
              <a:off x="3287" y="7676"/>
              <a:ext cx="252" cy="2016"/>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09" name="Line 43"/>
            <p:cNvSpPr>
              <a:spLocks noChangeAspect="1" noChangeShapeType="1"/>
            </p:cNvSpPr>
            <p:nvPr/>
          </p:nvSpPr>
          <p:spPr bwMode="auto">
            <a:xfrm flipH="1">
              <a:off x="2727" y="7681"/>
              <a:ext cx="542" cy="2072"/>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10" name="Line 44"/>
            <p:cNvSpPr>
              <a:spLocks noChangeAspect="1" noChangeShapeType="1"/>
            </p:cNvSpPr>
            <p:nvPr/>
          </p:nvSpPr>
          <p:spPr bwMode="auto">
            <a:xfrm>
              <a:off x="3283" y="7681"/>
              <a:ext cx="541" cy="2072"/>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11" name="Line 45"/>
            <p:cNvSpPr>
              <a:spLocks noChangeAspect="1" noChangeShapeType="1"/>
            </p:cNvSpPr>
            <p:nvPr/>
          </p:nvSpPr>
          <p:spPr bwMode="auto">
            <a:xfrm flipH="1">
              <a:off x="2425" y="7681"/>
              <a:ext cx="844" cy="2072"/>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12" name="Line 46"/>
            <p:cNvSpPr>
              <a:spLocks noChangeAspect="1" noChangeShapeType="1"/>
            </p:cNvSpPr>
            <p:nvPr/>
          </p:nvSpPr>
          <p:spPr bwMode="auto">
            <a:xfrm>
              <a:off x="3280" y="7688"/>
              <a:ext cx="848" cy="2058"/>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05513" name="Group 54"/>
            <p:cNvGrpSpPr>
              <a:grpSpLocks noChangeAspect="1"/>
            </p:cNvGrpSpPr>
            <p:nvPr/>
          </p:nvGrpSpPr>
          <p:grpSpPr bwMode="auto">
            <a:xfrm>
              <a:off x="2484" y="7206"/>
              <a:ext cx="1595" cy="432"/>
              <a:chOff x="3518" y="2384"/>
              <a:chExt cx="1072" cy="696"/>
            </a:xfrm>
          </p:grpSpPr>
          <p:grpSp>
            <p:nvGrpSpPr>
              <p:cNvPr id="105555" name="Group 55"/>
              <p:cNvGrpSpPr>
                <a:grpSpLocks noChangeAspect="1"/>
              </p:cNvGrpSpPr>
              <p:nvPr/>
            </p:nvGrpSpPr>
            <p:grpSpPr bwMode="auto">
              <a:xfrm>
                <a:off x="3518" y="2384"/>
                <a:ext cx="88" cy="696"/>
                <a:chOff x="3518" y="2384"/>
                <a:chExt cx="88" cy="696"/>
              </a:xfrm>
            </p:grpSpPr>
            <p:sp>
              <p:nvSpPr>
                <p:cNvPr id="105610" name="Oval 56"/>
                <p:cNvSpPr>
                  <a:spLocks noChangeAspect="1" noChangeArrowheads="1"/>
                </p:cNvSpPr>
                <p:nvPr/>
              </p:nvSpPr>
              <p:spPr bwMode="auto">
                <a:xfrm>
                  <a:off x="3518"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11" name="Oval 57"/>
                <p:cNvSpPr>
                  <a:spLocks noChangeAspect="1" noChangeArrowheads="1"/>
                </p:cNvSpPr>
                <p:nvPr/>
              </p:nvSpPr>
              <p:spPr bwMode="auto">
                <a:xfrm>
                  <a:off x="3518"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12" name="Oval 58"/>
                <p:cNvSpPr>
                  <a:spLocks noChangeAspect="1" noChangeArrowheads="1"/>
                </p:cNvSpPr>
                <p:nvPr/>
              </p:nvSpPr>
              <p:spPr bwMode="auto">
                <a:xfrm>
                  <a:off x="3518"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13" name="Oval 59"/>
                <p:cNvSpPr>
                  <a:spLocks noChangeAspect="1" noChangeArrowheads="1"/>
                </p:cNvSpPr>
                <p:nvPr/>
              </p:nvSpPr>
              <p:spPr bwMode="auto">
                <a:xfrm>
                  <a:off x="3518"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14" name="Oval 60"/>
                <p:cNvSpPr>
                  <a:spLocks noChangeAspect="1" noChangeArrowheads="1"/>
                </p:cNvSpPr>
                <p:nvPr/>
              </p:nvSpPr>
              <p:spPr bwMode="auto">
                <a:xfrm>
                  <a:off x="3518"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15" name="Oval 61"/>
                <p:cNvSpPr>
                  <a:spLocks noChangeAspect="1" noChangeArrowheads="1"/>
                </p:cNvSpPr>
                <p:nvPr/>
              </p:nvSpPr>
              <p:spPr bwMode="auto">
                <a:xfrm>
                  <a:off x="3518"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16" name="Oval 62"/>
                <p:cNvSpPr>
                  <a:spLocks noChangeAspect="1" noChangeArrowheads="1"/>
                </p:cNvSpPr>
                <p:nvPr/>
              </p:nvSpPr>
              <p:spPr bwMode="auto">
                <a:xfrm>
                  <a:off x="3518"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17" name="Oval 63"/>
                <p:cNvSpPr>
                  <a:spLocks noChangeAspect="1" noChangeArrowheads="1"/>
                </p:cNvSpPr>
                <p:nvPr/>
              </p:nvSpPr>
              <p:spPr bwMode="auto">
                <a:xfrm>
                  <a:off x="3518"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105556" name="Group 64"/>
              <p:cNvGrpSpPr>
                <a:grpSpLocks noChangeAspect="1"/>
              </p:cNvGrpSpPr>
              <p:nvPr/>
            </p:nvGrpSpPr>
            <p:grpSpPr bwMode="auto">
              <a:xfrm>
                <a:off x="3686" y="2384"/>
                <a:ext cx="80" cy="696"/>
                <a:chOff x="3686" y="2384"/>
                <a:chExt cx="80" cy="696"/>
              </a:xfrm>
            </p:grpSpPr>
            <p:sp>
              <p:nvSpPr>
                <p:cNvPr id="105602" name="Oval 65"/>
                <p:cNvSpPr>
                  <a:spLocks noChangeAspect="1" noChangeArrowheads="1"/>
                </p:cNvSpPr>
                <p:nvPr/>
              </p:nvSpPr>
              <p:spPr bwMode="auto">
                <a:xfrm>
                  <a:off x="3686" y="238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03" name="Oval 66"/>
                <p:cNvSpPr>
                  <a:spLocks noChangeAspect="1" noChangeArrowheads="1"/>
                </p:cNvSpPr>
                <p:nvPr/>
              </p:nvSpPr>
              <p:spPr bwMode="auto">
                <a:xfrm>
                  <a:off x="3686" y="247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04" name="Oval 67"/>
                <p:cNvSpPr>
                  <a:spLocks noChangeAspect="1" noChangeArrowheads="1"/>
                </p:cNvSpPr>
                <p:nvPr/>
              </p:nvSpPr>
              <p:spPr bwMode="auto">
                <a:xfrm>
                  <a:off x="3686" y="2560"/>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05" name="Oval 68"/>
                <p:cNvSpPr>
                  <a:spLocks noChangeAspect="1" noChangeArrowheads="1"/>
                </p:cNvSpPr>
                <p:nvPr/>
              </p:nvSpPr>
              <p:spPr bwMode="auto">
                <a:xfrm>
                  <a:off x="3686" y="2648"/>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06" name="Oval 69"/>
                <p:cNvSpPr>
                  <a:spLocks noChangeAspect="1" noChangeArrowheads="1"/>
                </p:cNvSpPr>
                <p:nvPr/>
              </p:nvSpPr>
              <p:spPr bwMode="auto">
                <a:xfrm>
                  <a:off x="3686" y="2736"/>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07" name="Oval 70"/>
                <p:cNvSpPr>
                  <a:spLocks noChangeAspect="1" noChangeArrowheads="1"/>
                </p:cNvSpPr>
                <p:nvPr/>
              </p:nvSpPr>
              <p:spPr bwMode="auto">
                <a:xfrm>
                  <a:off x="3686" y="282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08" name="Oval 71"/>
                <p:cNvSpPr>
                  <a:spLocks noChangeAspect="1" noChangeArrowheads="1"/>
                </p:cNvSpPr>
                <p:nvPr/>
              </p:nvSpPr>
              <p:spPr bwMode="auto">
                <a:xfrm>
                  <a:off x="3686" y="291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09" name="Oval 72"/>
                <p:cNvSpPr>
                  <a:spLocks noChangeAspect="1" noChangeArrowheads="1"/>
                </p:cNvSpPr>
                <p:nvPr/>
              </p:nvSpPr>
              <p:spPr bwMode="auto">
                <a:xfrm>
                  <a:off x="3686" y="3000"/>
                  <a:ext cx="80"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105557" name="Group 73"/>
              <p:cNvGrpSpPr>
                <a:grpSpLocks noChangeAspect="1"/>
              </p:cNvGrpSpPr>
              <p:nvPr/>
            </p:nvGrpSpPr>
            <p:grpSpPr bwMode="auto">
              <a:xfrm>
                <a:off x="3846" y="2384"/>
                <a:ext cx="88" cy="696"/>
                <a:chOff x="3846" y="2384"/>
                <a:chExt cx="88" cy="696"/>
              </a:xfrm>
            </p:grpSpPr>
            <p:sp>
              <p:nvSpPr>
                <p:cNvPr id="105594" name="Oval 74"/>
                <p:cNvSpPr>
                  <a:spLocks noChangeAspect="1" noChangeArrowheads="1"/>
                </p:cNvSpPr>
                <p:nvPr/>
              </p:nvSpPr>
              <p:spPr bwMode="auto">
                <a:xfrm>
                  <a:off x="3846"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95" name="Oval 75"/>
                <p:cNvSpPr>
                  <a:spLocks noChangeAspect="1" noChangeArrowheads="1"/>
                </p:cNvSpPr>
                <p:nvPr/>
              </p:nvSpPr>
              <p:spPr bwMode="auto">
                <a:xfrm>
                  <a:off x="3846"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96" name="Oval 76"/>
                <p:cNvSpPr>
                  <a:spLocks noChangeAspect="1" noChangeArrowheads="1"/>
                </p:cNvSpPr>
                <p:nvPr/>
              </p:nvSpPr>
              <p:spPr bwMode="auto">
                <a:xfrm>
                  <a:off x="3846"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97" name="Oval 77"/>
                <p:cNvSpPr>
                  <a:spLocks noChangeAspect="1" noChangeArrowheads="1"/>
                </p:cNvSpPr>
                <p:nvPr/>
              </p:nvSpPr>
              <p:spPr bwMode="auto">
                <a:xfrm>
                  <a:off x="3846"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98" name="Oval 78"/>
                <p:cNvSpPr>
                  <a:spLocks noChangeAspect="1" noChangeArrowheads="1"/>
                </p:cNvSpPr>
                <p:nvPr/>
              </p:nvSpPr>
              <p:spPr bwMode="auto">
                <a:xfrm>
                  <a:off x="3846"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99" name="Oval 79"/>
                <p:cNvSpPr>
                  <a:spLocks noChangeAspect="1" noChangeArrowheads="1"/>
                </p:cNvSpPr>
                <p:nvPr/>
              </p:nvSpPr>
              <p:spPr bwMode="auto">
                <a:xfrm>
                  <a:off x="3846"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00" name="Oval 80"/>
                <p:cNvSpPr>
                  <a:spLocks noChangeAspect="1" noChangeArrowheads="1"/>
                </p:cNvSpPr>
                <p:nvPr/>
              </p:nvSpPr>
              <p:spPr bwMode="auto">
                <a:xfrm>
                  <a:off x="3846"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601" name="Oval 81"/>
                <p:cNvSpPr>
                  <a:spLocks noChangeAspect="1" noChangeArrowheads="1"/>
                </p:cNvSpPr>
                <p:nvPr/>
              </p:nvSpPr>
              <p:spPr bwMode="auto">
                <a:xfrm>
                  <a:off x="3846"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105558" name="Group 82"/>
              <p:cNvGrpSpPr>
                <a:grpSpLocks noChangeAspect="1"/>
              </p:cNvGrpSpPr>
              <p:nvPr/>
            </p:nvGrpSpPr>
            <p:grpSpPr bwMode="auto">
              <a:xfrm>
                <a:off x="4014" y="2384"/>
                <a:ext cx="80" cy="696"/>
                <a:chOff x="4014" y="2384"/>
                <a:chExt cx="80" cy="696"/>
              </a:xfrm>
            </p:grpSpPr>
            <p:sp>
              <p:nvSpPr>
                <p:cNvPr id="105586" name="Oval 83"/>
                <p:cNvSpPr>
                  <a:spLocks noChangeAspect="1" noChangeArrowheads="1"/>
                </p:cNvSpPr>
                <p:nvPr/>
              </p:nvSpPr>
              <p:spPr bwMode="auto">
                <a:xfrm>
                  <a:off x="4014" y="238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87" name="Oval 84"/>
                <p:cNvSpPr>
                  <a:spLocks noChangeAspect="1" noChangeArrowheads="1"/>
                </p:cNvSpPr>
                <p:nvPr/>
              </p:nvSpPr>
              <p:spPr bwMode="auto">
                <a:xfrm>
                  <a:off x="4014" y="247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88" name="Oval 85"/>
                <p:cNvSpPr>
                  <a:spLocks noChangeAspect="1" noChangeArrowheads="1"/>
                </p:cNvSpPr>
                <p:nvPr/>
              </p:nvSpPr>
              <p:spPr bwMode="auto">
                <a:xfrm>
                  <a:off x="4014" y="2560"/>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89" name="Oval 86"/>
                <p:cNvSpPr>
                  <a:spLocks noChangeAspect="1" noChangeArrowheads="1"/>
                </p:cNvSpPr>
                <p:nvPr/>
              </p:nvSpPr>
              <p:spPr bwMode="auto">
                <a:xfrm>
                  <a:off x="4014" y="2648"/>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90" name="Oval 87"/>
                <p:cNvSpPr>
                  <a:spLocks noChangeAspect="1" noChangeArrowheads="1"/>
                </p:cNvSpPr>
                <p:nvPr/>
              </p:nvSpPr>
              <p:spPr bwMode="auto">
                <a:xfrm>
                  <a:off x="4014" y="2736"/>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91" name="Oval 88"/>
                <p:cNvSpPr>
                  <a:spLocks noChangeAspect="1" noChangeArrowheads="1"/>
                </p:cNvSpPr>
                <p:nvPr/>
              </p:nvSpPr>
              <p:spPr bwMode="auto">
                <a:xfrm>
                  <a:off x="4014" y="282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92" name="Oval 89"/>
                <p:cNvSpPr>
                  <a:spLocks noChangeAspect="1" noChangeArrowheads="1"/>
                </p:cNvSpPr>
                <p:nvPr/>
              </p:nvSpPr>
              <p:spPr bwMode="auto">
                <a:xfrm>
                  <a:off x="4014" y="291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93" name="Oval 90"/>
                <p:cNvSpPr>
                  <a:spLocks noChangeAspect="1" noChangeArrowheads="1"/>
                </p:cNvSpPr>
                <p:nvPr/>
              </p:nvSpPr>
              <p:spPr bwMode="auto">
                <a:xfrm>
                  <a:off x="4014" y="3000"/>
                  <a:ext cx="80"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105559" name="Group 91"/>
              <p:cNvGrpSpPr>
                <a:grpSpLocks noChangeAspect="1"/>
              </p:cNvGrpSpPr>
              <p:nvPr/>
            </p:nvGrpSpPr>
            <p:grpSpPr bwMode="auto">
              <a:xfrm>
                <a:off x="4174" y="2384"/>
                <a:ext cx="88" cy="696"/>
                <a:chOff x="4174" y="2384"/>
                <a:chExt cx="88" cy="696"/>
              </a:xfrm>
            </p:grpSpPr>
            <p:sp>
              <p:nvSpPr>
                <p:cNvPr id="105578" name="Oval 92"/>
                <p:cNvSpPr>
                  <a:spLocks noChangeAspect="1" noChangeArrowheads="1"/>
                </p:cNvSpPr>
                <p:nvPr/>
              </p:nvSpPr>
              <p:spPr bwMode="auto">
                <a:xfrm>
                  <a:off x="4174"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79" name="Oval 93"/>
                <p:cNvSpPr>
                  <a:spLocks noChangeAspect="1" noChangeArrowheads="1"/>
                </p:cNvSpPr>
                <p:nvPr/>
              </p:nvSpPr>
              <p:spPr bwMode="auto">
                <a:xfrm>
                  <a:off x="4174"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80" name="Oval 94"/>
                <p:cNvSpPr>
                  <a:spLocks noChangeAspect="1" noChangeArrowheads="1"/>
                </p:cNvSpPr>
                <p:nvPr/>
              </p:nvSpPr>
              <p:spPr bwMode="auto">
                <a:xfrm>
                  <a:off x="4174"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81" name="Oval 95"/>
                <p:cNvSpPr>
                  <a:spLocks noChangeAspect="1" noChangeArrowheads="1"/>
                </p:cNvSpPr>
                <p:nvPr/>
              </p:nvSpPr>
              <p:spPr bwMode="auto">
                <a:xfrm>
                  <a:off x="4174"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82" name="Oval 96"/>
                <p:cNvSpPr>
                  <a:spLocks noChangeAspect="1" noChangeArrowheads="1"/>
                </p:cNvSpPr>
                <p:nvPr/>
              </p:nvSpPr>
              <p:spPr bwMode="auto">
                <a:xfrm>
                  <a:off x="4174"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83" name="Oval 97"/>
                <p:cNvSpPr>
                  <a:spLocks noChangeAspect="1" noChangeArrowheads="1"/>
                </p:cNvSpPr>
                <p:nvPr/>
              </p:nvSpPr>
              <p:spPr bwMode="auto">
                <a:xfrm>
                  <a:off x="4174"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84" name="Oval 98"/>
                <p:cNvSpPr>
                  <a:spLocks noChangeAspect="1" noChangeArrowheads="1"/>
                </p:cNvSpPr>
                <p:nvPr/>
              </p:nvSpPr>
              <p:spPr bwMode="auto">
                <a:xfrm>
                  <a:off x="4174"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85" name="Oval 99"/>
                <p:cNvSpPr>
                  <a:spLocks noChangeAspect="1" noChangeArrowheads="1"/>
                </p:cNvSpPr>
                <p:nvPr/>
              </p:nvSpPr>
              <p:spPr bwMode="auto">
                <a:xfrm>
                  <a:off x="4174"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105560" name="Group 100"/>
              <p:cNvGrpSpPr>
                <a:grpSpLocks noChangeAspect="1"/>
              </p:cNvGrpSpPr>
              <p:nvPr/>
            </p:nvGrpSpPr>
            <p:grpSpPr bwMode="auto">
              <a:xfrm>
                <a:off x="4342" y="2384"/>
                <a:ext cx="80" cy="696"/>
                <a:chOff x="4342" y="2384"/>
                <a:chExt cx="80" cy="696"/>
              </a:xfrm>
            </p:grpSpPr>
            <p:sp>
              <p:nvSpPr>
                <p:cNvPr id="105570" name="Oval 101"/>
                <p:cNvSpPr>
                  <a:spLocks noChangeAspect="1" noChangeArrowheads="1"/>
                </p:cNvSpPr>
                <p:nvPr/>
              </p:nvSpPr>
              <p:spPr bwMode="auto">
                <a:xfrm>
                  <a:off x="4342" y="238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71" name="Oval 102"/>
                <p:cNvSpPr>
                  <a:spLocks noChangeAspect="1" noChangeArrowheads="1"/>
                </p:cNvSpPr>
                <p:nvPr/>
              </p:nvSpPr>
              <p:spPr bwMode="auto">
                <a:xfrm>
                  <a:off x="4342" y="247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72" name="Oval 103"/>
                <p:cNvSpPr>
                  <a:spLocks noChangeAspect="1" noChangeArrowheads="1"/>
                </p:cNvSpPr>
                <p:nvPr/>
              </p:nvSpPr>
              <p:spPr bwMode="auto">
                <a:xfrm>
                  <a:off x="4342" y="2560"/>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73" name="Oval 104"/>
                <p:cNvSpPr>
                  <a:spLocks noChangeAspect="1" noChangeArrowheads="1"/>
                </p:cNvSpPr>
                <p:nvPr/>
              </p:nvSpPr>
              <p:spPr bwMode="auto">
                <a:xfrm>
                  <a:off x="4342" y="2648"/>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74" name="Oval 105"/>
                <p:cNvSpPr>
                  <a:spLocks noChangeAspect="1" noChangeArrowheads="1"/>
                </p:cNvSpPr>
                <p:nvPr/>
              </p:nvSpPr>
              <p:spPr bwMode="auto">
                <a:xfrm>
                  <a:off x="4342" y="2736"/>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75" name="Oval 106"/>
                <p:cNvSpPr>
                  <a:spLocks noChangeAspect="1" noChangeArrowheads="1"/>
                </p:cNvSpPr>
                <p:nvPr/>
              </p:nvSpPr>
              <p:spPr bwMode="auto">
                <a:xfrm>
                  <a:off x="4342" y="282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76" name="Oval 107"/>
                <p:cNvSpPr>
                  <a:spLocks noChangeAspect="1" noChangeArrowheads="1"/>
                </p:cNvSpPr>
                <p:nvPr/>
              </p:nvSpPr>
              <p:spPr bwMode="auto">
                <a:xfrm>
                  <a:off x="4342" y="291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77" name="Oval 108"/>
                <p:cNvSpPr>
                  <a:spLocks noChangeAspect="1" noChangeArrowheads="1"/>
                </p:cNvSpPr>
                <p:nvPr/>
              </p:nvSpPr>
              <p:spPr bwMode="auto">
                <a:xfrm>
                  <a:off x="4342" y="3000"/>
                  <a:ext cx="80"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105561" name="Group 109"/>
              <p:cNvGrpSpPr>
                <a:grpSpLocks noChangeAspect="1"/>
              </p:cNvGrpSpPr>
              <p:nvPr/>
            </p:nvGrpSpPr>
            <p:grpSpPr bwMode="auto">
              <a:xfrm>
                <a:off x="4502" y="2384"/>
                <a:ext cx="88" cy="696"/>
                <a:chOff x="4502" y="2384"/>
                <a:chExt cx="88" cy="696"/>
              </a:xfrm>
            </p:grpSpPr>
            <p:sp>
              <p:nvSpPr>
                <p:cNvPr id="105562" name="Oval 110"/>
                <p:cNvSpPr>
                  <a:spLocks noChangeAspect="1" noChangeArrowheads="1"/>
                </p:cNvSpPr>
                <p:nvPr/>
              </p:nvSpPr>
              <p:spPr bwMode="auto">
                <a:xfrm>
                  <a:off x="4502"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63" name="Oval 111"/>
                <p:cNvSpPr>
                  <a:spLocks noChangeAspect="1" noChangeArrowheads="1"/>
                </p:cNvSpPr>
                <p:nvPr/>
              </p:nvSpPr>
              <p:spPr bwMode="auto">
                <a:xfrm>
                  <a:off x="4502"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64" name="Oval 112"/>
                <p:cNvSpPr>
                  <a:spLocks noChangeAspect="1" noChangeArrowheads="1"/>
                </p:cNvSpPr>
                <p:nvPr/>
              </p:nvSpPr>
              <p:spPr bwMode="auto">
                <a:xfrm>
                  <a:off x="4502"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65" name="Oval 113"/>
                <p:cNvSpPr>
                  <a:spLocks noChangeAspect="1" noChangeArrowheads="1"/>
                </p:cNvSpPr>
                <p:nvPr/>
              </p:nvSpPr>
              <p:spPr bwMode="auto">
                <a:xfrm>
                  <a:off x="4502"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66" name="Oval 114"/>
                <p:cNvSpPr>
                  <a:spLocks noChangeAspect="1" noChangeArrowheads="1"/>
                </p:cNvSpPr>
                <p:nvPr/>
              </p:nvSpPr>
              <p:spPr bwMode="auto">
                <a:xfrm>
                  <a:off x="4502"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67" name="Oval 115"/>
                <p:cNvSpPr>
                  <a:spLocks noChangeAspect="1" noChangeArrowheads="1"/>
                </p:cNvSpPr>
                <p:nvPr/>
              </p:nvSpPr>
              <p:spPr bwMode="auto">
                <a:xfrm>
                  <a:off x="4502"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68" name="Oval 116"/>
                <p:cNvSpPr>
                  <a:spLocks noChangeAspect="1" noChangeArrowheads="1"/>
                </p:cNvSpPr>
                <p:nvPr/>
              </p:nvSpPr>
              <p:spPr bwMode="auto">
                <a:xfrm>
                  <a:off x="4502"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105569" name="Oval 117"/>
                <p:cNvSpPr>
                  <a:spLocks noChangeAspect="1" noChangeArrowheads="1"/>
                </p:cNvSpPr>
                <p:nvPr/>
              </p:nvSpPr>
              <p:spPr bwMode="auto">
                <a:xfrm>
                  <a:off x="4502"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grpSp>
          <p:nvGrpSpPr>
            <p:cNvPr id="105514" name="Group 120"/>
            <p:cNvGrpSpPr>
              <a:grpSpLocks noChangeAspect="1"/>
            </p:cNvGrpSpPr>
            <p:nvPr/>
          </p:nvGrpSpPr>
          <p:grpSpPr bwMode="auto">
            <a:xfrm>
              <a:off x="2496" y="6103"/>
              <a:ext cx="1577" cy="1068"/>
              <a:chOff x="884" y="935"/>
              <a:chExt cx="1030" cy="557"/>
            </a:xfrm>
          </p:grpSpPr>
          <p:sp>
            <p:nvSpPr>
              <p:cNvPr id="105552" name="AutoShape 121"/>
              <p:cNvSpPr>
                <a:spLocks noChangeAspect="1" noChangeArrowheads="1"/>
              </p:cNvSpPr>
              <p:nvPr/>
            </p:nvSpPr>
            <p:spPr bwMode="auto">
              <a:xfrm>
                <a:off x="1455" y="1444"/>
                <a:ext cx="192" cy="48"/>
              </a:xfrm>
              <a:prstGeom prst="rightArrow">
                <a:avLst>
                  <a:gd name="adj1" fmla="val 50000"/>
                  <a:gd name="adj2" fmla="val 100000"/>
                </a:avLst>
              </a:prstGeom>
              <a:solidFill>
                <a:schemeClr val="accent1"/>
              </a:solidFill>
              <a:ln w="9525">
                <a:solidFill>
                  <a:schemeClr val="tx1"/>
                </a:solidFill>
                <a:miter lim="800000"/>
                <a:headEnd/>
                <a:tailEnd/>
              </a:ln>
            </p:spPr>
            <p:txBody>
              <a:bodyPr wrap="none" anchor="ctr"/>
              <a:lstStyle/>
              <a:p>
                <a:endParaRPr lang="ja-JP" altLang="en-US"/>
              </a:p>
            </p:txBody>
          </p:sp>
          <p:sp>
            <p:nvSpPr>
              <p:cNvPr id="105553" name="Oval 122"/>
              <p:cNvSpPr>
                <a:spLocks noChangeAspect="1" noChangeArrowheads="1"/>
              </p:cNvSpPr>
              <p:nvPr/>
            </p:nvSpPr>
            <p:spPr bwMode="auto">
              <a:xfrm>
                <a:off x="884" y="935"/>
                <a:ext cx="1030" cy="128"/>
              </a:xfrm>
              <a:prstGeom prst="ellipse">
                <a:avLst/>
              </a:prstGeom>
              <a:solidFill>
                <a:srgbClr val="E1F2F3"/>
              </a:solidFill>
              <a:ln w="12700">
                <a:solidFill>
                  <a:srgbClr val="000000"/>
                </a:solidFill>
                <a:round/>
                <a:headEnd/>
                <a:tailEnd/>
              </a:ln>
            </p:spPr>
            <p:txBody>
              <a:bodyPr/>
              <a:lstStyle/>
              <a:p>
                <a:endParaRPr lang="ja-JP" altLang="en-US"/>
              </a:p>
            </p:txBody>
          </p:sp>
          <p:sp>
            <p:nvSpPr>
              <p:cNvPr id="105554" name="Freeform 123"/>
              <p:cNvSpPr>
                <a:spLocks noChangeAspect="1"/>
              </p:cNvSpPr>
              <p:nvPr/>
            </p:nvSpPr>
            <p:spPr bwMode="auto">
              <a:xfrm>
                <a:off x="1108" y="1061"/>
                <a:ext cx="582" cy="419"/>
              </a:xfrm>
              <a:custGeom>
                <a:avLst/>
                <a:gdLst>
                  <a:gd name="T0" fmla="*/ 0 w 632"/>
                  <a:gd name="T1" fmla="*/ 0 h 912"/>
                  <a:gd name="T2" fmla="*/ 54 w 632"/>
                  <a:gd name="T3" fmla="*/ 0 h 912"/>
                  <a:gd name="T4" fmla="*/ 112 w 632"/>
                  <a:gd name="T5" fmla="*/ 0 h 912"/>
                  <a:gd name="T6" fmla="*/ 0 60000 65536"/>
                  <a:gd name="T7" fmla="*/ 0 60000 65536"/>
                  <a:gd name="T8" fmla="*/ 0 60000 65536"/>
                  <a:gd name="T9" fmla="*/ 0 w 632"/>
                  <a:gd name="T10" fmla="*/ 0 h 912"/>
                  <a:gd name="T11" fmla="*/ 632 w 632"/>
                  <a:gd name="T12" fmla="*/ 912 h 912"/>
                </a:gdLst>
                <a:ahLst/>
                <a:cxnLst>
                  <a:cxn ang="T6">
                    <a:pos x="T0" y="T1"/>
                  </a:cxn>
                  <a:cxn ang="T7">
                    <a:pos x="T2" y="T3"/>
                  </a:cxn>
                  <a:cxn ang="T8">
                    <a:pos x="T4" y="T5"/>
                  </a:cxn>
                </a:cxnLst>
                <a:rect l="T9" t="T10" r="T11" b="T12"/>
                <a:pathLst>
                  <a:path w="632" h="912">
                    <a:moveTo>
                      <a:pt x="0" y="0"/>
                    </a:moveTo>
                    <a:lnTo>
                      <a:pt x="312" y="912"/>
                    </a:lnTo>
                    <a:lnTo>
                      <a:pt x="632"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05515" name="Line 125"/>
            <p:cNvSpPr>
              <a:spLocks noChangeAspect="1" noChangeShapeType="1"/>
            </p:cNvSpPr>
            <p:nvPr/>
          </p:nvSpPr>
          <p:spPr bwMode="auto">
            <a:xfrm flipH="1">
              <a:off x="2081" y="7692"/>
              <a:ext cx="1182" cy="194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05516" name="Line 126"/>
            <p:cNvSpPr>
              <a:spLocks noChangeAspect="1" noChangeShapeType="1"/>
            </p:cNvSpPr>
            <p:nvPr/>
          </p:nvSpPr>
          <p:spPr bwMode="auto">
            <a:xfrm>
              <a:off x="3263" y="7623"/>
              <a:ext cx="974" cy="167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nvGrpSpPr>
            <p:cNvPr id="105517" name="Group 128"/>
            <p:cNvGrpSpPr>
              <a:grpSpLocks noChangeAspect="1"/>
            </p:cNvGrpSpPr>
            <p:nvPr/>
          </p:nvGrpSpPr>
          <p:grpSpPr bwMode="auto">
            <a:xfrm flipH="1">
              <a:off x="3889" y="5773"/>
              <a:ext cx="662" cy="265"/>
              <a:chOff x="3021" y="3074"/>
              <a:chExt cx="1080" cy="750"/>
            </a:xfrm>
          </p:grpSpPr>
          <p:sp>
            <p:nvSpPr>
              <p:cNvPr id="105537" name="Rectangle 129"/>
              <p:cNvSpPr>
                <a:spLocks noChangeAspect="1" noChangeArrowheads="1"/>
              </p:cNvSpPr>
              <p:nvPr/>
            </p:nvSpPr>
            <p:spPr bwMode="auto">
              <a:xfrm>
                <a:off x="3021" y="3074"/>
                <a:ext cx="840" cy="724"/>
              </a:xfrm>
              <a:prstGeom prst="rect">
                <a:avLst/>
              </a:prstGeom>
              <a:solidFill>
                <a:srgbClr val="FFFFFF"/>
              </a:solidFill>
              <a:ln w="9525">
                <a:solidFill>
                  <a:srgbClr val="000000"/>
                </a:solidFill>
                <a:miter lim="800000"/>
                <a:headEnd/>
                <a:tailEnd/>
              </a:ln>
            </p:spPr>
            <p:txBody>
              <a:bodyPr lIns="74295" tIns="8890" rIns="74295" bIns="8890"/>
              <a:lstStyle/>
              <a:p>
                <a:endParaRPr lang="ja-JP" altLang="en-US"/>
              </a:p>
            </p:txBody>
          </p:sp>
          <p:sp>
            <p:nvSpPr>
              <p:cNvPr id="105538" name="Oval 130"/>
              <p:cNvSpPr>
                <a:spLocks noChangeAspect="1" noChangeArrowheads="1"/>
              </p:cNvSpPr>
              <p:nvPr/>
            </p:nvSpPr>
            <p:spPr bwMode="auto">
              <a:xfrm>
                <a:off x="3621" y="3074"/>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39" name="Oval 131"/>
              <p:cNvSpPr>
                <a:spLocks noChangeAspect="1" noChangeArrowheads="1"/>
              </p:cNvSpPr>
              <p:nvPr/>
            </p:nvSpPr>
            <p:spPr bwMode="auto">
              <a:xfrm>
                <a:off x="3621" y="313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40" name="Oval 132"/>
              <p:cNvSpPr>
                <a:spLocks noChangeAspect="1" noChangeArrowheads="1"/>
              </p:cNvSpPr>
              <p:nvPr/>
            </p:nvSpPr>
            <p:spPr bwMode="auto">
              <a:xfrm>
                <a:off x="3621" y="318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41" name="Oval 133"/>
              <p:cNvSpPr>
                <a:spLocks noChangeAspect="1" noChangeArrowheads="1"/>
              </p:cNvSpPr>
              <p:nvPr/>
            </p:nvSpPr>
            <p:spPr bwMode="auto">
              <a:xfrm>
                <a:off x="3621" y="324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42" name="Oval 134"/>
              <p:cNvSpPr>
                <a:spLocks noChangeAspect="1" noChangeArrowheads="1"/>
              </p:cNvSpPr>
              <p:nvPr/>
            </p:nvSpPr>
            <p:spPr bwMode="auto">
              <a:xfrm>
                <a:off x="3621" y="3284"/>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43" name="Oval 135"/>
              <p:cNvSpPr>
                <a:spLocks noChangeAspect="1" noChangeArrowheads="1"/>
              </p:cNvSpPr>
              <p:nvPr/>
            </p:nvSpPr>
            <p:spPr bwMode="auto">
              <a:xfrm>
                <a:off x="3621" y="332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44" name="Oval 136"/>
              <p:cNvSpPr>
                <a:spLocks noChangeAspect="1" noChangeArrowheads="1"/>
              </p:cNvSpPr>
              <p:nvPr/>
            </p:nvSpPr>
            <p:spPr bwMode="auto">
              <a:xfrm>
                <a:off x="3621" y="338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45" name="Oval 137"/>
              <p:cNvSpPr>
                <a:spLocks noChangeAspect="1" noChangeArrowheads="1"/>
              </p:cNvSpPr>
              <p:nvPr/>
            </p:nvSpPr>
            <p:spPr bwMode="auto">
              <a:xfrm>
                <a:off x="3621" y="343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46" name="Oval 138"/>
              <p:cNvSpPr>
                <a:spLocks noChangeAspect="1" noChangeArrowheads="1"/>
              </p:cNvSpPr>
              <p:nvPr/>
            </p:nvSpPr>
            <p:spPr bwMode="auto">
              <a:xfrm>
                <a:off x="3621" y="349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47" name="Oval 139"/>
              <p:cNvSpPr>
                <a:spLocks noChangeAspect="1" noChangeArrowheads="1"/>
              </p:cNvSpPr>
              <p:nvPr/>
            </p:nvSpPr>
            <p:spPr bwMode="auto">
              <a:xfrm>
                <a:off x="3621" y="354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48" name="Oval 140"/>
              <p:cNvSpPr>
                <a:spLocks noChangeAspect="1" noChangeArrowheads="1"/>
              </p:cNvSpPr>
              <p:nvPr/>
            </p:nvSpPr>
            <p:spPr bwMode="auto">
              <a:xfrm>
                <a:off x="3621" y="359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49" name="Oval 141"/>
              <p:cNvSpPr>
                <a:spLocks noChangeAspect="1" noChangeArrowheads="1"/>
              </p:cNvSpPr>
              <p:nvPr/>
            </p:nvSpPr>
            <p:spPr bwMode="auto">
              <a:xfrm>
                <a:off x="3621" y="363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50" name="Oval 142"/>
              <p:cNvSpPr>
                <a:spLocks noChangeAspect="1" noChangeArrowheads="1"/>
              </p:cNvSpPr>
              <p:nvPr/>
            </p:nvSpPr>
            <p:spPr bwMode="auto">
              <a:xfrm>
                <a:off x="3621" y="367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51" name="Oval 143"/>
              <p:cNvSpPr>
                <a:spLocks noChangeAspect="1" noChangeArrowheads="1"/>
              </p:cNvSpPr>
              <p:nvPr/>
            </p:nvSpPr>
            <p:spPr bwMode="auto">
              <a:xfrm>
                <a:off x="3621" y="3728"/>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grpSp>
        <p:sp>
          <p:nvSpPr>
            <p:cNvPr id="105518" name="Line 144"/>
            <p:cNvSpPr>
              <a:spLocks noChangeAspect="1" noChangeShapeType="1"/>
            </p:cNvSpPr>
            <p:nvPr/>
          </p:nvSpPr>
          <p:spPr bwMode="auto">
            <a:xfrm flipV="1">
              <a:off x="2846" y="5745"/>
              <a:ext cx="0" cy="3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5519" name="Line 145"/>
            <p:cNvSpPr>
              <a:spLocks noChangeAspect="1" noChangeShapeType="1"/>
            </p:cNvSpPr>
            <p:nvPr/>
          </p:nvSpPr>
          <p:spPr bwMode="auto">
            <a:xfrm flipV="1">
              <a:off x="3751" y="5745"/>
              <a:ext cx="0" cy="3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05520" name="Group 146"/>
            <p:cNvGrpSpPr>
              <a:grpSpLocks noChangeAspect="1"/>
            </p:cNvGrpSpPr>
            <p:nvPr/>
          </p:nvGrpSpPr>
          <p:grpSpPr bwMode="auto">
            <a:xfrm>
              <a:off x="2044" y="5774"/>
              <a:ext cx="663" cy="265"/>
              <a:chOff x="3021" y="3074"/>
              <a:chExt cx="1080" cy="750"/>
            </a:xfrm>
          </p:grpSpPr>
          <p:sp>
            <p:nvSpPr>
              <p:cNvPr id="105522" name="Rectangle 147"/>
              <p:cNvSpPr>
                <a:spLocks noChangeAspect="1" noChangeArrowheads="1"/>
              </p:cNvSpPr>
              <p:nvPr/>
            </p:nvSpPr>
            <p:spPr bwMode="auto">
              <a:xfrm>
                <a:off x="3021" y="3074"/>
                <a:ext cx="840" cy="724"/>
              </a:xfrm>
              <a:prstGeom prst="rect">
                <a:avLst/>
              </a:prstGeom>
              <a:solidFill>
                <a:srgbClr val="FFFFFF"/>
              </a:solidFill>
              <a:ln w="9525">
                <a:solidFill>
                  <a:srgbClr val="000000"/>
                </a:solidFill>
                <a:miter lim="800000"/>
                <a:headEnd/>
                <a:tailEnd/>
              </a:ln>
            </p:spPr>
            <p:txBody>
              <a:bodyPr lIns="74295" tIns="8890" rIns="74295" bIns="8890"/>
              <a:lstStyle/>
              <a:p>
                <a:endParaRPr lang="ja-JP" altLang="en-US"/>
              </a:p>
            </p:txBody>
          </p:sp>
          <p:sp>
            <p:nvSpPr>
              <p:cNvPr id="105523" name="Oval 148"/>
              <p:cNvSpPr>
                <a:spLocks noChangeAspect="1" noChangeArrowheads="1"/>
              </p:cNvSpPr>
              <p:nvPr/>
            </p:nvSpPr>
            <p:spPr bwMode="auto">
              <a:xfrm>
                <a:off x="3621" y="3074"/>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24" name="Oval 149"/>
              <p:cNvSpPr>
                <a:spLocks noChangeAspect="1" noChangeArrowheads="1"/>
              </p:cNvSpPr>
              <p:nvPr/>
            </p:nvSpPr>
            <p:spPr bwMode="auto">
              <a:xfrm>
                <a:off x="3621" y="313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25" name="Oval 150"/>
              <p:cNvSpPr>
                <a:spLocks noChangeAspect="1" noChangeArrowheads="1"/>
              </p:cNvSpPr>
              <p:nvPr/>
            </p:nvSpPr>
            <p:spPr bwMode="auto">
              <a:xfrm>
                <a:off x="3621" y="318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26" name="Oval 151"/>
              <p:cNvSpPr>
                <a:spLocks noChangeAspect="1" noChangeArrowheads="1"/>
              </p:cNvSpPr>
              <p:nvPr/>
            </p:nvSpPr>
            <p:spPr bwMode="auto">
              <a:xfrm>
                <a:off x="3621" y="324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27" name="Oval 152"/>
              <p:cNvSpPr>
                <a:spLocks noChangeAspect="1" noChangeArrowheads="1"/>
              </p:cNvSpPr>
              <p:nvPr/>
            </p:nvSpPr>
            <p:spPr bwMode="auto">
              <a:xfrm>
                <a:off x="3621" y="3284"/>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28" name="Oval 153"/>
              <p:cNvSpPr>
                <a:spLocks noChangeAspect="1" noChangeArrowheads="1"/>
              </p:cNvSpPr>
              <p:nvPr/>
            </p:nvSpPr>
            <p:spPr bwMode="auto">
              <a:xfrm>
                <a:off x="3621" y="332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29" name="Oval 154"/>
              <p:cNvSpPr>
                <a:spLocks noChangeAspect="1" noChangeArrowheads="1"/>
              </p:cNvSpPr>
              <p:nvPr/>
            </p:nvSpPr>
            <p:spPr bwMode="auto">
              <a:xfrm>
                <a:off x="3621" y="338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30" name="Oval 155"/>
              <p:cNvSpPr>
                <a:spLocks noChangeAspect="1" noChangeArrowheads="1"/>
              </p:cNvSpPr>
              <p:nvPr/>
            </p:nvSpPr>
            <p:spPr bwMode="auto">
              <a:xfrm>
                <a:off x="3621" y="343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31" name="Oval 156"/>
              <p:cNvSpPr>
                <a:spLocks noChangeAspect="1" noChangeArrowheads="1"/>
              </p:cNvSpPr>
              <p:nvPr/>
            </p:nvSpPr>
            <p:spPr bwMode="auto">
              <a:xfrm>
                <a:off x="3621" y="349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32" name="Oval 157"/>
              <p:cNvSpPr>
                <a:spLocks noChangeAspect="1" noChangeArrowheads="1"/>
              </p:cNvSpPr>
              <p:nvPr/>
            </p:nvSpPr>
            <p:spPr bwMode="auto">
              <a:xfrm>
                <a:off x="3621" y="354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33" name="Oval 158"/>
              <p:cNvSpPr>
                <a:spLocks noChangeAspect="1" noChangeArrowheads="1"/>
              </p:cNvSpPr>
              <p:nvPr/>
            </p:nvSpPr>
            <p:spPr bwMode="auto">
              <a:xfrm>
                <a:off x="3621" y="359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34" name="Oval 159"/>
              <p:cNvSpPr>
                <a:spLocks noChangeAspect="1" noChangeArrowheads="1"/>
              </p:cNvSpPr>
              <p:nvPr/>
            </p:nvSpPr>
            <p:spPr bwMode="auto">
              <a:xfrm>
                <a:off x="3621" y="363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35" name="Oval 160"/>
              <p:cNvSpPr>
                <a:spLocks noChangeAspect="1" noChangeArrowheads="1"/>
              </p:cNvSpPr>
              <p:nvPr/>
            </p:nvSpPr>
            <p:spPr bwMode="auto">
              <a:xfrm>
                <a:off x="3621" y="367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105536" name="Oval 161"/>
              <p:cNvSpPr>
                <a:spLocks noChangeAspect="1" noChangeArrowheads="1"/>
              </p:cNvSpPr>
              <p:nvPr/>
            </p:nvSpPr>
            <p:spPr bwMode="auto">
              <a:xfrm>
                <a:off x="3621" y="3728"/>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grpSp>
        <p:sp>
          <p:nvSpPr>
            <p:cNvPr id="105521" name="Oval 40"/>
            <p:cNvSpPr>
              <a:spLocks noChangeAspect="1" noChangeArrowheads="1"/>
            </p:cNvSpPr>
            <p:nvPr/>
          </p:nvSpPr>
          <p:spPr bwMode="auto">
            <a:xfrm>
              <a:off x="3015" y="9926"/>
              <a:ext cx="544" cy="26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grpSp>
      <p:cxnSp>
        <p:nvCxnSpPr>
          <p:cNvPr id="208" name="直線コネクタ 207"/>
          <p:cNvCxnSpPr/>
          <p:nvPr/>
        </p:nvCxnSpPr>
        <p:spPr>
          <a:xfrm rot="16200000" flipH="1">
            <a:off x="1376364" y="4202113"/>
            <a:ext cx="118745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5" name="グループ化 208"/>
          <p:cNvGrpSpPr>
            <a:grpSpLocks/>
          </p:cNvGrpSpPr>
          <p:nvPr/>
        </p:nvGrpSpPr>
        <p:grpSpPr bwMode="auto">
          <a:xfrm>
            <a:off x="6338888" y="960439"/>
            <a:ext cx="2397125" cy="2808287"/>
            <a:chOff x="6338777" y="960101"/>
            <a:chExt cx="2397893" cy="2808000"/>
          </a:xfrm>
        </p:grpSpPr>
        <p:cxnSp>
          <p:nvCxnSpPr>
            <p:cNvPr id="105494" name="直線コネクタ 87"/>
            <p:cNvCxnSpPr>
              <a:cxnSpLocks noChangeShapeType="1"/>
            </p:cNvCxnSpPr>
            <p:nvPr/>
          </p:nvCxnSpPr>
          <p:spPr bwMode="auto">
            <a:xfrm rot="5400000">
              <a:off x="4935571" y="2363307"/>
              <a:ext cx="2808000" cy="1587"/>
            </a:xfrm>
            <a:prstGeom prst="line">
              <a:avLst/>
            </a:prstGeom>
            <a:noFill/>
            <a:ln w="9525">
              <a:solidFill>
                <a:schemeClr val="tx1"/>
              </a:solidFill>
              <a:prstDash val="sysDash"/>
              <a:round/>
              <a:headEnd/>
              <a:tailEnd/>
            </a:ln>
            <a:extLst>
              <a:ext uri="{909E8E84-426E-40DD-AFC4-6F175D3DCCD1}">
                <a14:hiddenFill xmlns:a14="http://schemas.microsoft.com/office/drawing/2010/main">
                  <a:noFill/>
                </a14:hiddenFill>
              </a:ext>
            </a:extLst>
          </p:spPr>
        </p:cxnSp>
        <p:sp>
          <p:nvSpPr>
            <p:cNvPr id="59" name="右矢印 58"/>
            <p:cNvSpPr/>
            <p:nvPr/>
          </p:nvSpPr>
          <p:spPr>
            <a:xfrm>
              <a:off x="6357833" y="2356958"/>
              <a:ext cx="428762" cy="57144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496" name="Text Box 7"/>
            <p:cNvSpPr txBox="1">
              <a:spLocks noChangeArrowheads="1"/>
            </p:cNvSpPr>
            <p:nvPr/>
          </p:nvSpPr>
          <p:spPr bwMode="auto">
            <a:xfrm>
              <a:off x="6807844" y="2510939"/>
              <a:ext cx="1928826"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dirty="0" smtClean="0">
                  <a:latin typeface="Times New Roman" pitchFamily="-111" charset="0"/>
                  <a:cs typeface="Times New Roman" pitchFamily="-111" charset="0"/>
                </a:rPr>
                <a:t>detect a range larger than 50 </a:t>
              </a:r>
              <a:r>
                <a:rPr lang="en-US" altLang="ja-JP" sz="1800" dirty="0" err="1" smtClean="0">
                  <a:latin typeface="Times New Roman" pitchFamily="-111" charset="0"/>
                  <a:cs typeface="Times New Roman" pitchFamily="-111" charset="0"/>
                </a:rPr>
                <a:t>mrad</a:t>
              </a:r>
              <a:endParaRPr lang="ja-JP" altLang="en-US" sz="1800" dirty="0">
                <a:latin typeface="Times New Roman" pitchFamily="-111" charset="0"/>
                <a:ea typeface="HGP明朝E" pitchFamily="18" charset="-128"/>
              </a:endParaRPr>
            </a:p>
          </p:txBody>
        </p:sp>
      </p:grpSp>
      <p:sp>
        <p:nvSpPr>
          <p:cNvPr id="105490" name="テキスト プレースホルダ 164"/>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b="1" smtClean="0">
                <a:latin typeface="Times New Roman" pitchFamily="-111" charset="0"/>
                <a:cs typeface="Times New Roman" pitchFamily="-111" charset="0"/>
              </a:rPr>
              <a:t>HAADF-STEM</a:t>
            </a:r>
            <a:endParaRPr lang="ja-JP" altLang="en-US" b="1" smtClean="0">
              <a:latin typeface="Times New Roman" pitchFamily="-111" charset="0"/>
              <a:cs typeface="Times New Roman" pitchFamily="-111" charset="0"/>
            </a:endParaRPr>
          </a:p>
          <a:p>
            <a:pPr>
              <a:lnSpc>
                <a:spcPts val="3238"/>
              </a:lnSpc>
              <a:spcBef>
                <a:spcPct val="0"/>
              </a:spcBef>
            </a:pPr>
            <a:endParaRPr lang="ja-JP" altLang="en-US" smtClean="0"/>
          </a:p>
        </p:txBody>
      </p:sp>
      <p:sp>
        <p:nvSpPr>
          <p:cNvPr id="162" name="日付プレースホルダ 161"/>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164" name="フッター プレースホルダ 16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163" name="スライド番号プレースホルダ 162"/>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3F9C4FD6-B988-423A-821D-F0FFE012ACDC}" type="slidenum">
              <a:rPr lang="ja-JP" altLang="en-US" sz="1200">
                <a:solidFill>
                  <a:srgbClr val="3366FF"/>
                </a:solidFill>
                <a:latin typeface="Calibri" pitchFamily="-111" charset="0"/>
              </a:rPr>
              <a:pPr/>
              <a:t>60</a:t>
            </a:fld>
            <a:endParaRPr lang="ja-JP" altLang="en-US" sz="1200">
              <a:solidFill>
                <a:srgbClr val="3366FF"/>
              </a:solidFill>
              <a:latin typeface="Calibri" pitchFamily="-111" charset="0"/>
            </a:endParaRPr>
          </a:p>
        </p:txBody>
      </p:sp>
      <p:sp>
        <p:nvSpPr>
          <p:cNvPr id="105477" name="Text Box 7"/>
          <p:cNvSpPr txBox="1">
            <a:spLocks noChangeArrowheads="1"/>
          </p:cNvSpPr>
          <p:nvPr/>
        </p:nvSpPr>
        <p:spPr bwMode="auto">
          <a:xfrm>
            <a:off x="2570578" y="3492500"/>
            <a:ext cx="1493839" cy="73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dirty="0" smtClean="0">
                <a:latin typeface="HGP明朝E" pitchFamily="18" charset="-128"/>
                <a:ea typeface="HGP明朝E" pitchFamily="18" charset="-128"/>
              </a:rPr>
              <a:t>High angular scattering electrons</a:t>
            </a:r>
            <a:endParaRPr lang="ja-JP" altLang="en-US" sz="1600" dirty="0">
              <a:latin typeface="HGP明朝E" pitchFamily="18" charset="-128"/>
              <a:ea typeface="HGP明朝E" pitchFamily="18" charset="-128"/>
            </a:endParaRPr>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正方形/長方形 79"/>
          <p:cNvSpPr/>
          <p:nvPr/>
        </p:nvSpPr>
        <p:spPr>
          <a:xfrm>
            <a:off x="6334125" y="1296989"/>
            <a:ext cx="2166939" cy="3076575"/>
          </a:xfrm>
          <a:prstGeom prst="rect">
            <a:avLst/>
          </a:prstGeom>
          <a:solidFill>
            <a:schemeClr val="accent1">
              <a:lumMod val="40000"/>
              <a:lumOff val="6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aphicFrame>
        <p:nvGraphicFramePr>
          <p:cNvPr id="75" name="Chart 2"/>
          <p:cNvGraphicFramePr>
            <a:graphicFrameLocks/>
          </p:cNvGraphicFramePr>
          <p:nvPr/>
        </p:nvGraphicFramePr>
        <p:xfrm>
          <a:off x="4572002" y="1025709"/>
          <a:ext cx="4133879" cy="3929090"/>
        </p:xfrm>
        <a:graphic>
          <a:graphicData uri="http://schemas.openxmlformats.org/drawingml/2006/chart">
            <c:chart xmlns:c="http://schemas.openxmlformats.org/drawingml/2006/chart" xmlns:r="http://schemas.openxmlformats.org/officeDocument/2006/relationships" r:id="rId4"/>
          </a:graphicData>
        </a:graphic>
      </p:graphicFrame>
      <p:sp>
        <p:nvSpPr>
          <p:cNvPr id="166" name="正方形/長方形 165"/>
          <p:cNvSpPr/>
          <p:nvPr/>
        </p:nvSpPr>
        <p:spPr>
          <a:xfrm>
            <a:off x="1757364" y="1263650"/>
            <a:ext cx="2600325" cy="3143250"/>
          </a:xfrm>
          <a:prstGeom prst="rect">
            <a:avLst/>
          </a:prstGeom>
          <a:solidFill>
            <a:schemeClr val="accent1">
              <a:lumMod val="40000"/>
              <a:lumOff val="6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aphicFrame>
        <p:nvGraphicFramePr>
          <p:cNvPr id="152" name="グラフ 151"/>
          <p:cNvGraphicFramePr/>
          <p:nvPr/>
        </p:nvGraphicFramePr>
        <p:xfrm>
          <a:off x="428597" y="1192397"/>
          <a:ext cx="4126137" cy="3643338"/>
        </p:xfrm>
        <a:graphic>
          <a:graphicData uri="http://schemas.openxmlformats.org/drawingml/2006/chart">
            <c:chart xmlns:c="http://schemas.openxmlformats.org/drawingml/2006/chart" xmlns:r="http://schemas.openxmlformats.org/officeDocument/2006/relationships" r:id="rId5"/>
          </a:graphicData>
        </a:graphic>
      </p:graphicFrame>
      <p:sp>
        <p:nvSpPr>
          <p:cNvPr id="107528" name="テキスト ボックス 144"/>
          <p:cNvSpPr txBox="1">
            <a:spLocks noChangeArrowheads="1"/>
          </p:cNvSpPr>
          <p:nvPr/>
        </p:nvSpPr>
        <p:spPr bwMode="auto">
          <a:xfrm>
            <a:off x="1500188" y="4764089"/>
            <a:ext cx="20095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Scattering angle (mrad)</a:t>
            </a:r>
            <a:endParaRPr lang="ja-JP" altLang="en-US" sz="1400" b="1">
              <a:latin typeface="Times New Roman" pitchFamily="-111" charset="0"/>
              <a:cs typeface="Times New Roman" pitchFamily="-111" charset="0"/>
            </a:endParaRPr>
          </a:p>
        </p:txBody>
      </p:sp>
      <p:sp>
        <p:nvSpPr>
          <p:cNvPr id="107529" name="テキスト ボックス 145"/>
          <p:cNvSpPr txBox="1">
            <a:spLocks noChangeArrowheads="1"/>
          </p:cNvSpPr>
          <p:nvPr/>
        </p:nvSpPr>
        <p:spPr bwMode="auto">
          <a:xfrm rot="-5400000">
            <a:off x="-206742" y="2705994"/>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Intensity</a:t>
            </a:r>
            <a:endParaRPr lang="ja-JP" altLang="en-US" sz="1400" b="1">
              <a:latin typeface="Times New Roman" pitchFamily="-111" charset="0"/>
              <a:cs typeface="Times New Roman" pitchFamily="-111" charset="0"/>
            </a:endParaRPr>
          </a:p>
        </p:txBody>
      </p:sp>
      <p:sp>
        <p:nvSpPr>
          <p:cNvPr id="107530" name="テキスト ボックス 147"/>
          <p:cNvSpPr txBox="1">
            <a:spLocks noChangeArrowheads="1"/>
          </p:cNvSpPr>
          <p:nvPr/>
        </p:nvSpPr>
        <p:spPr bwMode="auto">
          <a:xfrm>
            <a:off x="906465" y="3621088"/>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b="1">
                <a:solidFill>
                  <a:srgbClr val="FF0000"/>
                </a:solidFill>
                <a:cs typeface="Arial" charset="0"/>
              </a:rPr>
              <a:t>TDS</a:t>
            </a:r>
            <a:endParaRPr lang="ja-JP" altLang="en-US" sz="1600" b="1">
              <a:solidFill>
                <a:srgbClr val="FF0000"/>
              </a:solidFill>
              <a:cs typeface="Arial" charset="0"/>
            </a:endParaRPr>
          </a:p>
        </p:txBody>
      </p:sp>
      <p:sp>
        <p:nvSpPr>
          <p:cNvPr id="107531" name="テキスト ボックス 148"/>
          <p:cNvSpPr txBox="1">
            <a:spLocks noChangeArrowheads="1"/>
          </p:cNvSpPr>
          <p:nvPr/>
        </p:nvSpPr>
        <p:spPr bwMode="auto">
          <a:xfrm>
            <a:off x="1462089" y="2335213"/>
            <a:ext cx="8234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b="1">
                <a:solidFill>
                  <a:srgbClr val="0000FF"/>
                </a:solidFill>
                <a:cs typeface="Arial" charset="0"/>
              </a:rPr>
              <a:t>elastic</a:t>
            </a:r>
            <a:endParaRPr lang="ja-JP" altLang="en-US" sz="1600" b="1">
              <a:solidFill>
                <a:srgbClr val="0000FF"/>
              </a:solidFill>
              <a:cs typeface="Arial" charset="0"/>
            </a:endParaRPr>
          </a:p>
        </p:txBody>
      </p:sp>
      <p:sp>
        <p:nvSpPr>
          <p:cNvPr id="107532" name="テキスト ボックス 147"/>
          <p:cNvSpPr txBox="1">
            <a:spLocks noChangeArrowheads="1"/>
          </p:cNvSpPr>
          <p:nvPr/>
        </p:nvSpPr>
        <p:spPr bwMode="auto">
          <a:xfrm>
            <a:off x="1857377" y="1285876"/>
            <a:ext cx="2500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a:latin typeface="Times New Roman" pitchFamily="-111" charset="0"/>
                <a:cs typeface="Times New Roman" pitchFamily="-111" charset="0"/>
              </a:rPr>
              <a:t>Debye-Waller factor : 0.5Å</a:t>
            </a:r>
            <a:r>
              <a:rPr lang="en-US" altLang="ja-JP" sz="1400" baseline="30000">
                <a:latin typeface="Times New Roman" pitchFamily="-111" charset="0"/>
                <a:cs typeface="Times New Roman" pitchFamily="-111" charset="0"/>
              </a:rPr>
              <a:t>2</a:t>
            </a:r>
            <a:endParaRPr lang="ja-JP" altLang="en-US" sz="1400" baseline="30000">
              <a:latin typeface="Times New Roman" pitchFamily="-111" charset="0"/>
              <a:cs typeface="Times New Roman" pitchFamily="-111" charset="0"/>
            </a:endParaRPr>
          </a:p>
        </p:txBody>
      </p:sp>
      <p:sp>
        <p:nvSpPr>
          <p:cNvPr id="107533" name="テキスト ボックス 144"/>
          <p:cNvSpPr txBox="1">
            <a:spLocks noChangeArrowheads="1"/>
          </p:cNvSpPr>
          <p:nvPr/>
        </p:nvSpPr>
        <p:spPr bwMode="auto">
          <a:xfrm>
            <a:off x="2857500" y="5000626"/>
            <a:ext cx="32880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Scattering from isolated atom for 200kV</a:t>
            </a:r>
            <a:endParaRPr lang="ja-JP" altLang="en-US" sz="1400" b="1">
              <a:latin typeface="Times New Roman" pitchFamily="-111" charset="0"/>
              <a:cs typeface="Times New Roman" pitchFamily="-111" charset="0"/>
            </a:endParaRPr>
          </a:p>
        </p:txBody>
      </p:sp>
      <p:sp>
        <p:nvSpPr>
          <p:cNvPr id="107534" name="正方形/長方形 54"/>
          <p:cNvSpPr>
            <a:spLocks noChangeArrowheads="1"/>
          </p:cNvSpPr>
          <p:nvPr/>
        </p:nvSpPr>
        <p:spPr bwMode="auto">
          <a:xfrm>
            <a:off x="0" y="0"/>
            <a:ext cx="91440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b="1">
                <a:solidFill>
                  <a:schemeClr val="bg1"/>
                </a:solidFill>
                <a:latin typeface="Times New Roman" pitchFamily="-111" charset="0"/>
                <a:cs typeface="Times New Roman" pitchFamily="-111" charset="0"/>
              </a:rPr>
              <a:t>Application of ADF-STEM to organic crystals</a:t>
            </a:r>
          </a:p>
        </p:txBody>
      </p:sp>
      <p:sp>
        <p:nvSpPr>
          <p:cNvPr id="107535" name="テキスト ボックス 29"/>
          <p:cNvSpPr txBox="1">
            <a:spLocks noChangeArrowheads="1"/>
          </p:cNvSpPr>
          <p:nvPr/>
        </p:nvSpPr>
        <p:spPr bwMode="auto">
          <a:xfrm rot="-5400000">
            <a:off x="4150944" y="2678212"/>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Intensity</a:t>
            </a:r>
            <a:endParaRPr lang="ja-JP" altLang="en-US" sz="1400" b="1">
              <a:latin typeface="Times New Roman" pitchFamily="-111" charset="0"/>
              <a:cs typeface="Times New Roman" pitchFamily="-111" charset="0"/>
            </a:endParaRPr>
          </a:p>
        </p:txBody>
      </p:sp>
      <p:sp>
        <p:nvSpPr>
          <p:cNvPr id="107536" name="テキスト ボックス 38"/>
          <p:cNvSpPr txBox="1">
            <a:spLocks noChangeArrowheads="1"/>
          </p:cNvSpPr>
          <p:nvPr/>
        </p:nvSpPr>
        <p:spPr bwMode="auto">
          <a:xfrm>
            <a:off x="6324602" y="1001713"/>
            <a:ext cx="1643063" cy="27699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a:solidFill>
                  <a:schemeClr val="bg1"/>
                </a:solidFill>
                <a:latin typeface="Times New Roman" pitchFamily="-111" charset="0"/>
                <a:cs typeface="Times New Roman" pitchFamily="-111" charset="0"/>
              </a:rPr>
              <a:t>LAADF inner angle</a:t>
            </a:r>
            <a:endParaRPr lang="ja-JP" altLang="en-US" sz="1200">
              <a:solidFill>
                <a:schemeClr val="bg1"/>
              </a:solidFill>
              <a:latin typeface="Times New Roman" pitchFamily="-111" charset="0"/>
              <a:cs typeface="Times New Roman" pitchFamily="-111" charset="0"/>
            </a:endParaRPr>
          </a:p>
        </p:txBody>
      </p:sp>
      <p:sp>
        <p:nvSpPr>
          <p:cNvPr id="107537" name="テキスト ボックス 43"/>
          <p:cNvSpPr txBox="1">
            <a:spLocks noChangeArrowheads="1"/>
          </p:cNvSpPr>
          <p:nvPr/>
        </p:nvSpPr>
        <p:spPr bwMode="auto">
          <a:xfrm>
            <a:off x="5786437" y="1835150"/>
            <a:ext cx="389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a:t>Br</a:t>
            </a:r>
            <a:endParaRPr lang="ja-JP" altLang="en-US" sz="1600"/>
          </a:p>
        </p:txBody>
      </p:sp>
      <p:sp>
        <p:nvSpPr>
          <p:cNvPr id="107538" name="テキスト ボックス 46"/>
          <p:cNvSpPr txBox="1">
            <a:spLocks noChangeArrowheads="1"/>
          </p:cNvSpPr>
          <p:nvPr/>
        </p:nvSpPr>
        <p:spPr bwMode="auto">
          <a:xfrm>
            <a:off x="5429251" y="2978150"/>
            <a:ext cx="3784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a:t>Cl</a:t>
            </a:r>
            <a:endParaRPr lang="ja-JP" altLang="en-US" sz="1600"/>
          </a:p>
        </p:txBody>
      </p:sp>
      <p:sp>
        <p:nvSpPr>
          <p:cNvPr id="107539" name="テキスト ボックス 49"/>
          <p:cNvSpPr txBox="1">
            <a:spLocks noChangeArrowheads="1"/>
          </p:cNvSpPr>
          <p:nvPr/>
        </p:nvSpPr>
        <p:spPr bwMode="auto">
          <a:xfrm>
            <a:off x="5929314" y="3192463"/>
            <a:ext cx="446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a:t>Cu</a:t>
            </a:r>
            <a:endParaRPr lang="ja-JP" altLang="en-US" sz="1600"/>
          </a:p>
        </p:txBody>
      </p:sp>
      <p:sp>
        <p:nvSpPr>
          <p:cNvPr id="107540" name="テキスト ボックス 52"/>
          <p:cNvSpPr txBox="1">
            <a:spLocks noChangeArrowheads="1"/>
          </p:cNvSpPr>
          <p:nvPr/>
        </p:nvSpPr>
        <p:spPr bwMode="auto">
          <a:xfrm>
            <a:off x="5567364" y="3783013"/>
            <a:ext cx="3328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a:t>C</a:t>
            </a:r>
            <a:endParaRPr lang="ja-JP" altLang="en-US" sz="1600"/>
          </a:p>
        </p:txBody>
      </p:sp>
      <p:sp>
        <p:nvSpPr>
          <p:cNvPr id="107541" name="テキスト ボックス 54"/>
          <p:cNvSpPr txBox="1">
            <a:spLocks noChangeArrowheads="1"/>
          </p:cNvSpPr>
          <p:nvPr/>
        </p:nvSpPr>
        <p:spPr bwMode="auto">
          <a:xfrm>
            <a:off x="5689600" y="3965575"/>
            <a:ext cx="3328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a:t>N</a:t>
            </a:r>
            <a:endParaRPr lang="ja-JP" altLang="en-US" sz="1600"/>
          </a:p>
        </p:txBody>
      </p:sp>
      <p:sp>
        <p:nvSpPr>
          <p:cNvPr id="70" name="円/楕円 69"/>
          <p:cNvSpPr/>
          <p:nvPr/>
        </p:nvSpPr>
        <p:spPr bwMode="auto">
          <a:xfrm>
            <a:off x="5929313" y="3406775"/>
            <a:ext cx="142875" cy="142875"/>
          </a:xfrm>
          <a:prstGeom prst="ellipse">
            <a:avLst/>
          </a:prstGeom>
          <a:solidFill>
            <a:schemeClr val="bg1">
              <a:lumMod val="50000"/>
            </a:schemeClr>
          </a:solidFill>
          <a:ln w="9525" cap="flat" cmpd="sng" algn="ctr">
            <a:noFill/>
            <a:prstDash val="solid"/>
            <a:round/>
            <a:headEnd type="none" w="med" len="med"/>
            <a:tailEnd type="none" w="med" len="med"/>
          </a:ln>
          <a:effectLst/>
        </p:spPr>
        <p:txBody>
          <a:bodyPr/>
          <a:lstStyle/>
          <a:p>
            <a:pPr>
              <a:defRPr/>
            </a:pPr>
            <a:endParaRPr lang="ja-JP" altLang="en-US">
              <a:ea typeface="ＭＳ Ｐゴシック" pitchFamily="50" charset="-128"/>
            </a:endParaRPr>
          </a:p>
        </p:txBody>
      </p:sp>
      <p:sp>
        <p:nvSpPr>
          <p:cNvPr id="107543" name="円/楕円 59"/>
          <p:cNvSpPr>
            <a:spLocks noChangeArrowheads="1"/>
          </p:cNvSpPr>
          <p:nvPr/>
        </p:nvSpPr>
        <p:spPr bwMode="auto">
          <a:xfrm>
            <a:off x="5715001" y="2049464"/>
            <a:ext cx="142875" cy="1428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7544" name="円/楕円 60"/>
          <p:cNvSpPr>
            <a:spLocks noChangeArrowheads="1"/>
          </p:cNvSpPr>
          <p:nvPr/>
        </p:nvSpPr>
        <p:spPr bwMode="auto">
          <a:xfrm>
            <a:off x="5715001" y="3263900"/>
            <a:ext cx="142875" cy="142875"/>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7545" name="円/楕円 61"/>
          <p:cNvSpPr>
            <a:spLocks noChangeArrowheads="1"/>
          </p:cNvSpPr>
          <p:nvPr/>
        </p:nvSpPr>
        <p:spPr bwMode="auto">
          <a:xfrm>
            <a:off x="5614989" y="4059239"/>
            <a:ext cx="142875" cy="14287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7546" name="円/楕円 62"/>
          <p:cNvSpPr>
            <a:spLocks noChangeArrowheads="1"/>
          </p:cNvSpPr>
          <p:nvPr/>
        </p:nvSpPr>
        <p:spPr bwMode="auto">
          <a:xfrm>
            <a:off x="5643564" y="4049714"/>
            <a:ext cx="142875" cy="142875"/>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aphicFrame>
        <p:nvGraphicFramePr>
          <p:cNvPr id="107522" name="Object 1"/>
          <p:cNvGraphicFramePr>
            <a:graphicFrameLocks noChangeAspect="1"/>
          </p:cNvGraphicFramePr>
          <p:nvPr/>
        </p:nvGraphicFramePr>
        <p:xfrm>
          <a:off x="287338" y="5399088"/>
          <a:ext cx="3740151" cy="571500"/>
        </p:xfrm>
        <a:graphic>
          <a:graphicData uri="http://schemas.openxmlformats.org/presentationml/2006/ole">
            <mc:AlternateContent xmlns:mc="http://schemas.openxmlformats.org/markup-compatibility/2006">
              <mc:Choice xmlns:v="urn:schemas-microsoft-com:vml" Requires="v">
                <p:oleObj spid="_x0000_s107836" name="数式" r:id="rId6" imgW="1841500" imgH="279400" progId="Equation.3">
                  <p:embed/>
                </p:oleObj>
              </mc:Choice>
              <mc:Fallback>
                <p:oleObj name="数式" r:id="rId6" imgW="1841500" imgH="279400" progId="Equation.3">
                  <p:embed/>
                  <p:pic>
                    <p:nvPicPr>
                      <p:cNvPr id="0" name="Picture 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338" y="5399088"/>
                        <a:ext cx="3740151"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523" name="Object 3"/>
          <p:cNvGraphicFramePr>
            <a:graphicFrameLocks noChangeAspect="1"/>
          </p:cNvGraphicFramePr>
          <p:nvPr/>
        </p:nvGraphicFramePr>
        <p:xfrm>
          <a:off x="254002" y="5970588"/>
          <a:ext cx="3889375" cy="571500"/>
        </p:xfrm>
        <a:graphic>
          <a:graphicData uri="http://schemas.openxmlformats.org/presentationml/2006/ole">
            <mc:AlternateContent xmlns:mc="http://schemas.openxmlformats.org/markup-compatibility/2006">
              <mc:Choice xmlns:v="urn:schemas-microsoft-com:vml" Requires="v">
                <p:oleObj spid="_x0000_s107837" name="数式" r:id="rId8" imgW="2032000" imgH="279400" progId="Equation.3">
                  <p:embed/>
                </p:oleObj>
              </mc:Choice>
              <mc:Fallback>
                <p:oleObj name="数式" r:id="rId8" imgW="2032000" imgH="279400" progId="Equation.3">
                  <p:embed/>
                  <p:pic>
                    <p:nvPicPr>
                      <p:cNvPr id="0" name="Picture 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2" y="5970588"/>
                        <a:ext cx="388937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547" name="正方形/長方形 48"/>
          <p:cNvSpPr>
            <a:spLocks noChangeArrowheads="1"/>
          </p:cNvSpPr>
          <p:nvPr/>
        </p:nvSpPr>
        <p:spPr bwMode="auto">
          <a:xfrm>
            <a:off x="4286251" y="5392739"/>
            <a:ext cx="457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600" i="1">
                <a:latin typeface="Times New Roman" pitchFamily="-111" charset="0"/>
                <a:cs typeface="Times New Roman" pitchFamily="-111" charset="0"/>
              </a:rPr>
              <a:t>s=sin(θ)/λ</a:t>
            </a:r>
            <a:r>
              <a:rPr lang="en-US" altLang="ja-JP" sz="1600">
                <a:latin typeface="Times New Roman" pitchFamily="-111" charset="0"/>
                <a:cs typeface="Times New Roman" pitchFamily="-111" charset="0"/>
              </a:rPr>
              <a:t>, </a:t>
            </a:r>
          </a:p>
          <a:p>
            <a:r>
              <a:rPr lang="en-US" altLang="ja-JP" sz="1600" i="1">
                <a:latin typeface="Times New Roman" pitchFamily="-111" charset="0"/>
                <a:cs typeface="Times New Roman" pitchFamily="-111" charset="0"/>
              </a:rPr>
              <a:t>f</a:t>
            </a:r>
            <a:r>
              <a:rPr lang="en-US" altLang="ja-JP" sz="1600" i="1" baseline="-25000">
                <a:latin typeface="Times New Roman" pitchFamily="-111" charset="0"/>
                <a:cs typeface="Times New Roman" pitchFamily="-111" charset="0"/>
              </a:rPr>
              <a:t>x</a:t>
            </a:r>
            <a:r>
              <a:rPr lang="en-US" altLang="ja-JP" sz="1600">
                <a:latin typeface="Times New Roman" pitchFamily="-111" charset="0"/>
                <a:cs typeface="Times New Roman" pitchFamily="-111" charset="0"/>
              </a:rPr>
              <a:t>(s)</a:t>
            </a:r>
            <a:r>
              <a:rPr lang="ja-JP" altLang="en-US" sz="1600">
                <a:latin typeface="Times New Roman" pitchFamily="-111" charset="0"/>
                <a:cs typeface="Times New Roman" pitchFamily="-111" charset="0"/>
              </a:rPr>
              <a:t> </a:t>
            </a:r>
            <a:r>
              <a:rPr lang="en-US" altLang="ja-JP" sz="1600">
                <a:latin typeface="Times New Roman" pitchFamily="-111" charset="0"/>
                <a:cs typeface="Times New Roman" pitchFamily="-111" charset="0"/>
              </a:rPr>
              <a:t>; the atomic structure factor for electron </a:t>
            </a:r>
          </a:p>
          <a:p>
            <a:r>
              <a:rPr lang="en-US" altLang="ja-JP" sz="1600" i="1">
                <a:latin typeface="Times New Roman" pitchFamily="-111" charset="0"/>
                <a:cs typeface="Times New Roman" pitchFamily="-111" charset="0"/>
              </a:rPr>
              <a:t>M</a:t>
            </a:r>
            <a:r>
              <a:rPr lang="en-US" altLang="ja-JP" sz="1600" i="1" baseline="-25000">
                <a:latin typeface="Times New Roman" pitchFamily="-111" charset="0"/>
                <a:cs typeface="Times New Roman" pitchFamily="-111" charset="0"/>
              </a:rPr>
              <a:t>x</a:t>
            </a:r>
            <a:r>
              <a:rPr lang="en-US" altLang="ja-JP" sz="1600">
                <a:latin typeface="Times New Roman" pitchFamily="-111" charset="0"/>
                <a:cs typeface="Times New Roman" pitchFamily="-111" charset="0"/>
              </a:rPr>
              <a:t>(s) =</a:t>
            </a:r>
            <a:r>
              <a:rPr lang="en-US" altLang="ja-JP" sz="1600" i="1">
                <a:latin typeface="Times New Roman" pitchFamily="-111" charset="0"/>
                <a:cs typeface="Times New Roman" pitchFamily="-111" charset="0"/>
              </a:rPr>
              <a:t>Bs</a:t>
            </a:r>
            <a:r>
              <a:rPr lang="en-US" altLang="ja-JP" sz="1600" i="1" baseline="30000">
                <a:latin typeface="Times New Roman" pitchFamily="-111" charset="0"/>
                <a:cs typeface="Times New Roman" pitchFamily="-111" charset="0"/>
              </a:rPr>
              <a:t>2</a:t>
            </a:r>
            <a:r>
              <a:rPr lang="en-US" altLang="ja-JP" sz="1600">
                <a:latin typeface="Times New Roman" pitchFamily="-111" charset="0"/>
                <a:cs typeface="Times New Roman" pitchFamily="-111" charset="0"/>
              </a:rPr>
              <a:t>; the temperature factor of each element </a:t>
            </a:r>
            <a:r>
              <a:rPr lang="en-US" altLang="ja-JP" sz="1600" i="1">
                <a:latin typeface="Times New Roman" pitchFamily="-111" charset="0"/>
                <a:cs typeface="Times New Roman" pitchFamily="-111" charset="0"/>
              </a:rPr>
              <a:t>x</a:t>
            </a:r>
            <a:endParaRPr lang="en-US" altLang="ja-JP" sz="1600">
              <a:latin typeface="Times New Roman" pitchFamily="-111" charset="0"/>
              <a:cs typeface="Times New Roman" pitchFamily="-111" charset="0"/>
            </a:endParaRPr>
          </a:p>
          <a:p>
            <a:r>
              <a:rPr lang="en-US" altLang="ja-JP" sz="1600" i="1">
                <a:latin typeface="Times New Roman" pitchFamily="-111" charset="0"/>
                <a:cs typeface="Times New Roman" pitchFamily="-111" charset="0"/>
              </a:rPr>
              <a:t>B</a:t>
            </a:r>
            <a:r>
              <a:rPr lang="en-US" altLang="ja-JP" sz="1600">
                <a:latin typeface="Times New Roman" pitchFamily="-111" charset="0"/>
                <a:cs typeface="Times New Roman" pitchFamily="-111" charset="0"/>
              </a:rPr>
              <a:t> ; Debye-Waller factor </a:t>
            </a:r>
            <a:endParaRPr lang="ja-JP" altLang="en-US" sz="1600">
              <a:latin typeface="Times New Roman" pitchFamily="-111" charset="0"/>
              <a:cs typeface="Times New Roman" pitchFamily="-111" charset="0"/>
            </a:endParaRPr>
          </a:p>
        </p:txBody>
      </p:sp>
      <p:sp>
        <p:nvSpPr>
          <p:cNvPr id="107548" name="テキスト ボックス 38"/>
          <p:cNvSpPr txBox="1">
            <a:spLocks noChangeArrowheads="1"/>
          </p:cNvSpPr>
          <p:nvPr/>
        </p:nvSpPr>
        <p:spPr bwMode="auto">
          <a:xfrm>
            <a:off x="1766889" y="977901"/>
            <a:ext cx="1643063" cy="27699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a:solidFill>
                  <a:schemeClr val="bg1"/>
                </a:solidFill>
                <a:latin typeface="Times New Roman" pitchFamily="-111" charset="0"/>
                <a:cs typeface="Times New Roman" pitchFamily="-111" charset="0"/>
              </a:rPr>
              <a:t>HAADF inner angle</a:t>
            </a:r>
            <a:endParaRPr lang="ja-JP" altLang="en-US" sz="1200">
              <a:solidFill>
                <a:schemeClr val="bg1"/>
              </a:solidFill>
              <a:latin typeface="Times New Roman" pitchFamily="-111" charset="0"/>
              <a:cs typeface="Times New Roman" pitchFamily="-111" charset="0"/>
            </a:endParaRPr>
          </a:p>
        </p:txBody>
      </p:sp>
      <p:sp>
        <p:nvSpPr>
          <p:cNvPr id="107549" name="テキスト ボックス 144"/>
          <p:cNvSpPr txBox="1">
            <a:spLocks noChangeArrowheads="1"/>
          </p:cNvSpPr>
          <p:nvPr/>
        </p:nvSpPr>
        <p:spPr bwMode="auto">
          <a:xfrm>
            <a:off x="5708651" y="4764089"/>
            <a:ext cx="20095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latin typeface="Times New Roman" pitchFamily="-111" charset="0"/>
                <a:cs typeface="Times New Roman" pitchFamily="-111" charset="0"/>
              </a:rPr>
              <a:t>Scattering angle (mrad)</a:t>
            </a:r>
            <a:endParaRPr lang="ja-JP" altLang="en-US" sz="1400" b="1">
              <a:latin typeface="Times New Roman" pitchFamily="-111" charset="0"/>
              <a:cs typeface="Times New Roman" pitchFamily="-111" charset="0"/>
            </a:endParaRPr>
          </a:p>
        </p:txBody>
      </p:sp>
      <p:sp>
        <p:nvSpPr>
          <p:cNvPr id="107550" name="テキスト ボックス 144"/>
          <p:cNvSpPr txBox="1">
            <a:spLocks noChangeArrowheads="1"/>
          </p:cNvSpPr>
          <p:nvPr/>
        </p:nvSpPr>
        <p:spPr bwMode="auto">
          <a:xfrm>
            <a:off x="1143000" y="428626"/>
            <a:ext cx="28075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800" b="1">
                <a:latin typeface="Times New Roman" pitchFamily="-111" charset="0"/>
                <a:cs typeface="Times New Roman" pitchFamily="-111" charset="0"/>
              </a:rPr>
              <a:t>Inorganic crystal</a:t>
            </a:r>
            <a:endParaRPr lang="ja-JP" altLang="en-US" sz="2800" b="1">
              <a:latin typeface="Times New Roman" pitchFamily="-111" charset="0"/>
              <a:cs typeface="Times New Roman" pitchFamily="-111" charset="0"/>
            </a:endParaRPr>
          </a:p>
        </p:txBody>
      </p:sp>
      <p:sp>
        <p:nvSpPr>
          <p:cNvPr id="107551" name="テキスト ボックス 144"/>
          <p:cNvSpPr txBox="1">
            <a:spLocks noChangeArrowheads="1"/>
          </p:cNvSpPr>
          <p:nvPr/>
        </p:nvSpPr>
        <p:spPr bwMode="auto">
          <a:xfrm>
            <a:off x="5410201" y="428626"/>
            <a:ext cx="2567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800" b="1">
                <a:latin typeface="Times New Roman" pitchFamily="-111" charset="0"/>
                <a:cs typeface="Times New Roman" pitchFamily="-111" charset="0"/>
              </a:rPr>
              <a:t>Organic crystal</a:t>
            </a:r>
            <a:endParaRPr lang="ja-JP" altLang="en-US" sz="2800" b="1">
              <a:latin typeface="Times New Roman" pitchFamily="-111" charset="0"/>
              <a:cs typeface="Times New Roman" pitchFamily="-111" charset="0"/>
            </a:endParaRPr>
          </a:p>
        </p:txBody>
      </p:sp>
      <p:sp>
        <p:nvSpPr>
          <p:cNvPr id="107552" name="テキスト ボックス 31"/>
          <p:cNvSpPr txBox="1">
            <a:spLocks noChangeArrowheads="1"/>
          </p:cNvSpPr>
          <p:nvPr/>
        </p:nvSpPr>
        <p:spPr bwMode="auto">
          <a:xfrm>
            <a:off x="3357563" y="1600200"/>
            <a:ext cx="571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latin typeface="Times New Roman" pitchFamily="-111" charset="0"/>
                <a:cs typeface="Times New Roman" pitchFamily="-111" charset="0"/>
              </a:rPr>
              <a:t>Si</a:t>
            </a:r>
            <a:endParaRPr lang="ja-JP" altLang="en-US" sz="2000" baseline="30000">
              <a:latin typeface="Times New Roman" pitchFamily="-111" charset="0"/>
              <a:cs typeface="Times New Roman" pitchFamily="-111" charset="0"/>
            </a:endParaRPr>
          </a:p>
        </p:txBody>
      </p:sp>
      <p:sp>
        <p:nvSpPr>
          <p:cNvPr id="107553" name="テキスト ボックス 32"/>
          <p:cNvSpPr txBox="1">
            <a:spLocks noChangeArrowheads="1"/>
          </p:cNvSpPr>
          <p:nvPr/>
        </p:nvSpPr>
        <p:spPr bwMode="auto">
          <a:xfrm>
            <a:off x="8702676" y="6149976"/>
            <a:ext cx="4411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4000" b="1" u="sng">
                <a:latin typeface="Times New Roman" pitchFamily="-111" charset="0"/>
                <a:cs typeface="Times New Roman" pitchFamily="-111" charset="0"/>
              </a:rPr>
              <a:t>7</a:t>
            </a:r>
            <a:endParaRPr lang="ja-JP" altLang="en-US" sz="4000" b="1" u="sng">
              <a:latin typeface="Times New Roman" pitchFamily="-111" charset="0"/>
              <a:cs typeface="Times New Roman" pitchFamily="-111" charset="0"/>
            </a:endParaRPr>
          </a:p>
        </p:txBody>
      </p:sp>
      <p:sp>
        <p:nvSpPr>
          <p:cNvPr id="107554" name="円/楕円 59"/>
          <p:cNvSpPr>
            <a:spLocks noChangeArrowheads="1"/>
          </p:cNvSpPr>
          <p:nvPr/>
        </p:nvSpPr>
        <p:spPr bwMode="auto">
          <a:xfrm>
            <a:off x="1500188" y="3571876"/>
            <a:ext cx="214312" cy="21431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 name="日付プレースホルダ 34"/>
          <p:cNvSpPr>
            <a:spLocks noGrp="1"/>
          </p:cNvSpPr>
          <p:nvPr>
            <p:ph type="dt" sz="quarter" idx="10"/>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36" name="スライド番号プレースホルダ 35"/>
          <p:cNvSpPr>
            <a:spLocks noGrp="1"/>
          </p:cNvSpPr>
          <p:nvPr>
            <p:ph type="sldNum" sz="quarter" idx="12"/>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29FC6AF3-55E6-4F8A-BE4E-F4A3424209C0}" type="slidenum">
              <a:rPr lang="ja-JP" altLang="en-US" sz="1200">
                <a:solidFill>
                  <a:srgbClr val="3366FF"/>
                </a:solidFill>
                <a:latin typeface="Calibri" pitchFamily="-111" charset="0"/>
              </a:rPr>
              <a:pPr/>
              <a:t>61</a:t>
            </a:fld>
            <a:endParaRPr lang="ja-JP" altLang="en-US" sz="1200">
              <a:solidFill>
                <a:srgbClr val="3366FF"/>
              </a:solidFill>
              <a:latin typeface="Calibri" pitchFamily="-111" charset="0"/>
            </a:endParaRPr>
          </a:p>
        </p:txBody>
      </p:sp>
      <p:sp>
        <p:nvSpPr>
          <p:cNvPr id="37" name="フッター プレースホルダ 36"/>
          <p:cNvSpPr>
            <a:spLocks noGrp="1"/>
          </p:cNvSpPr>
          <p:nvPr>
            <p:ph type="ftr" sz="quarter" idx="11"/>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100355" name="スライド番号プレースホルダ 2"/>
          <p:cNvSpPr>
            <a:spLocks noGrp="1"/>
          </p:cNvSpPr>
          <p:nvPr>
            <p:ph type="sldNum" sz="quarter" idx="11"/>
          </p:nvPr>
        </p:nvSpPr>
        <p:spPr>
          <a:xfrm>
            <a:off x="7406888" y="6559026"/>
            <a:ext cx="2895600" cy="365125"/>
          </a:xfrm>
          <a:noFill/>
        </p:spPr>
        <p:txBody>
          <a:bodyPr/>
          <a:lstStyle/>
          <a:p>
            <a:fld id="{8DF42C34-18D1-1C4C-B601-293FDD674679}" type="slidenum">
              <a:rPr lang="en-US" altLang="ja-JP" smtClean="0">
                <a:latin typeface="Arial" pitchFamily="-1" charset="0"/>
                <a:ea typeface="ＭＳ Ｐゴシック" pitchFamily="-1" charset="-128"/>
                <a:cs typeface="ＭＳ Ｐゴシック" pitchFamily="-1" charset="-128"/>
              </a:rPr>
              <a:pPr/>
              <a:t>62</a:t>
            </a:fld>
            <a:endParaRPr lang="en-US" altLang="ja-JP" dirty="0" smtClean="0">
              <a:latin typeface="Arial" pitchFamily="-1" charset="0"/>
              <a:ea typeface="ＭＳ Ｐゴシック" pitchFamily="-1" charset="-128"/>
              <a:cs typeface="ＭＳ Ｐゴシック" pitchFamily="-1" charset="-128"/>
            </a:endParaRPr>
          </a:p>
        </p:txBody>
      </p:sp>
      <p:pic>
        <p:nvPicPr>
          <p:cNvPr id="100356" name="Picture 249"/>
          <p:cNvPicPr>
            <a:picLocks noChangeAspect="1" noChangeArrowheads="1"/>
          </p:cNvPicPr>
          <p:nvPr/>
        </p:nvPicPr>
        <p:blipFill>
          <a:blip r:embed="rId3"/>
          <a:srcRect b="48405"/>
          <a:stretch>
            <a:fillRect/>
          </a:stretch>
        </p:blipFill>
        <p:spPr bwMode="auto">
          <a:xfrm>
            <a:off x="2928939" y="928688"/>
            <a:ext cx="2814637" cy="1857375"/>
          </a:xfrm>
          <a:prstGeom prst="rect">
            <a:avLst/>
          </a:prstGeom>
          <a:noFill/>
          <a:ln w="9525">
            <a:noFill/>
            <a:miter lim="800000"/>
            <a:headEnd/>
            <a:tailEnd/>
          </a:ln>
        </p:spPr>
      </p:pic>
      <p:pic>
        <p:nvPicPr>
          <p:cNvPr id="100357" name="Picture 250"/>
          <p:cNvPicPr>
            <a:picLocks noChangeAspect="1" noChangeArrowheads="1"/>
          </p:cNvPicPr>
          <p:nvPr/>
        </p:nvPicPr>
        <p:blipFill>
          <a:blip r:embed="rId4"/>
          <a:srcRect b="48405"/>
          <a:stretch>
            <a:fillRect/>
          </a:stretch>
        </p:blipFill>
        <p:spPr bwMode="auto">
          <a:xfrm>
            <a:off x="1" y="928688"/>
            <a:ext cx="2814639" cy="1857375"/>
          </a:xfrm>
          <a:prstGeom prst="rect">
            <a:avLst/>
          </a:prstGeom>
          <a:noFill/>
          <a:ln w="9525">
            <a:noFill/>
            <a:miter lim="800000"/>
            <a:headEnd/>
            <a:tailEnd/>
          </a:ln>
        </p:spPr>
      </p:pic>
      <p:pic>
        <p:nvPicPr>
          <p:cNvPr id="100358" name="Picture 243"/>
          <p:cNvPicPr>
            <a:picLocks noChangeAspect="1" noChangeArrowheads="1"/>
          </p:cNvPicPr>
          <p:nvPr/>
        </p:nvPicPr>
        <p:blipFill>
          <a:blip r:embed="rId5"/>
          <a:srcRect/>
          <a:stretch>
            <a:fillRect/>
          </a:stretch>
        </p:blipFill>
        <p:spPr bwMode="auto">
          <a:xfrm>
            <a:off x="2928939" y="2857500"/>
            <a:ext cx="2814637" cy="3600450"/>
          </a:xfrm>
          <a:prstGeom prst="rect">
            <a:avLst/>
          </a:prstGeom>
          <a:noFill/>
          <a:ln w="9525">
            <a:noFill/>
            <a:miter lim="800000"/>
            <a:headEnd/>
            <a:tailEnd/>
          </a:ln>
        </p:spPr>
      </p:pic>
      <p:pic>
        <p:nvPicPr>
          <p:cNvPr id="100359" name="Picture 244"/>
          <p:cNvPicPr>
            <a:picLocks noChangeAspect="1" noChangeArrowheads="1"/>
          </p:cNvPicPr>
          <p:nvPr/>
        </p:nvPicPr>
        <p:blipFill>
          <a:blip r:embed="rId6"/>
          <a:srcRect/>
          <a:stretch>
            <a:fillRect/>
          </a:stretch>
        </p:blipFill>
        <p:spPr bwMode="auto">
          <a:xfrm>
            <a:off x="1" y="2857500"/>
            <a:ext cx="2814639" cy="3600450"/>
          </a:xfrm>
          <a:prstGeom prst="rect">
            <a:avLst/>
          </a:prstGeom>
          <a:noFill/>
          <a:ln w="9525">
            <a:noFill/>
            <a:miter lim="800000"/>
            <a:headEnd/>
            <a:tailEnd/>
          </a:ln>
        </p:spPr>
      </p:pic>
      <p:sp>
        <p:nvSpPr>
          <p:cNvPr id="11" name="円/楕円 10"/>
          <p:cNvSpPr/>
          <p:nvPr/>
        </p:nvSpPr>
        <p:spPr>
          <a:xfrm>
            <a:off x="2097088" y="3071814"/>
            <a:ext cx="214312" cy="214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 name="円/楕円 11"/>
          <p:cNvSpPr/>
          <p:nvPr/>
        </p:nvSpPr>
        <p:spPr>
          <a:xfrm>
            <a:off x="1439863" y="3071814"/>
            <a:ext cx="214312" cy="214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 name="円/楕円 12"/>
          <p:cNvSpPr/>
          <p:nvPr/>
        </p:nvSpPr>
        <p:spPr>
          <a:xfrm>
            <a:off x="1428752" y="3632201"/>
            <a:ext cx="214313" cy="21431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 name="円/楕円 13"/>
          <p:cNvSpPr/>
          <p:nvPr/>
        </p:nvSpPr>
        <p:spPr>
          <a:xfrm>
            <a:off x="2097088" y="3632201"/>
            <a:ext cx="214312" cy="21431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 name="円/楕円 14"/>
          <p:cNvSpPr/>
          <p:nvPr/>
        </p:nvSpPr>
        <p:spPr>
          <a:xfrm>
            <a:off x="2071688" y="4286251"/>
            <a:ext cx="214312" cy="21431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 name="円/楕円 15"/>
          <p:cNvSpPr/>
          <p:nvPr/>
        </p:nvSpPr>
        <p:spPr>
          <a:xfrm>
            <a:off x="1428752" y="4286251"/>
            <a:ext cx="214313" cy="21431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 name="円/楕円 16"/>
          <p:cNvSpPr/>
          <p:nvPr/>
        </p:nvSpPr>
        <p:spPr>
          <a:xfrm>
            <a:off x="1785939" y="3357564"/>
            <a:ext cx="214312" cy="21431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円/楕円 17"/>
          <p:cNvSpPr/>
          <p:nvPr/>
        </p:nvSpPr>
        <p:spPr>
          <a:xfrm>
            <a:off x="1762126" y="3940176"/>
            <a:ext cx="214313" cy="214313"/>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0368" name="正方形/長方形 353"/>
          <p:cNvSpPr>
            <a:spLocks noChangeArrowheads="1"/>
          </p:cNvSpPr>
          <p:nvPr/>
        </p:nvSpPr>
        <p:spPr bwMode="auto">
          <a:xfrm>
            <a:off x="2929193" y="97691"/>
            <a:ext cx="2505614" cy="738664"/>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sz="2400" b="1" dirty="0">
                <a:ea typeface="Times New Roman" pitchFamily="-1" charset="0"/>
                <a:cs typeface="Times New Roman" pitchFamily="-1" charset="0"/>
              </a:rPr>
              <a:t>ABF </a:t>
            </a:r>
          </a:p>
          <a:p>
            <a:r>
              <a:rPr lang="en-US" altLang="ja-JP" b="1" dirty="0">
                <a:ea typeface="Times New Roman" pitchFamily="-1" charset="0"/>
                <a:cs typeface="Times New Roman" pitchFamily="-1" charset="0"/>
              </a:rPr>
              <a:t>(annular bright-field )</a:t>
            </a:r>
            <a:endParaRPr lang="en-US" altLang="ja-JP" b="1" baseline="-25000" dirty="0">
              <a:ea typeface="Times New Roman" pitchFamily="-1" charset="0"/>
              <a:cs typeface="Times New Roman" pitchFamily="-1" charset="0"/>
            </a:endParaRPr>
          </a:p>
        </p:txBody>
      </p:sp>
      <p:sp>
        <p:nvSpPr>
          <p:cNvPr id="100369" name="正方形/長方形 353"/>
          <p:cNvSpPr>
            <a:spLocks noChangeArrowheads="1"/>
          </p:cNvSpPr>
          <p:nvPr/>
        </p:nvSpPr>
        <p:spPr bwMode="auto">
          <a:xfrm>
            <a:off x="562304" y="324149"/>
            <a:ext cx="1261734" cy="461665"/>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sz="2400" b="1" dirty="0">
                <a:ea typeface="Times New Roman" pitchFamily="-1" charset="0"/>
                <a:cs typeface="Times New Roman" pitchFamily="-1" charset="0"/>
              </a:rPr>
              <a:t>HAADF</a:t>
            </a:r>
          </a:p>
        </p:txBody>
      </p:sp>
      <p:sp>
        <p:nvSpPr>
          <p:cNvPr id="33" name="円/楕円 32"/>
          <p:cNvSpPr/>
          <p:nvPr/>
        </p:nvSpPr>
        <p:spPr>
          <a:xfrm>
            <a:off x="2401888" y="1052514"/>
            <a:ext cx="214312" cy="214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4" name="円/楕円 33"/>
          <p:cNvSpPr/>
          <p:nvPr/>
        </p:nvSpPr>
        <p:spPr>
          <a:xfrm>
            <a:off x="1758952" y="1039814"/>
            <a:ext cx="214313" cy="214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 name="円/楕円 34"/>
          <p:cNvSpPr/>
          <p:nvPr/>
        </p:nvSpPr>
        <p:spPr>
          <a:xfrm>
            <a:off x="2390777" y="1670051"/>
            <a:ext cx="214313" cy="21431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6" name="円/楕円 35"/>
          <p:cNvSpPr/>
          <p:nvPr/>
        </p:nvSpPr>
        <p:spPr>
          <a:xfrm>
            <a:off x="1746251" y="1657351"/>
            <a:ext cx="214313" cy="21431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8" name="円/楕円 37"/>
          <p:cNvSpPr/>
          <p:nvPr/>
        </p:nvSpPr>
        <p:spPr>
          <a:xfrm>
            <a:off x="2103439" y="1350963"/>
            <a:ext cx="214312" cy="214312"/>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0375" name="正方形/長方形 353"/>
          <p:cNvSpPr>
            <a:spLocks noChangeArrowheads="1"/>
          </p:cNvSpPr>
          <p:nvPr/>
        </p:nvSpPr>
        <p:spPr bwMode="auto">
          <a:xfrm>
            <a:off x="2325688" y="990600"/>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376" name="正方形/長方形 353"/>
          <p:cNvSpPr>
            <a:spLocks noChangeArrowheads="1"/>
          </p:cNvSpPr>
          <p:nvPr/>
        </p:nvSpPr>
        <p:spPr bwMode="auto">
          <a:xfrm>
            <a:off x="1677988" y="974725"/>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377" name="正方形/長方形 353"/>
          <p:cNvSpPr>
            <a:spLocks noChangeArrowheads="1"/>
          </p:cNvSpPr>
          <p:nvPr/>
        </p:nvSpPr>
        <p:spPr bwMode="auto">
          <a:xfrm>
            <a:off x="1674813" y="1584325"/>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378" name="正方形/長方形 353"/>
          <p:cNvSpPr>
            <a:spLocks noChangeArrowheads="1"/>
          </p:cNvSpPr>
          <p:nvPr/>
        </p:nvSpPr>
        <p:spPr bwMode="auto">
          <a:xfrm>
            <a:off x="2317751" y="1595439"/>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379" name="正方形/長方形 353"/>
          <p:cNvSpPr>
            <a:spLocks noChangeArrowheads="1"/>
          </p:cNvSpPr>
          <p:nvPr/>
        </p:nvSpPr>
        <p:spPr bwMode="auto">
          <a:xfrm>
            <a:off x="1366839" y="3000375"/>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380" name="正方形/長方形 353"/>
          <p:cNvSpPr>
            <a:spLocks noChangeArrowheads="1"/>
          </p:cNvSpPr>
          <p:nvPr/>
        </p:nvSpPr>
        <p:spPr bwMode="auto">
          <a:xfrm>
            <a:off x="2009775" y="3000375"/>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381" name="正方形/長方形 353"/>
          <p:cNvSpPr>
            <a:spLocks noChangeArrowheads="1"/>
          </p:cNvSpPr>
          <p:nvPr/>
        </p:nvSpPr>
        <p:spPr bwMode="auto">
          <a:xfrm>
            <a:off x="2032000" y="3559175"/>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382" name="正方形/長方形 353"/>
          <p:cNvSpPr>
            <a:spLocks noChangeArrowheads="1"/>
          </p:cNvSpPr>
          <p:nvPr/>
        </p:nvSpPr>
        <p:spPr bwMode="auto">
          <a:xfrm>
            <a:off x="1346200" y="3549650"/>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383" name="正方形/長方形 353"/>
          <p:cNvSpPr>
            <a:spLocks noChangeArrowheads="1"/>
          </p:cNvSpPr>
          <p:nvPr/>
        </p:nvSpPr>
        <p:spPr bwMode="auto">
          <a:xfrm>
            <a:off x="1357313" y="4213225"/>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384" name="正方形/長方形 353"/>
          <p:cNvSpPr>
            <a:spLocks noChangeArrowheads="1"/>
          </p:cNvSpPr>
          <p:nvPr/>
        </p:nvSpPr>
        <p:spPr bwMode="auto">
          <a:xfrm>
            <a:off x="1987549" y="4214814"/>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385" name="正方形/長方形 353"/>
          <p:cNvSpPr>
            <a:spLocks noChangeArrowheads="1"/>
          </p:cNvSpPr>
          <p:nvPr/>
        </p:nvSpPr>
        <p:spPr bwMode="auto">
          <a:xfrm>
            <a:off x="1666875" y="3867151"/>
            <a:ext cx="424115"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Fe</a:t>
            </a:r>
          </a:p>
        </p:txBody>
      </p:sp>
      <p:sp>
        <p:nvSpPr>
          <p:cNvPr id="100386" name="正方形/長方形 353"/>
          <p:cNvSpPr>
            <a:spLocks noChangeArrowheads="1"/>
          </p:cNvSpPr>
          <p:nvPr/>
        </p:nvSpPr>
        <p:spPr bwMode="auto">
          <a:xfrm>
            <a:off x="1704975" y="3286125"/>
            <a:ext cx="424115"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Fe</a:t>
            </a:r>
          </a:p>
        </p:txBody>
      </p:sp>
      <p:sp>
        <p:nvSpPr>
          <p:cNvPr id="100387" name="正方形/長方形 353"/>
          <p:cNvSpPr>
            <a:spLocks noChangeArrowheads="1"/>
          </p:cNvSpPr>
          <p:nvPr/>
        </p:nvSpPr>
        <p:spPr bwMode="auto">
          <a:xfrm>
            <a:off x="2022476" y="1279525"/>
            <a:ext cx="363301" cy="338554"/>
          </a:xfrm>
          <a:prstGeom prst="rect">
            <a:avLst/>
          </a:prstGeom>
          <a:noFill/>
          <a:ln w="9525">
            <a:noFill/>
            <a:miter lim="800000"/>
            <a:headEnd/>
            <a:tailEnd/>
          </a:ln>
        </p:spPr>
        <p:txBody>
          <a:bodyPr wrap="none">
            <a:prstTxWarp prst="textNoShape">
              <a:avLst/>
            </a:prstTxWarp>
            <a:spAutoFit/>
          </a:bodyPr>
          <a:lstStyle/>
          <a:p>
            <a:r>
              <a:rPr lang="en-US" altLang="ja-JP" sz="1600" b="1">
                <a:solidFill>
                  <a:schemeClr val="bg1"/>
                </a:solidFill>
                <a:ea typeface="Times New Roman" pitchFamily="-1" charset="0"/>
                <a:cs typeface="Times New Roman" pitchFamily="-1" charset="0"/>
              </a:rPr>
              <a:t>Ti</a:t>
            </a:r>
          </a:p>
        </p:txBody>
      </p:sp>
      <p:sp>
        <p:nvSpPr>
          <p:cNvPr id="100388" name="正方形/長方形 353"/>
          <p:cNvSpPr>
            <a:spLocks noChangeArrowheads="1"/>
          </p:cNvSpPr>
          <p:nvPr/>
        </p:nvSpPr>
        <p:spPr bwMode="auto">
          <a:xfrm>
            <a:off x="1824040" y="2386013"/>
            <a:ext cx="973435" cy="400110"/>
          </a:xfrm>
          <a:prstGeom prst="rect">
            <a:avLst/>
          </a:prstGeom>
          <a:solidFill>
            <a:schemeClr val="bg1"/>
          </a:solidFill>
          <a:ln w="9525">
            <a:noFill/>
            <a:miter lim="800000"/>
            <a:headEnd/>
            <a:tailEnd/>
          </a:ln>
        </p:spPr>
        <p:txBody>
          <a:bodyPr wrap="none">
            <a:prstTxWarp prst="textNoShape">
              <a:avLst/>
            </a:prstTxWarp>
            <a:spAutoFit/>
          </a:bodyPr>
          <a:lstStyle/>
          <a:p>
            <a:r>
              <a:rPr lang="en-US" altLang="ja-JP" sz="2000" b="1">
                <a:ea typeface="Times New Roman" pitchFamily="-1" charset="0"/>
                <a:cs typeface="Times New Roman" pitchFamily="-1" charset="0"/>
              </a:rPr>
              <a:t>SrTiO</a:t>
            </a:r>
            <a:r>
              <a:rPr lang="en-US" altLang="ja-JP" sz="2000" b="1" baseline="-25000">
                <a:ea typeface="Times New Roman" pitchFamily="-1" charset="0"/>
                <a:cs typeface="Times New Roman" pitchFamily="-1" charset="0"/>
              </a:rPr>
              <a:t>3</a:t>
            </a:r>
          </a:p>
        </p:txBody>
      </p:sp>
      <p:sp>
        <p:nvSpPr>
          <p:cNvPr id="100389" name="正方形/長方形 353"/>
          <p:cNvSpPr>
            <a:spLocks noChangeArrowheads="1"/>
          </p:cNvSpPr>
          <p:nvPr/>
        </p:nvSpPr>
        <p:spPr bwMode="auto">
          <a:xfrm>
            <a:off x="4762501" y="2386013"/>
            <a:ext cx="973435" cy="400110"/>
          </a:xfrm>
          <a:prstGeom prst="rect">
            <a:avLst/>
          </a:prstGeom>
          <a:solidFill>
            <a:schemeClr val="bg1"/>
          </a:solidFill>
          <a:ln w="9525">
            <a:noFill/>
            <a:miter lim="800000"/>
            <a:headEnd/>
            <a:tailEnd/>
          </a:ln>
        </p:spPr>
        <p:txBody>
          <a:bodyPr wrap="none">
            <a:prstTxWarp prst="textNoShape">
              <a:avLst/>
            </a:prstTxWarp>
            <a:spAutoFit/>
          </a:bodyPr>
          <a:lstStyle/>
          <a:p>
            <a:r>
              <a:rPr lang="en-US" altLang="ja-JP" sz="2000" b="1">
                <a:ea typeface="Times New Roman" pitchFamily="-1" charset="0"/>
                <a:cs typeface="Times New Roman" pitchFamily="-1" charset="0"/>
              </a:rPr>
              <a:t>SrTiO</a:t>
            </a:r>
            <a:r>
              <a:rPr lang="en-US" altLang="ja-JP" sz="2000" b="1" baseline="-25000">
                <a:ea typeface="Times New Roman" pitchFamily="-1" charset="0"/>
                <a:cs typeface="Times New Roman" pitchFamily="-1" charset="0"/>
              </a:rPr>
              <a:t>3</a:t>
            </a:r>
          </a:p>
        </p:txBody>
      </p:sp>
      <p:sp>
        <p:nvSpPr>
          <p:cNvPr id="100390" name="正方形/長方形 353"/>
          <p:cNvSpPr>
            <a:spLocks noChangeArrowheads="1"/>
          </p:cNvSpPr>
          <p:nvPr/>
        </p:nvSpPr>
        <p:spPr bwMode="auto">
          <a:xfrm>
            <a:off x="4572000" y="6038850"/>
            <a:ext cx="1239642" cy="400110"/>
          </a:xfrm>
          <a:prstGeom prst="rect">
            <a:avLst/>
          </a:prstGeom>
          <a:solidFill>
            <a:schemeClr val="bg1"/>
          </a:solidFill>
          <a:ln w="9525">
            <a:noFill/>
            <a:miter lim="800000"/>
            <a:headEnd/>
            <a:tailEnd/>
          </a:ln>
        </p:spPr>
        <p:txBody>
          <a:bodyPr wrap="none">
            <a:prstTxWarp prst="textNoShape">
              <a:avLst/>
            </a:prstTxWarp>
            <a:spAutoFit/>
          </a:bodyPr>
          <a:lstStyle/>
          <a:p>
            <a:r>
              <a:rPr lang="en-US" altLang="ja-JP" sz="2000" b="1">
                <a:ea typeface="Times New Roman" pitchFamily="-1" charset="0"/>
                <a:cs typeface="Times New Roman" pitchFamily="-1" charset="0"/>
              </a:rPr>
              <a:t>Sr</a:t>
            </a:r>
            <a:r>
              <a:rPr lang="en-US" altLang="ja-JP" sz="2000" b="1" baseline="-25000">
                <a:ea typeface="Times New Roman" pitchFamily="-1" charset="0"/>
                <a:cs typeface="Times New Roman" pitchFamily="-1" charset="0"/>
              </a:rPr>
              <a:t>2</a:t>
            </a:r>
            <a:r>
              <a:rPr lang="en-US" altLang="ja-JP" sz="2000" b="1">
                <a:ea typeface="Times New Roman" pitchFamily="-1" charset="0"/>
                <a:cs typeface="Times New Roman" pitchFamily="-1" charset="0"/>
              </a:rPr>
              <a:t>Fe</a:t>
            </a:r>
            <a:r>
              <a:rPr lang="en-US" altLang="ja-JP" sz="2000" b="1" baseline="-25000">
                <a:ea typeface="Times New Roman" pitchFamily="-1" charset="0"/>
                <a:cs typeface="Times New Roman" pitchFamily="-1" charset="0"/>
              </a:rPr>
              <a:t>2</a:t>
            </a:r>
            <a:r>
              <a:rPr lang="en-US" altLang="ja-JP" sz="2000" b="1">
                <a:ea typeface="Times New Roman" pitchFamily="-1" charset="0"/>
                <a:cs typeface="Times New Roman" pitchFamily="-1" charset="0"/>
              </a:rPr>
              <a:t>O</a:t>
            </a:r>
            <a:r>
              <a:rPr lang="en-US" altLang="ja-JP" sz="2000" b="1" baseline="-25000">
                <a:ea typeface="Times New Roman" pitchFamily="-1" charset="0"/>
                <a:cs typeface="Times New Roman" pitchFamily="-1" charset="0"/>
              </a:rPr>
              <a:t>5</a:t>
            </a:r>
          </a:p>
        </p:txBody>
      </p:sp>
      <p:sp>
        <p:nvSpPr>
          <p:cNvPr id="100391" name="正方形/長方形 353"/>
          <p:cNvSpPr>
            <a:spLocks noChangeArrowheads="1"/>
          </p:cNvSpPr>
          <p:nvPr/>
        </p:nvSpPr>
        <p:spPr bwMode="auto">
          <a:xfrm>
            <a:off x="1624013" y="6029325"/>
            <a:ext cx="1239642" cy="400110"/>
          </a:xfrm>
          <a:prstGeom prst="rect">
            <a:avLst/>
          </a:prstGeom>
          <a:solidFill>
            <a:schemeClr val="bg1"/>
          </a:solidFill>
          <a:ln w="9525">
            <a:noFill/>
            <a:miter lim="800000"/>
            <a:headEnd/>
            <a:tailEnd/>
          </a:ln>
        </p:spPr>
        <p:txBody>
          <a:bodyPr wrap="none">
            <a:prstTxWarp prst="textNoShape">
              <a:avLst/>
            </a:prstTxWarp>
            <a:spAutoFit/>
          </a:bodyPr>
          <a:lstStyle/>
          <a:p>
            <a:r>
              <a:rPr lang="en-US" altLang="ja-JP" sz="2000" b="1">
                <a:ea typeface="Times New Roman" pitchFamily="-1" charset="0"/>
                <a:cs typeface="Times New Roman" pitchFamily="-1" charset="0"/>
              </a:rPr>
              <a:t>Sr</a:t>
            </a:r>
            <a:r>
              <a:rPr lang="en-US" altLang="ja-JP" sz="2000" b="1" baseline="-25000">
                <a:ea typeface="Times New Roman" pitchFamily="-1" charset="0"/>
                <a:cs typeface="Times New Roman" pitchFamily="-1" charset="0"/>
              </a:rPr>
              <a:t>2</a:t>
            </a:r>
            <a:r>
              <a:rPr lang="en-US" altLang="ja-JP" sz="2000" b="1">
                <a:ea typeface="Times New Roman" pitchFamily="-1" charset="0"/>
                <a:cs typeface="Times New Roman" pitchFamily="-1" charset="0"/>
              </a:rPr>
              <a:t>Fe</a:t>
            </a:r>
            <a:r>
              <a:rPr lang="en-US" altLang="ja-JP" sz="2000" b="1" baseline="-25000">
                <a:ea typeface="Times New Roman" pitchFamily="-1" charset="0"/>
                <a:cs typeface="Times New Roman" pitchFamily="-1" charset="0"/>
              </a:rPr>
              <a:t>2</a:t>
            </a:r>
            <a:r>
              <a:rPr lang="en-US" altLang="ja-JP" sz="2000" b="1">
                <a:ea typeface="Times New Roman" pitchFamily="-1" charset="0"/>
                <a:cs typeface="Times New Roman" pitchFamily="-1" charset="0"/>
              </a:rPr>
              <a:t>O</a:t>
            </a:r>
            <a:r>
              <a:rPr lang="en-US" altLang="ja-JP" sz="2000" b="1" baseline="-25000">
                <a:ea typeface="Times New Roman" pitchFamily="-1" charset="0"/>
                <a:cs typeface="Times New Roman" pitchFamily="-1" charset="0"/>
              </a:rPr>
              <a:t>5</a:t>
            </a:r>
          </a:p>
        </p:txBody>
      </p:sp>
      <p:sp>
        <p:nvSpPr>
          <p:cNvPr id="100392" name="正方形/長方形 535"/>
          <p:cNvSpPr>
            <a:spLocks noChangeArrowheads="1"/>
          </p:cNvSpPr>
          <p:nvPr/>
        </p:nvSpPr>
        <p:spPr bwMode="auto">
          <a:xfrm>
            <a:off x="5786437" y="4929188"/>
            <a:ext cx="3357563" cy="1200150"/>
          </a:xfrm>
          <a:prstGeom prst="rect">
            <a:avLst/>
          </a:prstGeom>
          <a:noFill/>
          <a:ln w="9525">
            <a:noFill/>
            <a:miter lim="800000"/>
            <a:headEnd/>
            <a:tailEnd/>
          </a:ln>
        </p:spPr>
        <p:txBody>
          <a:bodyPr>
            <a:prstTxWarp prst="textNoShape">
              <a:avLst/>
            </a:prstTxWarp>
            <a:spAutoFit/>
          </a:bodyPr>
          <a:lstStyle/>
          <a:p>
            <a:r>
              <a:rPr lang="en-US" altLang="ja-JP" sz="2400" b="1">
                <a:solidFill>
                  <a:srgbClr val="0000FF"/>
                </a:solidFill>
                <a:ea typeface="Times New Roman" pitchFamily="-1" charset="0"/>
                <a:cs typeface="Times New Roman" pitchFamily="-1" charset="0"/>
              </a:rPr>
              <a:t>Distortion of octahedron is visible in ABF image.  </a:t>
            </a:r>
          </a:p>
        </p:txBody>
      </p:sp>
      <p:sp>
        <p:nvSpPr>
          <p:cNvPr id="100393" name="正方形/長方形 633"/>
          <p:cNvSpPr>
            <a:spLocks noChangeArrowheads="1"/>
          </p:cNvSpPr>
          <p:nvPr/>
        </p:nvSpPr>
        <p:spPr bwMode="auto">
          <a:xfrm>
            <a:off x="2237489" y="6470651"/>
            <a:ext cx="6286500" cy="338554"/>
          </a:xfrm>
          <a:prstGeom prst="rect">
            <a:avLst/>
          </a:prstGeom>
          <a:noFill/>
          <a:ln w="9525">
            <a:noFill/>
            <a:miter lim="800000"/>
            <a:headEnd/>
            <a:tailEnd/>
          </a:ln>
        </p:spPr>
        <p:txBody>
          <a:bodyPr wrap="square">
            <a:prstTxWarp prst="textNoShape">
              <a:avLst/>
            </a:prstTxWarp>
            <a:spAutoFit/>
          </a:bodyPr>
          <a:lstStyle/>
          <a:p>
            <a:r>
              <a:rPr lang="en-US" altLang="ja-JP" sz="1600" dirty="0">
                <a:ea typeface="Times New Roman" pitchFamily="-1" charset="0"/>
                <a:cs typeface="Times New Roman" pitchFamily="-1" charset="0"/>
              </a:rPr>
              <a:t>Reference :</a:t>
            </a:r>
            <a:r>
              <a:rPr lang="en-US" altLang="ja-JP" sz="1600" dirty="0" smtClean="0">
                <a:ea typeface="Times New Roman" pitchFamily="-1" charset="0"/>
                <a:cs typeface="Times New Roman" pitchFamily="-1" charset="0"/>
              </a:rPr>
              <a:t> </a:t>
            </a:r>
            <a:r>
              <a:rPr lang="en-US" altLang="ja-JP" sz="1600" dirty="0" err="1" smtClean="0">
                <a:ea typeface="Times New Roman" pitchFamily="-1" charset="0"/>
                <a:cs typeface="Times New Roman" pitchFamily="-1" charset="0"/>
              </a:rPr>
              <a:t>Haruta</a:t>
            </a:r>
            <a:r>
              <a:rPr lang="en-US" altLang="ja-JP" sz="1600" dirty="0" smtClean="0">
                <a:ea typeface="Times New Roman" pitchFamily="-1" charset="0"/>
                <a:cs typeface="Times New Roman" pitchFamily="-1" charset="0"/>
              </a:rPr>
              <a:t> et al., </a:t>
            </a:r>
            <a:r>
              <a:rPr lang="en-US" altLang="ja-JP" sz="1600" i="1" dirty="0" smtClean="0">
                <a:ea typeface="Times New Roman" pitchFamily="-1" charset="0"/>
                <a:cs typeface="Times New Roman" pitchFamily="-1" charset="0"/>
              </a:rPr>
              <a:t>Proceedings </a:t>
            </a:r>
            <a:r>
              <a:rPr lang="en-US" altLang="ja-JP" sz="1600" i="1" dirty="0">
                <a:ea typeface="Times New Roman" pitchFamily="-1" charset="0"/>
                <a:cs typeface="Times New Roman" pitchFamily="-1" charset="0"/>
              </a:rPr>
              <a:t>of EDGE2009</a:t>
            </a:r>
            <a:r>
              <a:rPr lang="en-US" altLang="ja-JP" sz="1600" dirty="0">
                <a:ea typeface="Times New Roman" pitchFamily="-1" charset="0"/>
                <a:cs typeface="Times New Roman" pitchFamily="-1" charset="0"/>
              </a:rPr>
              <a:t>, 64 (2009)</a:t>
            </a:r>
          </a:p>
        </p:txBody>
      </p:sp>
      <p:cxnSp>
        <p:nvCxnSpPr>
          <p:cNvPr id="85" name="直線コネクタ 84"/>
          <p:cNvCxnSpPr/>
          <p:nvPr/>
        </p:nvCxnSpPr>
        <p:spPr>
          <a:xfrm>
            <a:off x="2959101" y="3173413"/>
            <a:ext cx="271462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2973389" y="3714750"/>
            <a:ext cx="271462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0396" name="Picture 296" descr="C:\Users\emcc\Desktop\FEMMS\SrFeO2.5_Ibm2.bmp"/>
          <p:cNvPicPr>
            <a:picLocks noChangeAspect="1" noChangeArrowheads="1"/>
          </p:cNvPicPr>
          <p:nvPr/>
        </p:nvPicPr>
        <p:blipFill>
          <a:blip r:embed="rId7"/>
          <a:srcRect l="17642" t="14041" r="17220" b="13882"/>
          <a:stretch>
            <a:fillRect/>
          </a:stretch>
        </p:blipFill>
        <p:spPr bwMode="auto">
          <a:xfrm>
            <a:off x="6286502" y="785813"/>
            <a:ext cx="2405063" cy="3857625"/>
          </a:xfrm>
          <a:prstGeom prst="rect">
            <a:avLst/>
          </a:prstGeom>
          <a:noFill/>
          <a:ln w="9525">
            <a:noFill/>
            <a:miter lim="800000"/>
            <a:headEnd/>
            <a:tailEnd/>
          </a:ln>
        </p:spPr>
      </p:pic>
      <p:cxnSp>
        <p:nvCxnSpPr>
          <p:cNvPr id="88" name="直線コネクタ 87"/>
          <p:cNvCxnSpPr/>
          <p:nvPr/>
        </p:nvCxnSpPr>
        <p:spPr>
          <a:xfrm>
            <a:off x="6610351" y="2401888"/>
            <a:ext cx="164306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6616702" y="3000375"/>
            <a:ext cx="164306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rot="2649284">
            <a:off x="4948239" y="1295401"/>
            <a:ext cx="358775" cy="3571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2" name="グループ化 95"/>
          <p:cNvGrpSpPr>
            <a:grpSpLocks/>
          </p:cNvGrpSpPr>
          <p:nvPr/>
        </p:nvGrpSpPr>
        <p:grpSpPr bwMode="auto">
          <a:xfrm>
            <a:off x="4610102" y="1000125"/>
            <a:ext cx="1045608" cy="921167"/>
            <a:chOff x="4610103" y="1000125"/>
            <a:chExt cx="1045609" cy="921167"/>
          </a:xfrm>
        </p:grpSpPr>
        <p:sp>
          <p:nvSpPr>
            <p:cNvPr id="29" name="円/楕円 28"/>
            <p:cNvSpPr/>
            <p:nvPr/>
          </p:nvSpPr>
          <p:spPr>
            <a:xfrm>
              <a:off x="5337175" y="1065213"/>
              <a:ext cx="214313" cy="214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円/楕円 29"/>
            <p:cNvSpPr/>
            <p:nvPr/>
          </p:nvSpPr>
          <p:spPr>
            <a:xfrm>
              <a:off x="4694238" y="1052513"/>
              <a:ext cx="214312" cy="214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 name="円/楕円 30"/>
            <p:cNvSpPr/>
            <p:nvPr/>
          </p:nvSpPr>
          <p:spPr>
            <a:xfrm>
              <a:off x="5326063" y="1633538"/>
              <a:ext cx="214312" cy="214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 name="円/楕円 31"/>
            <p:cNvSpPr/>
            <p:nvPr/>
          </p:nvSpPr>
          <p:spPr>
            <a:xfrm>
              <a:off x="4681538" y="1620838"/>
              <a:ext cx="214312" cy="214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7" name="円/楕円 36"/>
            <p:cNvSpPr/>
            <p:nvPr/>
          </p:nvSpPr>
          <p:spPr>
            <a:xfrm>
              <a:off x="5027613" y="1371600"/>
              <a:ext cx="214312" cy="21431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9" name="円/楕円 38"/>
            <p:cNvSpPr/>
            <p:nvPr/>
          </p:nvSpPr>
          <p:spPr>
            <a:xfrm>
              <a:off x="5051425" y="1111250"/>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0" name="円/楕円 39"/>
            <p:cNvSpPr/>
            <p:nvPr/>
          </p:nvSpPr>
          <p:spPr>
            <a:xfrm>
              <a:off x="4727575" y="1395413"/>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1" name="円/楕円 40"/>
            <p:cNvSpPr/>
            <p:nvPr/>
          </p:nvSpPr>
          <p:spPr>
            <a:xfrm>
              <a:off x="5381625" y="1395413"/>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2" name="円/楕円 41"/>
            <p:cNvSpPr/>
            <p:nvPr/>
          </p:nvSpPr>
          <p:spPr>
            <a:xfrm>
              <a:off x="5038725" y="1704975"/>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0442" name="正方形/長方形 353"/>
            <p:cNvSpPr>
              <a:spLocks noChangeArrowheads="1"/>
            </p:cNvSpPr>
            <p:nvPr/>
          </p:nvSpPr>
          <p:spPr bwMode="auto">
            <a:xfrm>
              <a:off x="5253038" y="1004888"/>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443" name="正方形/長方形 353"/>
            <p:cNvSpPr>
              <a:spLocks noChangeArrowheads="1"/>
            </p:cNvSpPr>
            <p:nvPr/>
          </p:nvSpPr>
          <p:spPr bwMode="auto">
            <a:xfrm>
              <a:off x="4610103" y="1000125"/>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444" name="正方形/長方形 353"/>
            <p:cNvSpPr>
              <a:spLocks noChangeArrowheads="1"/>
            </p:cNvSpPr>
            <p:nvPr/>
          </p:nvSpPr>
          <p:spPr bwMode="auto">
            <a:xfrm>
              <a:off x="4610103" y="1581150"/>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445" name="正方形/長方形 353"/>
            <p:cNvSpPr>
              <a:spLocks noChangeArrowheads="1"/>
            </p:cNvSpPr>
            <p:nvPr/>
          </p:nvSpPr>
          <p:spPr bwMode="auto">
            <a:xfrm>
              <a:off x="5243515" y="1582738"/>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446" name="正方形/長方形 353"/>
            <p:cNvSpPr>
              <a:spLocks noChangeArrowheads="1"/>
            </p:cNvSpPr>
            <p:nvPr/>
          </p:nvSpPr>
          <p:spPr bwMode="auto">
            <a:xfrm>
              <a:off x="4934261" y="1306513"/>
              <a:ext cx="363301" cy="338554"/>
            </a:xfrm>
            <a:prstGeom prst="rect">
              <a:avLst/>
            </a:prstGeom>
            <a:noFill/>
            <a:ln w="9525">
              <a:noFill/>
              <a:miter lim="800000"/>
              <a:headEnd/>
              <a:tailEnd/>
            </a:ln>
          </p:spPr>
          <p:txBody>
            <a:bodyPr wrap="none">
              <a:prstTxWarp prst="textNoShape">
                <a:avLst/>
              </a:prstTxWarp>
              <a:spAutoFit/>
            </a:bodyPr>
            <a:lstStyle/>
            <a:p>
              <a:r>
                <a:rPr lang="en-US" altLang="ja-JP" sz="1600" b="1">
                  <a:solidFill>
                    <a:schemeClr val="bg1"/>
                  </a:solidFill>
                  <a:ea typeface="Times New Roman" pitchFamily="-1" charset="0"/>
                  <a:cs typeface="Times New Roman" pitchFamily="-1" charset="0"/>
                </a:rPr>
                <a:t>Ti</a:t>
              </a:r>
            </a:p>
          </p:txBody>
        </p:sp>
        <p:sp>
          <p:nvSpPr>
            <p:cNvPr id="100447" name="正方形/長方形 353"/>
            <p:cNvSpPr>
              <a:spLocks noChangeArrowheads="1"/>
            </p:cNvSpPr>
            <p:nvPr/>
          </p:nvSpPr>
          <p:spPr bwMode="auto">
            <a:xfrm>
              <a:off x="4978402" y="1049338"/>
              <a:ext cx="294390" cy="261610"/>
            </a:xfrm>
            <a:prstGeom prst="rect">
              <a:avLst/>
            </a:prstGeom>
            <a:noFill/>
            <a:ln w="9525">
              <a:noFill/>
              <a:miter lim="800000"/>
              <a:headEnd/>
              <a:tailEnd/>
            </a:ln>
          </p:spPr>
          <p:txBody>
            <a:bodyPr wrap="none">
              <a:prstTxWarp prst="textNoShape">
                <a:avLst/>
              </a:prstTxWarp>
              <a:spAutoFit/>
            </a:bodyPr>
            <a:lstStyle/>
            <a:p>
              <a:r>
                <a:rPr lang="en-US" altLang="ja-JP" sz="1100" b="1">
                  <a:solidFill>
                    <a:schemeClr val="bg1"/>
                  </a:solidFill>
                  <a:ea typeface="Times New Roman" pitchFamily="-1" charset="0"/>
                  <a:cs typeface="Times New Roman" pitchFamily="-1" charset="0"/>
                </a:rPr>
                <a:t>O</a:t>
              </a:r>
            </a:p>
          </p:txBody>
        </p:sp>
        <p:sp>
          <p:nvSpPr>
            <p:cNvPr id="100448" name="正方形/長方形 353"/>
            <p:cNvSpPr>
              <a:spLocks noChangeArrowheads="1"/>
            </p:cNvSpPr>
            <p:nvPr/>
          </p:nvSpPr>
          <p:spPr bwMode="auto">
            <a:xfrm>
              <a:off x="4662490" y="1322079"/>
              <a:ext cx="294390" cy="261610"/>
            </a:xfrm>
            <a:prstGeom prst="rect">
              <a:avLst/>
            </a:prstGeom>
            <a:noFill/>
            <a:ln w="9525">
              <a:noFill/>
              <a:miter lim="800000"/>
              <a:headEnd/>
              <a:tailEnd/>
            </a:ln>
          </p:spPr>
          <p:txBody>
            <a:bodyPr wrap="none">
              <a:prstTxWarp prst="textNoShape">
                <a:avLst/>
              </a:prstTxWarp>
              <a:spAutoFit/>
            </a:bodyPr>
            <a:lstStyle/>
            <a:p>
              <a:r>
                <a:rPr lang="en-US" altLang="ja-JP" sz="1100" b="1">
                  <a:solidFill>
                    <a:schemeClr val="bg1"/>
                  </a:solidFill>
                  <a:ea typeface="Times New Roman" pitchFamily="-1" charset="0"/>
                  <a:cs typeface="Times New Roman" pitchFamily="-1" charset="0"/>
                </a:rPr>
                <a:t>O</a:t>
              </a:r>
            </a:p>
          </p:txBody>
        </p:sp>
        <p:sp>
          <p:nvSpPr>
            <p:cNvPr id="100449" name="正方形/長方形 353"/>
            <p:cNvSpPr>
              <a:spLocks noChangeArrowheads="1"/>
            </p:cNvSpPr>
            <p:nvPr/>
          </p:nvSpPr>
          <p:spPr bwMode="auto">
            <a:xfrm>
              <a:off x="5320354" y="1328429"/>
              <a:ext cx="294390" cy="261610"/>
            </a:xfrm>
            <a:prstGeom prst="rect">
              <a:avLst/>
            </a:prstGeom>
            <a:noFill/>
            <a:ln w="9525">
              <a:noFill/>
              <a:miter lim="800000"/>
              <a:headEnd/>
              <a:tailEnd/>
            </a:ln>
          </p:spPr>
          <p:txBody>
            <a:bodyPr wrap="none">
              <a:prstTxWarp prst="textNoShape">
                <a:avLst/>
              </a:prstTxWarp>
              <a:spAutoFit/>
            </a:bodyPr>
            <a:lstStyle/>
            <a:p>
              <a:r>
                <a:rPr lang="en-US" altLang="ja-JP" sz="1100" b="1">
                  <a:solidFill>
                    <a:schemeClr val="bg1"/>
                  </a:solidFill>
                  <a:ea typeface="Times New Roman" pitchFamily="-1" charset="0"/>
                  <a:cs typeface="Times New Roman" pitchFamily="-1" charset="0"/>
                </a:rPr>
                <a:t>O</a:t>
              </a:r>
            </a:p>
          </p:txBody>
        </p:sp>
        <p:sp>
          <p:nvSpPr>
            <p:cNvPr id="100450" name="正方形/長方形 353"/>
            <p:cNvSpPr>
              <a:spLocks noChangeArrowheads="1"/>
            </p:cNvSpPr>
            <p:nvPr/>
          </p:nvSpPr>
          <p:spPr bwMode="auto">
            <a:xfrm>
              <a:off x="4970465" y="1638300"/>
              <a:ext cx="294390" cy="261610"/>
            </a:xfrm>
            <a:prstGeom prst="rect">
              <a:avLst/>
            </a:prstGeom>
            <a:noFill/>
            <a:ln w="9525">
              <a:noFill/>
              <a:miter lim="800000"/>
              <a:headEnd/>
              <a:tailEnd/>
            </a:ln>
          </p:spPr>
          <p:txBody>
            <a:bodyPr wrap="none">
              <a:prstTxWarp prst="textNoShape">
                <a:avLst/>
              </a:prstTxWarp>
              <a:spAutoFit/>
            </a:bodyPr>
            <a:lstStyle/>
            <a:p>
              <a:r>
                <a:rPr lang="en-US" altLang="ja-JP" sz="1100" b="1">
                  <a:solidFill>
                    <a:schemeClr val="bg1"/>
                  </a:solidFill>
                  <a:ea typeface="Times New Roman" pitchFamily="-1" charset="0"/>
                  <a:cs typeface="Times New Roman" pitchFamily="-1" charset="0"/>
                </a:rPr>
                <a:t>O</a:t>
              </a:r>
            </a:p>
          </p:txBody>
        </p:sp>
      </p:grpSp>
      <p:grpSp>
        <p:nvGrpSpPr>
          <p:cNvPr id="3" name="グループ化 100"/>
          <p:cNvGrpSpPr>
            <a:grpSpLocks/>
          </p:cNvGrpSpPr>
          <p:nvPr/>
        </p:nvGrpSpPr>
        <p:grpSpPr bwMode="auto">
          <a:xfrm>
            <a:off x="4568826" y="3086101"/>
            <a:ext cx="500063" cy="714375"/>
            <a:chOff x="9501222" y="2714620"/>
            <a:chExt cx="500066" cy="1000132"/>
          </a:xfrm>
        </p:grpSpPr>
        <p:sp>
          <p:nvSpPr>
            <p:cNvPr id="99" name="二等辺三角形 98"/>
            <p:cNvSpPr/>
            <p:nvPr/>
          </p:nvSpPr>
          <p:spPr>
            <a:xfrm>
              <a:off x="9501222" y="2714620"/>
              <a:ext cx="500066" cy="500067"/>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0" name="二等辺三角形 99"/>
            <p:cNvSpPr/>
            <p:nvPr/>
          </p:nvSpPr>
          <p:spPr>
            <a:xfrm rot="10800000">
              <a:off x="9501222" y="3214687"/>
              <a:ext cx="500066" cy="500065"/>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103" name="二等辺三角形 102"/>
          <p:cNvSpPr/>
          <p:nvPr/>
        </p:nvSpPr>
        <p:spPr>
          <a:xfrm rot="5400000">
            <a:off x="4714877" y="3857625"/>
            <a:ext cx="500062" cy="357187"/>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5" name="二等辺三角形 104"/>
          <p:cNvSpPr/>
          <p:nvPr/>
        </p:nvSpPr>
        <p:spPr>
          <a:xfrm rot="16200000">
            <a:off x="4384677" y="3871914"/>
            <a:ext cx="500063" cy="357187"/>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4" name="グループ化 97"/>
          <p:cNvGrpSpPr>
            <a:grpSpLocks/>
          </p:cNvGrpSpPr>
          <p:nvPr/>
        </p:nvGrpSpPr>
        <p:grpSpPr bwMode="auto">
          <a:xfrm>
            <a:off x="4273550" y="2959100"/>
            <a:ext cx="1077363" cy="1583155"/>
            <a:chOff x="4273550" y="2959099"/>
            <a:chExt cx="1077363" cy="1583155"/>
          </a:xfrm>
        </p:grpSpPr>
        <p:sp>
          <p:nvSpPr>
            <p:cNvPr id="6" name="円/楕円 5"/>
            <p:cNvSpPr/>
            <p:nvPr/>
          </p:nvSpPr>
          <p:spPr>
            <a:xfrm>
              <a:off x="4741863" y="3022600"/>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円/楕円 6"/>
            <p:cNvSpPr/>
            <p:nvPr/>
          </p:nvSpPr>
          <p:spPr>
            <a:xfrm>
              <a:off x="4724400" y="3714750"/>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 name="円/楕円 7"/>
            <p:cNvSpPr/>
            <p:nvPr/>
          </p:nvSpPr>
          <p:spPr>
            <a:xfrm>
              <a:off x="5037138" y="3367088"/>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円/楕円 8"/>
            <p:cNvSpPr/>
            <p:nvPr/>
          </p:nvSpPr>
          <p:spPr>
            <a:xfrm>
              <a:off x="4416425" y="3367088"/>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円/楕円 9"/>
            <p:cNvSpPr/>
            <p:nvPr/>
          </p:nvSpPr>
          <p:spPr>
            <a:xfrm>
              <a:off x="4743450" y="4276725"/>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9" name="円/楕円 18"/>
            <p:cNvSpPr/>
            <p:nvPr/>
          </p:nvSpPr>
          <p:spPr>
            <a:xfrm>
              <a:off x="5026025" y="3071813"/>
              <a:ext cx="214313" cy="214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 name="円/楕円 19"/>
            <p:cNvSpPr/>
            <p:nvPr/>
          </p:nvSpPr>
          <p:spPr>
            <a:xfrm>
              <a:off x="4381500" y="3059113"/>
              <a:ext cx="214313" cy="214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1" name="円/楕円 20"/>
            <p:cNvSpPr/>
            <p:nvPr/>
          </p:nvSpPr>
          <p:spPr>
            <a:xfrm>
              <a:off x="4357688" y="3632200"/>
              <a:ext cx="214312" cy="21431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 name="円/楕円 21"/>
            <p:cNvSpPr/>
            <p:nvPr/>
          </p:nvSpPr>
          <p:spPr>
            <a:xfrm>
              <a:off x="5026025" y="3632200"/>
              <a:ext cx="214313" cy="21431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3" name="円/楕円 22"/>
            <p:cNvSpPr/>
            <p:nvPr/>
          </p:nvSpPr>
          <p:spPr>
            <a:xfrm>
              <a:off x="5000625" y="4286250"/>
              <a:ext cx="214313" cy="21431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 name="円/楕円 23"/>
            <p:cNvSpPr/>
            <p:nvPr/>
          </p:nvSpPr>
          <p:spPr>
            <a:xfrm>
              <a:off x="4357688" y="4286250"/>
              <a:ext cx="214312" cy="214313"/>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5" name="円/楕円 24"/>
            <p:cNvSpPr/>
            <p:nvPr/>
          </p:nvSpPr>
          <p:spPr>
            <a:xfrm>
              <a:off x="4700588" y="3330575"/>
              <a:ext cx="214312" cy="214313"/>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 name="円/楕円 25"/>
            <p:cNvSpPr/>
            <p:nvPr/>
          </p:nvSpPr>
          <p:spPr>
            <a:xfrm>
              <a:off x="4691063" y="3940175"/>
              <a:ext cx="214312" cy="214313"/>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0418" name="正方形/長方形 353"/>
            <p:cNvSpPr>
              <a:spLocks noChangeArrowheads="1"/>
            </p:cNvSpPr>
            <p:nvPr/>
          </p:nvSpPr>
          <p:spPr bwMode="auto">
            <a:xfrm>
              <a:off x="4273550" y="4202113"/>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419" name="正方形/長方形 353"/>
            <p:cNvSpPr>
              <a:spLocks noChangeArrowheads="1"/>
            </p:cNvSpPr>
            <p:nvPr/>
          </p:nvSpPr>
          <p:spPr bwMode="auto">
            <a:xfrm>
              <a:off x="4940300" y="4203700"/>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420" name="正方形/長方形 353"/>
            <p:cNvSpPr>
              <a:spLocks noChangeArrowheads="1"/>
            </p:cNvSpPr>
            <p:nvPr/>
          </p:nvSpPr>
          <p:spPr bwMode="auto">
            <a:xfrm>
              <a:off x="4938714" y="3549649"/>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421" name="正方形/長方形 353"/>
            <p:cNvSpPr>
              <a:spLocks noChangeArrowheads="1"/>
            </p:cNvSpPr>
            <p:nvPr/>
          </p:nvSpPr>
          <p:spPr bwMode="auto">
            <a:xfrm>
              <a:off x="4283077" y="3549649"/>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422" name="正方形/長方形 353"/>
            <p:cNvSpPr>
              <a:spLocks noChangeArrowheads="1"/>
            </p:cNvSpPr>
            <p:nvPr/>
          </p:nvSpPr>
          <p:spPr bwMode="auto">
            <a:xfrm>
              <a:off x="4305302" y="2981324"/>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423" name="正方形/長方形 353"/>
            <p:cNvSpPr>
              <a:spLocks noChangeArrowheads="1"/>
            </p:cNvSpPr>
            <p:nvPr/>
          </p:nvSpPr>
          <p:spPr bwMode="auto">
            <a:xfrm>
              <a:off x="4948239" y="2981324"/>
              <a:ext cx="402674"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a:t>
              </a:r>
            </a:p>
          </p:txBody>
        </p:sp>
        <p:sp>
          <p:nvSpPr>
            <p:cNvPr id="100424" name="正方形/長方形 353"/>
            <p:cNvSpPr>
              <a:spLocks noChangeArrowheads="1"/>
            </p:cNvSpPr>
            <p:nvPr/>
          </p:nvSpPr>
          <p:spPr bwMode="auto">
            <a:xfrm>
              <a:off x="4616143" y="3272475"/>
              <a:ext cx="424115"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Fe</a:t>
              </a:r>
            </a:p>
          </p:txBody>
        </p:sp>
        <p:sp>
          <p:nvSpPr>
            <p:cNvPr id="100425" name="正方形/長方形 353"/>
            <p:cNvSpPr>
              <a:spLocks noChangeArrowheads="1"/>
            </p:cNvSpPr>
            <p:nvPr/>
          </p:nvSpPr>
          <p:spPr bwMode="auto">
            <a:xfrm>
              <a:off x="4600579" y="3867149"/>
              <a:ext cx="424115" cy="338554"/>
            </a:xfrm>
            <a:prstGeom prst="rect">
              <a:avLst/>
            </a:prstGeom>
            <a:noFill/>
            <a:ln w="9525">
              <a:no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Fe</a:t>
              </a:r>
            </a:p>
          </p:txBody>
        </p:sp>
        <p:sp>
          <p:nvSpPr>
            <p:cNvPr id="100426" name="正方形/長方形 353"/>
            <p:cNvSpPr>
              <a:spLocks noChangeArrowheads="1"/>
            </p:cNvSpPr>
            <p:nvPr/>
          </p:nvSpPr>
          <p:spPr bwMode="auto">
            <a:xfrm>
              <a:off x="4667251" y="2959099"/>
              <a:ext cx="294390" cy="261610"/>
            </a:xfrm>
            <a:prstGeom prst="rect">
              <a:avLst/>
            </a:prstGeom>
            <a:noFill/>
            <a:ln w="9525">
              <a:noFill/>
              <a:miter lim="800000"/>
              <a:headEnd/>
              <a:tailEnd/>
            </a:ln>
          </p:spPr>
          <p:txBody>
            <a:bodyPr wrap="none">
              <a:prstTxWarp prst="textNoShape">
                <a:avLst/>
              </a:prstTxWarp>
              <a:spAutoFit/>
            </a:bodyPr>
            <a:lstStyle/>
            <a:p>
              <a:r>
                <a:rPr lang="en-US" altLang="ja-JP" sz="1100" b="1">
                  <a:solidFill>
                    <a:schemeClr val="bg1"/>
                  </a:solidFill>
                  <a:ea typeface="Times New Roman" pitchFamily="-1" charset="0"/>
                  <a:cs typeface="Times New Roman" pitchFamily="-1" charset="0"/>
                </a:rPr>
                <a:t>O</a:t>
              </a:r>
            </a:p>
          </p:txBody>
        </p:sp>
        <p:sp>
          <p:nvSpPr>
            <p:cNvPr id="100427" name="正方形/長方形 353"/>
            <p:cNvSpPr>
              <a:spLocks noChangeArrowheads="1"/>
            </p:cNvSpPr>
            <p:nvPr/>
          </p:nvSpPr>
          <p:spPr bwMode="auto">
            <a:xfrm>
              <a:off x="4960939" y="3300413"/>
              <a:ext cx="294390" cy="261610"/>
            </a:xfrm>
            <a:prstGeom prst="rect">
              <a:avLst/>
            </a:prstGeom>
            <a:noFill/>
            <a:ln w="9525">
              <a:noFill/>
              <a:miter lim="800000"/>
              <a:headEnd/>
              <a:tailEnd/>
            </a:ln>
          </p:spPr>
          <p:txBody>
            <a:bodyPr wrap="none">
              <a:prstTxWarp prst="textNoShape">
                <a:avLst/>
              </a:prstTxWarp>
              <a:spAutoFit/>
            </a:bodyPr>
            <a:lstStyle/>
            <a:p>
              <a:r>
                <a:rPr lang="en-US" altLang="ja-JP" sz="1100" b="1">
                  <a:solidFill>
                    <a:schemeClr val="bg1"/>
                  </a:solidFill>
                  <a:ea typeface="Times New Roman" pitchFamily="-1" charset="0"/>
                  <a:cs typeface="Times New Roman" pitchFamily="-1" charset="0"/>
                </a:rPr>
                <a:t>O</a:t>
              </a:r>
            </a:p>
          </p:txBody>
        </p:sp>
        <p:sp>
          <p:nvSpPr>
            <p:cNvPr id="100428" name="正方形/長方形 353"/>
            <p:cNvSpPr>
              <a:spLocks noChangeArrowheads="1"/>
            </p:cNvSpPr>
            <p:nvPr/>
          </p:nvSpPr>
          <p:spPr bwMode="auto">
            <a:xfrm>
              <a:off x="4340226" y="3295650"/>
              <a:ext cx="294390" cy="261610"/>
            </a:xfrm>
            <a:prstGeom prst="rect">
              <a:avLst/>
            </a:prstGeom>
            <a:noFill/>
            <a:ln w="9525">
              <a:noFill/>
              <a:miter lim="800000"/>
              <a:headEnd/>
              <a:tailEnd/>
            </a:ln>
          </p:spPr>
          <p:txBody>
            <a:bodyPr wrap="none">
              <a:prstTxWarp prst="textNoShape">
                <a:avLst/>
              </a:prstTxWarp>
              <a:spAutoFit/>
            </a:bodyPr>
            <a:lstStyle/>
            <a:p>
              <a:r>
                <a:rPr lang="en-US" altLang="ja-JP" sz="1100" b="1">
                  <a:solidFill>
                    <a:schemeClr val="bg1"/>
                  </a:solidFill>
                  <a:ea typeface="Times New Roman" pitchFamily="-1" charset="0"/>
                  <a:cs typeface="Times New Roman" pitchFamily="-1" charset="0"/>
                </a:rPr>
                <a:t>O</a:t>
              </a:r>
            </a:p>
          </p:txBody>
        </p:sp>
        <p:sp>
          <p:nvSpPr>
            <p:cNvPr id="100429" name="正方形/長方形 353"/>
            <p:cNvSpPr>
              <a:spLocks noChangeArrowheads="1"/>
            </p:cNvSpPr>
            <p:nvPr/>
          </p:nvSpPr>
          <p:spPr bwMode="auto">
            <a:xfrm>
              <a:off x="4645026" y="3643313"/>
              <a:ext cx="294390" cy="261610"/>
            </a:xfrm>
            <a:prstGeom prst="rect">
              <a:avLst/>
            </a:prstGeom>
            <a:noFill/>
            <a:ln w="9525">
              <a:noFill/>
              <a:miter lim="800000"/>
              <a:headEnd/>
              <a:tailEnd/>
            </a:ln>
          </p:spPr>
          <p:txBody>
            <a:bodyPr wrap="none">
              <a:prstTxWarp prst="textNoShape">
                <a:avLst/>
              </a:prstTxWarp>
              <a:spAutoFit/>
            </a:bodyPr>
            <a:lstStyle/>
            <a:p>
              <a:r>
                <a:rPr lang="en-US" altLang="ja-JP" sz="1100" b="1">
                  <a:solidFill>
                    <a:schemeClr val="bg1"/>
                  </a:solidFill>
                  <a:ea typeface="Times New Roman" pitchFamily="-1" charset="0"/>
                  <a:cs typeface="Times New Roman" pitchFamily="-1" charset="0"/>
                </a:rPr>
                <a:t>O</a:t>
              </a:r>
            </a:p>
          </p:txBody>
        </p:sp>
        <p:sp>
          <p:nvSpPr>
            <p:cNvPr id="100430" name="正方形/長方形 353"/>
            <p:cNvSpPr>
              <a:spLocks noChangeArrowheads="1"/>
            </p:cNvSpPr>
            <p:nvPr/>
          </p:nvSpPr>
          <p:spPr bwMode="auto">
            <a:xfrm>
              <a:off x="4673602" y="4206875"/>
              <a:ext cx="294390" cy="261610"/>
            </a:xfrm>
            <a:prstGeom prst="rect">
              <a:avLst/>
            </a:prstGeom>
            <a:noFill/>
            <a:ln w="9525">
              <a:noFill/>
              <a:miter lim="800000"/>
              <a:headEnd/>
              <a:tailEnd/>
            </a:ln>
          </p:spPr>
          <p:txBody>
            <a:bodyPr wrap="none">
              <a:prstTxWarp prst="textNoShape">
                <a:avLst/>
              </a:prstTxWarp>
              <a:spAutoFit/>
            </a:bodyPr>
            <a:lstStyle/>
            <a:p>
              <a:r>
                <a:rPr lang="en-US" altLang="ja-JP" sz="1100" b="1">
                  <a:solidFill>
                    <a:schemeClr val="bg1"/>
                  </a:solidFill>
                  <a:ea typeface="Times New Roman" pitchFamily="-1" charset="0"/>
                  <a:cs typeface="Times New Roman" pitchFamily="-1" charset="0"/>
                </a:rPr>
                <a:t>O</a:t>
              </a:r>
            </a:p>
          </p:txBody>
        </p:sp>
      </p:grpSp>
      <p:sp>
        <p:nvSpPr>
          <p:cNvPr id="101" name="フッター プレースホルダ 100"/>
          <p:cNvSpPr>
            <a:spLocks noGrp="1"/>
          </p:cNvSpPr>
          <p:nvPr>
            <p:ph type="ftr" sz="quarter" idx="11"/>
          </p:nvPr>
        </p:nvSpPr>
        <p:spPr>
          <a:xfrm>
            <a:off x="2814624" y="6596066"/>
            <a:ext cx="2895600" cy="365125"/>
          </a:xfrm>
        </p:spPr>
        <p:txBody>
          <a:bodyPr/>
          <a:lstStyle/>
          <a:p>
            <a:r>
              <a:rPr lang="en-US" altLang="ja-JP" smtClean="0"/>
              <a:t>IAM/MSE</a:t>
            </a:r>
            <a:endParaRPr lang="ja-JP" alt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日付プレースホルダ 1"/>
          <p:cNvSpPr>
            <a:spLocks noGrp="1"/>
          </p:cNvSpPr>
          <p:nvPr>
            <p:ph type="dt" sz="quarter" idx="11"/>
          </p:nvPr>
        </p:nvSpPr>
        <p:spPr>
          <a:xfrm>
            <a:off x="1" y="6492876"/>
            <a:ext cx="875579" cy="365125"/>
          </a:xfrm>
          <a:noFill/>
        </p:spPr>
        <p:txBody>
          <a:bodyPr/>
          <a:lstStyle/>
          <a:p>
            <a:r>
              <a:rPr lang="en-US" altLang="ja-JP" smtClean="0"/>
              <a:t>2011/9/27</a:t>
            </a:r>
            <a:endParaRPr lang="en-US" altLang="ja-JP" dirty="0" smtClean="0"/>
          </a:p>
        </p:txBody>
      </p:sp>
      <p:sp>
        <p:nvSpPr>
          <p:cNvPr id="16387" name="スライド番号プレースホルダ 2"/>
          <p:cNvSpPr>
            <a:spLocks noGrp="1"/>
          </p:cNvSpPr>
          <p:nvPr>
            <p:ph type="sldNum" sz="quarter" idx="10"/>
          </p:nvPr>
        </p:nvSpPr>
        <p:spPr>
          <a:xfrm>
            <a:off x="8739909" y="6492876"/>
            <a:ext cx="404091" cy="365125"/>
          </a:xfrm>
          <a:noFill/>
        </p:spPr>
        <p:txBody>
          <a:bodyPr/>
          <a:lstStyle/>
          <a:p>
            <a:fld id="{FF75E62C-1F6F-4906-8950-484019F0132A}" type="slidenum">
              <a:rPr lang="en-US" altLang="ja-JP" smtClean="0"/>
              <a:pPr/>
              <a:t>63</a:t>
            </a:fld>
            <a:endParaRPr lang="en-US" altLang="ja-JP" dirty="0" smtClean="0"/>
          </a:p>
        </p:txBody>
      </p:sp>
      <p:pic>
        <p:nvPicPr>
          <p:cNvPr id="16388" name="Picture 2"/>
          <p:cNvPicPr>
            <a:picLocks noChangeAspect="1" noChangeArrowheads="1"/>
          </p:cNvPicPr>
          <p:nvPr/>
        </p:nvPicPr>
        <p:blipFill>
          <a:blip r:embed="rId2" cstate="print"/>
          <a:srcRect/>
          <a:stretch>
            <a:fillRect/>
          </a:stretch>
        </p:blipFill>
        <p:spPr bwMode="auto">
          <a:xfrm>
            <a:off x="1614488" y="4098926"/>
            <a:ext cx="2686051" cy="2214563"/>
          </a:xfrm>
          <a:prstGeom prst="rect">
            <a:avLst/>
          </a:prstGeom>
          <a:noFill/>
          <a:ln w="9525">
            <a:noFill/>
            <a:miter lim="800000"/>
            <a:headEnd/>
            <a:tailEnd/>
          </a:ln>
        </p:spPr>
      </p:pic>
      <p:pic>
        <p:nvPicPr>
          <p:cNvPr id="16389" name="Picture 3"/>
          <p:cNvPicPr>
            <a:picLocks noChangeAspect="1" noChangeArrowheads="1"/>
          </p:cNvPicPr>
          <p:nvPr/>
        </p:nvPicPr>
        <p:blipFill>
          <a:blip r:embed="rId3" cstate="print">
            <a:lum bright="20000"/>
          </a:blip>
          <a:srcRect/>
          <a:stretch>
            <a:fillRect/>
          </a:stretch>
        </p:blipFill>
        <p:spPr bwMode="auto">
          <a:xfrm>
            <a:off x="4497388" y="-47625"/>
            <a:ext cx="3778251" cy="6953250"/>
          </a:xfrm>
          <a:prstGeom prst="rect">
            <a:avLst/>
          </a:prstGeom>
          <a:noFill/>
          <a:ln w="9525">
            <a:noFill/>
            <a:miter lim="800000"/>
            <a:headEnd/>
            <a:tailEnd/>
          </a:ln>
        </p:spPr>
      </p:pic>
      <p:sp>
        <p:nvSpPr>
          <p:cNvPr id="16390" name="正方形/長方形 5"/>
          <p:cNvSpPr>
            <a:spLocks noChangeArrowheads="1"/>
          </p:cNvSpPr>
          <p:nvPr/>
        </p:nvSpPr>
        <p:spPr bwMode="auto">
          <a:xfrm>
            <a:off x="0" y="1646238"/>
            <a:ext cx="4572000" cy="738664"/>
          </a:xfrm>
          <a:prstGeom prst="rect">
            <a:avLst/>
          </a:prstGeom>
          <a:noFill/>
          <a:ln w="9525">
            <a:noFill/>
            <a:miter lim="800000"/>
            <a:headEnd/>
            <a:tailEnd/>
          </a:ln>
        </p:spPr>
        <p:txBody>
          <a:bodyPr>
            <a:spAutoFit/>
          </a:bodyPr>
          <a:lstStyle/>
          <a:p>
            <a:r>
              <a:rPr lang="en-US" altLang="ja-JP" sz="1400" dirty="0"/>
              <a:t>Scott D. Findlay, Tomohiro Saito, </a:t>
            </a:r>
            <a:r>
              <a:rPr lang="en-US" altLang="ja-JP" sz="1400" dirty="0" err="1"/>
              <a:t>Naoya</a:t>
            </a:r>
            <a:r>
              <a:rPr lang="en-US" altLang="ja-JP" sz="1400" dirty="0"/>
              <a:t> Shibata, Yukio Sato, Junko Matsuda</a:t>
            </a:r>
            <a:r>
              <a:rPr lang="en-US" altLang="ja-JP" sz="1400" dirty="0" smtClean="0"/>
              <a:t>, </a:t>
            </a:r>
            <a:r>
              <a:rPr lang="en-US" altLang="ja-JP" sz="1400" dirty="0" err="1" smtClean="0"/>
              <a:t>Kohta</a:t>
            </a:r>
            <a:r>
              <a:rPr lang="en-US" altLang="ja-JP" sz="1400" dirty="0" smtClean="0"/>
              <a:t> </a:t>
            </a:r>
            <a:r>
              <a:rPr lang="en-US" altLang="ja-JP" sz="1400" dirty="0"/>
              <a:t>Asano, </a:t>
            </a:r>
            <a:r>
              <a:rPr lang="en-US" altLang="ja-JP" sz="1400" dirty="0" err="1"/>
              <a:t>Etsuo</a:t>
            </a:r>
            <a:r>
              <a:rPr lang="en-US" altLang="ja-JP" sz="1400" dirty="0"/>
              <a:t> </a:t>
            </a:r>
            <a:r>
              <a:rPr lang="en-US" altLang="ja-JP" sz="1400" dirty="0" err="1"/>
              <a:t>Akiba</a:t>
            </a:r>
            <a:r>
              <a:rPr lang="en-US" altLang="ja-JP" sz="1400" dirty="0"/>
              <a:t>, Tsukasa Hirayama, and Yuichi </a:t>
            </a:r>
            <a:r>
              <a:rPr lang="en-US" altLang="ja-JP" sz="1400" dirty="0" err="1"/>
              <a:t>Ikuhara</a:t>
            </a:r>
            <a:endParaRPr lang="en-US" altLang="ja-JP" sz="1400" dirty="0"/>
          </a:p>
        </p:txBody>
      </p:sp>
      <p:sp>
        <p:nvSpPr>
          <p:cNvPr id="16391" name="正方形/長方形 6"/>
          <p:cNvSpPr>
            <a:spLocks noChangeArrowheads="1"/>
          </p:cNvSpPr>
          <p:nvPr/>
        </p:nvSpPr>
        <p:spPr bwMode="auto">
          <a:xfrm>
            <a:off x="1110239" y="309563"/>
            <a:ext cx="4572000" cy="1201737"/>
          </a:xfrm>
          <a:prstGeom prst="rect">
            <a:avLst/>
          </a:prstGeom>
          <a:noFill/>
          <a:ln w="9525">
            <a:noFill/>
            <a:miter lim="800000"/>
            <a:headEnd/>
            <a:tailEnd/>
          </a:ln>
        </p:spPr>
        <p:txBody>
          <a:bodyPr>
            <a:spAutoFit/>
          </a:bodyPr>
          <a:lstStyle/>
          <a:p>
            <a:r>
              <a:rPr lang="en-US" altLang="ja-JP" sz="2400" b="1" dirty="0"/>
              <a:t>"Direct Imaging of Hydrogen within a Crystalline Environment"</a:t>
            </a:r>
          </a:p>
        </p:txBody>
      </p:sp>
      <p:sp>
        <p:nvSpPr>
          <p:cNvPr id="16392" name="正方形/長方形 7"/>
          <p:cNvSpPr>
            <a:spLocks noChangeArrowheads="1"/>
          </p:cNvSpPr>
          <p:nvPr/>
        </p:nvSpPr>
        <p:spPr bwMode="auto">
          <a:xfrm>
            <a:off x="99219" y="2544763"/>
            <a:ext cx="4466086" cy="369332"/>
          </a:xfrm>
          <a:prstGeom prst="rect">
            <a:avLst/>
          </a:prstGeom>
          <a:noFill/>
          <a:ln w="9525">
            <a:noFill/>
            <a:miter lim="800000"/>
            <a:headEnd/>
            <a:tailEnd/>
          </a:ln>
        </p:spPr>
        <p:txBody>
          <a:bodyPr wrap="none">
            <a:spAutoFit/>
          </a:bodyPr>
          <a:lstStyle/>
          <a:p>
            <a:r>
              <a:rPr lang="en-US" altLang="ja-JP" dirty="0"/>
              <a:t>Applied Physics Express 3 (2010) 116603</a:t>
            </a:r>
          </a:p>
        </p:txBody>
      </p:sp>
      <p:sp>
        <p:nvSpPr>
          <p:cNvPr id="16393" name="テキスト ボックス 8"/>
          <p:cNvSpPr txBox="1">
            <a:spLocks noChangeArrowheads="1"/>
          </p:cNvSpPr>
          <p:nvPr/>
        </p:nvSpPr>
        <p:spPr bwMode="auto">
          <a:xfrm>
            <a:off x="7283451" y="701676"/>
            <a:ext cx="1133556" cy="646331"/>
          </a:xfrm>
          <a:prstGeom prst="rect">
            <a:avLst/>
          </a:prstGeom>
          <a:noFill/>
          <a:ln w="9525">
            <a:noFill/>
            <a:miter lim="800000"/>
            <a:headEnd/>
            <a:tailEnd/>
          </a:ln>
        </p:spPr>
        <p:txBody>
          <a:bodyPr wrap="none">
            <a:spAutoFit/>
          </a:bodyPr>
          <a:lstStyle/>
          <a:p>
            <a:r>
              <a:rPr lang="en-US" altLang="ja-JP" dirty="0">
                <a:solidFill>
                  <a:srgbClr val="000000"/>
                </a:solidFill>
              </a:rPr>
              <a:t>ADF</a:t>
            </a:r>
          </a:p>
          <a:p>
            <a:r>
              <a:rPr lang="en-US" altLang="ja-JP" dirty="0">
                <a:solidFill>
                  <a:srgbClr val="000000"/>
                </a:solidFill>
              </a:rPr>
              <a:t>(HAADF)</a:t>
            </a:r>
            <a:endParaRPr lang="ja-JP" altLang="en-US" dirty="0">
              <a:solidFill>
                <a:srgbClr val="000000"/>
              </a:solidFill>
            </a:endParaRPr>
          </a:p>
        </p:txBody>
      </p:sp>
      <p:sp>
        <p:nvSpPr>
          <p:cNvPr id="16394" name="テキスト ボックス 9"/>
          <p:cNvSpPr txBox="1">
            <a:spLocks noChangeArrowheads="1"/>
          </p:cNvSpPr>
          <p:nvPr/>
        </p:nvSpPr>
        <p:spPr bwMode="auto">
          <a:xfrm>
            <a:off x="7435851" y="2454275"/>
            <a:ext cx="646418" cy="369332"/>
          </a:xfrm>
          <a:prstGeom prst="rect">
            <a:avLst/>
          </a:prstGeom>
          <a:noFill/>
          <a:ln w="9525">
            <a:noFill/>
            <a:miter lim="800000"/>
            <a:headEnd/>
            <a:tailEnd/>
          </a:ln>
        </p:spPr>
        <p:txBody>
          <a:bodyPr wrap="none">
            <a:spAutoFit/>
          </a:bodyPr>
          <a:lstStyle/>
          <a:p>
            <a:r>
              <a:rPr lang="en-US" altLang="ja-JP">
                <a:solidFill>
                  <a:srgbClr val="000000"/>
                </a:solidFill>
              </a:rPr>
              <a:t>ABF</a:t>
            </a:r>
            <a:endParaRPr lang="ja-JP" altLang="en-US">
              <a:solidFill>
                <a:srgbClr val="000000"/>
              </a:solidFill>
            </a:endParaRPr>
          </a:p>
        </p:txBody>
      </p:sp>
      <p:sp>
        <p:nvSpPr>
          <p:cNvPr id="16395" name="テキスト ボックス 10"/>
          <p:cNvSpPr txBox="1">
            <a:spLocks noChangeArrowheads="1"/>
          </p:cNvSpPr>
          <p:nvPr/>
        </p:nvSpPr>
        <p:spPr bwMode="auto">
          <a:xfrm>
            <a:off x="7442201" y="4224339"/>
            <a:ext cx="890325" cy="646331"/>
          </a:xfrm>
          <a:prstGeom prst="rect">
            <a:avLst/>
          </a:prstGeom>
          <a:noFill/>
          <a:ln w="9525">
            <a:noFill/>
            <a:miter lim="800000"/>
            <a:headEnd/>
            <a:tailEnd/>
          </a:ln>
        </p:spPr>
        <p:txBody>
          <a:bodyPr wrap="none">
            <a:spAutoFit/>
          </a:bodyPr>
          <a:lstStyle/>
          <a:p>
            <a:r>
              <a:rPr lang="en-US" altLang="ja-JP">
                <a:solidFill>
                  <a:srgbClr val="000000"/>
                </a:solidFill>
              </a:rPr>
              <a:t>ABF</a:t>
            </a:r>
          </a:p>
          <a:p>
            <a:r>
              <a:rPr lang="en-US" altLang="ja-JP">
                <a:solidFill>
                  <a:srgbClr val="000000"/>
                </a:solidFill>
              </a:rPr>
              <a:t>filtered</a:t>
            </a:r>
            <a:endParaRPr lang="ja-JP" altLang="en-US">
              <a:solidFill>
                <a:srgbClr val="000000"/>
              </a:solidFill>
            </a:endParaRPr>
          </a:p>
        </p:txBody>
      </p:sp>
      <p:sp>
        <p:nvSpPr>
          <p:cNvPr id="16396" name="テキスト ボックス 11"/>
          <p:cNvSpPr txBox="1">
            <a:spLocks noChangeArrowheads="1"/>
          </p:cNvSpPr>
          <p:nvPr/>
        </p:nvSpPr>
        <p:spPr bwMode="auto">
          <a:xfrm>
            <a:off x="1110239" y="3429001"/>
            <a:ext cx="4393150"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ja-JP" sz="2400" dirty="0" smtClean="0">
                <a:solidFill>
                  <a:schemeClr val="tx1"/>
                </a:solidFill>
              </a:rPr>
              <a:t>Observation of hydrogen atoms !!</a:t>
            </a:r>
            <a:endParaRPr lang="ja-JP" altLang="en-US" sz="2400" dirty="0">
              <a:solidFill>
                <a:schemeClr val="tx1"/>
              </a:solidFill>
            </a:endParaRPr>
          </a:p>
        </p:txBody>
      </p:sp>
      <p:sp>
        <p:nvSpPr>
          <p:cNvPr id="13" name="フッター プレースホルダ 12"/>
          <p:cNvSpPr>
            <a:spLocks noGrp="1"/>
          </p:cNvSpPr>
          <p:nvPr>
            <p:ph type="ftr" sz="quarter" idx="11"/>
          </p:nvPr>
        </p:nvSpPr>
        <p:spPr>
          <a:xfrm>
            <a:off x="2735095" y="6492876"/>
            <a:ext cx="2895600" cy="365125"/>
          </a:xfrm>
        </p:spPr>
        <p:txBody>
          <a:bodyPr/>
          <a:lstStyle/>
          <a:p>
            <a:r>
              <a:rPr lang="en-US" altLang="ja-JP" smtClean="0"/>
              <a:t>IAM/MSE</a:t>
            </a:r>
            <a:endParaRPr lang="ja-JP" altLang="en-US" dirty="0"/>
          </a:p>
        </p:txBody>
      </p:sp>
    </p:spTree>
    <p:extLst>
      <p:ext uri="{BB962C8B-B14F-4D97-AF65-F5344CB8AC3E}">
        <p14:creationId xmlns:p14="http://schemas.microsoft.com/office/powerpoint/2010/main" val="145201069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日付プレースホルダ 1"/>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23556" name="フッター プレースホルダ 3"/>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23555" name="スライド番号プレースホルダ 2"/>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C2255F15-4E14-4FEF-9B68-07158F7F3863}" type="slidenum">
              <a:rPr lang="ja-JP" altLang="en-US" sz="1200">
                <a:solidFill>
                  <a:srgbClr val="3366FF"/>
                </a:solidFill>
                <a:latin typeface="Calibri" pitchFamily="-111" charset="0"/>
              </a:rPr>
              <a:pPr/>
              <a:t>64</a:t>
            </a:fld>
            <a:endParaRPr lang="ja-JP" altLang="en-US" sz="1200">
              <a:solidFill>
                <a:srgbClr val="3366FF"/>
              </a:solidFill>
              <a:latin typeface="Calibri" pitchFamily="-111" charset="0"/>
            </a:endParaRPr>
          </a:p>
        </p:txBody>
      </p:sp>
      <p:sp>
        <p:nvSpPr>
          <p:cNvPr id="118789" name="テキスト プレースホルダ 7"/>
          <p:cNvSpPr>
            <a:spLocks noGrp="1"/>
          </p:cNvSpPr>
          <p:nvPr>
            <p:ph type="body" sz="quarter" idx="13"/>
          </p:nvPr>
        </p:nvSpPr>
        <p:spPr>
          <a:xfrm>
            <a:off x="1290637" y="22225"/>
            <a:ext cx="6710363" cy="596900"/>
          </a:xfrm>
        </p:spPr>
        <p:txBody>
          <a:bodyPr/>
          <a:lstStyle/>
          <a:p>
            <a:pPr>
              <a:lnSpc>
                <a:spcPts val="3238"/>
              </a:lnSpc>
              <a:spcBef>
                <a:spcPct val="0"/>
              </a:spcBef>
            </a:pPr>
            <a:r>
              <a:rPr lang="en-US" altLang="ja-JP" smtClean="0"/>
              <a:t>Advantage of LAADF-STEM</a:t>
            </a:r>
          </a:p>
          <a:p>
            <a:pPr>
              <a:lnSpc>
                <a:spcPts val="3238"/>
              </a:lnSpc>
              <a:spcBef>
                <a:spcPct val="0"/>
              </a:spcBef>
            </a:pPr>
            <a:r>
              <a:rPr lang="en-US" altLang="ja-JP" smtClean="0"/>
              <a:t>for  high resolution of organic crystal</a:t>
            </a:r>
            <a:endParaRPr lang="ja-JP" altLang="en-US" smtClean="0"/>
          </a:p>
        </p:txBody>
      </p:sp>
      <p:sp>
        <p:nvSpPr>
          <p:cNvPr id="118790" name="正方形/長方形 5"/>
          <p:cNvSpPr>
            <a:spLocks noChangeArrowheads="1"/>
          </p:cNvSpPr>
          <p:nvPr/>
        </p:nvSpPr>
        <p:spPr bwMode="auto">
          <a:xfrm>
            <a:off x="4827589" y="6165850"/>
            <a:ext cx="4308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400">
                <a:latin typeface="Times New Roman" pitchFamily="-111" charset="0"/>
                <a:cs typeface="Times New Roman" pitchFamily="-111" charset="0"/>
              </a:rPr>
              <a:t>M. Haruta, </a:t>
            </a:r>
            <a:r>
              <a:rPr lang="en-US" altLang="ja-JP" sz="1400" i="1">
                <a:latin typeface="Times New Roman" pitchFamily="-111" charset="0"/>
                <a:cs typeface="Times New Roman" pitchFamily="-111" charset="0"/>
              </a:rPr>
              <a:t>h. Kurata adn S. Isoda.</a:t>
            </a:r>
            <a:r>
              <a:rPr lang="en-US" altLang="ja-JP" sz="1400">
                <a:latin typeface="Times New Roman" pitchFamily="-111" charset="0"/>
                <a:cs typeface="Times New Roman" pitchFamily="-111" charset="0"/>
              </a:rPr>
              <a:t> </a:t>
            </a:r>
            <a:r>
              <a:rPr lang="en-US" altLang="ja-JP" sz="1400" i="1">
                <a:latin typeface="Times New Roman" pitchFamily="-111" charset="0"/>
                <a:cs typeface="Times New Roman" pitchFamily="-111" charset="0"/>
              </a:rPr>
              <a:t>Ultramicroscopy</a:t>
            </a:r>
            <a:r>
              <a:rPr lang="en-US" altLang="ja-JP" sz="1400">
                <a:latin typeface="Times New Roman" pitchFamily="-111" charset="0"/>
                <a:cs typeface="Times New Roman" pitchFamily="-111" charset="0"/>
              </a:rPr>
              <a:t>, 2008, </a:t>
            </a:r>
            <a:r>
              <a:rPr lang="en-US" altLang="ja-JP" sz="1400" i="1">
                <a:latin typeface="Times New Roman" pitchFamily="-111" charset="0"/>
                <a:cs typeface="Times New Roman" pitchFamily="-111" charset="0"/>
              </a:rPr>
              <a:t>108</a:t>
            </a:r>
            <a:r>
              <a:rPr lang="en-US" altLang="ja-JP" sz="1400">
                <a:latin typeface="Times New Roman" pitchFamily="-111" charset="0"/>
                <a:cs typeface="Times New Roman" pitchFamily="-111" charset="0"/>
              </a:rPr>
              <a:t>, 545-551.</a:t>
            </a:r>
            <a:endParaRPr lang="ja-JP" altLang="en-US" sz="1400">
              <a:latin typeface="Times New Roman" pitchFamily="-111" charset="0"/>
              <a:cs typeface="Times New Roman" pitchFamily="-111" charset="0"/>
            </a:endParaRPr>
          </a:p>
        </p:txBody>
      </p:sp>
      <p:grpSp>
        <p:nvGrpSpPr>
          <p:cNvPr id="118791" name="図形グループ 56"/>
          <p:cNvGrpSpPr>
            <a:grpSpLocks/>
          </p:cNvGrpSpPr>
          <p:nvPr/>
        </p:nvGrpSpPr>
        <p:grpSpPr bwMode="auto">
          <a:xfrm>
            <a:off x="225426" y="1517650"/>
            <a:ext cx="5732463" cy="4282520"/>
            <a:chOff x="523875" y="830263"/>
            <a:chExt cx="7789863" cy="5820681"/>
          </a:xfrm>
        </p:grpSpPr>
        <p:pic>
          <p:nvPicPr>
            <p:cNvPr id="118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0263"/>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3" name="Rectangle 4"/>
            <p:cNvSpPr>
              <a:spLocks noChangeArrowheads="1"/>
            </p:cNvSpPr>
            <p:nvPr/>
          </p:nvSpPr>
          <p:spPr bwMode="auto">
            <a:xfrm rot="-2184159">
              <a:off x="2214563" y="1963738"/>
              <a:ext cx="1447800" cy="1001713"/>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nvGrpSpPr>
            <p:cNvPr id="118804" name="Group 5"/>
            <p:cNvGrpSpPr>
              <a:grpSpLocks/>
            </p:cNvGrpSpPr>
            <p:nvPr/>
          </p:nvGrpSpPr>
          <p:grpSpPr bwMode="auto">
            <a:xfrm>
              <a:off x="5165725" y="906463"/>
              <a:ext cx="2987675" cy="2063751"/>
              <a:chOff x="3350" y="768"/>
              <a:chExt cx="1882" cy="1300"/>
            </a:xfrm>
          </p:grpSpPr>
          <p:pic>
            <p:nvPicPr>
              <p:cNvPr id="1188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768"/>
                <a:ext cx="1882" cy="1291"/>
              </a:xfrm>
              <a:prstGeom prst="rect">
                <a:avLst/>
              </a:prstGeom>
              <a:noFill/>
              <a:ln w="9525">
                <a:solidFill>
                  <a:srgbClr val="CCFFCC"/>
                </a:solidFill>
                <a:miter lim="800000"/>
                <a:headEnd/>
                <a:tailEnd/>
              </a:ln>
              <a:extLst>
                <a:ext uri="{909E8E84-426E-40DD-AFC4-6F175D3DCCD1}">
                  <a14:hiddenFill xmlns:a14="http://schemas.microsoft.com/office/drawing/2010/main">
                    <a:solidFill>
                      <a:srgbClr val="FFFFFF"/>
                    </a:solidFill>
                  </a14:hiddenFill>
                </a:ext>
              </a:extLst>
            </p:spPr>
          </p:pic>
          <p:grpSp>
            <p:nvGrpSpPr>
              <p:cNvPr id="118813" name="Group 7"/>
              <p:cNvGrpSpPr>
                <a:grpSpLocks/>
              </p:cNvGrpSpPr>
              <p:nvPr/>
            </p:nvGrpSpPr>
            <p:grpSpPr bwMode="auto">
              <a:xfrm>
                <a:off x="4457" y="1467"/>
                <a:ext cx="548" cy="496"/>
                <a:chOff x="566" y="494"/>
                <a:chExt cx="548" cy="496"/>
              </a:xfrm>
            </p:grpSpPr>
            <p:sp>
              <p:nvSpPr>
                <p:cNvPr id="118817" name="Freeform 8"/>
                <p:cNvSpPr>
                  <a:spLocks/>
                </p:cNvSpPr>
                <p:nvPr/>
              </p:nvSpPr>
              <p:spPr bwMode="auto">
                <a:xfrm>
                  <a:off x="740" y="656"/>
                  <a:ext cx="198" cy="172"/>
                </a:xfrm>
                <a:custGeom>
                  <a:avLst/>
                  <a:gdLst>
                    <a:gd name="T0" fmla="*/ 20 w 198"/>
                    <a:gd name="T1" fmla="*/ 14 h 172"/>
                    <a:gd name="T2" fmla="*/ 62 w 198"/>
                    <a:gd name="T3" fmla="*/ 0 h 172"/>
                    <a:gd name="T4" fmla="*/ 96 w 198"/>
                    <a:gd name="T5" fmla="*/ 30 h 172"/>
                    <a:gd name="T6" fmla="*/ 138 w 198"/>
                    <a:gd name="T7" fmla="*/ 2 h 172"/>
                    <a:gd name="T8" fmla="*/ 178 w 198"/>
                    <a:gd name="T9" fmla="*/ 14 h 172"/>
                    <a:gd name="T10" fmla="*/ 194 w 198"/>
                    <a:gd name="T11" fmla="*/ 54 h 172"/>
                    <a:gd name="T12" fmla="*/ 160 w 198"/>
                    <a:gd name="T13" fmla="*/ 88 h 172"/>
                    <a:gd name="T14" fmla="*/ 198 w 198"/>
                    <a:gd name="T15" fmla="*/ 120 h 172"/>
                    <a:gd name="T16" fmla="*/ 178 w 198"/>
                    <a:gd name="T17" fmla="*/ 158 h 172"/>
                    <a:gd name="T18" fmla="*/ 136 w 198"/>
                    <a:gd name="T19" fmla="*/ 172 h 172"/>
                    <a:gd name="T20" fmla="*/ 98 w 198"/>
                    <a:gd name="T21" fmla="*/ 140 h 172"/>
                    <a:gd name="T22" fmla="*/ 62 w 198"/>
                    <a:gd name="T23" fmla="*/ 172 h 172"/>
                    <a:gd name="T24" fmla="*/ 18 w 198"/>
                    <a:gd name="T25" fmla="*/ 156 h 172"/>
                    <a:gd name="T26" fmla="*/ 4 w 198"/>
                    <a:gd name="T27" fmla="*/ 118 h 172"/>
                    <a:gd name="T28" fmla="*/ 38 w 198"/>
                    <a:gd name="T29" fmla="*/ 84 h 172"/>
                    <a:gd name="T30" fmla="*/ 0 w 198"/>
                    <a:gd name="T31" fmla="*/ 48 h 172"/>
                    <a:gd name="T32" fmla="*/ 20 w 198"/>
                    <a:gd name="T33" fmla="*/ 14 h 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8"/>
                    <a:gd name="T52" fmla="*/ 0 h 172"/>
                    <a:gd name="T53" fmla="*/ 198 w 198"/>
                    <a:gd name="T54" fmla="*/ 172 h 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8" h="172">
                      <a:moveTo>
                        <a:pt x="20" y="14"/>
                      </a:moveTo>
                      <a:lnTo>
                        <a:pt x="62" y="0"/>
                      </a:lnTo>
                      <a:lnTo>
                        <a:pt x="96" y="30"/>
                      </a:lnTo>
                      <a:lnTo>
                        <a:pt x="138" y="2"/>
                      </a:lnTo>
                      <a:lnTo>
                        <a:pt x="178" y="14"/>
                      </a:lnTo>
                      <a:lnTo>
                        <a:pt x="194" y="54"/>
                      </a:lnTo>
                      <a:lnTo>
                        <a:pt x="160" y="88"/>
                      </a:lnTo>
                      <a:lnTo>
                        <a:pt x="198" y="120"/>
                      </a:lnTo>
                      <a:lnTo>
                        <a:pt x="178" y="158"/>
                      </a:lnTo>
                      <a:lnTo>
                        <a:pt x="136" y="172"/>
                      </a:lnTo>
                      <a:lnTo>
                        <a:pt x="98" y="140"/>
                      </a:lnTo>
                      <a:lnTo>
                        <a:pt x="62" y="172"/>
                      </a:lnTo>
                      <a:lnTo>
                        <a:pt x="18" y="156"/>
                      </a:lnTo>
                      <a:lnTo>
                        <a:pt x="4" y="118"/>
                      </a:lnTo>
                      <a:lnTo>
                        <a:pt x="38" y="84"/>
                      </a:lnTo>
                      <a:lnTo>
                        <a:pt x="0" y="48"/>
                      </a:lnTo>
                      <a:lnTo>
                        <a:pt x="20" y="14"/>
                      </a:lnTo>
                      <a:close/>
                    </a:path>
                  </a:pathLst>
                </a:cu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8818" name="Freeform 9"/>
                <p:cNvSpPr>
                  <a:spLocks/>
                </p:cNvSpPr>
                <p:nvPr/>
              </p:nvSpPr>
              <p:spPr bwMode="auto">
                <a:xfrm>
                  <a:off x="786" y="542"/>
                  <a:ext cx="104" cy="120"/>
                </a:xfrm>
                <a:custGeom>
                  <a:avLst/>
                  <a:gdLst>
                    <a:gd name="T0" fmla="*/ 16 w 104"/>
                    <a:gd name="T1" fmla="*/ 116 h 120"/>
                    <a:gd name="T2" fmla="*/ 32 w 104"/>
                    <a:gd name="T3" fmla="*/ 74 h 120"/>
                    <a:gd name="T4" fmla="*/ 0 w 104"/>
                    <a:gd name="T5" fmla="*/ 38 h 120"/>
                    <a:gd name="T6" fmla="*/ 32 w 104"/>
                    <a:gd name="T7" fmla="*/ 0 h 120"/>
                    <a:gd name="T8" fmla="*/ 76 w 104"/>
                    <a:gd name="T9" fmla="*/ 0 h 120"/>
                    <a:gd name="T10" fmla="*/ 104 w 104"/>
                    <a:gd name="T11" fmla="*/ 40 h 120"/>
                    <a:gd name="T12" fmla="*/ 78 w 104"/>
                    <a:gd name="T13" fmla="*/ 76 h 120"/>
                    <a:gd name="T14" fmla="*/ 94 w 104"/>
                    <a:gd name="T15" fmla="*/ 120 h 120"/>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120"/>
                    <a:gd name="T26" fmla="*/ 104 w 104"/>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120">
                      <a:moveTo>
                        <a:pt x="16" y="116"/>
                      </a:moveTo>
                      <a:lnTo>
                        <a:pt x="32" y="74"/>
                      </a:lnTo>
                      <a:lnTo>
                        <a:pt x="0" y="38"/>
                      </a:lnTo>
                      <a:lnTo>
                        <a:pt x="32" y="0"/>
                      </a:lnTo>
                      <a:lnTo>
                        <a:pt x="76" y="0"/>
                      </a:lnTo>
                      <a:lnTo>
                        <a:pt x="104" y="40"/>
                      </a:lnTo>
                      <a:lnTo>
                        <a:pt x="78" y="76"/>
                      </a:lnTo>
                      <a:lnTo>
                        <a:pt x="94" y="120"/>
                      </a:lnTo>
                    </a:path>
                  </a:pathLst>
                </a:cu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8819" name="Freeform 10"/>
                <p:cNvSpPr>
                  <a:spLocks/>
                </p:cNvSpPr>
                <p:nvPr/>
              </p:nvSpPr>
              <p:spPr bwMode="auto">
                <a:xfrm flipV="1">
                  <a:off x="786" y="825"/>
                  <a:ext cx="104" cy="120"/>
                </a:xfrm>
                <a:custGeom>
                  <a:avLst/>
                  <a:gdLst>
                    <a:gd name="T0" fmla="*/ 16 w 104"/>
                    <a:gd name="T1" fmla="*/ 116 h 120"/>
                    <a:gd name="T2" fmla="*/ 32 w 104"/>
                    <a:gd name="T3" fmla="*/ 74 h 120"/>
                    <a:gd name="T4" fmla="*/ 0 w 104"/>
                    <a:gd name="T5" fmla="*/ 38 h 120"/>
                    <a:gd name="T6" fmla="*/ 32 w 104"/>
                    <a:gd name="T7" fmla="*/ 0 h 120"/>
                    <a:gd name="T8" fmla="*/ 76 w 104"/>
                    <a:gd name="T9" fmla="*/ 0 h 120"/>
                    <a:gd name="T10" fmla="*/ 104 w 104"/>
                    <a:gd name="T11" fmla="*/ 40 h 120"/>
                    <a:gd name="T12" fmla="*/ 78 w 104"/>
                    <a:gd name="T13" fmla="*/ 76 h 120"/>
                    <a:gd name="T14" fmla="*/ 94 w 104"/>
                    <a:gd name="T15" fmla="*/ 120 h 120"/>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120"/>
                    <a:gd name="T26" fmla="*/ 104 w 104"/>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120">
                      <a:moveTo>
                        <a:pt x="16" y="116"/>
                      </a:moveTo>
                      <a:lnTo>
                        <a:pt x="32" y="74"/>
                      </a:lnTo>
                      <a:lnTo>
                        <a:pt x="0" y="38"/>
                      </a:lnTo>
                      <a:lnTo>
                        <a:pt x="32" y="0"/>
                      </a:lnTo>
                      <a:lnTo>
                        <a:pt x="76" y="0"/>
                      </a:lnTo>
                      <a:lnTo>
                        <a:pt x="104" y="40"/>
                      </a:lnTo>
                      <a:lnTo>
                        <a:pt x="78" y="76"/>
                      </a:lnTo>
                      <a:lnTo>
                        <a:pt x="94" y="120"/>
                      </a:lnTo>
                    </a:path>
                  </a:pathLst>
                </a:cu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8820" name="Freeform 11"/>
                <p:cNvSpPr>
                  <a:spLocks/>
                </p:cNvSpPr>
                <p:nvPr/>
              </p:nvSpPr>
              <p:spPr bwMode="auto">
                <a:xfrm>
                  <a:off x="614" y="698"/>
                  <a:ext cx="132" cy="92"/>
                </a:xfrm>
                <a:custGeom>
                  <a:avLst/>
                  <a:gdLst>
                    <a:gd name="T0" fmla="*/ 128 w 132"/>
                    <a:gd name="T1" fmla="*/ 4 h 92"/>
                    <a:gd name="T2" fmla="*/ 80 w 132"/>
                    <a:gd name="T3" fmla="*/ 22 h 92"/>
                    <a:gd name="T4" fmla="*/ 42 w 132"/>
                    <a:gd name="T5" fmla="*/ 0 h 92"/>
                    <a:gd name="T6" fmla="*/ 0 w 132"/>
                    <a:gd name="T7" fmla="*/ 22 h 92"/>
                    <a:gd name="T8" fmla="*/ 0 w 132"/>
                    <a:gd name="T9" fmla="*/ 72 h 92"/>
                    <a:gd name="T10" fmla="*/ 42 w 132"/>
                    <a:gd name="T11" fmla="*/ 92 h 92"/>
                    <a:gd name="T12" fmla="*/ 82 w 132"/>
                    <a:gd name="T13" fmla="*/ 64 h 92"/>
                    <a:gd name="T14" fmla="*/ 132 w 132"/>
                    <a:gd name="T15" fmla="*/ 74 h 92"/>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92"/>
                    <a:gd name="T26" fmla="*/ 132 w 132"/>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92">
                      <a:moveTo>
                        <a:pt x="128" y="4"/>
                      </a:moveTo>
                      <a:lnTo>
                        <a:pt x="80" y="22"/>
                      </a:lnTo>
                      <a:lnTo>
                        <a:pt x="42" y="0"/>
                      </a:lnTo>
                      <a:lnTo>
                        <a:pt x="0" y="22"/>
                      </a:lnTo>
                      <a:lnTo>
                        <a:pt x="0" y="72"/>
                      </a:lnTo>
                      <a:lnTo>
                        <a:pt x="42" y="92"/>
                      </a:lnTo>
                      <a:lnTo>
                        <a:pt x="82" y="64"/>
                      </a:lnTo>
                      <a:lnTo>
                        <a:pt x="132" y="74"/>
                      </a:lnTo>
                    </a:path>
                  </a:pathLst>
                </a:cu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8821" name="Freeform 12"/>
                <p:cNvSpPr>
                  <a:spLocks/>
                </p:cNvSpPr>
                <p:nvPr/>
              </p:nvSpPr>
              <p:spPr bwMode="auto">
                <a:xfrm flipH="1">
                  <a:off x="934" y="702"/>
                  <a:ext cx="132" cy="92"/>
                </a:xfrm>
                <a:custGeom>
                  <a:avLst/>
                  <a:gdLst>
                    <a:gd name="T0" fmla="*/ 128 w 132"/>
                    <a:gd name="T1" fmla="*/ 4 h 92"/>
                    <a:gd name="T2" fmla="*/ 80 w 132"/>
                    <a:gd name="T3" fmla="*/ 22 h 92"/>
                    <a:gd name="T4" fmla="*/ 42 w 132"/>
                    <a:gd name="T5" fmla="*/ 0 h 92"/>
                    <a:gd name="T6" fmla="*/ 0 w 132"/>
                    <a:gd name="T7" fmla="*/ 22 h 92"/>
                    <a:gd name="T8" fmla="*/ 0 w 132"/>
                    <a:gd name="T9" fmla="*/ 72 h 92"/>
                    <a:gd name="T10" fmla="*/ 42 w 132"/>
                    <a:gd name="T11" fmla="*/ 92 h 92"/>
                    <a:gd name="T12" fmla="*/ 82 w 132"/>
                    <a:gd name="T13" fmla="*/ 64 h 92"/>
                    <a:gd name="T14" fmla="*/ 132 w 132"/>
                    <a:gd name="T15" fmla="*/ 74 h 92"/>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92"/>
                    <a:gd name="T26" fmla="*/ 132 w 132"/>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92">
                      <a:moveTo>
                        <a:pt x="128" y="4"/>
                      </a:moveTo>
                      <a:lnTo>
                        <a:pt x="80" y="22"/>
                      </a:lnTo>
                      <a:lnTo>
                        <a:pt x="42" y="0"/>
                      </a:lnTo>
                      <a:lnTo>
                        <a:pt x="0" y="22"/>
                      </a:lnTo>
                      <a:lnTo>
                        <a:pt x="0" y="72"/>
                      </a:lnTo>
                      <a:lnTo>
                        <a:pt x="42" y="92"/>
                      </a:lnTo>
                      <a:lnTo>
                        <a:pt x="82" y="64"/>
                      </a:lnTo>
                      <a:lnTo>
                        <a:pt x="132" y="74"/>
                      </a:lnTo>
                    </a:path>
                  </a:pathLst>
                </a:custGeom>
                <a:noFill/>
                <a:ln w="31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8822" name="Line 13"/>
                <p:cNvSpPr>
                  <a:spLocks noChangeShapeType="1"/>
                </p:cNvSpPr>
                <p:nvPr/>
              </p:nvSpPr>
              <p:spPr bwMode="auto">
                <a:xfrm>
                  <a:off x="692" y="718"/>
                  <a:ext cx="0" cy="46"/>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23" name="Line 14"/>
                <p:cNvSpPr>
                  <a:spLocks noChangeShapeType="1"/>
                </p:cNvSpPr>
                <p:nvPr/>
              </p:nvSpPr>
              <p:spPr bwMode="auto">
                <a:xfrm>
                  <a:off x="816" y="616"/>
                  <a:ext cx="48"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24" name="Line 15"/>
                <p:cNvSpPr>
                  <a:spLocks noChangeShapeType="1"/>
                </p:cNvSpPr>
                <p:nvPr/>
              </p:nvSpPr>
              <p:spPr bwMode="auto">
                <a:xfrm>
                  <a:off x="984" y="722"/>
                  <a:ext cx="0" cy="46"/>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25" name="Line 16"/>
                <p:cNvSpPr>
                  <a:spLocks noChangeShapeType="1"/>
                </p:cNvSpPr>
                <p:nvPr/>
              </p:nvSpPr>
              <p:spPr bwMode="auto">
                <a:xfrm>
                  <a:off x="818" y="870"/>
                  <a:ext cx="48"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26" name="Line 17"/>
                <p:cNvSpPr>
                  <a:spLocks noChangeShapeType="1"/>
                </p:cNvSpPr>
                <p:nvPr/>
              </p:nvSpPr>
              <p:spPr bwMode="auto">
                <a:xfrm flipH="1" flipV="1">
                  <a:off x="792" y="498"/>
                  <a:ext cx="28" cy="44"/>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27" name="Line 18"/>
                <p:cNvSpPr>
                  <a:spLocks noChangeShapeType="1"/>
                </p:cNvSpPr>
                <p:nvPr/>
              </p:nvSpPr>
              <p:spPr bwMode="auto">
                <a:xfrm flipV="1">
                  <a:off x="860" y="494"/>
                  <a:ext cx="30" cy="48"/>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28" name="Line 19"/>
                <p:cNvSpPr>
                  <a:spLocks noChangeShapeType="1"/>
                </p:cNvSpPr>
                <p:nvPr/>
              </p:nvSpPr>
              <p:spPr bwMode="auto">
                <a:xfrm flipV="1">
                  <a:off x="656" y="648"/>
                  <a:ext cx="0" cy="52"/>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29" name="Line 20"/>
                <p:cNvSpPr>
                  <a:spLocks noChangeShapeType="1"/>
                </p:cNvSpPr>
                <p:nvPr/>
              </p:nvSpPr>
              <p:spPr bwMode="auto">
                <a:xfrm flipH="1">
                  <a:off x="734" y="578"/>
                  <a:ext cx="50"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30" name="Line 21"/>
                <p:cNvSpPr>
                  <a:spLocks noChangeShapeType="1"/>
                </p:cNvSpPr>
                <p:nvPr/>
              </p:nvSpPr>
              <p:spPr bwMode="auto">
                <a:xfrm>
                  <a:off x="888" y="582"/>
                  <a:ext cx="58"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31" name="Line 22"/>
                <p:cNvSpPr>
                  <a:spLocks noChangeShapeType="1"/>
                </p:cNvSpPr>
                <p:nvPr/>
              </p:nvSpPr>
              <p:spPr bwMode="auto">
                <a:xfrm flipH="1" flipV="1">
                  <a:off x="566" y="694"/>
                  <a:ext cx="48" cy="24"/>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32" name="Line 23"/>
                <p:cNvSpPr>
                  <a:spLocks noChangeShapeType="1"/>
                </p:cNvSpPr>
                <p:nvPr/>
              </p:nvSpPr>
              <p:spPr bwMode="auto">
                <a:xfrm flipH="1">
                  <a:off x="566" y="770"/>
                  <a:ext cx="48" cy="22"/>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33" name="Line 24"/>
                <p:cNvSpPr>
                  <a:spLocks noChangeShapeType="1"/>
                </p:cNvSpPr>
                <p:nvPr/>
              </p:nvSpPr>
              <p:spPr bwMode="auto">
                <a:xfrm>
                  <a:off x="654" y="790"/>
                  <a:ext cx="0" cy="5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34" name="Line 25"/>
                <p:cNvSpPr>
                  <a:spLocks noChangeShapeType="1"/>
                </p:cNvSpPr>
                <p:nvPr/>
              </p:nvSpPr>
              <p:spPr bwMode="auto">
                <a:xfrm>
                  <a:off x="730" y="906"/>
                  <a:ext cx="56"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35" name="Line 26"/>
                <p:cNvSpPr>
                  <a:spLocks noChangeShapeType="1"/>
                </p:cNvSpPr>
                <p:nvPr/>
              </p:nvSpPr>
              <p:spPr bwMode="auto">
                <a:xfrm flipH="1">
                  <a:off x="788" y="944"/>
                  <a:ext cx="28" cy="46"/>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36" name="Line 27"/>
                <p:cNvSpPr>
                  <a:spLocks noChangeShapeType="1"/>
                </p:cNvSpPr>
                <p:nvPr/>
              </p:nvSpPr>
              <p:spPr bwMode="auto">
                <a:xfrm>
                  <a:off x="862" y="944"/>
                  <a:ext cx="26" cy="46"/>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37" name="Line 28"/>
                <p:cNvSpPr>
                  <a:spLocks noChangeShapeType="1"/>
                </p:cNvSpPr>
                <p:nvPr/>
              </p:nvSpPr>
              <p:spPr bwMode="auto">
                <a:xfrm>
                  <a:off x="888" y="906"/>
                  <a:ext cx="58"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38" name="Line 29"/>
                <p:cNvSpPr>
                  <a:spLocks noChangeShapeType="1"/>
                </p:cNvSpPr>
                <p:nvPr/>
              </p:nvSpPr>
              <p:spPr bwMode="auto">
                <a:xfrm>
                  <a:off x="1024" y="794"/>
                  <a:ext cx="0" cy="46"/>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39" name="Line 30"/>
                <p:cNvSpPr>
                  <a:spLocks noChangeShapeType="1"/>
                </p:cNvSpPr>
                <p:nvPr/>
              </p:nvSpPr>
              <p:spPr bwMode="auto">
                <a:xfrm>
                  <a:off x="1062" y="774"/>
                  <a:ext cx="52" cy="18"/>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40" name="Line 31"/>
                <p:cNvSpPr>
                  <a:spLocks noChangeShapeType="1"/>
                </p:cNvSpPr>
                <p:nvPr/>
              </p:nvSpPr>
              <p:spPr bwMode="auto">
                <a:xfrm flipV="1">
                  <a:off x="1064" y="692"/>
                  <a:ext cx="48" cy="3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41" name="Line 32"/>
                <p:cNvSpPr>
                  <a:spLocks noChangeShapeType="1"/>
                </p:cNvSpPr>
                <p:nvPr/>
              </p:nvSpPr>
              <p:spPr bwMode="auto">
                <a:xfrm flipV="1">
                  <a:off x="1022" y="646"/>
                  <a:ext cx="0" cy="58"/>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18814" name="Text Box 33"/>
              <p:cNvSpPr txBox="1">
                <a:spLocks noChangeArrowheads="1"/>
              </p:cNvSpPr>
              <p:nvPr/>
            </p:nvSpPr>
            <p:spPr bwMode="auto">
              <a:xfrm>
                <a:off x="4606" y="1620"/>
                <a:ext cx="265"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solidFill>
                      <a:srgbClr val="FF3300"/>
                    </a:solidFill>
                  </a:rPr>
                  <a:t>Cu</a:t>
                </a:r>
              </a:p>
            </p:txBody>
          </p:sp>
          <p:sp>
            <p:nvSpPr>
              <p:cNvPr id="118815" name="Text Box 34"/>
              <p:cNvSpPr txBox="1">
                <a:spLocks noChangeArrowheads="1"/>
              </p:cNvSpPr>
              <p:nvPr/>
            </p:nvSpPr>
            <p:spPr bwMode="auto">
              <a:xfrm>
                <a:off x="4548" y="1339"/>
                <a:ext cx="228"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solidFill>
                      <a:srgbClr val="66FFFF"/>
                    </a:solidFill>
                  </a:rPr>
                  <a:t>Cl</a:t>
                </a:r>
              </a:p>
            </p:txBody>
          </p:sp>
          <p:sp>
            <p:nvSpPr>
              <p:cNvPr id="118816" name="Text Box 35"/>
              <p:cNvSpPr txBox="1">
                <a:spLocks noChangeArrowheads="1"/>
              </p:cNvSpPr>
              <p:nvPr/>
            </p:nvSpPr>
            <p:spPr bwMode="auto">
              <a:xfrm>
                <a:off x="4694" y="1337"/>
                <a:ext cx="228"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solidFill>
                      <a:srgbClr val="66FFFF"/>
                    </a:solidFill>
                  </a:rPr>
                  <a:t>Cl</a:t>
                </a:r>
              </a:p>
            </p:txBody>
          </p:sp>
        </p:grpSp>
        <p:sp>
          <p:nvSpPr>
            <p:cNvPr id="118805" name="Line 36"/>
            <p:cNvSpPr>
              <a:spLocks noChangeShapeType="1"/>
            </p:cNvSpPr>
            <p:nvPr/>
          </p:nvSpPr>
          <p:spPr bwMode="auto">
            <a:xfrm flipV="1">
              <a:off x="3217863" y="909638"/>
              <a:ext cx="1938337" cy="715963"/>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06" name="Line 37"/>
            <p:cNvSpPr>
              <a:spLocks noChangeShapeType="1"/>
            </p:cNvSpPr>
            <p:nvPr/>
          </p:nvSpPr>
          <p:spPr bwMode="auto">
            <a:xfrm>
              <a:off x="3822700" y="2439988"/>
              <a:ext cx="1343025" cy="503238"/>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8807" name="Line 38"/>
            <p:cNvSpPr>
              <a:spLocks noChangeShapeType="1"/>
            </p:cNvSpPr>
            <p:nvPr/>
          </p:nvSpPr>
          <p:spPr bwMode="auto">
            <a:xfrm flipH="1" flipV="1">
              <a:off x="1457325" y="4214813"/>
              <a:ext cx="504825" cy="504825"/>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8808" name="Line 39"/>
            <p:cNvSpPr>
              <a:spLocks noChangeShapeType="1"/>
            </p:cNvSpPr>
            <p:nvPr/>
          </p:nvSpPr>
          <p:spPr bwMode="auto">
            <a:xfrm flipV="1">
              <a:off x="1971675" y="4106863"/>
              <a:ext cx="704850" cy="593725"/>
            </a:xfrm>
            <a:prstGeom prst="line">
              <a:avLst/>
            </a:prstGeom>
            <a:noFill/>
            <a:ln w="2857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8809" name="Text Box 40"/>
            <p:cNvSpPr txBox="1">
              <a:spLocks noChangeArrowheads="1"/>
            </p:cNvSpPr>
            <p:nvPr/>
          </p:nvSpPr>
          <p:spPr bwMode="auto">
            <a:xfrm>
              <a:off x="1304926" y="3937001"/>
              <a:ext cx="341314" cy="79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a:solidFill>
                    <a:srgbClr val="FF9933"/>
                  </a:solidFill>
                </a:rPr>
                <a:t>a’</a:t>
              </a:r>
            </a:p>
          </p:txBody>
        </p:sp>
        <p:sp>
          <p:nvSpPr>
            <p:cNvPr id="118810" name="Text Box 41"/>
            <p:cNvSpPr txBox="1">
              <a:spLocks noChangeArrowheads="1"/>
            </p:cNvSpPr>
            <p:nvPr/>
          </p:nvSpPr>
          <p:spPr bwMode="auto">
            <a:xfrm>
              <a:off x="2619375" y="3836988"/>
              <a:ext cx="296862" cy="79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a:solidFill>
                    <a:srgbClr val="FF9933"/>
                  </a:solidFill>
                </a:rPr>
                <a:t>b</a:t>
              </a:r>
            </a:p>
          </p:txBody>
        </p:sp>
        <p:sp>
          <p:nvSpPr>
            <p:cNvPr id="46" name="Text Box 42"/>
            <p:cNvSpPr txBox="1">
              <a:spLocks noChangeArrowheads="1"/>
            </p:cNvSpPr>
            <p:nvPr/>
          </p:nvSpPr>
          <p:spPr bwMode="auto">
            <a:xfrm>
              <a:off x="523875" y="5033435"/>
              <a:ext cx="7789863" cy="1617509"/>
            </a:xfrm>
            <a:prstGeom prst="rect">
              <a:avLst/>
            </a:prstGeom>
            <a:solidFill>
              <a:srgbClr val="CCFFCC"/>
            </a:solidFill>
            <a:ln w="9525">
              <a:noFill/>
              <a:miter lim="800000"/>
              <a:headEnd/>
              <a:tailEnd/>
            </a:ln>
            <a:effectLst>
              <a:outerShdw blurRad="63500" dist="107763" dir="2700000" algn="ctr" rotWithShape="0">
                <a:schemeClr val="bg2">
                  <a:alpha val="50000"/>
                </a:schemeClr>
              </a:outerShdw>
            </a:effectLst>
          </p:spPr>
          <p:txBody>
            <a:bodyPr>
              <a:spAutoFit/>
            </a:bodyPr>
            <a:lstStyle/>
            <a:p>
              <a:pPr>
                <a:lnSpc>
                  <a:spcPct val="120000"/>
                </a:lnSpc>
                <a:defRPr/>
              </a:pPr>
              <a:r>
                <a:rPr lang="ja-JP" altLang="en-US" sz="2000" b="1" dirty="0">
                  <a:latin typeface="Arial" pitchFamily="33" charset="0"/>
                  <a:ea typeface="HGSｺﾞｼｯｸE" pitchFamily="50" charset="-128"/>
                  <a:cs typeface="HGSｺﾞｼｯｸE" pitchFamily="50" charset="-128"/>
                </a:rPr>
                <a:t>・</a:t>
              </a:r>
              <a:r>
                <a:rPr lang="en-US" altLang="ja-JP" sz="2000" dirty="0">
                  <a:latin typeface="+mj-lt"/>
                  <a:ea typeface="HGSｺﾞｼｯｸE" pitchFamily="50" charset="-128"/>
                  <a:cs typeface="HGSｺﾞｼｯｸE" pitchFamily="50" charset="-128"/>
                </a:rPr>
                <a:t>Z-contrasts of Cu- and </a:t>
              </a:r>
              <a:r>
                <a:rPr lang="en-US" altLang="ja-JP" sz="2000" dirty="0" err="1">
                  <a:latin typeface="+mj-lt"/>
                  <a:ea typeface="HGSｺﾞｼｯｸE" pitchFamily="50" charset="-128"/>
                  <a:cs typeface="HGSｺﾞｼｯｸE" pitchFamily="50" charset="-128"/>
                </a:rPr>
                <a:t>Cl</a:t>
              </a:r>
              <a:r>
                <a:rPr lang="en-US" altLang="ja-JP" sz="2000" dirty="0">
                  <a:latin typeface="+mj-lt"/>
                  <a:ea typeface="HGSｺﾞｼｯｸE" pitchFamily="50" charset="-128"/>
                  <a:cs typeface="HGSｺﾞｼｯｸE" pitchFamily="50" charset="-128"/>
                </a:rPr>
                <a:t>-columns are observed.</a:t>
              </a:r>
            </a:p>
            <a:p>
              <a:pPr>
                <a:lnSpc>
                  <a:spcPct val="120000"/>
                </a:lnSpc>
                <a:defRPr/>
              </a:pPr>
              <a:r>
                <a:rPr lang="ja-JP" altLang="en-US" sz="2000" dirty="0">
                  <a:latin typeface="+mj-lt"/>
                  <a:ea typeface="HGSｺﾞｼｯｸE" pitchFamily="50" charset="-128"/>
                  <a:cs typeface="HGSｺﾞｼｯｸE" pitchFamily="50" charset="-128"/>
                </a:rPr>
                <a:t>・</a:t>
              </a:r>
              <a:r>
                <a:rPr lang="en-US" altLang="ja-JP" sz="2000" dirty="0">
                  <a:latin typeface="+mj-lt"/>
                  <a:ea typeface="HGSｺﾞｼｯｸE" pitchFamily="50" charset="-128"/>
                  <a:cs typeface="HGSｺﾞｼｯｸE" pitchFamily="50" charset="-128"/>
                </a:rPr>
                <a:t>C- and N-columns are not observed.</a:t>
              </a:r>
            </a:p>
            <a:p>
              <a:pPr>
                <a:lnSpc>
                  <a:spcPct val="120000"/>
                </a:lnSpc>
                <a:defRPr/>
              </a:pPr>
              <a:r>
                <a:rPr lang="ja-JP" altLang="en-US" sz="2000" dirty="0">
                  <a:latin typeface="+mj-lt"/>
                  <a:ea typeface="HGSｺﾞｼｯｸE" pitchFamily="50" charset="-128"/>
                  <a:cs typeface="HGSｺﾞｼｯｸE" pitchFamily="50" charset="-128"/>
                </a:rPr>
                <a:t>・</a:t>
              </a:r>
              <a:r>
                <a:rPr lang="en-US" altLang="ja-JP" sz="2000" dirty="0">
                  <a:latin typeface="+mj-lt"/>
                  <a:ea typeface="HGSｺﾞｼｯｸE" pitchFamily="50" charset="-128"/>
                  <a:cs typeface="HGSｺﾞｼｯｸE" pitchFamily="50" charset="-128"/>
                </a:rPr>
                <a:t>First observation of ADF-STEM in organic materials.</a:t>
              </a:r>
            </a:p>
          </p:txBody>
        </p:sp>
      </p:grpSp>
      <p:grpSp>
        <p:nvGrpSpPr>
          <p:cNvPr id="118792" name="Group 2"/>
          <p:cNvGrpSpPr>
            <a:grpSpLocks/>
          </p:cNvGrpSpPr>
          <p:nvPr/>
        </p:nvGrpSpPr>
        <p:grpSpPr bwMode="auto">
          <a:xfrm>
            <a:off x="6091237" y="1252540"/>
            <a:ext cx="3205163" cy="2509836"/>
            <a:chOff x="158" y="865"/>
            <a:chExt cx="2407" cy="1738"/>
          </a:xfrm>
        </p:grpSpPr>
        <p:grpSp>
          <p:nvGrpSpPr>
            <p:cNvPr id="118793" name="Group 3"/>
            <p:cNvGrpSpPr>
              <a:grpSpLocks/>
            </p:cNvGrpSpPr>
            <p:nvPr/>
          </p:nvGrpSpPr>
          <p:grpSpPr bwMode="auto">
            <a:xfrm>
              <a:off x="158" y="865"/>
              <a:ext cx="1792" cy="1453"/>
              <a:chOff x="2491" y="971"/>
              <a:chExt cx="2412" cy="2005"/>
            </a:xfrm>
          </p:grpSpPr>
          <p:pic>
            <p:nvPicPr>
              <p:cNvPr id="118796" name="Picture 4"/>
              <p:cNvPicPr preferRelativeResize="0">
                <a:picLocks noChangeAspect="1" noChangeArrowheads="1"/>
              </p:cNvPicPr>
              <p:nvPr/>
            </p:nvPicPr>
            <p:blipFill>
              <a:blip r:embed="rId4">
                <a:lum bright="-40000" contrast="60000"/>
                <a:extLst>
                  <a:ext uri="{28A0092B-C50C-407E-A947-70E740481C1C}">
                    <a14:useLocalDpi xmlns:a14="http://schemas.microsoft.com/office/drawing/2010/main" val="0"/>
                  </a:ext>
                </a:extLst>
              </a:blip>
              <a:srcRect/>
              <a:stretch>
                <a:fillRect/>
              </a:stretch>
            </p:blipFill>
            <p:spPr bwMode="auto">
              <a:xfrm>
                <a:off x="3227" y="1508"/>
                <a:ext cx="95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Picture 5"/>
              <p:cNvPicPr preferRelativeResize="0">
                <a:picLocks noChangeAspect="1" noChangeArrowheads="1"/>
              </p:cNvPicPr>
              <p:nvPr/>
            </p:nvPicPr>
            <p:blipFill>
              <a:blip r:embed="rId4">
                <a:lum bright="-40000" contrast="60000"/>
                <a:extLst>
                  <a:ext uri="{28A0092B-C50C-407E-A947-70E740481C1C}">
                    <a14:useLocalDpi xmlns:a14="http://schemas.microsoft.com/office/drawing/2010/main" val="0"/>
                  </a:ext>
                </a:extLst>
              </a:blip>
              <a:srcRect/>
              <a:stretch>
                <a:fillRect/>
              </a:stretch>
            </p:blipFill>
            <p:spPr bwMode="auto">
              <a:xfrm>
                <a:off x="2491" y="971"/>
                <a:ext cx="95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8" name="Picture 6"/>
              <p:cNvPicPr preferRelativeResize="0">
                <a:picLocks noChangeAspect="1" noChangeArrowheads="1"/>
              </p:cNvPicPr>
              <p:nvPr/>
            </p:nvPicPr>
            <p:blipFill>
              <a:blip r:embed="rId4">
                <a:lum bright="-40000" contrast="60000"/>
                <a:extLst>
                  <a:ext uri="{28A0092B-C50C-407E-A947-70E740481C1C}">
                    <a14:useLocalDpi xmlns:a14="http://schemas.microsoft.com/office/drawing/2010/main" val="0"/>
                  </a:ext>
                </a:extLst>
              </a:blip>
              <a:srcRect/>
              <a:stretch>
                <a:fillRect/>
              </a:stretch>
            </p:blipFill>
            <p:spPr bwMode="auto">
              <a:xfrm>
                <a:off x="3950" y="971"/>
                <a:ext cx="95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9" name="Picture 7"/>
              <p:cNvPicPr preferRelativeResize="0">
                <a:picLocks noChangeAspect="1" noChangeArrowheads="1"/>
              </p:cNvPicPr>
              <p:nvPr/>
            </p:nvPicPr>
            <p:blipFill>
              <a:blip r:embed="rId4">
                <a:lum bright="-40000" contrast="60000"/>
                <a:extLst>
                  <a:ext uri="{28A0092B-C50C-407E-A947-70E740481C1C}">
                    <a14:useLocalDpi xmlns:a14="http://schemas.microsoft.com/office/drawing/2010/main" val="0"/>
                  </a:ext>
                </a:extLst>
              </a:blip>
              <a:srcRect/>
              <a:stretch>
                <a:fillRect/>
              </a:stretch>
            </p:blipFill>
            <p:spPr bwMode="auto">
              <a:xfrm>
                <a:off x="2491" y="2060"/>
                <a:ext cx="95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0" name="Picture 8"/>
              <p:cNvPicPr preferRelativeResize="0">
                <a:picLocks noChangeAspect="1" noChangeArrowheads="1"/>
              </p:cNvPicPr>
              <p:nvPr/>
            </p:nvPicPr>
            <p:blipFill>
              <a:blip r:embed="rId4">
                <a:lum bright="-40000" contrast="60000"/>
                <a:extLst>
                  <a:ext uri="{28A0092B-C50C-407E-A947-70E740481C1C}">
                    <a14:useLocalDpi xmlns:a14="http://schemas.microsoft.com/office/drawing/2010/main" val="0"/>
                  </a:ext>
                </a:extLst>
              </a:blip>
              <a:srcRect/>
              <a:stretch>
                <a:fillRect/>
              </a:stretch>
            </p:blipFill>
            <p:spPr bwMode="auto">
              <a:xfrm>
                <a:off x="3951" y="2060"/>
                <a:ext cx="95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1" name="Rectangle 9"/>
              <p:cNvSpPr>
                <a:spLocks noChangeArrowheads="1"/>
              </p:cNvSpPr>
              <p:nvPr/>
            </p:nvSpPr>
            <p:spPr bwMode="auto">
              <a:xfrm rot="5400000">
                <a:off x="3148" y="1257"/>
                <a:ext cx="1092" cy="14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sp>
          <p:nvSpPr>
            <p:cNvPr id="118794" name="Text Box 10"/>
            <p:cNvSpPr txBox="1">
              <a:spLocks noChangeArrowheads="1"/>
            </p:cNvSpPr>
            <p:nvPr/>
          </p:nvSpPr>
          <p:spPr bwMode="auto">
            <a:xfrm>
              <a:off x="1701" y="1483"/>
              <a:ext cx="86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i="1">
                  <a:ea typeface="HGSｺﾞｼｯｸE" pitchFamily="50" charset="-128"/>
                </a:rPr>
                <a:t>a </a:t>
              </a:r>
              <a:r>
                <a:rPr lang="en-US" altLang="ja-JP" sz="1400" b="1">
                  <a:ea typeface="HGSｺﾞｼｯｸE" pitchFamily="50" charset="-128"/>
                </a:rPr>
                <a:t>=</a:t>
              </a:r>
              <a:r>
                <a:rPr lang="en-US" altLang="ja-JP" sz="1400">
                  <a:ea typeface="HGSｺﾞｼｯｸE" pitchFamily="50" charset="-128"/>
                </a:rPr>
                <a:t> </a:t>
              </a:r>
              <a:r>
                <a:rPr lang="en-US" altLang="ja-JP" sz="1400" b="1">
                  <a:ea typeface="HGSｺﾞｼｯｸE" pitchFamily="50" charset="-128"/>
                </a:rPr>
                <a:t>19.49</a:t>
              </a:r>
              <a:r>
                <a:rPr lang="en-US" altLang="ja-JP" sz="1400">
                  <a:ea typeface="HGSｺﾞｼｯｸE" pitchFamily="50" charset="-128"/>
                </a:rPr>
                <a:t>Å</a:t>
              </a:r>
            </a:p>
          </p:txBody>
        </p:sp>
        <p:sp>
          <p:nvSpPr>
            <p:cNvPr id="118795" name="Text Box 11"/>
            <p:cNvSpPr txBox="1">
              <a:spLocks noChangeArrowheads="1"/>
            </p:cNvSpPr>
            <p:nvPr/>
          </p:nvSpPr>
          <p:spPr bwMode="auto">
            <a:xfrm>
              <a:off x="612" y="2390"/>
              <a:ext cx="8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i="1">
                  <a:ea typeface="HGSｺﾞｼｯｸE" pitchFamily="50" charset="-128"/>
                </a:rPr>
                <a:t>b </a:t>
              </a:r>
              <a:r>
                <a:rPr lang="en-US" altLang="ja-JP" sz="1400" b="1">
                  <a:ea typeface="HGSｺﾞｼｯｸE" pitchFamily="50" charset="-128"/>
                </a:rPr>
                <a:t>=</a:t>
              </a:r>
              <a:r>
                <a:rPr lang="en-US" altLang="ja-JP" sz="1400">
                  <a:ea typeface="HGSｺﾞｼｯｸE" pitchFamily="50" charset="-128"/>
                </a:rPr>
                <a:t> </a:t>
              </a:r>
              <a:r>
                <a:rPr lang="en-US" altLang="ja-JP" sz="1400" b="1">
                  <a:ea typeface="HGSｺﾞｼｯｸE" pitchFamily="50" charset="-128"/>
                </a:rPr>
                <a:t>25.96</a:t>
              </a:r>
              <a:r>
                <a:rPr lang="en-US" altLang="ja-JP" sz="1400">
                  <a:ea typeface="HGSｺﾞｼｯｸE" pitchFamily="50" charset="-128"/>
                </a:rPr>
                <a:t>Å</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付プレースホルダ 1"/>
          <p:cNvSpPr>
            <a:spLocks noGrp="1"/>
          </p:cNvSpPr>
          <p:nvPr>
            <p:ph type="dt" sz="quarter" idx="10"/>
          </p:nvPr>
        </p:nvSpPr>
        <p:spPr/>
        <p:txBody>
          <a:bodyPr rtlCol="0"/>
          <a:lstStyle/>
          <a:p>
            <a:pPr fontAlgn="auto">
              <a:spcBef>
                <a:spcPts val="0"/>
              </a:spcBef>
              <a:spcAft>
                <a:spcPts val="0"/>
              </a:spcAft>
              <a:defRPr/>
            </a:pPr>
            <a:r>
              <a:rPr lang="en-US" altLang="ja-JP" smtClean="0">
                <a:latin typeface="+mn-lt"/>
                <a:ea typeface="+mn-ea"/>
              </a:rPr>
              <a:t>2011/9/27</a:t>
            </a:r>
            <a:endParaRPr lang="en-US" altLang="ja-JP">
              <a:latin typeface="+mn-lt"/>
              <a:ea typeface="+mn-ea"/>
            </a:endParaRPr>
          </a:p>
        </p:txBody>
      </p:sp>
      <p:sp>
        <p:nvSpPr>
          <p:cNvPr id="23" name="スライド番号プレースホルダ 3"/>
          <p:cNvSpPr>
            <a:spLocks noGrp="1"/>
          </p:cNvSpPr>
          <p:nvPr>
            <p:ph type="sldNum" sz="quarter" idx="12"/>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0D774E02-F010-4A6B-ADF2-0C3DC73D6DBB}" type="slidenum">
              <a:rPr lang="en-US" altLang="ja-JP" sz="1200">
                <a:solidFill>
                  <a:srgbClr val="3366FF"/>
                </a:solidFill>
                <a:latin typeface="Calibri" pitchFamily="-111" charset="0"/>
              </a:rPr>
              <a:pPr/>
              <a:t>65</a:t>
            </a:fld>
            <a:endParaRPr lang="en-US" altLang="ja-JP" sz="1200">
              <a:solidFill>
                <a:srgbClr val="3366FF"/>
              </a:solidFill>
              <a:latin typeface="Calibri" pitchFamily="-111" charset="0"/>
            </a:endParaRPr>
          </a:p>
        </p:txBody>
      </p:sp>
      <p:grpSp>
        <p:nvGrpSpPr>
          <p:cNvPr id="69636" name="Group 2"/>
          <p:cNvGrpSpPr>
            <a:grpSpLocks noChangeAspect="1"/>
          </p:cNvGrpSpPr>
          <p:nvPr/>
        </p:nvGrpSpPr>
        <p:grpSpPr bwMode="auto">
          <a:xfrm>
            <a:off x="474663" y="501651"/>
            <a:ext cx="6096000" cy="5976938"/>
            <a:chOff x="1703" y="902"/>
            <a:chExt cx="9600" cy="9412"/>
          </a:xfrm>
        </p:grpSpPr>
        <p:sp>
          <p:nvSpPr>
            <p:cNvPr id="69649" name="AutoShape 3"/>
            <p:cNvSpPr>
              <a:spLocks noChangeAspect="1" noChangeArrowheads="1"/>
            </p:cNvSpPr>
            <p:nvPr/>
          </p:nvSpPr>
          <p:spPr bwMode="auto">
            <a:xfrm>
              <a:off x="1703" y="902"/>
              <a:ext cx="9600" cy="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b="1">
                <a:latin typeface="Times New Roman" pitchFamily="-111" charset="0"/>
                <a:ea typeface="HGSｺﾞｼｯｸE" pitchFamily="50" charset="-128"/>
              </a:endParaRPr>
            </a:p>
          </p:txBody>
        </p:sp>
        <p:pic>
          <p:nvPicPr>
            <p:cNvPr id="69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 y="1988"/>
              <a:ext cx="6474" cy="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1" name="Text Box 5"/>
            <p:cNvSpPr txBox="1">
              <a:spLocks noChangeArrowheads="1"/>
            </p:cNvSpPr>
            <p:nvPr/>
          </p:nvSpPr>
          <p:spPr bwMode="auto">
            <a:xfrm>
              <a:off x="2543" y="2153"/>
              <a:ext cx="1440"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600">
                  <a:latin typeface="Times New Roman" pitchFamily="-111" charset="0"/>
                  <a:ea typeface="ＭＳ 明朝" pitchFamily="-111" charset="-128"/>
                </a:rPr>
                <a:t>(f)</a:t>
              </a:r>
              <a:endParaRPr lang="en-US" altLang="ja-JP" sz="1800" b="1">
                <a:latin typeface="Times New Roman" pitchFamily="-111" charset="0"/>
                <a:ea typeface="HGSｺﾞｼｯｸE" pitchFamily="50" charset="-128"/>
              </a:endParaRPr>
            </a:p>
          </p:txBody>
        </p:sp>
        <p:sp>
          <p:nvSpPr>
            <p:cNvPr id="69652" name="Text Box 6"/>
            <p:cNvSpPr txBox="1">
              <a:spLocks noChangeArrowheads="1"/>
            </p:cNvSpPr>
            <p:nvPr/>
          </p:nvSpPr>
          <p:spPr bwMode="auto">
            <a:xfrm>
              <a:off x="2543" y="6225"/>
              <a:ext cx="1440"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600">
                  <a:latin typeface="Times New Roman" pitchFamily="-111" charset="0"/>
                  <a:ea typeface="ＭＳ 明朝" pitchFamily="-111" charset="-128"/>
                </a:rPr>
                <a:t>(g)</a:t>
              </a:r>
              <a:endParaRPr lang="en-US" altLang="ja-JP" sz="1800" b="1">
                <a:latin typeface="Times New Roman" pitchFamily="-111" charset="0"/>
                <a:ea typeface="HGSｺﾞｼｯｸE" pitchFamily="50" charset="-128"/>
              </a:endParaRPr>
            </a:p>
          </p:txBody>
        </p:sp>
        <p:sp>
          <p:nvSpPr>
            <p:cNvPr id="69653" name="Rectangle 7"/>
            <p:cNvSpPr>
              <a:spLocks noChangeArrowheads="1"/>
            </p:cNvSpPr>
            <p:nvPr/>
          </p:nvSpPr>
          <p:spPr bwMode="auto">
            <a:xfrm>
              <a:off x="3143" y="5608"/>
              <a:ext cx="600" cy="362"/>
            </a:xfrm>
            <a:prstGeom prst="rect">
              <a:avLst/>
            </a:prstGeom>
            <a:solidFill>
              <a:srgbClr val="FFFFFF"/>
            </a:solidFill>
            <a:ln w="9525">
              <a:solidFill>
                <a:srgbClr val="FFFFFF"/>
              </a:solidFill>
              <a:miter lim="800000"/>
              <a:headEnd/>
              <a:tailEnd/>
            </a:ln>
          </p:spPr>
          <p:txBody>
            <a:bodyPr lIns="74295" tIns="8890" rIns="74295" bIns="8890"/>
            <a:lstStyle/>
            <a:p>
              <a:endParaRPr lang="ja-JP" altLang="en-US"/>
            </a:p>
          </p:txBody>
        </p:sp>
        <p:sp>
          <p:nvSpPr>
            <p:cNvPr id="69654" name="Rectangle 8"/>
            <p:cNvSpPr>
              <a:spLocks noChangeArrowheads="1"/>
            </p:cNvSpPr>
            <p:nvPr/>
          </p:nvSpPr>
          <p:spPr bwMode="auto">
            <a:xfrm>
              <a:off x="3218" y="9620"/>
              <a:ext cx="600" cy="362"/>
            </a:xfrm>
            <a:prstGeom prst="rect">
              <a:avLst/>
            </a:prstGeom>
            <a:solidFill>
              <a:srgbClr val="FFFFFF"/>
            </a:solidFill>
            <a:ln w="9525">
              <a:solidFill>
                <a:srgbClr val="FFFFFF"/>
              </a:solidFill>
              <a:miter lim="800000"/>
              <a:headEnd/>
              <a:tailEnd/>
            </a:ln>
          </p:spPr>
          <p:txBody>
            <a:bodyPr lIns="74295" tIns="8890" rIns="74295" bIns="8890"/>
            <a:lstStyle/>
            <a:p>
              <a:endParaRPr lang="ja-JP" altLang="en-US"/>
            </a:p>
          </p:txBody>
        </p:sp>
      </p:grpSp>
      <p:sp>
        <p:nvSpPr>
          <p:cNvPr id="69637" name="Rectangle 9"/>
          <p:cNvSpPr>
            <a:spLocks noChangeArrowheads="1"/>
          </p:cNvSpPr>
          <p:nvPr/>
        </p:nvSpPr>
        <p:spPr bwMode="auto">
          <a:xfrm>
            <a:off x="0" y="1"/>
            <a:ext cx="9144000" cy="544513"/>
          </a:xfrm>
          <a:prstGeom prst="rect">
            <a:avLst/>
          </a:prstGeom>
          <a:noFill/>
          <a:ln w="9525">
            <a:noFill/>
            <a:miter lim="800000"/>
            <a:headEnd/>
            <a:tailEnd/>
          </a:ln>
          <a:extLst/>
        </p:spPr>
        <p:txBody>
          <a:bodyPr anchor="ctr"/>
          <a:lstStyle/>
          <a:p>
            <a:pPr algn="ctr">
              <a:lnSpc>
                <a:spcPct val="95000"/>
              </a:lnSpc>
            </a:pPr>
            <a:r>
              <a:rPr lang="en-US" altLang="ja-JP" sz="3200" b="1" dirty="0">
                <a:solidFill>
                  <a:srgbClr val="0070C0"/>
                </a:solidFill>
                <a:latin typeface="Calibri" pitchFamily="34" charset="0"/>
                <a:ea typeface="HGSｺﾞｼｯｸE" pitchFamily="50" charset="-128"/>
                <a:cs typeface="Calibri" pitchFamily="34" charset="0"/>
              </a:rPr>
              <a:t>Beam size effect in STEM</a:t>
            </a:r>
          </a:p>
        </p:txBody>
      </p:sp>
      <p:sp>
        <p:nvSpPr>
          <p:cNvPr id="69638" name="Text Box 10"/>
          <p:cNvSpPr txBox="1">
            <a:spLocks noChangeArrowheads="1"/>
          </p:cNvSpPr>
          <p:nvPr/>
        </p:nvSpPr>
        <p:spPr bwMode="auto">
          <a:xfrm>
            <a:off x="468314" y="836614"/>
            <a:ext cx="1701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latin typeface="Times New Roman" pitchFamily="-111" charset="0"/>
                <a:ea typeface="HGSｺﾞｼｯｸE" pitchFamily="50" charset="-128"/>
              </a:rPr>
              <a:t>Scherzer focus</a:t>
            </a:r>
          </a:p>
        </p:txBody>
      </p:sp>
      <p:sp>
        <p:nvSpPr>
          <p:cNvPr id="69639" name="Text Box 11"/>
          <p:cNvSpPr txBox="1">
            <a:spLocks noChangeArrowheads="1"/>
          </p:cNvSpPr>
          <p:nvPr/>
        </p:nvSpPr>
        <p:spPr bwMode="auto">
          <a:xfrm>
            <a:off x="250825" y="3429001"/>
            <a:ext cx="22219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2000">
                <a:latin typeface="Times New Roman" pitchFamily="-111" charset="0"/>
                <a:ea typeface="HGSｺﾞｼｯｸE" pitchFamily="50" charset="-128"/>
              </a:rPr>
              <a:t>slightly under focus</a:t>
            </a:r>
          </a:p>
        </p:txBody>
      </p:sp>
      <p:sp>
        <p:nvSpPr>
          <p:cNvPr id="69640" name="AutoShape 12"/>
          <p:cNvSpPr>
            <a:spLocks noChangeArrowheads="1"/>
          </p:cNvSpPr>
          <p:nvPr/>
        </p:nvSpPr>
        <p:spPr bwMode="auto">
          <a:xfrm>
            <a:off x="3743326" y="2276476"/>
            <a:ext cx="1152525" cy="288925"/>
          </a:xfrm>
          <a:prstGeom prst="rightArrow">
            <a:avLst>
              <a:gd name="adj1" fmla="val 50000"/>
              <a:gd name="adj2" fmla="val 99725"/>
            </a:avLst>
          </a:prstGeom>
          <a:solidFill>
            <a:schemeClr val="accent1"/>
          </a:solidFill>
          <a:ln w="9525">
            <a:solidFill>
              <a:schemeClr val="tx1"/>
            </a:solidFill>
            <a:miter lim="800000"/>
            <a:headEnd/>
            <a:tailEnd/>
          </a:ln>
        </p:spPr>
        <p:txBody>
          <a:bodyPr wrap="none" anchor="ctr"/>
          <a:lstStyle/>
          <a:p>
            <a:endParaRPr lang="ja-JP" altLang="en-US"/>
          </a:p>
        </p:txBody>
      </p:sp>
      <p:sp>
        <p:nvSpPr>
          <p:cNvPr id="69641" name="AutoShape 13"/>
          <p:cNvSpPr>
            <a:spLocks noChangeArrowheads="1"/>
          </p:cNvSpPr>
          <p:nvPr/>
        </p:nvSpPr>
        <p:spPr bwMode="auto">
          <a:xfrm>
            <a:off x="3743326" y="4868864"/>
            <a:ext cx="1152525" cy="288925"/>
          </a:xfrm>
          <a:prstGeom prst="rightArrow">
            <a:avLst>
              <a:gd name="adj1" fmla="val 50000"/>
              <a:gd name="adj2" fmla="val 99725"/>
            </a:avLst>
          </a:prstGeom>
          <a:solidFill>
            <a:schemeClr val="accent1"/>
          </a:solidFill>
          <a:ln w="9525">
            <a:solidFill>
              <a:schemeClr val="tx1"/>
            </a:solidFill>
            <a:miter lim="800000"/>
            <a:headEnd/>
            <a:tailEnd/>
          </a:ln>
        </p:spPr>
        <p:txBody>
          <a:bodyPr wrap="none" anchor="ctr"/>
          <a:lstStyle/>
          <a:p>
            <a:endParaRPr lang="ja-JP" altLang="en-US"/>
          </a:p>
        </p:txBody>
      </p:sp>
      <p:sp>
        <p:nvSpPr>
          <p:cNvPr id="69642" name="Oval 14"/>
          <p:cNvSpPr>
            <a:spLocks noChangeArrowheads="1"/>
          </p:cNvSpPr>
          <p:nvPr/>
        </p:nvSpPr>
        <p:spPr bwMode="auto">
          <a:xfrm>
            <a:off x="4030665" y="2781301"/>
            <a:ext cx="936625" cy="936625"/>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69643" name="Oval 15"/>
          <p:cNvSpPr>
            <a:spLocks noChangeArrowheads="1"/>
          </p:cNvSpPr>
          <p:nvPr/>
        </p:nvSpPr>
        <p:spPr bwMode="auto">
          <a:xfrm>
            <a:off x="3959226" y="5229226"/>
            <a:ext cx="936625" cy="936625"/>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69644" name="Text Box 16"/>
          <p:cNvSpPr txBox="1">
            <a:spLocks noChangeArrowheads="1"/>
          </p:cNvSpPr>
          <p:nvPr/>
        </p:nvSpPr>
        <p:spPr bwMode="auto">
          <a:xfrm>
            <a:off x="4103689" y="1990726"/>
            <a:ext cx="1005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rPr>
              <a:t>scanning</a:t>
            </a:r>
          </a:p>
        </p:txBody>
      </p:sp>
      <p:sp>
        <p:nvSpPr>
          <p:cNvPr id="69645" name="Text Box 17"/>
          <p:cNvSpPr txBox="1">
            <a:spLocks noChangeArrowheads="1"/>
          </p:cNvSpPr>
          <p:nvPr/>
        </p:nvSpPr>
        <p:spPr bwMode="auto">
          <a:xfrm>
            <a:off x="4030663" y="4583114"/>
            <a:ext cx="1005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rPr>
              <a:t>scanning</a:t>
            </a:r>
          </a:p>
        </p:txBody>
      </p:sp>
      <p:sp>
        <p:nvSpPr>
          <p:cNvPr id="69646" name="Line 19"/>
          <p:cNvSpPr>
            <a:spLocks noChangeShapeType="1"/>
          </p:cNvSpPr>
          <p:nvPr/>
        </p:nvSpPr>
        <p:spPr bwMode="auto">
          <a:xfrm flipV="1">
            <a:off x="4679951" y="4221164"/>
            <a:ext cx="1295400" cy="13684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58740" name="Text Box 20"/>
          <p:cNvSpPr txBox="1">
            <a:spLocks noChangeArrowheads="1"/>
          </p:cNvSpPr>
          <p:nvPr/>
        </p:nvSpPr>
        <p:spPr bwMode="auto">
          <a:xfrm>
            <a:off x="5964240" y="3724275"/>
            <a:ext cx="2943225" cy="707886"/>
          </a:xfrm>
          <a:prstGeom prst="rect">
            <a:avLst/>
          </a:prstGeom>
          <a:solidFill>
            <a:schemeClr val="accent1"/>
          </a:solidFill>
          <a:ln w="9525">
            <a:noFill/>
            <a:miter lim="800000"/>
            <a:headEnd/>
            <a:tailEnd/>
          </a:ln>
          <a:effectLst>
            <a:outerShdw blurRad="63500" dist="107763" dir="2700000" algn="ctr" rotWithShape="0">
              <a:schemeClr val="bg2">
                <a:alpha val="50000"/>
              </a:schemeClr>
            </a:outerShdw>
          </a:effectLst>
        </p:spPr>
        <p:txBody>
          <a:bodyPr>
            <a:spAutoFit/>
          </a:bodyPr>
          <a:lstStyle/>
          <a:p>
            <a:pPr>
              <a:defRPr/>
            </a:pPr>
            <a:r>
              <a:rPr lang="en-US" altLang="ja-JP" sz="2000">
                <a:solidFill>
                  <a:schemeClr val="bg1"/>
                </a:solidFill>
                <a:latin typeface="Times New Roman" pitchFamily="-111" charset="0"/>
                <a:cs typeface="ＭＳ Ｐゴシック" pitchFamily="-111" charset="-128"/>
              </a:rPr>
              <a:t>Pre-peak damages materials before imaging.</a:t>
            </a:r>
          </a:p>
        </p:txBody>
      </p:sp>
      <p:sp>
        <p:nvSpPr>
          <p:cNvPr id="69648" name="Line 18"/>
          <p:cNvSpPr>
            <a:spLocks noChangeShapeType="1"/>
          </p:cNvSpPr>
          <p:nvPr/>
        </p:nvSpPr>
        <p:spPr bwMode="auto">
          <a:xfrm>
            <a:off x="4572001" y="3429001"/>
            <a:ext cx="1368425" cy="5762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 name="フッター プレースホルダー 1"/>
          <p:cNvSpPr>
            <a:spLocks noGrp="1"/>
          </p:cNvSpPr>
          <p:nvPr>
            <p:ph type="ftr" sz="quarter" idx="11"/>
          </p:nvPr>
        </p:nvSpPr>
        <p:spPr/>
        <p:txBody>
          <a:bodyPr/>
          <a:lstStyle/>
          <a:p>
            <a:r>
              <a:rPr lang="en-US" altLang="ja-JP" smtClean="0"/>
              <a:t>IAM/MSE</a:t>
            </a:r>
            <a:endParaRPr lang="ja-JP" altLang="en-US"/>
          </a:p>
        </p:txBody>
      </p:sp>
    </p:spTree>
    <p:extLst>
      <p:ext uri="{BB962C8B-B14F-4D97-AF65-F5344CB8AC3E}">
        <p14:creationId xmlns:p14="http://schemas.microsoft.com/office/powerpoint/2010/main" val="245334869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981075"/>
            <a:ext cx="58832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207"/>
          <p:cNvSpPr txBox="1">
            <a:spLocks noChangeArrowheads="1"/>
          </p:cNvSpPr>
          <p:nvPr/>
        </p:nvSpPr>
        <p:spPr bwMode="auto">
          <a:xfrm>
            <a:off x="1763714" y="6165850"/>
            <a:ext cx="53578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lnSpc>
                <a:spcPct val="90000"/>
              </a:lnSpc>
            </a:pPr>
            <a:r>
              <a:rPr lang="en-US" altLang="ja-JP" i="1">
                <a:latin typeface="Times New Roman" pitchFamily="-111" charset="0"/>
                <a:cs typeface="Times New Roman" pitchFamily="-111" charset="0"/>
              </a:rPr>
              <a:t>Ultramicroscopy </a:t>
            </a:r>
            <a:r>
              <a:rPr lang="en-US" altLang="ja-JP">
                <a:latin typeface="Times New Roman" pitchFamily="-111" charset="0"/>
                <a:cs typeface="Times New Roman" pitchFamily="-111" charset="0"/>
              </a:rPr>
              <a:t>,</a:t>
            </a:r>
            <a:r>
              <a:rPr lang="en-US" altLang="ja-JP" b="1">
                <a:latin typeface="Times New Roman" pitchFamily="-111" charset="0"/>
                <a:cs typeface="Times New Roman" pitchFamily="-111" charset="0"/>
              </a:rPr>
              <a:t>19</a:t>
            </a:r>
            <a:r>
              <a:rPr lang="en-US" altLang="ja-JP">
                <a:latin typeface="Times New Roman" pitchFamily="-111" charset="0"/>
                <a:cs typeface="Times New Roman" pitchFamily="-111" charset="0"/>
              </a:rPr>
              <a:t>, 279 (1986) </a:t>
            </a:r>
          </a:p>
        </p:txBody>
      </p:sp>
      <p:sp>
        <p:nvSpPr>
          <p:cNvPr id="92164" name="テキスト プレースホルダ 7"/>
          <p:cNvSpPr>
            <a:spLocks noGrp="1"/>
          </p:cNvSpPr>
          <p:nvPr>
            <p:ph type="body" sz="quarter" idx="13"/>
          </p:nvPr>
        </p:nvSpPr>
        <p:spPr>
          <a:xfrm>
            <a:off x="1069975" y="-9525"/>
            <a:ext cx="6569075" cy="990600"/>
          </a:xfrm>
        </p:spPr>
        <p:txBody>
          <a:bodyPr/>
          <a:lstStyle/>
          <a:p>
            <a:pPr>
              <a:lnSpc>
                <a:spcPts val="3238"/>
              </a:lnSpc>
              <a:spcBef>
                <a:spcPct val="0"/>
              </a:spcBef>
            </a:pPr>
            <a:r>
              <a:rPr lang="en-US" altLang="ja-JP" b="1" dirty="0" smtClean="0">
                <a:latin typeface="Times New Roman" pitchFamily="-111" charset="0"/>
                <a:cs typeface="Times New Roman" pitchFamily="-111" charset="0"/>
              </a:rPr>
              <a:t>TEM image of stacking faults</a:t>
            </a:r>
          </a:p>
          <a:p>
            <a:pPr>
              <a:lnSpc>
                <a:spcPts val="3238"/>
              </a:lnSpc>
              <a:spcBef>
                <a:spcPct val="0"/>
              </a:spcBef>
            </a:pPr>
            <a:r>
              <a:rPr lang="en-US" altLang="ja-JP" b="1" dirty="0" smtClean="0">
                <a:latin typeface="Times New Roman" pitchFamily="-111" charset="0"/>
                <a:cs typeface="Times New Roman" pitchFamily="-111" charset="0"/>
              </a:rPr>
              <a:t> in Cl</a:t>
            </a:r>
            <a:r>
              <a:rPr lang="en-US" altLang="ja-JP" b="1" baseline="-25000" dirty="0" smtClean="0">
                <a:latin typeface="Times New Roman" pitchFamily="-111" charset="0"/>
                <a:cs typeface="Times New Roman" pitchFamily="-111" charset="0"/>
              </a:rPr>
              <a:t>16</a:t>
            </a:r>
            <a:r>
              <a:rPr lang="en-US" altLang="ja-JP" b="1" dirty="0" smtClean="0">
                <a:latin typeface="Times New Roman" pitchFamily="-111" charset="0"/>
                <a:cs typeface="Times New Roman" pitchFamily="-111" charset="0"/>
              </a:rPr>
              <a:t>CuPc</a:t>
            </a:r>
            <a:endParaRPr lang="ja-JP" altLang="en-US" b="1" dirty="0" smtClean="0">
              <a:latin typeface="Times New Roman" pitchFamily="-111" charset="0"/>
              <a:ea typeface="HGS明朝E" pitchFamily="18" charset="-128"/>
            </a:endParaRPr>
          </a:p>
          <a:p>
            <a:pPr>
              <a:lnSpc>
                <a:spcPts val="3238"/>
              </a:lnSpc>
              <a:spcBef>
                <a:spcPct val="0"/>
              </a:spcBef>
            </a:pPr>
            <a:endParaRPr lang="ja-JP" altLang="en-US" dirty="0" smtClean="0"/>
          </a:p>
        </p:txBody>
      </p:sp>
      <p:sp>
        <p:nvSpPr>
          <p:cNvPr id="5" name="日付プレースホルダ 4"/>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7" name="フッター プレースホルダ 6"/>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6" name="スライド番号プレースホルダ 5"/>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BC517EA5-CE2B-4427-BEBA-496D6F6EB9EE}" type="slidenum">
              <a:rPr lang="ja-JP" altLang="en-US" sz="1200">
                <a:solidFill>
                  <a:srgbClr val="3366FF"/>
                </a:solidFill>
                <a:latin typeface="Calibri" pitchFamily="-111" charset="0"/>
              </a:rPr>
              <a:pPr/>
              <a:t>66</a:t>
            </a:fld>
            <a:endParaRPr lang="ja-JP" altLang="en-US" sz="1200">
              <a:solidFill>
                <a:srgbClr val="3366FF"/>
              </a:solidFill>
              <a:latin typeface="Calibri" pitchFamily="-111" charset="0"/>
            </a:endParaRPr>
          </a:p>
        </p:txBody>
      </p:sp>
    </p:spTree>
    <p:extLst>
      <p:ext uri="{BB962C8B-B14F-4D97-AF65-F5344CB8AC3E}">
        <p14:creationId xmlns:p14="http://schemas.microsoft.com/office/powerpoint/2010/main" val="1859417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125538"/>
            <a:ext cx="504031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p:cNvGrpSpPr>
            <a:grpSpLocks/>
          </p:cNvGrpSpPr>
          <p:nvPr/>
        </p:nvGrpSpPr>
        <p:grpSpPr bwMode="auto">
          <a:xfrm>
            <a:off x="5502277" y="1125539"/>
            <a:ext cx="2957513" cy="4905375"/>
            <a:chOff x="5502915" y="1125538"/>
            <a:chExt cx="2956873" cy="4904820"/>
          </a:xfrm>
        </p:grpSpPr>
        <p:pic>
          <p:nvPicPr>
            <p:cNvPr id="942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915" y="1125538"/>
              <a:ext cx="2956873" cy="252693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9423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620" y="3747313"/>
              <a:ext cx="2455592" cy="228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212" name="正方形/長方形 7"/>
          <p:cNvSpPr>
            <a:spLocks noChangeArrowheads="1"/>
          </p:cNvSpPr>
          <p:nvPr/>
        </p:nvSpPr>
        <p:spPr bwMode="auto">
          <a:xfrm>
            <a:off x="1619250" y="3284538"/>
            <a:ext cx="935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2400" b="1">
                <a:solidFill>
                  <a:schemeClr val="bg1"/>
                </a:solidFill>
                <a:latin typeface="Times New Roman" pitchFamily="-111" charset="0"/>
                <a:cs typeface="Times New Roman" pitchFamily="-111" charset="0"/>
              </a:rPr>
              <a:t>5.2Å</a:t>
            </a:r>
            <a:endParaRPr lang="ja-JP" altLang="en-US" sz="2400" b="1">
              <a:solidFill>
                <a:schemeClr val="bg1"/>
              </a:solidFill>
              <a:latin typeface="Times New Roman" pitchFamily="-111" charset="0"/>
              <a:ea typeface="HGS明朝E" pitchFamily="18" charset="-128"/>
            </a:endParaRPr>
          </a:p>
        </p:txBody>
      </p:sp>
      <p:sp>
        <p:nvSpPr>
          <p:cNvPr id="94213" name="Line 10"/>
          <p:cNvSpPr>
            <a:spLocks noChangeShapeType="1"/>
          </p:cNvSpPr>
          <p:nvPr/>
        </p:nvSpPr>
        <p:spPr bwMode="auto">
          <a:xfrm>
            <a:off x="1187451" y="1700214"/>
            <a:ext cx="865188" cy="201612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4214" name="Line 11"/>
          <p:cNvSpPr>
            <a:spLocks noChangeShapeType="1"/>
          </p:cNvSpPr>
          <p:nvPr/>
        </p:nvSpPr>
        <p:spPr bwMode="auto">
          <a:xfrm>
            <a:off x="1673226" y="3429001"/>
            <a:ext cx="865188" cy="201612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4215" name="Line 12"/>
          <p:cNvSpPr>
            <a:spLocks noChangeShapeType="1"/>
          </p:cNvSpPr>
          <p:nvPr/>
        </p:nvSpPr>
        <p:spPr bwMode="auto">
          <a:xfrm>
            <a:off x="1763714" y="3716338"/>
            <a:ext cx="287337" cy="0"/>
          </a:xfrm>
          <a:prstGeom prst="line">
            <a:avLst/>
          </a:prstGeom>
          <a:noFill/>
          <a:ln w="9525">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nvGrpSpPr>
          <p:cNvPr id="4" name="グループ化 5"/>
          <p:cNvGrpSpPr>
            <a:grpSpLocks/>
          </p:cNvGrpSpPr>
          <p:nvPr/>
        </p:nvGrpSpPr>
        <p:grpSpPr bwMode="auto">
          <a:xfrm>
            <a:off x="6651625" y="2114550"/>
            <a:ext cx="1201739" cy="3074988"/>
            <a:chOff x="6651674" y="2114968"/>
            <a:chExt cx="1201162" cy="3075215"/>
          </a:xfrm>
        </p:grpSpPr>
        <p:grpSp>
          <p:nvGrpSpPr>
            <p:cNvPr id="94221" name="グループ化 4"/>
            <p:cNvGrpSpPr>
              <a:grpSpLocks/>
            </p:cNvGrpSpPr>
            <p:nvPr/>
          </p:nvGrpSpPr>
          <p:grpSpPr bwMode="auto">
            <a:xfrm>
              <a:off x="6885200" y="2114968"/>
              <a:ext cx="967636" cy="929282"/>
              <a:chOff x="6885200" y="2114968"/>
              <a:chExt cx="967636" cy="929282"/>
            </a:xfrm>
          </p:grpSpPr>
          <p:sp>
            <p:nvSpPr>
              <p:cNvPr id="3" name="円/楕円 2"/>
              <p:cNvSpPr/>
              <p:nvPr/>
            </p:nvSpPr>
            <p:spPr>
              <a:xfrm>
                <a:off x="7164191" y="2114968"/>
                <a:ext cx="360189" cy="36039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円/楕円 12"/>
              <p:cNvSpPr/>
              <p:nvPr/>
            </p:nvSpPr>
            <p:spPr>
              <a:xfrm>
                <a:off x="7203859" y="2683335"/>
                <a:ext cx="360190" cy="36039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円/楕円 13"/>
              <p:cNvSpPr/>
              <p:nvPr/>
            </p:nvSpPr>
            <p:spPr>
              <a:xfrm>
                <a:off x="6884925" y="2429316"/>
                <a:ext cx="360189" cy="36039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円/楕円 14"/>
              <p:cNvSpPr/>
              <p:nvPr/>
            </p:nvSpPr>
            <p:spPr>
              <a:xfrm>
                <a:off x="7492646" y="2380101"/>
                <a:ext cx="360190" cy="3603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94222" name="グループ化 3"/>
            <p:cNvGrpSpPr>
              <a:grpSpLocks/>
            </p:cNvGrpSpPr>
            <p:nvPr/>
          </p:nvGrpSpPr>
          <p:grpSpPr bwMode="auto">
            <a:xfrm>
              <a:off x="6651674" y="4565362"/>
              <a:ext cx="616154" cy="624821"/>
              <a:chOff x="6651674" y="4565362"/>
              <a:chExt cx="616154" cy="624821"/>
            </a:xfrm>
          </p:grpSpPr>
          <p:sp>
            <p:nvSpPr>
              <p:cNvPr id="16" name="円/楕円 15"/>
              <p:cNvSpPr/>
              <p:nvPr/>
            </p:nvSpPr>
            <p:spPr>
              <a:xfrm>
                <a:off x="7027732" y="4750413"/>
                <a:ext cx="239597" cy="23973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円/楕円 19"/>
              <p:cNvSpPr/>
              <p:nvPr/>
            </p:nvSpPr>
            <p:spPr>
              <a:xfrm>
                <a:off x="6875405" y="4948865"/>
                <a:ext cx="241185" cy="24131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1" name="円/楕円 20"/>
              <p:cNvSpPr/>
              <p:nvPr/>
            </p:nvSpPr>
            <p:spPr>
              <a:xfrm>
                <a:off x="6651674" y="4772639"/>
                <a:ext cx="239598" cy="23973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2" name="円/楕円 21"/>
              <p:cNvSpPr/>
              <p:nvPr/>
            </p:nvSpPr>
            <p:spPr>
              <a:xfrm>
                <a:off x="6804001" y="4564662"/>
                <a:ext cx="239598" cy="24131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grpSp>
      <p:sp>
        <p:nvSpPr>
          <p:cNvPr id="94217" name="テキスト プレースホルダ 25"/>
          <p:cNvSpPr>
            <a:spLocks noGrp="1"/>
          </p:cNvSpPr>
          <p:nvPr>
            <p:ph type="body" sz="quarter" idx="13"/>
          </p:nvPr>
        </p:nvSpPr>
        <p:spPr>
          <a:xfrm>
            <a:off x="1717675" y="22225"/>
            <a:ext cx="6051551" cy="596900"/>
          </a:xfrm>
        </p:spPr>
        <p:txBody>
          <a:bodyPr/>
          <a:lstStyle/>
          <a:p>
            <a:pPr>
              <a:lnSpc>
                <a:spcPts val="3238"/>
              </a:lnSpc>
              <a:spcBef>
                <a:spcPct val="0"/>
              </a:spcBef>
            </a:pPr>
            <a:r>
              <a:rPr lang="en-US" altLang="ja-JP" b="1" dirty="0" smtClean="0">
                <a:latin typeface="Times New Roman" pitchFamily="-111" charset="0"/>
                <a:cs typeface="Times New Roman" pitchFamily="-111" charset="0"/>
              </a:rPr>
              <a:t>Stacking faults in Cl</a:t>
            </a:r>
            <a:r>
              <a:rPr lang="en-US" altLang="ja-JP" b="1" baseline="-25000" dirty="0" smtClean="0">
                <a:latin typeface="Times New Roman" pitchFamily="-111" charset="0"/>
                <a:cs typeface="Times New Roman" pitchFamily="-111" charset="0"/>
              </a:rPr>
              <a:t>16</a:t>
            </a:r>
            <a:r>
              <a:rPr lang="en-US" altLang="ja-JP" b="1" dirty="0" smtClean="0">
                <a:latin typeface="Times New Roman" pitchFamily="-111" charset="0"/>
                <a:cs typeface="Times New Roman" pitchFamily="-111" charset="0"/>
              </a:rPr>
              <a:t>CuPc</a:t>
            </a:r>
            <a:endParaRPr lang="ja-JP" altLang="en-US" dirty="0" smtClean="0"/>
          </a:p>
        </p:txBody>
      </p:sp>
      <p:sp>
        <p:nvSpPr>
          <p:cNvPr id="23" name="日付プレースホルダ 22"/>
          <p:cNvSpPr>
            <a:spLocks noGrp="1"/>
          </p:cNvSpPr>
          <p:nvPr>
            <p:ph type="dt" sz="quarter" idx="14"/>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ja-JP" altLang="en-US" sz="1200">
              <a:solidFill>
                <a:srgbClr val="3366FF"/>
              </a:solidFill>
              <a:latin typeface="Calibri" pitchFamily="-111" charset="0"/>
            </a:endParaRPr>
          </a:p>
        </p:txBody>
      </p:sp>
      <p:sp>
        <p:nvSpPr>
          <p:cNvPr id="25" name="フッター プレースホルダ 24"/>
          <p:cNvSpPr>
            <a:spLocks noGrp="1"/>
          </p:cNvSpPr>
          <p:nvPr>
            <p:ph type="ftr" sz="quarter" idx="15"/>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IAM/MSE</a:t>
            </a:r>
            <a:endParaRPr lang="ja-JP" altLang="en-US" sz="1200">
              <a:solidFill>
                <a:srgbClr val="3366FF"/>
              </a:solidFill>
              <a:latin typeface="Calibri" pitchFamily="-111" charset="0"/>
            </a:endParaRPr>
          </a:p>
        </p:txBody>
      </p:sp>
      <p:sp>
        <p:nvSpPr>
          <p:cNvPr id="24" name="スライド番号プレースホルダ 23"/>
          <p:cNvSpPr>
            <a:spLocks noGrp="1"/>
          </p:cNvSpPr>
          <p:nvPr>
            <p:ph type="sldNum" sz="quarter" idx="16"/>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9F7C5042-100E-4ACD-B4F1-364F0405A772}" type="slidenum">
              <a:rPr lang="ja-JP" altLang="en-US" sz="1200">
                <a:solidFill>
                  <a:srgbClr val="3366FF"/>
                </a:solidFill>
                <a:latin typeface="Calibri" pitchFamily="-111" charset="0"/>
              </a:rPr>
              <a:pPr/>
              <a:t>67</a:t>
            </a:fld>
            <a:endParaRPr lang="ja-JP" altLang="en-US" sz="1200">
              <a:solidFill>
                <a:srgbClr val="3366FF"/>
              </a:solidFill>
              <a:latin typeface="Calibri" pitchFamily="-111" charset="0"/>
            </a:endParaRPr>
          </a:p>
        </p:txBody>
      </p:sp>
    </p:spTree>
    <p:extLst>
      <p:ext uri="{BB962C8B-B14F-4D97-AF65-F5344CB8AC3E}">
        <p14:creationId xmlns:p14="http://schemas.microsoft.com/office/powerpoint/2010/main" val="3793837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76803" name="スライド番号プレースホルダ 2"/>
          <p:cNvSpPr>
            <a:spLocks noGrp="1"/>
          </p:cNvSpPr>
          <p:nvPr>
            <p:ph type="sldNum" sz="quarter" idx="11"/>
          </p:nvPr>
        </p:nvSpPr>
        <p:spPr>
          <a:noFill/>
        </p:spPr>
        <p:txBody>
          <a:bodyPr/>
          <a:lstStyle/>
          <a:p>
            <a:fld id="{AC0CB05A-B771-264E-8D2C-D641D1399452}" type="slidenum">
              <a:rPr lang="en-US" altLang="ja-JP" smtClean="0">
                <a:latin typeface="Arial" pitchFamily="-1" charset="0"/>
                <a:ea typeface="ＭＳ Ｐゴシック" pitchFamily="-1" charset="-128"/>
                <a:cs typeface="ＭＳ Ｐゴシック" pitchFamily="-1" charset="-128"/>
              </a:rPr>
              <a:pPr/>
              <a:t>68</a:t>
            </a:fld>
            <a:endParaRPr lang="en-US" altLang="ja-JP" smtClean="0">
              <a:latin typeface="Arial" pitchFamily="-1" charset="0"/>
              <a:ea typeface="ＭＳ Ｐゴシック" pitchFamily="-1" charset="-128"/>
              <a:cs typeface="ＭＳ Ｐゴシック" pitchFamily="-1" charset="-128"/>
            </a:endParaRPr>
          </a:p>
        </p:txBody>
      </p:sp>
      <p:pic>
        <p:nvPicPr>
          <p:cNvPr id="76804" name="Picture 2" descr="C:\Users\emcc\Desktop\SrF.bmp"/>
          <p:cNvPicPr>
            <a:picLocks noChangeAspect="1" noChangeArrowheads="1"/>
          </p:cNvPicPr>
          <p:nvPr/>
        </p:nvPicPr>
        <p:blipFill>
          <a:blip r:embed="rId3"/>
          <a:srcRect l="18439" t="15945" r="27786" b="14883"/>
          <a:stretch>
            <a:fillRect/>
          </a:stretch>
        </p:blipFill>
        <p:spPr bwMode="auto">
          <a:xfrm>
            <a:off x="214314" y="2071688"/>
            <a:ext cx="1460500" cy="2714625"/>
          </a:xfrm>
          <a:prstGeom prst="rect">
            <a:avLst/>
          </a:prstGeom>
          <a:noFill/>
          <a:ln w="9525">
            <a:noFill/>
            <a:miter lim="800000"/>
            <a:headEnd/>
            <a:tailEnd/>
          </a:ln>
        </p:spPr>
      </p:pic>
      <p:sp>
        <p:nvSpPr>
          <p:cNvPr id="76805" name="正方形/長方形 35"/>
          <p:cNvSpPr>
            <a:spLocks noChangeArrowheads="1"/>
          </p:cNvSpPr>
          <p:nvPr/>
        </p:nvSpPr>
        <p:spPr bwMode="auto">
          <a:xfrm>
            <a:off x="1482637" y="63500"/>
            <a:ext cx="1941156" cy="584776"/>
          </a:xfrm>
          <a:prstGeom prst="rect">
            <a:avLst/>
          </a:prstGeom>
          <a:noFill/>
          <a:ln w="9525">
            <a:noFill/>
            <a:miter lim="800000"/>
            <a:headEnd/>
            <a:tailEnd/>
          </a:ln>
        </p:spPr>
        <p:txBody>
          <a:bodyPr wrap="none">
            <a:prstTxWarp prst="textNoShape">
              <a:avLst/>
            </a:prstTxWarp>
            <a:spAutoFit/>
          </a:bodyPr>
          <a:lstStyle/>
          <a:p>
            <a:r>
              <a:rPr lang="en-US" altLang="ja-JP" sz="3200" dirty="0">
                <a:solidFill>
                  <a:srgbClr val="0000FF"/>
                </a:solidFill>
                <a:ea typeface="Times New Roman" pitchFamily="-1" charset="0"/>
                <a:cs typeface="Times New Roman" pitchFamily="-1" charset="0"/>
              </a:rPr>
              <a:t>O K-edge </a:t>
            </a:r>
            <a:endParaRPr lang="en-US" altLang="ja-JP" sz="3200" dirty="0">
              <a:solidFill>
                <a:srgbClr val="0000FF"/>
              </a:solidFill>
              <a:latin typeface="Calibri" pitchFamily="-1" charset="0"/>
              <a:ea typeface="Times New Roman" pitchFamily="-1" charset="0"/>
              <a:cs typeface="Times New Roman" pitchFamily="-1" charset="0"/>
            </a:endParaRPr>
          </a:p>
        </p:txBody>
      </p:sp>
      <p:pic>
        <p:nvPicPr>
          <p:cNvPr id="76806" name="Picture 2" descr="C:\Users\emcc\Desktop\SrF.bmp"/>
          <p:cNvPicPr>
            <a:picLocks noChangeAspect="1" noChangeArrowheads="1"/>
          </p:cNvPicPr>
          <p:nvPr/>
        </p:nvPicPr>
        <p:blipFill>
          <a:blip r:embed="rId3"/>
          <a:srcRect l="-5688" t="81607" r="87997" b="6152"/>
          <a:stretch>
            <a:fillRect/>
          </a:stretch>
        </p:blipFill>
        <p:spPr bwMode="auto">
          <a:xfrm>
            <a:off x="2" y="4714876"/>
            <a:ext cx="714375" cy="785813"/>
          </a:xfrm>
          <a:prstGeom prst="rect">
            <a:avLst/>
          </a:prstGeom>
          <a:noFill/>
          <a:ln w="9525">
            <a:noFill/>
            <a:miter lim="800000"/>
            <a:headEnd/>
            <a:tailEnd/>
          </a:ln>
        </p:spPr>
      </p:pic>
      <p:pic>
        <p:nvPicPr>
          <p:cNvPr id="76807" name="グラフ 42"/>
          <p:cNvPicPr>
            <a:picLocks noChangeArrowheads="1"/>
          </p:cNvPicPr>
          <p:nvPr/>
        </p:nvPicPr>
        <p:blipFill>
          <a:blip r:embed="rId4"/>
          <a:srcRect/>
          <a:stretch>
            <a:fillRect/>
          </a:stretch>
        </p:blipFill>
        <p:spPr bwMode="auto">
          <a:xfrm>
            <a:off x="3992565" y="420688"/>
            <a:ext cx="4230687" cy="6229350"/>
          </a:xfrm>
          <a:prstGeom prst="rect">
            <a:avLst/>
          </a:prstGeom>
          <a:solidFill>
            <a:srgbClr val="66FFFF"/>
          </a:solidFill>
          <a:ln w="9525">
            <a:noFill/>
            <a:miter lim="800000"/>
            <a:headEnd/>
            <a:tailEnd/>
          </a:ln>
        </p:spPr>
      </p:pic>
      <p:sp>
        <p:nvSpPr>
          <p:cNvPr id="76808" name="Text Box 348"/>
          <p:cNvSpPr txBox="1">
            <a:spLocks noChangeArrowheads="1"/>
          </p:cNvSpPr>
          <p:nvPr/>
        </p:nvSpPr>
        <p:spPr bwMode="auto">
          <a:xfrm>
            <a:off x="4929189" y="6386513"/>
            <a:ext cx="2465387" cy="400110"/>
          </a:xfrm>
          <a:prstGeom prst="rect">
            <a:avLst/>
          </a:prstGeom>
          <a:noFill/>
          <a:ln w="9525">
            <a:noFill/>
            <a:miter lim="800000"/>
            <a:headEnd/>
            <a:tailEnd/>
          </a:ln>
        </p:spPr>
        <p:txBody>
          <a:bodyPr>
            <a:prstTxWarp prst="textNoShape">
              <a:avLst/>
            </a:prstTxWarp>
            <a:spAutoFit/>
          </a:bodyPr>
          <a:lstStyle/>
          <a:p>
            <a:pPr algn="ctr"/>
            <a:r>
              <a:rPr lang="en-US" altLang="ja-JP" sz="2000" b="1">
                <a:solidFill>
                  <a:schemeClr val="bg2"/>
                </a:solidFill>
                <a:ea typeface="Times New Roman" pitchFamily="-1" charset="0"/>
                <a:cs typeface="Times New Roman" pitchFamily="-1" charset="0"/>
              </a:rPr>
              <a:t>Energy- loss (eV)</a:t>
            </a:r>
          </a:p>
        </p:txBody>
      </p:sp>
      <p:sp>
        <p:nvSpPr>
          <p:cNvPr id="76809" name="正方形/長方形 352"/>
          <p:cNvSpPr>
            <a:spLocks noChangeArrowheads="1"/>
          </p:cNvSpPr>
          <p:nvPr/>
        </p:nvSpPr>
        <p:spPr bwMode="auto">
          <a:xfrm>
            <a:off x="6176965" y="995364"/>
            <a:ext cx="2186115" cy="461665"/>
          </a:xfrm>
          <a:prstGeom prst="rect">
            <a:avLst/>
          </a:prstGeom>
          <a:noFill/>
          <a:ln w="9525">
            <a:noFill/>
            <a:miter lim="800000"/>
            <a:headEnd/>
            <a:tailEnd/>
          </a:ln>
        </p:spPr>
        <p:txBody>
          <a:bodyPr wrap="none">
            <a:prstTxWarp prst="textNoShape">
              <a:avLst/>
            </a:prstTxWarp>
            <a:spAutoFit/>
          </a:bodyPr>
          <a:lstStyle/>
          <a:p>
            <a:r>
              <a:rPr lang="en-US" altLang="ja-JP" sz="2400">
                <a:solidFill>
                  <a:srgbClr val="000000"/>
                </a:solidFill>
                <a:ea typeface="Times New Roman" pitchFamily="-1" charset="0"/>
                <a:cs typeface="Times New Roman" pitchFamily="-1" charset="0"/>
              </a:rPr>
              <a:t>Whole unit cell</a:t>
            </a:r>
          </a:p>
        </p:txBody>
      </p:sp>
      <p:sp>
        <p:nvSpPr>
          <p:cNvPr id="76810" name="正方形/長方形 353"/>
          <p:cNvSpPr>
            <a:spLocks noChangeArrowheads="1"/>
          </p:cNvSpPr>
          <p:nvPr/>
        </p:nvSpPr>
        <p:spPr bwMode="auto">
          <a:xfrm>
            <a:off x="6119814" y="2814639"/>
            <a:ext cx="2162872" cy="461665"/>
          </a:xfrm>
          <a:prstGeom prst="rect">
            <a:avLst/>
          </a:prstGeom>
          <a:noFill/>
          <a:ln w="9525">
            <a:noFill/>
            <a:miter lim="800000"/>
            <a:headEnd/>
            <a:tailEnd/>
          </a:ln>
        </p:spPr>
        <p:txBody>
          <a:bodyPr wrap="none">
            <a:prstTxWarp prst="textNoShape">
              <a:avLst/>
            </a:prstTxWarp>
            <a:spAutoFit/>
          </a:bodyPr>
          <a:lstStyle/>
          <a:p>
            <a:r>
              <a:rPr lang="en-US" altLang="ja-JP" sz="2400" dirty="0">
                <a:solidFill>
                  <a:srgbClr val="000000"/>
                </a:solidFill>
                <a:ea typeface="Times New Roman" pitchFamily="-1" charset="0"/>
                <a:cs typeface="Times New Roman" pitchFamily="-1" charset="0"/>
              </a:rPr>
              <a:t>FeO</a:t>
            </a:r>
            <a:r>
              <a:rPr lang="en-US" altLang="ja-JP" sz="2400" baseline="-25000" dirty="0">
                <a:solidFill>
                  <a:srgbClr val="000000"/>
                </a:solidFill>
                <a:ea typeface="Times New Roman" pitchFamily="-1" charset="0"/>
                <a:cs typeface="Times New Roman" pitchFamily="-1" charset="0"/>
              </a:rPr>
              <a:t>6</a:t>
            </a:r>
            <a:r>
              <a:rPr lang="en-US" altLang="ja-JP" sz="2400" dirty="0">
                <a:solidFill>
                  <a:srgbClr val="000000"/>
                </a:solidFill>
                <a:ea typeface="Times New Roman" pitchFamily="-1" charset="0"/>
                <a:cs typeface="Times New Roman" pitchFamily="-1" charset="0"/>
              </a:rPr>
              <a:t> site (</a:t>
            </a:r>
            <a:r>
              <a:rPr lang="en-US" altLang="ja-JP" sz="2400" dirty="0" err="1">
                <a:solidFill>
                  <a:srgbClr val="000000"/>
                </a:solidFill>
                <a:ea typeface="Times New Roman" pitchFamily="-1" charset="0"/>
                <a:cs typeface="Times New Roman" pitchFamily="-1" charset="0"/>
              </a:rPr>
              <a:t>oct</a:t>
            </a:r>
            <a:r>
              <a:rPr lang="en-US" altLang="ja-JP" sz="2400" dirty="0">
                <a:solidFill>
                  <a:srgbClr val="000000"/>
                </a:solidFill>
                <a:ea typeface="Times New Roman" pitchFamily="-1" charset="0"/>
                <a:cs typeface="Times New Roman" pitchFamily="-1" charset="0"/>
              </a:rPr>
              <a:t>)</a:t>
            </a:r>
            <a:endParaRPr lang="en-US" altLang="ja-JP" sz="2400" baseline="-25000" dirty="0">
              <a:solidFill>
                <a:srgbClr val="000000"/>
              </a:solidFill>
              <a:ea typeface="Times New Roman" pitchFamily="-1" charset="0"/>
              <a:cs typeface="Times New Roman" pitchFamily="-1" charset="0"/>
            </a:endParaRPr>
          </a:p>
        </p:txBody>
      </p:sp>
      <p:sp>
        <p:nvSpPr>
          <p:cNvPr id="76811" name="正方形/長方形 357"/>
          <p:cNvSpPr>
            <a:spLocks noChangeArrowheads="1"/>
          </p:cNvSpPr>
          <p:nvPr/>
        </p:nvSpPr>
        <p:spPr bwMode="auto">
          <a:xfrm>
            <a:off x="6129339" y="4243389"/>
            <a:ext cx="2368156" cy="461665"/>
          </a:xfrm>
          <a:prstGeom prst="rect">
            <a:avLst/>
          </a:prstGeom>
          <a:noFill/>
          <a:ln w="9525">
            <a:noFill/>
            <a:miter lim="800000"/>
            <a:headEnd/>
            <a:tailEnd/>
          </a:ln>
        </p:spPr>
        <p:txBody>
          <a:bodyPr wrap="none">
            <a:prstTxWarp prst="textNoShape">
              <a:avLst/>
            </a:prstTxWarp>
            <a:spAutoFit/>
          </a:bodyPr>
          <a:lstStyle/>
          <a:p>
            <a:r>
              <a:rPr lang="en-US" altLang="ja-JP" sz="2400">
                <a:solidFill>
                  <a:srgbClr val="000000"/>
                </a:solidFill>
                <a:ea typeface="Times New Roman" pitchFamily="-1" charset="0"/>
                <a:cs typeface="Times New Roman" pitchFamily="-1" charset="0"/>
              </a:rPr>
              <a:t>FeO</a:t>
            </a:r>
            <a:r>
              <a:rPr lang="en-US" altLang="ja-JP" sz="2400" baseline="-25000">
                <a:solidFill>
                  <a:srgbClr val="000000"/>
                </a:solidFill>
                <a:ea typeface="Times New Roman" pitchFamily="-1" charset="0"/>
                <a:cs typeface="Times New Roman" pitchFamily="-1" charset="0"/>
              </a:rPr>
              <a:t>4</a:t>
            </a:r>
            <a:r>
              <a:rPr lang="en-US" altLang="ja-JP" sz="2400">
                <a:solidFill>
                  <a:srgbClr val="000000"/>
                </a:solidFill>
                <a:ea typeface="Times New Roman" pitchFamily="-1" charset="0"/>
                <a:cs typeface="Times New Roman" pitchFamily="-1" charset="0"/>
              </a:rPr>
              <a:t> site (tetra)</a:t>
            </a:r>
            <a:endParaRPr lang="en-US" altLang="ja-JP" sz="2400" baseline="-25000">
              <a:solidFill>
                <a:srgbClr val="000000"/>
              </a:solidFill>
              <a:ea typeface="Times New Roman" pitchFamily="-1" charset="0"/>
              <a:cs typeface="Times New Roman" pitchFamily="-1" charset="0"/>
            </a:endParaRPr>
          </a:p>
        </p:txBody>
      </p:sp>
      <p:sp>
        <p:nvSpPr>
          <p:cNvPr id="64" name="円/楕円 63"/>
          <p:cNvSpPr>
            <a:spLocks noChangeArrowheads="1"/>
          </p:cNvSpPr>
          <p:nvPr/>
        </p:nvSpPr>
        <p:spPr bwMode="auto">
          <a:xfrm>
            <a:off x="4429125" y="1385888"/>
            <a:ext cx="725488" cy="4214812"/>
          </a:xfrm>
          <a:prstGeom prst="ellipse">
            <a:avLst/>
          </a:prstGeom>
          <a:noFill/>
          <a:ln w="38100">
            <a:solidFill>
              <a:srgbClr val="0066FF"/>
            </a:solidFill>
            <a:prstDash val="sysDot"/>
            <a:round/>
            <a:headEnd/>
            <a:tailEnd/>
          </a:ln>
        </p:spPr>
        <p:txBody>
          <a:bodyPr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76813" name="Text Box 348"/>
          <p:cNvSpPr txBox="1">
            <a:spLocks noChangeArrowheads="1"/>
          </p:cNvSpPr>
          <p:nvPr/>
        </p:nvSpPr>
        <p:spPr bwMode="auto">
          <a:xfrm rot="-5400000">
            <a:off x="1383507" y="3150364"/>
            <a:ext cx="5357812" cy="400110"/>
          </a:xfrm>
          <a:prstGeom prst="rect">
            <a:avLst/>
          </a:prstGeom>
          <a:noFill/>
          <a:ln w="9525">
            <a:noFill/>
            <a:miter lim="800000"/>
            <a:headEnd/>
            <a:tailEnd/>
          </a:ln>
        </p:spPr>
        <p:txBody>
          <a:bodyPr>
            <a:prstTxWarp prst="textNoShape">
              <a:avLst/>
            </a:prstTxWarp>
            <a:spAutoFit/>
          </a:bodyPr>
          <a:lstStyle/>
          <a:p>
            <a:pPr algn="ctr"/>
            <a:r>
              <a:rPr lang="en-US" altLang="ja-JP" sz="2000" b="1">
                <a:solidFill>
                  <a:schemeClr val="bg2"/>
                </a:solidFill>
                <a:ea typeface="Times New Roman" pitchFamily="-1" charset="0"/>
                <a:cs typeface="Times New Roman" pitchFamily="-1" charset="0"/>
              </a:rPr>
              <a:t>Intensity (arb. unit)</a:t>
            </a:r>
          </a:p>
        </p:txBody>
      </p:sp>
      <p:sp>
        <p:nvSpPr>
          <p:cNvPr id="76814" name="正方形/長方形 352"/>
          <p:cNvSpPr>
            <a:spLocks noChangeArrowheads="1"/>
          </p:cNvSpPr>
          <p:nvPr/>
        </p:nvSpPr>
        <p:spPr bwMode="auto">
          <a:xfrm>
            <a:off x="7262814" y="1400176"/>
            <a:ext cx="626619" cy="400110"/>
          </a:xfrm>
          <a:prstGeom prst="rect">
            <a:avLst/>
          </a:prstGeom>
          <a:noFill/>
          <a:ln w="9525">
            <a:noFill/>
            <a:miter lim="800000"/>
            <a:headEnd/>
            <a:tailEnd/>
          </a:ln>
        </p:spPr>
        <p:txBody>
          <a:bodyPr wrap="none">
            <a:prstTxWarp prst="textNoShape">
              <a:avLst/>
            </a:prstTxWarp>
            <a:spAutoFit/>
          </a:bodyPr>
          <a:lstStyle/>
          <a:p>
            <a:r>
              <a:rPr lang="en-US" altLang="ja-JP" sz="2000">
                <a:solidFill>
                  <a:srgbClr val="0066FF"/>
                </a:solidFill>
                <a:ea typeface="Times New Roman" pitchFamily="-1" charset="0"/>
                <a:cs typeface="Times New Roman" pitchFamily="-1" charset="0"/>
              </a:rPr>
              <a:t>Exp</a:t>
            </a:r>
          </a:p>
        </p:txBody>
      </p:sp>
      <p:sp>
        <p:nvSpPr>
          <p:cNvPr id="76815" name="正方形/長方形 352"/>
          <p:cNvSpPr>
            <a:spLocks noChangeArrowheads="1"/>
          </p:cNvSpPr>
          <p:nvPr/>
        </p:nvSpPr>
        <p:spPr bwMode="auto">
          <a:xfrm>
            <a:off x="7262814" y="1746250"/>
            <a:ext cx="569512" cy="400110"/>
          </a:xfrm>
          <a:prstGeom prst="rect">
            <a:avLst/>
          </a:prstGeom>
          <a:noFill/>
          <a:ln w="9525">
            <a:noFill/>
            <a:miter lim="800000"/>
            <a:headEnd/>
            <a:tailEnd/>
          </a:ln>
        </p:spPr>
        <p:txBody>
          <a:bodyPr wrap="none">
            <a:prstTxWarp prst="textNoShape">
              <a:avLst/>
            </a:prstTxWarp>
            <a:spAutoFit/>
          </a:bodyPr>
          <a:lstStyle/>
          <a:p>
            <a:r>
              <a:rPr lang="en-US" altLang="ja-JP" sz="2000">
                <a:solidFill>
                  <a:srgbClr val="0066FF"/>
                </a:solidFill>
                <a:ea typeface="Times New Roman" pitchFamily="-1" charset="0"/>
                <a:cs typeface="Times New Roman" pitchFamily="-1" charset="0"/>
              </a:rPr>
              <a:t>Cal</a:t>
            </a:r>
          </a:p>
        </p:txBody>
      </p:sp>
      <p:cxnSp>
        <p:nvCxnSpPr>
          <p:cNvPr id="76816" name="直線コネクタ 67"/>
          <p:cNvCxnSpPr>
            <a:cxnSpLocks noChangeShapeType="1"/>
          </p:cNvCxnSpPr>
          <p:nvPr/>
        </p:nvCxnSpPr>
        <p:spPr bwMode="auto">
          <a:xfrm>
            <a:off x="6578601" y="1622426"/>
            <a:ext cx="571500" cy="1588"/>
          </a:xfrm>
          <a:prstGeom prst="line">
            <a:avLst/>
          </a:prstGeom>
          <a:noFill/>
          <a:ln w="28575">
            <a:solidFill>
              <a:srgbClr val="000000"/>
            </a:solidFill>
            <a:round/>
            <a:headEnd/>
            <a:tailEnd/>
          </a:ln>
        </p:spPr>
      </p:cxnSp>
      <p:cxnSp>
        <p:nvCxnSpPr>
          <p:cNvPr id="69" name="直線コネクタ 68"/>
          <p:cNvCxnSpPr/>
          <p:nvPr/>
        </p:nvCxnSpPr>
        <p:spPr>
          <a:xfrm>
            <a:off x="6580189" y="1884364"/>
            <a:ext cx="571500" cy="158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6818" name="正方形/長方形 316"/>
          <p:cNvSpPr>
            <a:spLocks noChangeArrowheads="1"/>
          </p:cNvSpPr>
          <p:nvPr/>
        </p:nvSpPr>
        <p:spPr bwMode="auto">
          <a:xfrm>
            <a:off x="1857375" y="1857376"/>
            <a:ext cx="1428751" cy="369332"/>
          </a:xfrm>
          <a:prstGeom prst="rect">
            <a:avLst/>
          </a:prstGeom>
          <a:noFill/>
          <a:ln w="9525">
            <a:noFill/>
            <a:miter lim="800000"/>
            <a:headEnd/>
            <a:tailEnd/>
          </a:ln>
        </p:spPr>
        <p:txBody>
          <a:bodyPr>
            <a:prstTxWarp prst="textNoShape">
              <a:avLst/>
            </a:prstTxWarp>
            <a:spAutoFit/>
          </a:bodyPr>
          <a:lstStyle/>
          <a:p>
            <a:pPr algn="ctr"/>
            <a:r>
              <a:rPr lang="en-US" altLang="ja-JP" b="1" u="sng">
                <a:ea typeface="Times New Roman" pitchFamily="-1" charset="0"/>
                <a:cs typeface="Times New Roman" pitchFamily="-1" charset="0"/>
              </a:rPr>
              <a:t>O K-edge</a:t>
            </a:r>
            <a:endParaRPr lang="en-US" altLang="ja-JP">
              <a:latin typeface="Calibri" pitchFamily="-1" charset="0"/>
              <a:ea typeface="Times New Roman" pitchFamily="-1" charset="0"/>
              <a:cs typeface="Times New Roman" pitchFamily="-1" charset="0"/>
            </a:endParaRPr>
          </a:p>
        </p:txBody>
      </p:sp>
      <p:sp>
        <p:nvSpPr>
          <p:cNvPr id="76819" name="正方形/長方形 316"/>
          <p:cNvSpPr>
            <a:spLocks noChangeArrowheads="1"/>
          </p:cNvSpPr>
          <p:nvPr/>
        </p:nvSpPr>
        <p:spPr bwMode="auto">
          <a:xfrm>
            <a:off x="2773364" y="3238500"/>
            <a:ext cx="1000125" cy="276999"/>
          </a:xfrm>
          <a:prstGeom prst="rect">
            <a:avLst/>
          </a:prstGeom>
          <a:noFill/>
          <a:ln w="9525">
            <a:noFill/>
            <a:miter lim="800000"/>
            <a:headEnd/>
            <a:tailEnd/>
          </a:ln>
        </p:spPr>
        <p:txBody>
          <a:bodyPr>
            <a:prstTxWarp prst="textNoShape">
              <a:avLst/>
            </a:prstTxWarp>
            <a:spAutoFit/>
          </a:bodyPr>
          <a:lstStyle/>
          <a:p>
            <a:pPr algn="ctr"/>
            <a:r>
              <a:rPr lang="en-US" altLang="ja-JP" sz="1200">
                <a:ea typeface="Times New Roman" pitchFamily="-1" charset="0"/>
                <a:cs typeface="Times New Roman" pitchFamily="-1" charset="0"/>
              </a:rPr>
              <a:t>occupied</a:t>
            </a:r>
            <a:endParaRPr lang="en-US" altLang="ja-JP" sz="1200">
              <a:latin typeface="Calibri" pitchFamily="-1" charset="0"/>
              <a:ea typeface="Times New Roman" pitchFamily="-1" charset="0"/>
              <a:cs typeface="Times New Roman" pitchFamily="-1" charset="0"/>
            </a:endParaRPr>
          </a:p>
        </p:txBody>
      </p:sp>
      <p:sp>
        <p:nvSpPr>
          <p:cNvPr id="76820" name="正方形/長方形 316"/>
          <p:cNvSpPr>
            <a:spLocks noChangeArrowheads="1"/>
          </p:cNvSpPr>
          <p:nvPr/>
        </p:nvSpPr>
        <p:spPr bwMode="auto">
          <a:xfrm>
            <a:off x="2774951" y="3035301"/>
            <a:ext cx="1000125" cy="276999"/>
          </a:xfrm>
          <a:prstGeom prst="rect">
            <a:avLst/>
          </a:prstGeom>
          <a:noFill/>
          <a:ln w="9525">
            <a:noFill/>
            <a:miter lim="800000"/>
            <a:headEnd/>
            <a:tailEnd/>
          </a:ln>
        </p:spPr>
        <p:txBody>
          <a:bodyPr>
            <a:prstTxWarp prst="textNoShape">
              <a:avLst/>
            </a:prstTxWarp>
            <a:spAutoFit/>
          </a:bodyPr>
          <a:lstStyle/>
          <a:p>
            <a:pPr algn="ctr"/>
            <a:r>
              <a:rPr lang="en-US" altLang="ja-JP" sz="1200">
                <a:ea typeface="Times New Roman" pitchFamily="-1" charset="0"/>
                <a:cs typeface="Times New Roman" pitchFamily="-1" charset="0"/>
              </a:rPr>
              <a:t>unoccupied</a:t>
            </a:r>
            <a:endParaRPr lang="en-US" altLang="ja-JP" sz="1200">
              <a:latin typeface="Calibri" pitchFamily="-1" charset="0"/>
              <a:ea typeface="Times New Roman" pitchFamily="-1" charset="0"/>
              <a:cs typeface="Times New Roman" pitchFamily="-1" charset="0"/>
            </a:endParaRPr>
          </a:p>
        </p:txBody>
      </p:sp>
      <p:grpSp>
        <p:nvGrpSpPr>
          <p:cNvPr id="2" name="グループ化 93"/>
          <p:cNvGrpSpPr>
            <a:grpSpLocks/>
          </p:cNvGrpSpPr>
          <p:nvPr/>
        </p:nvGrpSpPr>
        <p:grpSpPr bwMode="auto">
          <a:xfrm>
            <a:off x="4476752" y="304801"/>
            <a:ext cx="2223626" cy="1195388"/>
            <a:chOff x="4437118" y="204348"/>
            <a:chExt cx="2223321" cy="1195810"/>
          </a:xfrm>
        </p:grpSpPr>
        <p:sp>
          <p:nvSpPr>
            <p:cNvPr id="62" name="下矢印 61"/>
            <p:cNvSpPr>
              <a:spLocks noChangeArrowheads="1"/>
            </p:cNvSpPr>
            <p:nvPr/>
          </p:nvSpPr>
          <p:spPr bwMode="auto">
            <a:xfrm>
              <a:off x="4643465" y="999967"/>
              <a:ext cx="285711" cy="285851"/>
            </a:xfrm>
            <a:prstGeom prst="downArrow">
              <a:avLst>
                <a:gd name="adj1" fmla="val 50000"/>
                <a:gd name="adj2" fmla="val 50000"/>
              </a:avLst>
            </a:prstGeom>
            <a:solidFill>
              <a:srgbClr val="FFFF66"/>
            </a:solidFill>
            <a:ln w="25400">
              <a:solidFill>
                <a:schemeClr val="tx1"/>
              </a:solidFill>
              <a:miter lim="800000"/>
              <a:headEnd/>
              <a:tailEnd/>
            </a:ln>
          </p:spPr>
          <p:txBody>
            <a:bodyPr anchor="ctr">
              <a:prstTxWarp prst="textNoShape">
                <a:avLst/>
              </a:prstTxWarp>
            </a:bodyPr>
            <a:lstStyle/>
            <a:p>
              <a:pPr algn="ctr" fontAlgn="auto">
                <a:spcBef>
                  <a:spcPts val="0"/>
                </a:spcBef>
                <a:spcAft>
                  <a:spcPts val="0"/>
                </a:spcAft>
                <a:defRPr/>
              </a:pPr>
              <a:endParaRPr lang="ja-JP" altLang="en-US" sz="1600">
                <a:solidFill>
                  <a:schemeClr val="lt1"/>
                </a:solidFill>
                <a:latin typeface="+mn-lt"/>
                <a:ea typeface="+mn-ea"/>
                <a:cs typeface="+mn-cs"/>
              </a:endParaRPr>
            </a:p>
          </p:txBody>
        </p:sp>
        <p:sp>
          <p:nvSpPr>
            <p:cNvPr id="76844" name="テキスト ボックス 359"/>
            <p:cNvSpPr txBox="1">
              <a:spLocks noChangeArrowheads="1"/>
            </p:cNvSpPr>
            <p:nvPr/>
          </p:nvSpPr>
          <p:spPr bwMode="auto">
            <a:xfrm>
              <a:off x="4437118" y="653769"/>
              <a:ext cx="731791" cy="338674"/>
            </a:xfrm>
            <a:prstGeom prst="rect">
              <a:avLst/>
            </a:prstGeom>
            <a:solidFill>
              <a:srgbClr val="FFFF00"/>
            </a:solidFill>
            <a:ln w="9525">
              <a:solidFill>
                <a:schemeClr val="tx1"/>
              </a:solidFill>
              <a:miter lim="800000"/>
              <a:headEnd/>
              <a:tailEnd/>
            </a:ln>
          </p:spPr>
          <p:txBody>
            <a:bodyPr wrap="none">
              <a:prstTxWarp prst="textNoShape">
                <a:avLst/>
              </a:prstTxWarp>
              <a:spAutoFit/>
            </a:bodyPr>
            <a:lstStyle/>
            <a:p>
              <a:r>
                <a:rPr lang="en-US" altLang="ja-JP" sz="1600" b="1" dirty="0">
                  <a:solidFill>
                    <a:srgbClr val="000000"/>
                  </a:solidFill>
                  <a:ea typeface="Times New Roman" pitchFamily="-1" charset="0"/>
                  <a:cs typeface="Times New Roman" pitchFamily="-1" charset="0"/>
                </a:rPr>
                <a:t>Fe-3d</a:t>
              </a:r>
            </a:p>
          </p:txBody>
        </p:sp>
        <p:sp>
          <p:nvSpPr>
            <p:cNvPr id="76845" name="テキスト ボックス 359"/>
            <p:cNvSpPr txBox="1">
              <a:spLocks noChangeArrowheads="1"/>
            </p:cNvSpPr>
            <p:nvPr/>
          </p:nvSpPr>
          <p:spPr bwMode="auto">
            <a:xfrm>
              <a:off x="5143459" y="204348"/>
              <a:ext cx="709051" cy="338674"/>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Sr-4d</a:t>
              </a:r>
            </a:p>
          </p:txBody>
        </p:sp>
        <p:sp>
          <p:nvSpPr>
            <p:cNvPr id="91" name="下矢印 90"/>
            <p:cNvSpPr/>
            <p:nvPr/>
          </p:nvSpPr>
          <p:spPr>
            <a:xfrm>
              <a:off x="5357742" y="542605"/>
              <a:ext cx="285711" cy="5288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76847" name="テキスト ボックス 359"/>
            <p:cNvSpPr txBox="1">
              <a:spLocks noChangeArrowheads="1"/>
            </p:cNvSpPr>
            <p:nvPr/>
          </p:nvSpPr>
          <p:spPr bwMode="auto">
            <a:xfrm>
              <a:off x="5643453" y="614068"/>
              <a:ext cx="1016986" cy="338674"/>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en-US" altLang="ja-JP" sz="1600" b="1">
                  <a:ea typeface="Times New Roman" pitchFamily="-1" charset="0"/>
                  <a:cs typeface="Times New Roman" pitchFamily="-1" charset="0"/>
                </a:rPr>
                <a:t>Fe-4s/4p</a:t>
              </a:r>
            </a:p>
          </p:txBody>
        </p:sp>
        <p:sp>
          <p:nvSpPr>
            <p:cNvPr id="93" name="下矢印 92"/>
            <p:cNvSpPr/>
            <p:nvPr/>
          </p:nvSpPr>
          <p:spPr>
            <a:xfrm>
              <a:off x="5857737" y="1014259"/>
              <a:ext cx="214283" cy="38589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grpSp>
      <p:sp>
        <p:nvSpPr>
          <p:cNvPr id="76822" name="テキスト ボックス 43"/>
          <p:cNvSpPr txBox="1">
            <a:spLocks noChangeArrowheads="1"/>
          </p:cNvSpPr>
          <p:nvPr/>
        </p:nvSpPr>
        <p:spPr bwMode="auto">
          <a:xfrm>
            <a:off x="3143251" y="2571750"/>
            <a:ext cx="697840" cy="369332"/>
          </a:xfrm>
          <a:prstGeom prst="rect">
            <a:avLst/>
          </a:prstGeom>
          <a:noFill/>
          <a:ln w="9525">
            <a:noFill/>
            <a:miter lim="800000"/>
            <a:headEnd/>
            <a:tailEnd/>
          </a:ln>
        </p:spPr>
        <p:txBody>
          <a:bodyPr wrap="none">
            <a:prstTxWarp prst="textNoShape">
              <a:avLst/>
            </a:prstTxWarp>
            <a:spAutoFit/>
          </a:bodyPr>
          <a:lstStyle/>
          <a:p>
            <a:r>
              <a:rPr lang="en-US" altLang="ja-JP">
                <a:ea typeface="Times New Roman" pitchFamily="-1" charset="0"/>
                <a:cs typeface="Times New Roman" pitchFamily="-1" charset="0"/>
              </a:rPr>
              <a:t>O-2p</a:t>
            </a:r>
          </a:p>
        </p:txBody>
      </p:sp>
      <p:sp>
        <p:nvSpPr>
          <p:cNvPr id="76823" name="正方形/長方形 316"/>
          <p:cNvSpPr>
            <a:spLocks noChangeArrowheads="1"/>
          </p:cNvSpPr>
          <p:nvPr/>
        </p:nvSpPr>
        <p:spPr bwMode="auto">
          <a:xfrm>
            <a:off x="2357439" y="3783013"/>
            <a:ext cx="1000125" cy="646331"/>
          </a:xfrm>
          <a:prstGeom prst="rect">
            <a:avLst/>
          </a:prstGeom>
          <a:noFill/>
          <a:ln w="9525">
            <a:noFill/>
            <a:miter lim="800000"/>
            <a:headEnd/>
            <a:tailEnd/>
          </a:ln>
        </p:spPr>
        <p:txBody>
          <a:bodyPr>
            <a:prstTxWarp prst="textNoShape">
              <a:avLst/>
            </a:prstTxWarp>
            <a:spAutoFit/>
          </a:bodyPr>
          <a:lstStyle/>
          <a:p>
            <a:pPr algn="ctr"/>
            <a:r>
              <a:rPr lang="en-US" altLang="ja-JP" sz="1200">
                <a:ea typeface="Times New Roman" pitchFamily="-1" charset="0"/>
                <a:cs typeface="Times New Roman" pitchFamily="-1" charset="0"/>
              </a:rPr>
              <a:t>Dipole transition</a:t>
            </a:r>
          </a:p>
          <a:p>
            <a:pPr algn="ctr"/>
            <a:r>
              <a:rPr lang="en-US" altLang="ja-JP" sz="1200" i="1">
                <a:ea typeface="Times New Roman" pitchFamily="-1" charset="0"/>
                <a:cs typeface="Times New Roman" pitchFamily="-1" charset="0"/>
              </a:rPr>
              <a:t>Δl</a:t>
            </a:r>
            <a:r>
              <a:rPr lang="en-US" altLang="ja-JP" sz="1200">
                <a:ea typeface="Times New Roman" pitchFamily="-1" charset="0"/>
                <a:cs typeface="Times New Roman" pitchFamily="-1" charset="0"/>
              </a:rPr>
              <a:t>= ±1</a:t>
            </a:r>
          </a:p>
        </p:txBody>
      </p:sp>
      <p:sp>
        <p:nvSpPr>
          <p:cNvPr id="76824" name="テキスト ボックス 359"/>
          <p:cNvSpPr txBox="1">
            <a:spLocks noChangeArrowheads="1"/>
          </p:cNvSpPr>
          <p:nvPr/>
        </p:nvSpPr>
        <p:spPr bwMode="auto">
          <a:xfrm>
            <a:off x="4143376" y="1"/>
            <a:ext cx="2522545" cy="400110"/>
          </a:xfrm>
          <a:prstGeom prst="rect">
            <a:avLst/>
          </a:prstGeom>
          <a:noFill/>
          <a:ln w="9525">
            <a:noFill/>
            <a:miter lim="800000"/>
            <a:headEnd/>
            <a:tailEnd/>
          </a:ln>
        </p:spPr>
        <p:txBody>
          <a:bodyPr wrap="none">
            <a:prstTxWarp prst="textNoShape">
              <a:avLst/>
            </a:prstTxWarp>
            <a:spAutoFit/>
          </a:bodyPr>
          <a:lstStyle/>
          <a:p>
            <a:r>
              <a:rPr lang="en-US" altLang="ja-JP" sz="2000" dirty="0">
                <a:ea typeface="Times New Roman" pitchFamily="-1" charset="0"/>
                <a:cs typeface="Times New Roman" pitchFamily="-1" charset="0"/>
              </a:rPr>
              <a:t>O-2p hybridized with</a:t>
            </a:r>
          </a:p>
        </p:txBody>
      </p:sp>
      <p:sp>
        <p:nvSpPr>
          <p:cNvPr id="76825" name="AutoShape 46"/>
          <p:cNvSpPr>
            <a:spLocks noChangeArrowheads="1"/>
          </p:cNvSpPr>
          <p:nvPr/>
        </p:nvSpPr>
        <p:spPr bwMode="auto">
          <a:xfrm>
            <a:off x="1168400" y="5664201"/>
            <a:ext cx="2438400" cy="1193800"/>
          </a:xfrm>
          <a:prstGeom prst="wedgeRoundRectCallout">
            <a:avLst>
              <a:gd name="adj1" fmla="val 96093"/>
              <a:gd name="adj2" fmla="val -205718"/>
              <a:gd name="adj3" fmla="val 16667"/>
            </a:avLst>
          </a:prstGeom>
          <a:solidFill>
            <a:srgbClr val="FFFF66"/>
          </a:solidFill>
          <a:ln w="9525">
            <a:solidFill>
              <a:schemeClr val="tx1"/>
            </a:solidFill>
            <a:miter lim="800000"/>
            <a:headEnd/>
            <a:tailEnd/>
          </a:ln>
        </p:spPr>
        <p:txBody>
          <a:bodyPr>
            <a:prstTxWarp prst="textNoShape">
              <a:avLst/>
            </a:prstTxWarp>
          </a:bodyPr>
          <a:lstStyle/>
          <a:p>
            <a:pPr algn="ctr"/>
            <a:r>
              <a:rPr lang="en-US" altLang="ja-JP" sz="2400" dirty="0" smtClean="0"/>
              <a:t>Split </a:t>
            </a:r>
            <a:r>
              <a:rPr lang="en-US" altLang="ja-JP" sz="2400" dirty="0"/>
              <a:t>&amp; weak</a:t>
            </a:r>
          </a:p>
          <a:p>
            <a:pPr algn="ctr"/>
            <a:r>
              <a:rPr lang="en-US" altLang="ja-JP" sz="2400" dirty="0"/>
              <a:t>for octahedron site</a:t>
            </a:r>
          </a:p>
        </p:txBody>
      </p:sp>
      <p:grpSp>
        <p:nvGrpSpPr>
          <p:cNvPr id="3" name="グループ化 69"/>
          <p:cNvGrpSpPr>
            <a:grpSpLocks/>
          </p:cNvGrpSpPr>
          <p:nvPr/>
        </p:nvGrpSpPr>
        <p:grpSpPr bwMode="auto">
          <a:xfrm>
            <a:off x="1859240" y="2357439"/>
            <a:ext cx="1683137" cy="2408237"/>
            <a:chOff x="4359553" y="1143778"/>
            <a:chExt cx="1683240" cy="2408642"/>
          </a:xfrm>
        </p:grpSpPr>
        <p:grpSp>
          <p:nvGrpSpPr>
            <p:cNvPr id="4" name="グループ化 36"/>
            <p:cNvGrpSpPr>
              <a:grpSpLocks/>
            </p:cNvGrpSpPr>
            <p:nvPr/>
          </p:nvGrpSpPr>
          <p:grpSpPr bwMode="auto">
            <a:xfrm>
              <a:off x="4643438" y="1152712"/>
              <a:ext cx="1074906" cy="1559769"/>
              <a:chOff x="6286512" y="1172168"/>
              <a:chExt cx="1074906" cy="1559769"/>
            </a:xfrm>
          </p:grpSpPr>
          <p:sp>
            <p:nvSpPr>
              <p:cNvPr id="76841" name="フリーフォーム 84"/>
              <p:cNvSpPr>
                <a:spLocks/>
              </p:cNvSpPr>
              <p:nvPr/>
            </p:nvSpPr>
            <p:spPr bwMode="auto">
              <a:xfrm>
                <a:off x="6286512" y="1214422"/>
                <a:ext cx="1074906" cy="1517515"/>
              </a:xfrm>
              <a:custGeom>
                <a:avLst/>
                <a:gdLst>
                  <a:gd name="T0" fmla="*/ 119974 w 1074906"/>
                  <a:gd name="T1" fmla="*/ 1517515 h 1517515"/>
                  <a:gd name="T2" fmla="*/ 363165 w 1074906"/>
                  <a:gd name="T3" fmla="*/ 1293779 h 1517515"/>
                  <a:gd name="T4" fmla="*/ 839821 w 1074906"/>
                  <a:gd name="T5" fmla="*/ 1245141 h 1517515"/>
                  <a:gd name="T6" fmla="*/ 217250 w 1074906"/>
                  <a:gd name="T7" fmla="*/ 1196502 h 1517515"/>
                  <a:gd name="T8" fmla="*/ 1063557 w 1074906"/>
                  <a:gd name="T9" fmla="*/ 1118681 h 1517515"/>
                  <a:gd name="T10" fmla="*/ 149157 w 1074906"/>
                  <a:gd name="T11" fmla="*/ 885217 h 1517515"/>
                  <a:gd name="T12" fmla="*/ 168612 w 1074906"/>
                  <a:gd name="T13" fmla="*/ 593387 h 1517515"/>
                  <a:gd name="T14" fmla="*/ 509080 w 1074906"/>
                  <a:gd name="T15" fmla="*/ 515566 h 1517515"/>
                  <a:gd name="T16" fmla="*/ 256161 w 1074906"/>
                  <a:gd name="T17" fmla="*/ 496111 h 1517515"/>
                  <a:gd name="T18" fmla="*/ 664723 w 1074906"/>
                  <a:gd name="T19" fmla="*/ 466928 h 1517515"/>
                  <a:gd name="T20" fmla="*/ 207523 w 1074906"/>
                  <a:gd name="T21" fmla="*/ 379379 h 1517515"/>
                  <a:gd name="T22" fmla="*/ 946825 w 1074906"/>
                  <a:gd name="T23" fmla="*/ 321013 h 1517515"/>
                  <a:gd name="T24" fmla="*/ 606357 w 1074906"/>
                  <a:gd name="T25" fmla="*/ 262647 h 1517515"/>
                  <a:gd name="T26" fmla="*/ 898187 w 1074906"/>
                  <a:gd name="T27" fmla="*/ 155643 h 1517515"/>
                  <a:gd name="T28" fmla="*/ 353438 w 1074906"/>
                  <a:gd name="T29" fmla="*/ 136187 h 1517515"/>
                  <a:gd name="T30" fmla="*/ 197795 w 1074906"/>
                  <a:gd name="T31" fmla="*/ 0 h 15175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4906"/>
                  <a:gd name="T49" fmla="*/ 0 h 1517515"/>
                  <a:gd name="T50" fmla="*/ 1074906 w 1074906"/>
                  <a:gd name="T51" fmla="*/ 1517515 h 15175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4906" h="1517515">
                    <a:moveTo>
                      <a:pt x="119974" y="1517515"/>
                    </a:moveTo>
                    <a:cubicBezTo>
                      <a:pt x="181582" y="1428345"/>
                      <a:pt x="243190" y="1339175"/>
                      <a:pt x="363165" y="1293779"/>
                    </a:cubicBezTo>
                    <a:cubicBezTo>
                      <a:pt x="483140" y="1248383"/>
                      <a:pt x="864140" y="1261354"/>
                      <a:pt x="839821" y="1245141"/>
                    </a:cubicBezTo>
                    <a:cubicBezTo>
                      <a:pt x="815502" y="1228928"/>
                      <a:pt x="179961" y="1217579"/>
                      <a:pt x="217250" y="1196502"/>
                    </a:cubicBezTo>
                    <a:cubicBezTo>
                      <a:pt x="254539" y="1175425"/>
                      <a:pt x="1074906" y="1170562"/>
                      <a:pt x="1063557" y="1118681"/>
                    </a:cubicBezTo>
                    <a:cubicBezTo>
                      <a:pt x="1052208" y="1066800"/>
                      <a:pt x="298315" y="972766"/>
                      <a:pt x="149157" y="885217"/>
                    </a:cubicBezTo>
                    <a:cubicBezTo>
                      <a:pt x="0" y="797668"/>
                      <a:pt x="108625" y="654995"/>
                      <a:pt x="168612" y="593387"/>
                    </a:cubicBezTo>
                    <a:cubicBezTo>
                      <a:pt x="228599" y="531779"/>
                      <a:pt x="494489" y="531779"/>
                      <a:pt x="509080" y="515566"/>
                    </a:cubicBezTo>
                    <a:cubicBezTo>
                      <a:pt x="523671" y="499353"/>
                      <a:pt x="230221" y="504217"/>
                      <a:pt x="256161" y="496111"/>
                    </a:cubicBezTo>
                    <a:cubicBezTo>
                      <a:pt x="282102" y="488005"/>
                      <a:pt x="672829" y="486383"/>
                      <a:pt x="664723" y="466928"/>
                    </a:cubicBezTo>
                    <a:cubicBezTo>
                      <a:pt x="656617" y="447473"/>
                      <a:pt x="160506" y="403698"/>
                      <a:pt x="207523" y="379379"/>
                    </a:cubicBezTo>
                    <a:cubicBezTo>
                      <a:pt x="254540" y="355060"/>
                      <a:pt x="880353" y="340468"/>
                      <a:pt x="946825" y="321013"/>
                    </a:cubicBezTo>
                    <a:cubicBezTo>
                      <a:pt x="1013297" y="301558"/>
                      <a:pt x="614463" y="290209"/>
                      <a:pt x="606357" y="262647"/>
                    </a:cubicBezTo>
                    <a:cubicBezTo>
                      <a:pt x="598251" y="235085"/>
                      <a:pt x="940340" y="176720"/>
                      <a:pt x="898187" y="155643"/>
                    </a:cubicBezTo>
                    <a:cubicBezTo>
                      <a:pt x="856034" y="134566"/>
                      <a:pt x="470170" y="162128"/>
                      <a:pt x="353438" y="136187"/>
                    </a:cubicBezTo>
                    <a:cubicBezTo>
                      <a:pt x="236706" y="110247"/>
                      <a:pt x="217250" y="55123"/>
                      <a:pt x="197795" y="0"/>
                    </a:cubicBezTo>
                  </a:path>
                </a:pathLst>
              </a:custGeom>
              <a:solidFill>
                <a:schemeClr val="tx1"/>
              </a:solidFill>
              <a:ln w="9525">
                <a:solidFill>
                  <a:schemeClr val="tx1"/>
                </a:solidFill>
                <a:round/>
                <a:headEnd/>
                <a:tailEnd/>
              </a:ln>
            </p:spPr>
            <p:txBody>
              <a:bodyPr anchor="ctr">
                <a:prstTxWarp prst="textNoShape">
                  <a:avLst/>
                </a:prstTxWarp>
              </a:bodyPr>
              <a:lstStyle/>
              <a:p>
                <a:endParaRPr lang="ja-JP" altLang="en-US"/>
              </a:p>
            </p:txBody>
          </p:sp>
          <p:sp>
            <p:nvSpPr>
              <p:cNvPr id="86" name="正方形/長方形 85"/>
              <p:cNvSpPr>
                <a:spLocks noChangeArrowheads="1"/>
              </p:cNvSpPr>
              <p:nvPr/>
            </p:nvSpPr>
            <p:spPr bwMode="auto">
              <a:xfrm>
                <a:off x="6286529" y="1172761"/>
                <a:ext cx="1071628" cy="928843"/>
              </a:xfrm>
              <a:prstGeom prst="rect">
                <a:avLst/>
              </a:prstGeom>
              <a:solidFill>
                <a:schemeClr val="bg1"/>
              </a:solidFill>
              <a:ln w="25400">
                <a:noFill/>
                <a:miter lim="800000"/>
                <a:headEnd/>
                <a:tailEnd/>
              </a:ln>
            </p:spPr>
            <p:txBody>
              <a:bodyPr anchor="ctr">
                <a:prstTxWarp prst="textNoShape">
                  <a:avLst/>
                </a:prstTxWarp>
              </a:bodyPr>
              <a:lstStyle/>
              <a:p>
                <a:pPr algn="ctr" fontAlgn="auto">
                  <a:spcBef>
                    <a:spcPts val="0"/>
                  </a:spcBef>
                  <a:spcAft>
                    <a:spcPts val="0"/>
                  </a:spcAft>
                  <a:defRPr/>
                </a:pPr>
                <a:endParaRPr lang="ja-JP" altLang="en-US" dirty="0">
                  <a:solidFill>
                    <a:schemeClr val="lt1"/>
                  </a:solidFill>
                  <a:latin typeface="+mn-lt"/>
                  <a:ea typeface="+mn-ea"/>
                  <a:cs typeface="+mn-cs"/>
                </a:endParaRPr>
              </a:p>
            </p:txBody>
          </p:sp>
        </p:grpSp>
        <p:cxnSp>
          <p:nvCxnSpPr>
            <p:cNvPr id="76828" name="直線矢印コネクタ 71"/>
            <p:cNvCxnSpPr>
              <a:cxnSpLocks noChangeShapeType="1"/>
            </p:cNvCxnSpPr>
            <p:nvPr/>
          </p:nvCxnSpPr>
          <p:spPr bwMode="auto">
            <a:xfrm rot="5400000" flipH="1" flipV="1">
              <a:off x="3857620" y="2071678"/>
              <a:ext cx="1857388" cy="1588"/>
            </a:xfrm>
            <a:prstGeom prst="straightConnector1">
              <a:avLst/>
            </a:prstGeom>
            <a:noFill/>
            <a:ln w="9525">
              <a:solidFill>
                <a:schemeClr val="tx1"/>
              </a:solidFill>
              <a:round/>
              <a:headEnd/>
              <a:tailEnd type="arrow" w="med" len="med"/>
            </a:ln>
          </p:spPr>
        </p:cxnSp>
        <p:sp>
          <p:nvSpPr>
            <p:cNvPr id="76829" name="テキスト ボックス 72"/>
            <p:cNvSpPr txBox="1">
              <a:spLocks noChangeArrowheads="1"/>
            </p:cNvSpPr>
            <p:nvPr/>
          </p:nvSpPr>
          <p:spPr bwMode="auto">
            <a:xfrm rot="16200000">
              <a:off x="3630644" y="2243605"/>
              <a:ext cx="1827174" cy="369355"/>
            </a:xfrm>
            <a:prstGeom prst="rect">
              <a:avLst/>
            </a:prstGeom>
            <a:noFill/>
            <a:ln w="9525">
              <a:noFill/>
              <a:miter lim="800000"/>
              <a:headEnd/>
              <a:tailEnd/>
            </a:ln>
          </p:spPr>
          <p:txBody>
            <a:bodyPr wrap="none">
              <a:prstTxWarp prst="textNoShape">
                <a:avLst/>
              </a:prstTxWarp>
              <a:spAutoFit/>
            </a:bodyPr>
            <a:lstStyle/>
            <a:p>
              <a:r>
                <a:rPr lang="en-US" altLang="ja-JP">
                  <a:ea typeface="Times New Roman" pitchFamily="-1" charset="0"/>
                  <a:cs typeface="Times New Roman" pitchFamily="-1" charset="0"/>
                </a:rPr>
                <a:t>DOS of electron</a:t>
              </a:r>
            </a:p>
          </p:txBody>
        </p:sp>
        <p:cxnSp>
          <p:nvCxnSpPr>
            <p:cNvPr id="76830" name="直線コネクタ 73"/>
            <p:cNvCxnSpPr>
              <a:cxnSpLocks noChangeShapeType="1"/>
            </p:cNvCxnSpPr>
            <p:nvPr/>
          </p:nvCxnSpPr>
          <p:spPr bwMode="auto">
            <a:xfrm>
              <a:off x="4786314" y="2071678"/>
              <a:ext cx="900000" cy="0"/>
            </a:xfrm>
            <a:prstGeom prst="line">
              <a:avLst/>
            </a:prstGeom>
            <a:noFill/>
            <a:ln w="9525">
              <a:solidFill>
                <a:schemeClr val="tx1"/>
              </a:solidFill>
              <a:prstDash val="dash"/>
              <a:round/>
              <a:headEnd/>
              <a:tailEnd/>
            </a:ln>
          </p:spPr>
        </p:cxnSp>
        <p:cxnSp>
          <p:nvCxnSpPr>
            <p:cNvPr id="76831" name="直線コネクタ 74"/>
            <p:cNvCxnSpPr>
              <a:cxnSpLocks noChangeShapeType="1"/>
            </p:cNvCxnSpPr>
            <p:nvPr/>
          </p:nvCxnSpPr>
          <p:spPr bwMode="auto">
            <a:xfrm rot="10800000" flipV="1">
              <a:off x="4682350" y="2958118"/>
              <a:ext cx="214314" cy="142876"/>
            </a:xfrm>
            <a:prstGeom prst="line">
              <a:avLst/>
            </a:prstGeom>
            <a:noFill/>
            <a:ln w="9525">
              <a:solidFill>
                <a:schemeClr val="tx1"/>
              </a:solidFill>
              <a:round/>
              <a:headEnd/>
              <a:tailEnd/>
            </a:ln>
          </p:spPr>
        </p:cxnSp>
        <p:cxnSp>
          <p:nvCxnSpPr>
            <p:cNvPr id="76832" name="直線コネクタ 75"/>
            <p:cNvCxnSpPr>
              <a:cxnSpLocks noChangeShapeType="1"/>
            </p:cNvCxnSpPr>
            <p:nvPr/>
          </p:nvCxnSpPr>
          <p:spPr bwMode="auto">
            <a:xfrm rot="10800000" flipV="1">
              <a:off x="4692078" y="3029556"/>
              <a:ext cx="214314" cy="142876"/>
            </a:xfrm>
            <a:prstGeom prst="line">
              <a:avLst/>
            </a:prstGeom>
            <a:noFill/>
            <a:ln w="9525">
              <a:solidFill>
                <a:schemeClr val="tx1"/>
              </a:solidFill>
              <a:round/>
              <a:headEnd/>
              <a:tailEnd/>
            </a:ln>
          </p:spPr>
        </p:cxnSp>
        <p:cxnSp>
          <p:nvCxnSpPr>
            <p:cNvPr id="76833" name="直線コネクタ 76"/>
            <p:cNvCxnSpPr>
              <a:cxnSpLocks noChangeShapeType="1"/>
            </p:cNvCxnSpPr>
            <p:nvPr/>
          </p:nvCxnSpPr>
          <p:spPr bwMode="auto">
            <a:xfrm rot="5400000">
              <a:off x="4572000" y="3338106"/>
              <a:ext cx="428628" cy="0"/>
            </a:xfrm>
            <a:prstGeom prst="line">
              <a:avLst/>
            </a:prstGeom>
            <a:noFill/>
            <a:ln w="9525">
              <a:solidFill>
                <a:schemeClr val="tx1"/>
              </a:solidFill>
              <a:round/>
              <a:headEnd/>
              <a:tailEnd/>
            </a:ln>
          </p:spPr>
        </p:cxnSp>
        <p:sp>
          <p:nvSpPr>
            <p:cNvPr id="76834" name="フリーフォーム 77"/>
            <p:cNvSpPr>
              <a:spLocks/>
            </p:cNvSpPr>
            <p:nvPr/>
          </p:nvSpPr>
          <p:spPr bwMode="auto">
            <a:xfrm>
              <a:off x="4643438" y="1197105"/>
              <a:ext cx="1074906" cy="1517515"/>
            </a:xfrm>
            <a:custGeom>
              <a:avLst/>
              <a:gdLst>
                <a:gd name="T0" fmla="*/ 119974 w 1074906"/>
                <a:gd name="T1" fmla="*/ 1517515 h 1517515"/>
                <a:gd name="T2" fmla="*/ 363165 w 1074906"/>
                <a:gd name="T3" fmla="*/ 1293779 h 1517515"/>
                <a:gd name="T4" fmla="*/ 839821 w 1074906"/>
                <a:gd name="T5" fmla="*/ 1245141 h 1517515"/>
                <a:gd name="T6" fmla="*/ 217250 w 1074906"/>
                <a:gd name="T7" fmla="*/ 1196502 h 1517515"/>
                <a:gd name="T8" fmla="*/ 1063557 w 1074906"/>
                <a:gd name="T9" fmla="*/ 1118681 h 1517515"/>
                <a:gd name="T10" fmla="*/ 149157 w 1074906"/>
                <a:gd name="T11" fmla="*/ 885217 h 1517515"/>
                <a:gd name="T12" fmla="*/ 168612 w 1074906"/>
                <a:gd name="T13" fmla="*/ 593387 h 1517515"/>
                <a:gd name="T14" fmla="*/ 509080 w 1074906"/>
                <a:gd name="T15" fmla="*/ 515566 h 1517515"/>
                <a:gd name="T16" fmla="*/ 256161 w 1074906"/>
                <a:gd name="T17" fmla="*/ 496111 h 1517515"/>
                <a:gd name="T18" fmla="*/ 664723 w 1074906"/>
                <a:gd name="T19" fmla="*/ 466928 h 1517515"/>
                <a:gd name="T20" fmla="*/ 207523 w 1074906"/>
                <a:gd name="T21" fmla="*/ 379379 h 1517515"/>
                <a:gd name="T22" fmla="*/ 946825 w 1074906"/>
                <a:gd name="T23" fmla="*/ 321013 h 1517515"/>
                <a:gd name="T24" fmla="*/ 606357 w 1074906"/>
                <a:gd name="T25" fmla="*/ 262647 h 1517515"/>
                <a:gd name="T26" fmla="*/ 898187 w 1074906"/>
                <a:gd name="T27" fmla="*/ 155643 h 1517515"/>
                <a:gd name="T28" fmla="*/ 353438 w 1074906"/>
                <a:gd name="T29" fmla="*/ 136187 h 1517515"/>
                <a:gd name="T30" fmla="*/ 197795 w 1074906"/>
                <a:gd name="T31" fmla="*/ 0 h 15175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4906"/>
                <a:gd name="T49" fmla="*/ 0 h 1517515"/>
                <a:gd name="T50" fmla="*/ 1074906 w 1074906"/>
                <a:gd name="T51" fmla="*/ 1517515 h 15175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4906" h="1517515">
                  <a:moveTo>
                    <a:pt x="119974" y="1517515"/>
                  </a:moveTo>
                  <a:cubicBezTo>
                    <a:pt x="181582" y="1428345"/>
                    <a:pt x="243190" y="1339175"/>
                    <a:pt x="363165" y="1293779"/>
                  </a:cubicBezTo>
                  <a:cubicBezTo>
                    <a:pt x="483140" y="1248383"/>
                    <a:pt x="864140" y="1261354"/>
                    <a:pt x="839821" y="1245141"/>
                  </a:cubicBezTo>
                  <a:cubicBezTo>
                    <a:pt x="815502" y="1228928"/>
                    <a:pt x="179961" y="1217579"/>
                    <a:pt x="217250" y="1196502"/>
                  </a:cubicBezTo>
                  <a:cubicBezTo>
                    <a:pt x="254539" y="1175425"/>
                    <a:pt x="1074906" y="1170562"/>
                    <a:pt x="1063557" y="1118681"/>
                  </a:cubicBezTo>
                  <a:cubicBezTo>
                    <a:pt x="1052208" y="1066800"/>
                    <a:pt x="298315" y="972766"/>
                    <a:pt x="149157" y="885217"/>
                  </a:cubicBezTo>
                  <a:cubicBezTo>
                    <a:pt x="0" y="797668"/>
                    <a:pt x="108625" y="654995"/>
                    <a:pt x="168612" y="593387"/>
                  </a:cubicBezTo>
                  <a:cubicBezTo>
                    <a:pt x="228599" y="531779"/>
                    <a:pt x="494489" y="531779"/>
                    <a:pt x="509080" y="515566"/>
                  </a:cubicBezTo>
                  <a:cubicBezTo>
                    <a:pt x="523671" y="499353"/>
                    <a:pt x="230221" y="504217"/>
                    <a:pt x="256161" y="496111"/>
                  </a:cubicBezTo>
                  <a:cubicBezTo>
                    <a:pt x="282102" y="488005"/>
                    <a:pt x="672829" y="486383"/>
                    <a:pt x="664723" y="466928"/>
                  </a:cubicBezTo>
                  <a:cubicBezTo>
                    <a:pt x="656617" y="447473"/>
                    <a:pt x="160506" y="403698"/>
                    <a:pt x="207523" y="379379"/>
                  </a:cubicBezTo>
                  <a:cubicBezTo>
                    <a:pt x="254540" y="355060"/>
                    <a:pt x="880353" y="340468"/>
                    <a:pt x="946825" y="321013"/>
                  </a:cubicBezTo>
                  <a:cubicBezTo>
                    <a:pt x="1013297" y="301558"/>
                    <a:pt x="614463" y="290209"/>
                    <a:pt x="606357" y="262647"/>
                  </a:cubicBezTo>
                  <a:cubicBezTo>
                    <a:pt x="598251" y="235085"/>
                    <a:pt x="940340" y="176720"/>
                    <a:pt x="898187" y="155643"/>
                  </a:cubicBezTo>
                  <a:cubicBezTo>
                    <a:pt x="856034" y="134566"/>
                    <a:pt x="470170" y="162128"/>
                    <a:pt x="353438" y="136187"/>
                  </a:cubicBezTo>
                  <a:cubicBezTo>
                    <a:pt x="236706" y="110247"/>
                    <a:pt x="217250" y="55123"/>
                    <a:pt x="197795" y="0"/>
                  </a:cubicBezTo>
                </a:path>
              </a:pathLst>
            </a:custGeom>
            <a:noFill/>
            <a:ln w="9525">
              <a:solidFill>
                <a:schemeClr val="tx1"/>
              </a:solidFill>
              <a:round/>
              <a:headEnd/>
              <a:tailEnd/>
            </a:ln>
          </p:spPr>
          <p:txBody>
            <a:bodyPr anchor="ctr">
              <a:prstTxWarp prst="textNoShape">
                <a:avLst/>
              </a:prstTxWarp>
            </a:bodyPr>
            <a:lstStyle/>
            <a:p>
              <a:endParaRPr lang="ja-JP" altLang="en-US"/>
            </a:p>
          </p:txBody>
        </p:sp>
        <p:cxnSp>
          <p:nvCxnSpPr>
            <p:cNvPr id="76835" name="直線コネクタ 78"/>
            <p:cNvCxnSpPr>
              <a:cxnSpLocks noChangeShapeType="1"/>
            </p:cNvCxnSpPr>
            <p:nvPr/>
          </p:nvCxnSpPr>
          <p:spPr bwMode="auto">
            <a:xfrm>
              <a:off x="4786314" y="3357562"/>
              <a:ext cx="612000" cy="0"/>
            </a:xfrm>
            <a:prstGeom prst="line">
              <a:avLst/>
            </a:prstGeom>
            <a:noFill/>
            <a:ln w="9525">
              <a:solidFill>
                <a:schemeClr val="tx1"/>
              </a:solidFill>
              <a:round/>
              <a:headEnd/>
              <a:tailEnd/>
            </a:ln>
          </p:spPr>
        </p:cxnSp>
        <p:sp>
          <p:nvSpPr>
            <p:cNvPr id="80" name="円/楕円 79"/>
            <p:cNvSpPr/>
            <p:nvPr/>
          </p:nvSpPr>
          <p:spPr>
            <a:xfrm>
              <a:off x="4876832" y="3276149"/>
              <a:ext cx="142884" cy="1428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1" name="円/楕円 80"/>
            <p:cNvSpPr/>
            <p:nvPr/>
          </p:nvSpPr>
          <p:spPr>
            <a:xfrm>
              <a:off x="5108622" y="3276149"/>
              <a:ext cx="142884" cy="1428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76838" name="直線矢印コネクタ 81"/>
            <p:cNvCxnSpPr>
              <a:cxnSpLocks noChangeShapeType="1"/>
            </p:cNvCxnSpPr>
            <p:nvPr/>
          </p:nvCxnSpPr>
          <p:spPr bwMode="auto">
            <a:xfrm rot="5400000" flipH="1" flipV="1">
              <a:off x="4182124" y="2487694"/>
              <a:ext cx="1548000" cy="1588"/>
            </a:xfrm>
            <a:prstGeom prst="straightConnector1">
              <a:avLst/>
            </a:prstGeom>
            <a:noFill/>
            <a:ln w="9525">
              <a:solidFill>
                <a:schemeClr val="tx1"/>
              </a:solidFill>
              <a:round/>
              <a:headEnd/>
              <a:tailEnd type="arrow" w="med" len="med"/>
            </a:ln>
          </p:spPr>
        </p:cxnSp>
        <p:sp>
          <p:nvSpPr>
            <p:cNvPr id="76839" name="テキスト ボックス 82"/>
            <p:cNvSpPr txBox="1">
              <a:spLocks noChangeArrowheads="1"/>
            </p:cNvSpPr>
            <p:nvPr/>
          </p:nvSpPr>
          <p:spPr bwMode="auto">
            <a:xfrm>
              <a:off x="5357873" y="3172944"/>
              <a:ext cx="684920" cy="369394"/>
            </a:xfrm>
            <a:prstGeom prst="rect">
              <a:avLst/>
            </a:prstGeom>
            <a:noFill/>
            <a:ln w="9525">
              <a:noFill/>
              <a:miter lim="800000"/>
              <a:headEnd/>
              <a:tailEnd/>
            </a:ln>
          </p:spPr>
          <p:txBody>
            <a:bodyPr wrap="none">
              <a:prstTxWarp prst="textNoShape">
                <a:avLst/>
              </a:prstTxWarp>
              <a:spAutoFit/>
            </a:bodyPr>
            <a:lstStyle/>
            <a:p>
              <a:r>
                <a:rPr lang="en-US" altLang="ja-JP">
                  <a:ea typeface="Times New Roman" pitchFamily="-1" charset="0"/>
                  <a:cs typeface="Times New Roman" pitchFamily="-1" charset="0"/>
                </a:rPr>
                <a:t>O-1s</a:t>
              </a:r>
            </a:p>
          </p:txBody>
        </p:sp>
        <p:sp>
          <p:nvSpPr>
            <p:cNvPr id="84" name="正方形/長方形 83"/>
            <p:cNvSpPr>
              <a:spLocks noChangeArrowheads="1"/>
            </p:cNvSpPr>
            <p:nvPr/>
          </p:nvSpPr>
          <p:spPr bwMode="auto">
            <a:xfrm>
              <a:off x="4643455" y="1713786"/>
              <a:ext cx="142884" cy="428697"/>
            </a:xfrm>
            <a:prstGeom prst="rect">
              <a:avLst/>
            </a:prstGeom>
            <a:solidFill>
              <a:schemeClr val="bg1"/>
            </a:solidFill>
            <a:ln w="25400">
              <a:noFill/>
              <a:miter lim="800000"/>
              <a:headEnd/>
              <a:tailEnd/>
            </a:ln>
          </p:spPr>
          <p:txBody>
            <a:bodyPr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grpSp>
      <p:sp>
        <p:nvSpPr>
          <p:cNvPr id="49" name="フッター プレースホルダ 48"/>
          <p:cNvSpPr>
            <a:spLocks noGrp="1"/>
          </p:cNvSpPr>
          <p:nvPr>
            <p:ph type="ftr" sz="quarter" idx="11"/>
          </p:nvPr>
        </p:nvSpPr>
        <p:spPr/>
        <p:txBody>
          <a:bodyPr/>
          <a:lstStyle/>
          <a:p>
            <a:r>
              <a:rPr lang="en-US" altLang="ja-JP" smtClean="0"/>
              <a:t>IAM/MSE</a:t>
            </a:r>
            <a:endParaRPr lang="ja-JP" alt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84995" name="スライド番号プレースホルダ 2"/>
          <p:cNvSpPr>
            <a:spLocks noGrp="1"/>
          </p:cNvSpPr>
          <p:nvPr>
            <p:ph type="sldNum" sz="quarter" idx="11"/>
          </p:nvPr>
        </p:nvSpPr>
        <p:spPr>
          <a:xfrm>
            <a:off x="8457130" y="6533814"/>
            <a:ext cx="819151" cy="365125"/>
          </a:xfrm>
          <a:noFill/>
        </p:spPr>
        <p:txBody>
          <a:bodyPr/>
          <a:lstStyle/>
          <a:p>
            <a:fld id="{D4F138F3-4C2C-944C-B22B-999F0ED42B51}" type="slidenum">
              <a:rPr lang="en-US" altLang="ja-JP" smtClean="0">
                <a:latin typeface="Arial" pitchFamily="-1" charset="0"/>
                <a:ea typeface="ＭＳ Ｐゴシック" pitchFamily="-1" charset="-128"/>
                <a:cs typeface="ＭＳ Ｐゴシック" pitchFamily="-1" charset="-128"/>
              </a:rPr>
              <a:pPr/>
              <a:t>69</a:t>
            </a:fld>
            <a:endParaRPr lang="en-US" altLang="ja-JP" dirty="0" smtClean="0">
              <a:latin typeface="Arial" pitchFamily="-1" charset="0"/>
              <a:ea typeface="ＭＳ Ｐゴシック" pitchFamily="-1" charset="-128"/>
              <a:cs typeface="ＭＳ Ｐゴシック" pitchFamily="-1" charset="-128"/>
            </a:endParaRPr>
          </a:p>
        </p:txBody>
      </p:sp>
      <p:pic>
        <p:nvPicPr>
          <p:cNvPr id="84996" name="グラフ 57"/>
          <p:cNvPicPr>
            <a:picLocks noChangeArrowheads="1"/>
          </p:cNvPicPr>
          <p:nvPr/>
        </p:nvPicPr>
        <p:blipFill>
          <a:blip r:embed="rId3"/>
          <a:srcRect/>
          <a:stretch>
            <a:fillRect/>
          </a:stretch>
        </p:blipFill>
        <p:spPr bwMode="auto">
          <a:xfrm>
            <a:off x="4638675" y="341314"/>
            <a:ext cx="4084639" cy="6230937"/>
          </a:xfrm>
          <a:prstGeom prst="rect">
            <a:avLst/>
          </a:prstGeom>
          <a:solidFill>
            <a:srgbClr val="FFFFFF"/>
          </a:solidFill>
          <a:ln w="9525">
            <a:noFill/>
            <a:miter lim="800000"/>
            <a:headEnd/>
            <a:tailEnd/>
          </a:ln>
        </p:spPr>
      </p:pic>
      <p:cxnSp>
        <p:nvCxnSpPr>
          <p:cNvPr id="84997" name="直線コネクタ 10"/>
          <p:cNvCxnSpPr>
            <a:cxnSpLocks noChangeShapeType="1"/>
          </p:cNvCxnSpPr>
          <p:nvPr/>
        </p:nvCxnSpPr>
        <p:spPr bwMode="auto">
          <a:xfrm>
            <a:off x="7158037" y="711201"/>
            <a:ext cx="323851" cy="1588"/>
          </a:xfrm>
          <a:prstGeom prst="line">
            <a:avLst/>
          </a:prstGeom>
          <a:noFill/>
          <a:ln w="28575">
            <a:solidFill>
              <a:srgbClr val="000000"/>
            </a:solidFill>
            <a:round/>
            <a:headEnd/>
            <a:tailEnd/>
          </a:ln>
        </p:spPr>
      </p:cxnSp>
      <p:sp>
        <p:nvSpPr>
          <p:cNvPr id="84998" name="Text Box 348"/>
          <p:cNvSpPr txBox="1">
            <a:spLocks noChangeArrowheads="1"/>
          </p:cNvSpPr>
          <p:nvPr/>
        </p:nvSpPr>
        <p:spPr bwMode="auto">
          <a:xfrm>
            <a:off x="7472364" y="520700"/>
            <a:ext cx="1214437" cy="307777"/>
          </a:xfrm>
          <a:prstGeom prst="rect">
            <a:avLst/>
          </a:prstGeom>
          <a:noFill/>
          <a:ln w="9525">
            <a:noFill/>
            <a:miter lim="800000"/>
            <a:headEnd/>
            <a:tailEnd/>
          </a:ln>
        </p:spPr>
        <p:txBody>
          <a:bodyPr>
            <a:prstTxWarp prst="textNoShape">
              <a:avLst/>
            </a:prstTxWarp>
            <a:spAutoFit/>
          </a:bodyPr>
          <a:lstStyle/>
          <a:p>
            <a:r>
              <a:rPr lang="en-US" altLang="ja-JP" sz="1400" b="1">
                <a:solidFill>
                  <a:srgbClr val="0066FF"/>
                </a:solidFill>
                <a:ea typeface="Times New Roman" pitchFamily="-1" charset="0"/>
                <a:cs typeface="Times New Roman" pitchFamily="-1" charset="0"/>
              </a:rPr>
              <a:t>up + down</a:t>
            </a:r>
          </a:p>
        </p:txBody>
      </p:sp>
      <p:sp>
        <p:nvSpPr>
          <p:cNvPr id="84999" name="Text Box 348"/>
          <p:cNvSpPr txBox="1">
            <a:spLocks noChangeArrowheads="1"/>
          </p:cNvSpPr>
          <p:nvPr/>
        </p:nvSpPr>
        <p:spPr bwMode="auto">
          <a:xfrm>
            <a:off x="7483475" y="688975"/>
            <a:ext cx="642939" cy="307777"/>
          </a:xfrm>
          <a:prstGeom prst="rect">
            <a:avLst/>
          </a:prstGeom>
          <a:noFill/>
          <a:ln w="9525">
            <a:noFill/>
            <a:miter lim="800000"/>
            <a:headEnd/>
            <a:tailEnd/>
          </a:ln>
        </p:spPr>
        <p:txBody>
          <a:bodyPr>
            <a:prstTxWarp prst="textNoShape">
              <a:avLst/>
            </a:prstTxWarp>
            <a:spAutoFit/>
          </a:bodyPr>
          <a:lstStyle/>
          <a:p>
            <a:r>
              <a:rPr lang="en-US" altLang="ja-JP" sz="1400" b="1">
                <a:solidFill>
                  <a:srgbClr val="0066FF"/>
                </a:solidFill>
                <a:ea typeface="Times New Roman" pitchFamily="-1" charset="0"/>
                <a:cs typeface="Times New Roman" pitchFamily="-1" charset="0"/>
              </a:rPr>
              <a:t>up</a:t>
            </a:r>
          </a:p>
        </p:txBody>
      </p:sp>
      <p:sp>
        <p:nvSpPr>
          <p:cNvPr id="85000" name="Text Box 348"/>
          <p:cNvSpPr txBox="1">
            <a:spLocks noChangeArrowheads="1"/>
          </p:cNvSpPr>
          <p:nvPr/>
        </p:nvSpPr>
        <p:spPr bwMode="auto">
          <a:xfrm>
            <a:off x="7483475" y="854075"/>
            <a:ext cx="642939" cy="307777"/>
          </a:xfrm>
          <a:prstGeom prst="rect">
            <a:avLst/>
          </a:prstGeom>
          <a:noFill/>
          <a:ln w="9525">
            <a:noFill/>
            <a:miter lim="800000"/>
            <a:headEnd/>
            <a:tailEnd/>
          </a:ln>
        </p:spPr>
        <p:txBody>
          <a:bodyPr>
            <a:prstTxWarp prst="textNoShape">
              <a:avLst/>
            </a:prstTxWarp>
            <a:spAutoFit/>
          </a:bodyPr>
          <a:lstStyle/>
          <a:p>
            <a:r>
              <a:rPr lang="en-US" altLang="ja-JP" sz="1400" b="1">
                <a:solidFill>
                  <a:srgbClr val="0066FF"/>
                </a:solidFill>
                <a:ea typeface="Times New Roman" pitchFamily="-1" charset="0"/>
                <a:cs typeface="Times New Roman" pitchFamily="-1" charset="0"/>
              </a:rPr>
              <a:t>down</a:t>
            </a:r>
          </a:p>
        </p:txBody>
      </p:sp>
      <p:cxnSp>
        <p:nvCxnSpPr>
          <p:cNvPr id="15" name="直線コネクタ 14"/>
          <p:cNvCxnSpPr/>
          <p:nvPr/>
        </p:nvCxnSpPr>
        <p:spPr>
          <a:xfrm>
            <a:off x="7148513" y="865189"/>
            <a:ext cx="323851"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156449" y="1038225"/>
            <a:ext cx="323851"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85003" name="正方形/長方形 16"/>
          <p:cNvSpPr>
            <a:spLocks noChangeArrowheads="1"/>
          </p:cNvSpPr>
          <p:nvPr/>
        </p:nvSpPr>
        <p:spPr bwMode="auto">
          <a:xfrm>
            <a:off x="5592765" y="165100"/>
            <a:ext cx="2703175" cy="400110"/>
          </a:xfrm>
          <a:prstGeom prst="rect">
            <a:avLst/>
          </a:prstGeom>
          <a:noFill/>
          <a:ln w="9525">
            <a:noFill/>
            <a:miter lim="800000"/>
            <a:headEnd/>
            <a:tailEnd/>
          </a:ln>
        </p:spPr>
        <p:txBody>
          <a:bodyPr wrap="none">
            <a:prstTxWarp prst="textNoShape">
              <a:avLst/>
            </a:prstTxWarp>
            <a:spAutoFit/>
          </a:bodyPr>
          <a:lstStyle/>
          <a:p>
            <a:r>
              <a:rPr lang="en-US" altLang="ja-JP" sz="2000" dirty="0">
                <a:ea typeface="Times New Roman" pitchFamily="-1" charset="0"/>
                <a:cs typeface="Times New Roman" pitchFamily="-1" charset="0"/>
              </a:rPr>
              <a:t>O-K edge of FeO</a:t>
            </a:r>
            <a:r>
              <a:rPr lang="en-US" altLang="ja-JP" sz="2000" baseline="-25000" dirty="0">
                <a:ea typeface="Times New Roman" pitchFamily="-1" charset="0"/>
                <a:cs typeface="Times New Roman" pitchFamily="-1" charset="0"/>
              </a:rPr>
              <a:t>4</a:t>
            </a:r>
            <a:r>
              <a:rPr lang="en-US" altLang="ja-JP" sz="2000" dirty="0">
                <a:ea typeface="Times New Roman" pitchFamily="-1" charset="0"/>
                <a:cs typeface="Times New Roman" pitchFamily="-1" charset="0"/>
              </a:rPr>
              <a:t> site</a:t>
            </a:r>
          </a:p>
        </p:txBody>
      </p:sp>
      <p:sp>
        <p:nvSpPr>
          <p:cNvPr id="85004" name="Text Box 348"/>
          <p:cNvSpPr txBox="1">
            <a:spLocks noChangeArrowheads="1"/>
          </p:cNvSpPr>
          <p:nvPr/>
        </p:nvSpPr>
        <p:spPr bwMode="auto">
          <a:xfrm>
            <a:off x="5870577" y="6281739"/>
            <a:ext cx="1673225" cy="338554"/>
          </a:xfrm>
          <a:prstGeom prst="rect">
            <a:avLst/>
          </a:prstGeom>
          <a:noFill/>
          <a:ln w="9525">
            <a:noFill/>
            <a:miter lim="800000"/>
            <a:headEnd/>
            <a:tailEnd/>
          </a:ln>
        </p:spPr>
        <p:txBody>
          <a:bodyPr>
            <a:prstTxWarp prst="textNoShape">
              <a:avLst/>
            </a:prstTxWarp>
            <a:spAutoFit/>
          </a:bodyPr>
          <a:lstStyle/>
          <a:p>
            <a:pPr algn="ctr"/>
            <a:r>
              <a:rPr lang="en-US" altLang="ja-JP" sz="1600" dirty="0">
                <a:solidFill>
                  <a:srgbClr val="000000"/>
                </a:solidFill>
                <a:ea typeface="Times New Roman" pitchFamily="-1" charset="0"/>
                <a:cs typeface="Times New Roman" pitchFamily="-1" charset="0"/>
              </a:rPr>
              <a:t>Energy </a:t>
            </a:r>
            <a:r>
              <a:rPr lang="en-US" altLang="ja-JP" sz="1600" dirty="0" err="1">
                <a:solidFill>
                  <a:srgbClr val="000000"/>
                </a:solidFill>
                <a:ea typeface="Times New Roman" pitchFamily="-1" charset="0"/>
                <a:cs typeface="Times New Roman" pitchFamily="-1" charset="0"/>
              </a:rPr>
              <a:t>loss(eV</a:t>
            </a:r>
            <a:r>
              <a:rPr lang="en-US" altLang="ja-JP" sz="1600" dirty="0">
                <a:solidFill>
                  <a:srgbClr val="000000"/>
                </a:solidFill>
                <a:ea typeface="Times New Roman" pitchFamily="-1" charset="0"/>
                <a:cs typeface="Times New Roman" pitchFamily="-1" charset="0"/>
              </a:rPr>
              <a:t>)</a:t>
            </a:r>
          </a:p>
        </p:txBody>
      </p:sp>
      <p:sp>
        <p:nvSpPr>
          <p:cNvPr id="85005" name="正方形/長方形 56"/>
          <p:cNvSpPr>
            <a:spLocks noChangeArrowheads="1"/>
          </p:cNvSpPr>
          <p:nvPr/>
        </p:nvSpPr>
        <p:spPr bwMode="auto">
          <a:xfrm>
            <a:off x="2133601" y="0"/>
            <a:ext cx="2857500" cy="584776"/>
          </a:xfrm>
          <a:prstGeom prst="rect">
            <a:avLst/>
          </a:prstGeom>
          <a:noFill/>
          <a:ln w="9525">
            <a:noFill/>
            <a:miter lim="800000"/>
            <a:headEnd/>
            <a:tailEnd/>
          </a:ln>
        </p:spPr>
        <p:txBody>
          <a:bodyPr>
            <a:prstTxWarp prst="textNoShape">
              <a:avLst/>
            </a:prstTxWarp>
            <a:spAutoFit/>
          </a:bodyPr>
          <a:lstStyle/>
          <a:p>
            <a:r>
              <a:rPr lang="en-US" altLang="ja-JP" sz="3200" dirty="0">
                <a:solidFill>
                  <a:srgbClr val="0000FF"/>
                </a:solidFill>
                <a:ea typeface="Times New Roman" pitchFamily="-1" charset="0"/>
                <a:cs typeface="Times New Roman" pitchFamily="-1" charset="0"/>
              </a:rPr>
              <a:t>FeO</a:t>
            </a:r>
            <a:r>
              <a:rPr lang="en-US" altLang="ja-JP" sz="3200" baseline="-25000" dirty="0">
                <a:solidFill>
                  <a:srgbClr val="0000FF"/>
                </a:solidFill>
                <a:ea typeface="Times New Roman" pitchFamily="-1" charset="0"/>
                <a:cs typeface="Times New Roman" pitchFamily="-1" charset="0"/>
              </a:rPr>
              <a:t>4</a:t>
            </a:r>
            <a:r>
              <a:rPr lang="en-US" altLang="ja-JP" sz="3200" dirty="0">
                <a:solidFill>
                  <a:srgbClr val="0000FF"/>
                </a:solidFill>
                <a:ea typeface="Times New Roman" pitchFamily="-1" charset="0"/>
                <a:cs typeface="Times New Roman" pitchFamily="-1" charset="0"/>
              </a:rPr>
              <a:t> site</a:t>
            </a:r>
          </a:p>
        </p:txBody>
      </p:sp>
      <p:sp>
        <p:nvSpPr>
          <p:cNvPr id="85006" name="テキスト ボックス 59"/>
          <p:cNvSpPr txBox="1">
            <a:spLocks noChangeArrowheads="1"/>
          </p:cNvSpPr>
          <p:nvPr/>
        </p:nvSpPr>
        <p:spPr bwMode="auto">
          <a:xfrm>
            <a:off x="7686677" y="1090614"/>
            <a:ext cx="715009" cy="461665"/>
          </a:xfrm>
          <a:prstGeom prst="rect">
            <a:avLst/>
          </a:prstGeom>
          <a:noFill/>
          <a:ln w="9525">
            <a:noFill/>
            <a:miter lim="800000"/>
            <a:headEnd/>
            <a:tailEnd/>
          </a:ln>
        </p:spPr>
        <p:txBody>
          <a:bodyPr wrap="none">
            <a:prstTxWarp prst="textNoShape">
              <a:avLst/>
            </a:prstTxWarp>
            <a:spAutoFit/>
          </a:bodyPr>
          <a:lstStyle/>
          <a:p>
            <a:r>
              <a:rPr lang="en-US" altLang="ja-JP" sz="2400" dirty="0">
                <a:ea typeface="Times New Roman" pitchFamily="-1" charset="0"/>
                <a:cs typeface="Times New Roman" pitchFamily="-1" charset="0"/>
              </a:rPr>
              <a:t>Exp</a:t>
            </a:r>
          </a:p>
        </p:txBody>
      </p:sp>
      <p:sp>
        <p:nvSpPr>
          <p:cNvPr id="85007" name="テキスト ボックス 60"/>
          <p:cNvSpPr txBox="1">
            <a:spLocks noChangeArrowheads="1"/>
          </p:cNvSpPr>
          <p:nvPr/>
        </p:nvSpPr>
        <p:spPr bwMode="auto">
          <a:xfrm>
            <a:off x="7258050" y="2200275"/>
            <a:ext cx="1428751" cy="461665"/>
          </a:xfrm>
          <a:prstGeom prst="rect">
            <a:avLst/>
          </a:prstGeom>
          <a:noFill/>
          <a:ln w="9525">
            <a:noFill/>
            <a:miter lim="800000"/>
            <a:headEnd/>
            <a:tailEnd/>
          </a:ln>
        </p:spPr>
        <p:txBody>
          <a:bodyPr>
            <a:prstTxWarp prst="textNoShape">
              <a:avLst/>
            </a:prstTxWarp>
            <a:spAutoFit/>
          </a:bodyPr>
          <a:lstStyle/>
          <a:p>
            <a:r>
              <a:rPr lang="en-US" altLang="ja-JP" sz="2400">
                <a:ea typeface="Times New Roman" pitchFamily="-1" charset="0"/>
                <a:cs typeface="Times New Roman" pitchFamily="-1" charset="0"/>
              </a:rPr>
              <a:t>O1&amp;O2</a:t>
            </a:r>
          </a:p>
        </p:txBody>
      </p:sp>
      <p:sp>
        <p:nvSpPr>
          <p:cNvPr id="85008" name="テキスト ボックス 61"/>
          <p:cNvSpPr txBox="1">
            <a:spLocks noChangeArrowheads="1"/>
          </p:cNvSpPr>
          <p:nvPr/>
        </p:nvSpPr>
        <p:spPr bwMode="auto">
          <a:xfrm>
            <a:off x="7829551" y="3414714"/>
            <a:ext cx="714375" cy="461665"/>
          </a:xfrm>
          <a:prstGeom prst="rect">
            <a:avLst/>
          </a:prstGeom>
          <a:noFill/>
          <a:ln w="9525">
            <a:noFill/>
            <a:miter lim="800000"/>
            <a:headEnd/>
            <a:tailEnd/>
          </a:ln>
        </p:spPr>
        <p:txBody>
          <a:bodyPr>
            <a:prstTxWarp prst="textNoShape">
              <a:avLst/>
            </a:prstTxWarp>
            <a:spAutoFit/>
          </a:bodyPr>
          <a:lstStyle/>
          <a:p>
            <a:r>
              <a:rPr lang="en-US" altLang="ja-JP" sz="2400">
                <a:ea typeface="Times New Roman" pitchFamily="-1" charset="0"/>
                <a:cs typeface="Times New Roman" pitchFamily="-1" charset="0"/>
              </a:rPr>
              <a:t>O1</a:t>
            </a:r>
          </a:p>
        </p:txBody>
      </p:sp>
      <p:sp>
        <p:nvSpPr>
          <p:cNvPr id="85009" name="テキスト ボックス 62"/>
          <p:cNvSpPr txBox="1">
            <a:spLocks noChangeArrowheads="1"/>
          </p:cNvSpPr>
          <p:nvPr/>
        </p:nvSpPr>
        <p:spPr bwMode="auto">
          <a:xfrm>
            <a:off x="7829551" y="4700589"/>
            <a:ext cx="714375" cy="461665"/>
          </a:xfrm>
          <a:prstGeom prst="rect">
            <a:avLst/>
          </a:prstGeom>
          <a:noFill/>
          <a:ln w="9525">
            <a:noFill/>
            <a:miter lim="800000"/>
            <a:headEnd/>
            <a:tailEnd/>
          </a:ln>
        </p:spPr>
        <p:txBody>
          <a:bodyPr>
            <a:prstTxWarp prst="textNoShape">
              <a:avLst/>
            </a:prstTxWarp>
            <a:spAutoFit/>
          </a:bodyPr>
          <a:lstStyle/>
          <a:p>
            <a:r>
              <a:rPr lang="en-US" altLang="ja-JP" sz="2400">
                <a:ea typeface="Times New Roman" pitchFamily="-1" charset="0"/>
                <a:cs typeface="Times New Roman" pitchFamily="-1" charset="0"/>
              </a:rPr>
              <a:t>O2</a:t>
            </a:r>
          </a:p>
        </p:txBody>
      </p:sp>
      <p:sp>
        <p:nvSpPr>
          <p:cNvPr id="85010" name="正方形/長方形 63"/>
          <p:cNvSpPr>
            <a:spLocks noChangeArrowheads="1"/>
          </p:cNvSpPr>
          <p:nvPr/>
        </p:nvSpPr>
        <p:spPr bwMode="auto">
          <a:xfrm>
            <a:off x="1" y="5473700"/>
            <a:ext cx="6487183" cy="1200328"/>
          </a:xfrm>
          <a:prstGeom prst="rect">
            <a:avLst/>
          </a:prstGeom>
          <a:noFill/>
          <a:ln w="9525">
            <a:noFill/>
            <a:miter lim="800000"/>
            <a:headEnd/>
            <a:tailEnd/>
          </a:ln>
        </p:spPr>
        <p:txBody>
          <a:bodyPr wrap="square">
            <a:prstTxWarp prst="textNoShape">
              <a:avLst/>
            </a:prstTxWarp>
            <a:spAutoFit/>
          </a:bodyPr>
          <a:lstStyle/>
          <a:p>
            <a:r>
              <a:rPr lang="en-US" altLang="ja-JP" sz="2400" dirty="0">
                <a:ea typeface="Times New Roman" pitchFamily="-1" charset="0"/>
                <a:cs typeface="Times New Roman" pitchFamily="-1" charset="0"/>
              </a:rPr>
              <a:t>The crystal field splitting for FeO</a:t>
            </a:r>
            <a:r>
              <a:rPr lang="en-US" altLang="ja-JP" sz="2400" baseline="-25000" dirty="0">
                <a:ea typeface="Times New Roman" pitchFamily="-1" charset="0"/>
                <a:cs typeface="Times New Roman" pitchFamily="-1" charset="0"/>
              </a:rPr>
              <a:t>4</a:t>
            </a:r>
            <a:r>
              <a:rPr lang="en-US" altLang="ja-JP" sz="2400" dirty="0">
                <a:ea typeface="Times New Roman" pitchFamily="-1" charset="0"/>
                <a:cs typeface="Times New Roman" pitchFamily="-1" charset="0"/>
              </a:rPr>
              <a:t> site was smaller than that of FeO</a:t>
            </a:r>
            <a:r>
              <a:rPr lang="en-US" altLang="ja-JP" sz="2400" baseline="-25000" dirty="0">
                <a:ea typeface="Times New Roman" pitchFamily="-1" charset="0"/>
                <a:cs typeface="Times New Roman" pitchFamily="-1" charset="0"/>
              </a:rPr>
              <a:t>6</a:t>
            </a:r>
            <a:r>
              <a:rPr lang="en-US" altLang="ja-JP" sz="2400" dirty="0">
                <a:ea typeface="Times New Roman" pitchFamily="-1" charset="0"/>
                <a:cs typeface="Times New Roman" pitchFamily="-1" charset="0"/>
              </a:rPr>
              <a:t> site</a:t>
            </a:r>
            <a:r>
              <a:rPr lang="en-US" altLang="ja-JP" sz="2400" dirty="0" smtClean="0">
                <a:ea typeface="Times New Roman" pitchFamily="-1" charset="0"/>
                <a:cs typeface="Times New Roman" pitchFamily="-1" charset="0"/>
              </a:rPr>
              <a:t>.   </a:t>
            </a:r>
          </a:p>
          <a:p>
            <a:r>
              <a:rPr lang="ja-JP" altLang="en-US" sz="2400" dirty="0" smtClean="0">
                <a:latin typeface="Calibri" pitchFamily="-1" charset="0"/>
                <a:ea typeface="Times New Roman" pitchFamily="-1" charset="0"/>
                <a:cs typeface="Times New Roman" pitchFamily="-1" charset="0"/>
                <a:sym typeface="Wingdings"/>
              </a:rPr>
              <a:t></a:t>
            </a:r>
            <a:r>
              <a:rPr lang="en-US" altLang="ja-JP" sz="2400" dirty="0" smtClean="0">
                <a:latin typeface="Calibri" pitchFamily="-1" charset="0"/>
                <a:ea typeface="Times New Roman" pitchFamily="-1" charset="0"/>
                <a:cs typeface="Times New Roman" pitchFamily="-1" charset="0"/>
                <a:sym typeface="Wingdings"/>
              </a:rPr>
              <a:t> more covalent nature ??? than FeO6</a:t>
            </a:r>
            <a:endParaRPr lang="en-US" altLang="ja-JP" sz="2400" dirty="0">
              <a:latin typeface="Calibri" pitchFamily="-1" charset="0"/>
              <a:ea typeface="Times New Roman" pitchFamily="-1" charset="0"/>
              <a:cs typeface="Times New Roman" pitchFamily="-1" charset="0"/>
            </a:endParaRPr>
          </a:p>
        </p:txBody>
      </p:sp>
      <p:sp>
        <p:nvSpPr>
          <p:cNvPr id="85011" name="Text Box 348"/>
          <p:cNvSpPr txBox="1">
            <a:spLocks noChangeArrowheads="1"/>
          </p:cNvSpPr>
          <p:nvPr/>
        </p:nvSpPr>
        <p:spPr bwMode="auto">
          <a:xfrm rot="-5400000">
            <a:off x="2116931" y="3116848"/>
            <a:ext cx="5286375" cy="338554"/>
          </a:xfrm>
          <a:prstGeom prst="rect">
            <a:avLst/>
          </a:prstGeom>
          <a:noFill/>
          <a:ln w="9525">
            <a:noFill/>
            <a:miter lim="800000"/>
            <a:headEnd/>
            <a:tailEnd/>
          </a:ln>
        </p:spPr>
        <p:txBody>
          <a:bodyPr>
            <a:prstTxWarp prst="textNoShape">
              <a:avLst/>
            </a:prstTxWarp>
            <a:spAutoFit/>
          </a:bodyPr>
          <a:lstStyle/>
          <a:p>
            <a:pPr algn="ctr"/>
            <a:r>
              <a:rPr lang="en-US" altLang="ja-JP" sz="1600" b="1" dirty="0">
                <a:solidFill>
                  <a:srgbClr val="000000"/>
                </a:solidFill>
                <a:ea typeface="Times New Roman" pitchFamily="-1" charset="0"/>
                <a:cs typeface="Times New Roman" pitchFamily="-1" charset="0"/>
              </a:rPr>
              <a:t>Intensity (</a:t>
            </a:r>
            <a:r>
              <a:rPr lang="en-US" altLang="ja-JP" sz="1600" b="1" dirty="0" err="1">
                <a:solidFill>
                  <a:srgbClr val="000000"/>
                </a:solidFill>
                <a:ea typeface="Times New Roman" pitchFamily="-1" charset="0"/>
                <a:cs typeface="Times New Roman" pitchFamily="-1" charset="0"/>
              </a:rPr>
              <a:t>arb</a:t>
            </a:r>
            <a:r>
              <a:rPr lang="en-US" altLang="ja-JP" sz="1600" b="1" dirty="0">
                <a:solidFill>
                  <a:srgbClr val="000000"/>
                </a:solidFill>
                <a:ea typeface="Times New Roman" pitchFamily="-1" charset="0"/>
                <a:cs typeface="Times New Roman" pitchFamily="-1" charset="0"/>
              </a:rPr>
              <a:t>. unit)</a:t>
            </a:r>
          </a:p>
        </p:txBody>
      </p:sp>
      <p:pic>
        <p:nvPicPr>
          <p:cNvPr id="85012" name="Picture 2" descr="C:\Users\emcc\Desktop\SrF.bmp"/>
          <p:cNvPicPr>
            <a:picLocks noChangeAspect="1" noChangeArrowheads="1"/>
          </p:cNvPicPr>
          <p:nvPr/>
        </p:nvPicPr>
        <p:blipFill>
          <a:blip r:embed="rId4"/>
          <a:srcRect l="17912" t="13922" r="24634" b="13007"/>
          <a:stretch>
            <a:fillRect/>
          </a:stretch>
        </p:blipFill>
        <p:spPr bwMode="auto">
          <a:xfrm>
            <a:off x="706439" y="871539"/>
            <a:ext cx="2551112" cy="4691062"/>
          </a:xfrm>
          <a:prstGeom prst="rect">
            <a:avLst/>
          </a:prstGeom>
          <a:noFill/>
          <a:ln w="9525">
            <a:noFill/>
            <a:miter lim="800000"/>
            <a:headEnd/>
            <a:tailEnd/>
          </a:ln>
        </p:spPr>
      </p:pic>
      <p:sp>
        <p:nvSpPr>
          <p:cNvPr id="85013" name="テキスト ボックス 33"/>
          <p:cNvSpPr txBox="1">
            <a:spLocks noChangeArrowheads="1"/>
          </p:cNvSpPr>
          <p:nvPr/>
        </p:nvSpPr>
        <p:spPr bwMode="auto">
          <a:xfrm>
            <a:off x="3233740" y="4645025"/>
            <a:ext cx="526807" cy="400110"/>
          </a:xfrm>
          <a:prstGeom prst="rect">
            <a:avLst/>
          </a:prstGeom>
          <a:noFill/>
          <a:ln w="9525">
            <a:noFill/>
            <a:miter lim="800000"/>
            <a:headEnd/>
            <a:tailEnd/>
          </a:ln>
        </p:spPr>
        <p:txBody>
          <a:bodyPr wrap="none">
            <a:prstTxWarp prst="textNoShape">
              <a:avLst/>
            </a:prstTxWarp>
            <a:spAutoFit/>
          </a:bodyPr>
          <a:lstStyle/>
          <a:p>
            <a:r>
              <a:rPr lang="en-US" altLang="ja-JP" sz="2000" b="1">
                <a:ea typeface="Times New Roman" pitchFamily="-1" charset="0"/>
                <a:cs typeface="Times New Roman" pitchFamily="-1" charset="0"/>
              </a:rPr>
              <a:t>O3</a:t>
            </a:r>
            <a:endParaRPr lang="en-US" altLang="ja-JP" sz="2000" b="1" baseline="-25000">
              <a:ea typeface="Times New Roman" pitchFamily="-1" charset="0"/>
              <a:cs typeface="Times New Roman" pitchFamily="-1" charset="0"/>
            </a:endParaRPr>
          </a:p>
        </p:txBody>
      </p:sp>
      <p:sp>
        <p:nvSpPr>
          <p:cNvPr id="85014" name="テキスト ボックス 34"/>
          <p:cNvSpPr txBox="1">
            <a:spLocks noChangeArrowheads="1"/>
          </p:cNvSpPr>
          <p:nvPr/>
        </p:nvSpPr>
        <p:spPr bwMode="auto">
          <a:xfrm>
            <a:off x="3232152" y="4216400"/>
            <a:ext cx="526807" cy="400110"/>
          </a:xfrm>
          <a:prstGeom prst="rect">
            <a:avLst/>
          </a:prstGeom>
          <a:noFill/>
          <a:ln w="9525">
            <a:noFill/>
            <a:miter lim="800000"/>
            <a:headEnd/>
            <a:tailEnd/>
          </a:ln>
        </p:spPr>
        <p:txBody>
          <a:bodyPr wrap="none">
            <a:prstTxWarp prst="textNoShape">
              <a:avLst/>
            </a:prstTxWarp>
            <a:spAutoFit/>
          </a:bodyPr>
          <a:lstStyle/>
          <a:p>
            <a:r>
              <a:rPr lang="en-US" altLang="ja-JP" sz="2000" b="1">
                <a:ea typeface="Times New Roman" pitchFamily="-1" charset="0"/>
                <a:cs typeface="Times New Roman" pitchFamily="-1" charset="0"/>
              </a:rPr>
              <a:t>O2</a:t>
            </a:r>
            <a:endParaRPr lang="en-US" altLang="ja-JP" sz="2000" b="1" baseline="-25000">
              <a:ea typeface="Times New Roman" pitchFamily="-1" charset="0"/>
              <a:cs typeface="Times New Roman" pitchFamily="-1" charset="0"/>
            </a:endParaRPr>
          </a:p>
        </p:txBody>
      </p:sp>
      <p:sp>
        <p:nvSpPr>
          <p:cNvPr id="85015" name="テキスト ボックス 35"/>
          <p:cNvSpPr txBox="1">
            <a:spLocks noChangeArrowheads="1"/>
          </p:cNvSpPr>
          <p:nvPr/>
        </p:nvSpPr>
        <p:spPr bwMode="auto">
          <a:xfrm>
            <a:off x="3201989" y="3911600"/>
            <a:ext cx="526807" cy="400110"/>
          </a:xfrm>
          <a:prstGeom prst="rect">
            <a:avLst/>
          </a:prstGeom>
          <a:noFill/>
          <a:ln w="9525">
            <a:noFill/>
            <a:miter lim="800000"/>
            <a:headEnd/>
            <a:tailEnd/>
          </a:ln>
        </p:spPr>
        <p:txBody>
          <a:bodyPr wrap="none">
            <a:prstTxWarp prst="textNoShape">
              <a:avLst/>
            </a:prstTxWarp>
            <a:spAutoFit/>
          </a:bodyPr>
          <a:lstStyle/>
          <a:p>
            <a:r>
              <a:rPr lang="en-US" altLang="ja-JP" sz="2000" b="1">
                <a:ea typeface="Times New Roman" pitchFamily="-1" charset="0"/>
                <a:cs typeface="Times New Roman" pitchFamily="-1" charset="0"/>
              </a:rPr>
              <a:t>O1</a:t>
            </a:r>
            <a:endParaRPr lang="en-US" altLang="ja-JP" sz="2000" b="1" baseline="-25000">
              <a:ea typeface="Times New Roman" pitchFamily="-1" charset="0"/>
              <a:cs typeface="Times New Roman" pitchFamily="-1" charset="0"/>
            </a:endParaRPr>
          </a:p>
        </p:txBody>
      </p:sp>
      <p:cxnSp>
        <p:nvCxnSpPr>
          <p:cNvPr id="38" name="直線矢印コネクタ 37"/>
          <p:cNvCxnSpPr/>
          <p:nvPr/>
        </p:nvCxnSpPr>
        <p:spPr>
          <a:xfrm rot="10800000">
            <a:off x="2571751" y="4430713"/>
            <a:ext cx="48736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017" name="直線矢印コネクタ 38"/>
          <p:cNvCxnSpPr>
            <a:cxnSpLocks noChangeShapeType="1"/>
          </p:cNvCxnSpPr>
          <p:nvPr/>
        </p:nvCxnSpPr>
        <p:spPr bwMode="auto">
          <a:xfrm rot="10800000">
            <a:off x="2701926" y="4859339"/>
            <a:ext cx="428625" cy="1587"/>
          </a:xfrm>
          <a:prstGeom prst="straightConnector1">
            <a:avLst/>
          </a:prstGeom>
          <a:noFill/>
          <a:ln w="28575">
            <a:solidFill>
              <a:schemeClr val="accent1"/>
            </a:solidFill>
            <a:round/>
            <a:headEnd/>
            <a:tailEnd type="arrow" w="med" len="med"/>
          </a:ln>
        </p:spPr>
      </p:cxnSp>
      <p:cxnSp>
        <p:nvCxnSpPr>
          <p:cNvPr id="85018" name="直線矢印コネクタ 39"/>
          <p:cNvCxnSpPr>
            <a:cxnSpLocks noChangeShapeType="1"/>
          </p:cNvCxnSpPr>
          <p:nvPr/>
        </p:nvCxnSpPr>
        <p:spPr bwMode="auto">
          <a:xfrm rot="10800000">
            <a:off x="2916239" y="4110038"/>
            <a:ext cx="358775" cy="0"/>
          </a:xfrm>
          <a:prstGeom prst="straightConnector1">
            <a:avLst/>
          </a:prstGeom>
          <a:noFill/>
          <a:ln w="28575">
            <a:solidFill>
              <a:schemeClr val="accent1"/>
            </a:solidFill>
            <a:round/>
            <a:headEnd/>
            <a:tailEnd type="arrow" w="med" len="med"/>
          </a:ln>
        </p:spPr>
      </p:cxnSp>
      <p:sp>
        <p:nvSpPr>
          <p:cNvPr id="42" name="右矢印 41"/>
          <p:cNvSpPr>
            <a:spLocks noChangeArrowheads="1"/>
          </p:cNvSpPr>
          <p:nvPr/>
        </p:nvSpPr>
        <p:spPr bwMode="auto">
          <a:xfrm rot="10800000">
            <a:off x="2332038" y="4038600"/>
            <a:ext cx="285751" cy="160338"/>
          </a:xfrm>
          <a:prstGeom prst="rightArrow">
            <a:avLst>
              <a:gd name="adj1" fmla="val 50000"/>
              <a:gd name="adj2" fmla="val 50363"/>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3" name="右矢印 42"/>
          <p:cNvSpPr>
            <a:spLocks noChangeArrowheads="1"/>
          </p:cNvSpPr>
          <p:nvPr/>
        </p:nvSpPr>
        <p:spPr bwMode="auto">
          <a:xfrm rot="10800000">
            <a:off x="1855789" y="4740275"/>
            <a:ext cx="285751" cy="161925"/>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4" name="右矢印 43"/>
          <p:cNvSpPr>
            <a:spLocks noChangeArrowheads="1"/>
          </p:cNvSpPr>
          <p:nvPr/>
        </p:nvSpPr>
        <p:spPr bwMode="auto">
          <a:xfrm flipV="1">
            <a:off x="2308226" y="4787900"/>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5" name="右矢印 44"/>
          <p:cNvSpPr>
            <a:spLocks noChangeArrowheads="1"/>
          </p:cNvSpPr>
          <p:nvPr/>
        </p:nvSpPr>
        <p:spPr bwMode="auto">
          <a:xfrm flipV="1">
            <a:off x="1212850" y="4787900"/>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6" name="右矢印 45"/>
          <p:cNvSpPr>
            <a:spLocks noChangeArrowheads="1"/>
          </p:cNvSpPr>
          <p:nvPr/>
        </p:nvSpPr>
        <p:spPr bwMode="auto">
          <a:xfrm rot="10800000">
            <a:off x="1247775" y="4002088"/>
            <a:ext cx="285751" cy="161925"/>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7" name="右矢印 46"/>
          <p:cNvSpPr>
            <a:spLocks noChangeArrowheads="1"/>
          </p:cNvSpPr>
          <p:nvPr/>
        </p:nvSpPr>
        <p:spPr bwMode="auto">
          <a:xfrm flipV="1">
            <a:off x="2295526" y="3276600"/>
            <a:ext cx="285751" cy="160338"/>
          </a:xfrm>
          <a:prstGeom prst="rightArrow">
            <a:avLst>
              <a:gd name="adj1" fmla="val 50000"/>
              <a:gd name="adj2" fmla="val 50363"/>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8" name="右矢印 47"/>
          <p:cNvSpPr>
            <a:spLocks noChangeArrowheads="1"/>
          </p:cNvSpPr>
          <p:nvPr/>
        </p:nvSpPr>
        <p:spPr bwMode="auto">
          <a:xfrm flipV="1">
            <a:off x="1200150" y="3275014"/>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49" name="右矢印 48"/>
          <p:cNvSpPr>
            <a:spLocks noChangeArrowheads="1"/>
          </p:cNvSpPr>
          <p:nvPr/>
        </p:nvSpPr>
        <p:spPr bwMode="auto">
          <a:xfrm rot="10800000">
            <a:off x="1879601" y="3181350"/>
            <a:ext cx="285751" cy="160338"/>
          </a:xfrm>
          <a:prstGeom prst="rightArrow">
            <a:avLst>
              <a:gd name="adj1" fmla="val 50000"/>
              <a:gd name="adj2" fmla="val 50363"/>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50" name="右矢印 49"/>
          <p:cNvSpPr>
            <a:spLocks noChangeArrowheads="1"/>
          </p:cNvSpPr>
          <p:nvPr/>
        </p:nvSpPr>
        <p:spPr bwMode="auto">
          <a:xfrm rot="10800000">
            <a:off x="1546226" y="3824289"/>
            <a:ext cx="285751" cy="160337"/>
          </a:xfrm>
          <a:prstGeom prst="rightArrow">
            <a:avLst>
              <a:gd name="adj1" fmla="val 50000"/>
              <a:gd name="adj2" fmla="val 50363"/>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59" name="右矢印 58"/>
          <p:cNvSpPr>
            <a:spLocks noChangeArrowheads="1"/>
          </p:cNvSpPr>
          <p:nvPr/>
        </p:nvSpPr>
        <p:spPr bwMode="auto">
          <a:xfrm rot="10800000">
            <a:off x="2617789" y="3824289"/>
            <a:ext cx="285751" cy="160337"/>
          </a:xfrm>
          <a:prstGeom prst="rightArrow">
            <a:avLst>
              <a:gd name="adj1" fmla="val 50000"/>
              <a:gd name="adj2" fmla="val 50363"/>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66" name="右矢印 65"/>
          <p:cNvSpPr>
            <a:spLocks noChangeArrowheads="1"/>
          </p:cNvSpPr>
          <p:nvPr/>
        </p:nvSpPr>
        <p:spPr bwMode="auto">
          <a:xfrm flipV="1">
            <a:off x="2617789" y="4610100"/>
            <a:ext cx="285751" cy="160338"/>
          </a:xfrm>
          <a:prstGeom prst="rightArrow">
            <a:avLst>
              <a:gd name="adj1" fmla="val 50000"/>
              <a:gd name="adj2" fmla="val 50363"/>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67" name="右矢印 66"/>
          <p:cNvSpPr>
            <a:spLocks noChangeArrowheads="1"/>
          </p:cNvSpPr>
          <p:nvPr/>
        </p:nvSpPr>
        <p:spPr bwMode="auto">
          <a:xfrm flipV="1">
            <a:off x="1522414" y="4608514"/>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68" name="右矢印 67"/>
          <p:cNvSpPr>
            <a:spLocks noChangeArrowheads="1"/>
          </p:cNvSpPr>
          <p:nvPr/>
        </p:nvSpPr>
        <p:spPr bwMode="auto">
          <a:xfrm flipV="1">
            <a:off x="2641601" y="3038475"/>
            <a:ext cx="285751" cy="160338"/>
          </a:xfrm>
          <a:prstGeom prst="rightArrow">
            <a:avLst>
              <a:gd name="adj1" fmla="val 50000"/>
              <a:gd name="adj2" fmla="val 50363"/>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69" name="右矢印 68"/>
          <p:cNvSpPr>
            <a:spLocks noChangeArrowheads="1"/>
          </p:cNvSpPr>
          <p:nvPr/>
        </p:nvSpPr>
        <p:spPr bwMode="auto">
          <a:xfrm flipV="1">
            <a:off x="1546226" y="3036889"/>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cxnSp>
        <p:nvCxnSpPr>
          <p:cNvPr id="85033" name="直線矢印コネクタ 69"/>
          <p:cNvCxnSpPr>
            <a:cxnSpLocks noChangeShapeType="1"/>
          </p:cNvCxnSpPr>
          <p:nvPr/>
        </p:nvCxnSpPr>
        <p:spPr bwMode="auto">
          <a:xfrm rot="10800000">
            <a:off x="2559051" y="4413250"/>
            <a:ext cx="487363" cy="0"/>
          </a:xfrm>
          <a:prstGeom prst="straightConnector1">
            <a:avLst/>
          </a:prstGeom>
          <a:noFill/>
          <a:ln w="28575">
            <a:solidFill>
              <a:schemeClr val="accent1"/>
            </a:solidFill>
            <a:round/>
            <a:headEnd/>
            <a:tailEnd type="arrow" w="med" len="med"/>
          </a:ln>
        </p:spPr>
      </p:cxnSp>
      <p:sp>
        <p:nvSpPr>
          <p:cNvPr id="71" name="右矢印 70"/>
          <p:cNvSpPr>
            <a:spLocks noChangeArrowheads="1"/>
          </p:cNvSpPr>
          <p:nvPr/>
        </p:nvSpPr>
        <p:spPr bwMode="auto">
          <a:xfrm flipV="1">
            <a:off x="1903414" y="3876676"/>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85035" name="AutoShape 64"/>
          <p:cNvSpPr>
            <a:spLocks noChangeArrowheads="1"/>
          </p:cNvSpPr>
          <p:nvPr/>
        </p:nvSpPr>
        <p:spPr bwMode="auto">
          <a:xfrm>
            <a:off x="5087939" y="1990726"/>
            <a:ext cx="836612" cy="836613"/>
          </a:xfrm>
          <a:prstGeom prst="octagon">
            <a:avLst>
              <a:gd name="adj" fmla="val 29287"/>
            </a:avLst>
          </a:prstGeom>
          <a:noFill/>
          <a:ln w="38100">
            <a:solidFill>
              <a:srgbClr val="FF0000"/>
            </a:solidFill>
            <a:miter lim="800000"/>
            <a:headEnd/>
            <a:tailEnd/>
          </a:ln>
        </p:spPr>
        <p:txBody>
          <a:bodyPr wrap="none" anchor="ctr">
            <a:prstTxWarp prst="textNoShape">
              <a:avLst/>
            </a:prstTxWarp>
          </a:bodyPr>
          <a:lstStyle/>
          <a:p>
            <a:endParaRPr lang="ja-JP" altLang="en-US"/>
          </a:p>
        </p:txBody>
      </p:sp>
      <p:sp>
        <p:nvSpPr>
          <p:cNvPr id="51" name="フッター プレースホルダ 50"/>
          <p:cNvSpPr>
            <a:spLocks noGrp="1"/>
          </p:cNvSpPr>
          <p:nvPr>
            <p:ph type="ftr" sz="quarter" idx="11"/>
          </p:nvPr>
        </p:nvSpPr>
        <p:spPr>
          <a:xfrm>
            <a:off x="3124200" y="6581776"/>
            <a:ext cx="1029459" cy="365125"/>
          </a:xfrm>
        </p:spPr>
        <p:txBody>
          <a:bodyPr/>
          <a:lstStyle/>
          <a:p>
            <a:r>
              <a:rPr lang="en-US" altLang="ja-JP" smtClean="0"/>
              <a:t>IAM/MSE</a:t>
            </a:r>
            <a:endParaRPr lang="ja-JP" alt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日付プレースホルダ 1"/>
          <p:cNvSpPr>
            <a:spLocks noGrp="1"/>
          </p:cNvSpPr>
          <p:nvPr>
            <p:ph type="dt" sz="quarter" idx="10"/>
          </p:nvPr>
        </p:nvSpPr>
        <p:spPr/>
        <p:txBody>
          <a:bodyPr rtlCol="0"/>
          <a:lstStyle/>
          <a:p>
            <a:pPr fontAlgn="auto">
              <a:spcBef>
                <a:spcPts val="0"/>
              </a:spcBef>
              <a:spcAft>
                <a:spcPts val="0"/>
              </a:spcAft>
              <a:defRPr/>
            </a:pPr>
            <a:r>
              <a:rPr lang="en-US" altLang="ja-JP" smtClean="0">
                <a:latin typeface="+mn-lt"/>
                <a:ea typeface="+mn-ea"/>
              </a:rPr>
              <a:t>2011/9/27</a:t>
            </a:r>
            <a:endParaRPr lang="en-US" altLang="ja-JP">
              <a:latin typeface="+mn-lt"/>
              <a:ea typeface="+mn-ea"/>
            </a:endParaRPr>
          </a:p>
        </p:txBody>
      </p:sp>
      <p:sp>
        <p:nvSpPr>
          <p:cNvPr id="11" name="スライド番号プレースホルダ 3"/>
          <p:cNvSpPr>
            <a:spLocks noGrp="1"/>
          </p:cNvSpPr>
          <p:nvPr>
            <p:ph type="sldNum" sz="quarter" idx="12"/>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2538E4AA-D4E6-46A5-B3A6-345A13A59F41}" type="slidenum">
              <a:rPr lang="en-US" altLang="ja-JP" sz="1200">
                <a:solidFill>
                  <a:srgbClr val="3366FF"/>
                </a:solidFill>
                <a:latin typeface="Calibri" pitchFamily="-111" charset="0"/>
              </a:rPr>
              <a:pPr/>
              <a:t>7</a:t>
            </a:fld>
            <a:endParaRPr lang="en-US" altLang="ja-JP" sz="1200">
              <a:solidFill>
                <a:srgbClr val="3366FF"/>
              </a:solidFill>
              <a:latin typeface="Calibri" pitchFamily="-111" charset="0"/>
            </a:endParaRPr>
          </a:p>
        </p:txBody>
      </p:sp>
      <p:sp>
        <p:nvSpPr>
          <p:cNvPr id="48133" name="Text Box 2"/>
          <p:cNvSpPr txBox="1">
            <a:spLocks noChangeArrowheads="1"/>
          </p:cNvSpPr>
          <p:nvPr/>
        </p:nvSpPr>
        <p:spPr bwMode="auto">
          <a:xfrm>
            <a:off x="427040" y="1042988"/>
            <a:ext cx="7373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dirty="0">
                <a:latin typeface="Times New Roman" pitchFamily="-111" charset="0"/>
                <a:ea typeface="HGSｺﾞｼｯｸE" pitchFamily="50" charset="-128"/>
              </a:rPr>
              <a:t>In 1979, high-resolution </a:t>
            </a:r>
            <a:r>
              <a:rPr lang="en-US" altLang="ja-JP" b="1" dirty="0">
                <a:latin typeface="Times New Roman" pitchFamily="-111" charset="0"/>
                <a:ea typeface="HGSｺﾞｼｯｸE" pitchFamily="50" charset="-128"/>
              </a:rPr>
              <a:t>TEM</a:t>
            </a:r>
            <a:r>
              <a:rPr lang="en-US" altLang="ja-JP" dirty="0">
                <a:latin typeface="Times New Roman" pitchFamily="-111" charset="0"/>
                <a:ea typeface="HGSｺﾞｼｯｸE" pitchFamily="50" charset="-128"/>
              </a:rPr>
              <a:t> was successfully applied to take atomic images in Cl</a:t>
            </a:r>
            <a:r>
              <a:rPr lang="en-US" altLang="ja-JP" baseline="-25000" dirty="0">
                <a:latin typeface="Times New Roman" pitchFamily="-111" charset="0"/>
                <a:ea typeface="HGSｺﾞｼｯｸE" pitchFamily="50" charset="-128"/>
              </a:rPr>
              <a:t>16</a:t>
            </a:r>
            <a:r>
              <a:rPr lang="en-US" altLang="ja-JP" dirty="0">
                <a:latin typeface="Times New Roman" pitchFamily="-111" charset="0"/>
                <a:ea typeface="HGSｺﾞｼｯｸE" pitchFamily="50" charset="-128"/>
              </a:rPr>
              <a:t>-CuPc by N. </a:t>
            </a:r>
            <a:r>
              <a:rPr lang="en-US" altLang="ja-JP" dirty="0" err="1">
                <a:latin typeface="Times New Roman" pitchFamily="-111" charset="0"/>
                <a:ea typeface="HGSｺﾞｼｯｸE" pitchFamily="50" charset="-128"/>
              </a:rPr>
              <a:t>Uyeda</a:t>
            </a:r>
            <a:r>
              <a:rPr lang="en-US" altLang="ja-JP" dirty="0">
                <a:latin typeface="Times New Roman" pitchFamily="-111" charset="0"/>
                <a:ea typeface="HGSｺﾞｼｯｸE" pitchFamily="50" charset="-128"/>
              </a:rPr>
              <a:t>.</a:t>
            </a:r>
          </a:p>
        </p:txBody>
      </p:sp>
      <p:pic>
        <p:nvPicPr>
          <p:cNvPr id="4813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901" y="2020888"/>
            <a:ext cx="21971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0" name="Object 2"/>
          <p:cNvGraphicFramePr>
            <a:graphicFrameLocks noChangeAspect="1"/>
          </p:cNvGraphicFramePr>
          <p:nvPr/>
        </p:nvGraphicFramePr>
        <p:xfrm>
          <a:off x="4572002" y="2025650"/>
          <a:ext cx="2162175" cy="1590675"/>
        </p:xfrm>
        <a:graphic>
          <a:graphicData uri="http://schemas.openxmlformats.org/presentationml/2006/ole">
            <mc:AlternateContent xmlns:mc="http://schemas.openxmlformats.org/markup-compatibility/2006">
              <mc:Choice xmlns:v="urn:schemas-microsoft-com:vml" Requires="v">
                <p:oleObj spid="_x0000_s48280" name="Image" r:id="rId5" imgW="2450794" imgH="1803175" progId="">
                  <p:embed/>
                </p:oleObj>
              </mc:Choice>
              <mc:Fallback>
                <p:oleObj name="Image" r:id="rId5" imgW="2450794" imgH="1803175" progId="">
                  <p:embed/>
                  <p:pic>
                    <p:nvPicPr>
                      <p:cNvPr id="0"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2" y="2025650"/>
                        <a:ext cx="216217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5" name="Text Box 5"/>
          <p:cNvSpPr txBox="1">
            <a:spLocks noChangeArrowheads="1"/>
          </p:cNvSpPr>
          <p:nvPr/>
        </p:nvSpPr>
        <p:spPr bwMode="auto">
          <a:xfrm>
            <a:off x="4572001" y="3694114"/>
            <a:ext cx="4511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r"/>
            <a:r>
              <a:rPr lang="en-US" altLang="ja-JP" sz="2000" i="1">
                <a:latin typeface="Times New Roman" pitchFamily="-111" charset="0"/>
                <a:ea typeface="HGSｺﾞｼｯｸE" pitchFamily="50" charset="-128"/>
              </a:rPr>
              <a:t>Chemica Scripta</a:t>
            </a:r>
            <a:r>
              <a:rPr lang="en-US" altLang="ja-JP" sz="2000">
                <a:latin typeface="Times New Roman" pitchFamily="-111" charset="0"/>
                <a:ea typeface="HGSｺﾞｼｯｸE" pitchFamily="50" charset="-128"/>
              </a:rPr>
              <a:t>, </a:t>
            </a:r>
            <a:r>
              <a:rPr lang="en-US" altLang="ja-JP" sz="2000" b="1">
                <a:latin typeface="Times New Roman" pitchFamily="-111" charset="0"/>
                <a:ea typeface="HGSｺﾞｼｯｸE" pitchFamily="50" charset="-128"/>
              </a:rPr>
              <a:t>14</a:t>
            </a:r>
            <a:r>
              <a:rPr lang="en-US" altLang="ja-JP" sz="2000">
                <a:latin typeface="Times New Roman" pitchFamily="-111" charset="0"/>
                <a:ea typeface="HGSｺﾞｼｯｸE" pitchFamily="50" charset="-128"/>
              </a:rPr>
              <a:t>, 47-61, (1979)</a:t>
            </a:r>
            <a:endParaRPr lang="en-US" altLang="ja-JP" sz="2000" b="1">
              <a:latin typeface="Times New Roman" pitchFamily="-111" charset="0"/>
              <a:ea typeface="HGSｺﾞｼｯｸE" pitchFamily="50" charset="-128"/>
            </a:endParaRPr>
          </a:p>
        </p:txBody>
      </p:sp>
      <p:sp>
        <p:nvSpPr>
          <p:cNvPr id="48136" name="Text Box 6"/>
          <p:cNvSpPr txBox="1">
            <a:spLocks noChangeArrowheads="1"/>
          </p:cNvSpPr>
          <p:nvPr/>
        </p:nvSpPr>
        <p:spPr bwMode="auto">
          <a:xfrm>
            <a:off x="300040" y="4408488"/>
            <a:ext cx="866933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dirty="0">
                <a:latin typeface="Times New Roman" pitchFamily="-111" charset="0"/>
                <a:ea typeface="HGSｺﾞｼｯｸE" pitchFamily="50" charset="-128"/>
              </a:rPr>
              <a:t>Can </a:t>
            </a:r>
            <a:r>
              <a:rPr lang="en-US" altLang="ja-JP" b="1" dirty="0">
                <a:latin typeface="Times New Roman" pitchFamily="-111" charset="0"/>
                <a:ea typeface="HGSｺﾞｼｯｸE" pitchFamily="50" charset="-128"/>
              </a:rPr>
              <a:t>ADF-STEM </a:t>
            </a:r>
            <a:r>
              <a:rPr lang="en-US" altLang="ja-JP" dirty="0" smtClean="0">
                <a:latin typeface="Times New Roman" pitchFamily="-111" charset="0"/>
                <a:ea typeface="HGSｺﾞｼｯｸE" pitchFamily="50" charset="-128"/>
              </a:rPr>
              <a:t>be applied </a:t>
            </a:r>
            <a:r>
              <a:rPr lang="en-US" altLang="ja-JP" dirty="0">
                <a:latin typeface="Times New Roman" pitchFamily="-111" charset="0"/>
                <a:ea typeface="HGSｺﾞｼｯｸE" pitchFamily="50" charset="-128"/>
              </a:rPr>
              <a:t>for organic materials?</a:t>
            </a:r>
          </a:p>
          <a:p>
            <a:r>
              <a:rPr lang="en-US" altLang="ja-JP" dirty="0">
                <a:latin typeface="Times New Roman" pitchFamily="-111" charset="0"/>
                <a:ea typeface="HGSｺﾞｼｯｸE" pitchFamily="50" charset="-128"/>
              </a:rPr>
              <a:t>There have been no application of ADF-STEM to organic materials.</a:t>
            </a:r>
          </a:p>
          <a:p>
            <a:endParaRPr lang="en-US" altLang="ja-JP" dirty="0">
              <a:latin typeface="Times New Roman" pitchFamily="-111" charset="0"/>
              <a:ea typeface="HGSｺﾞｼｯｸE" pitchFamily="50" charset="-128"/>
            </a:endParaRPr>
          </a:p>
          <a:p>
            <a:r>
              <a:rPr lang="en-US" altLang="ja-JP" dirty="0">
                <a:latin typeface="Times New Roman" pitchFamily="-111" charset="0"/>
                <a:ea typeface="HGSｺﾞｼｯｸE" pitchFamily="50" charset="-128"/>
              </a:rPr>
              <a:t>STEM</a:t>
            </a:r>
            <a:r>
              <a:rPr lang="en-US" altLang="ja-JP" dirty="0" smtClean="0">
                <a:latin typeface="Times New Roman" pitchFamily="-111" charset="0"/>
                <a:ea typeface="HGSｺﾞｼｯｸE" pitchFamily="50" charset="-128"/>
              </a:rPr>
              <a:t> has been believed </a:t>
            </a:r>
            <a:r>
              <a:rPr lang="en-US" altLang="ja-JP" dirty="0">
                <a:latin typeface="Times New Roman" pitchFamily="-111" charset="0"/>
                <a:ea typeface="HGSｺﾞｼｯｸE" pitchFamily="50" charset="-128"/>
              </a:rPr>
              <a:t>to be inconvenient for taking images of organic </a:t>
            </a:r>
            <a:r>
              <a:rPr lang="en-US" altLang="ja-JP" dirty="0" smtClean="0">
                <a:latin typeface="Times New Roman" pitchFamily="-111" charset="0"/>
                <a:ea typeface="HGSｺﾞｼｯｸE" pitchFamily="50" charset="-128"/>
              </a:rPr>
              <a:t>materials, </a:t>
            </a:r>
            <a:r>
              <a:rPr lang="en-US" altLang="ja-JP" dirty="0">
                <a:latin typeface="Times New Roman" pitchFamily="-111" charset="0"/>
                <a:ea typeface="HGSｺﾞｼｯｸE" pitchFamily="50" charset="-128"/>
              </a:rPr>
              <a:t>because of its strongly focused beam. </a:t>
            </a:r>
          </a:p>
          <a:p>
            <a:endParaRPr lang="en-US" altLang="ja-JP" dirty="0">
              <a:latin typeface="Times New Roman" pitchFamily="-111" charset="0"/>
              <a:ea typeface="HGSｺﾞｼｯｸE" pitchFamily="50" charset="-128"/>
            </a:endParaRPr>
          </a:p>
          <a:p>
            <a:r>
              <a:rPr lang="en-US" altLang="ja-JP" dirty="0">
                <a:latin typeface="Times New Roman" pitchFamily="-111" charset="0"/>
                <a:ea typeface="HGSｺﾞｼｯｸE" pitchFamily="50" charset="-128"/>
              </a:rPr>
              <a:t> </a:t>
            </a:r>
          </a:p>
        </p:txBody>
      </p:sp>
      <p:sp>
        <p:nvSpPr>
          <p:cNvPr id="48137" name="AutoShape 7"/>
          <p:cNvSpPr>
            <a:spLocks noChangeArrowheads="1"/>
          </p:cNvSpPr>
          <p:nvPr/>
        </p:nvSpPr>
        <p:spPr bwMode="auto">
          <a:xfrm>
            <a:off x="3887788" y="5226050"/>
            <a:ext cx="431800" cy="360363"/>
          </a:xfrm>
          <a:prstGeom prst="downArrow">
            <a:avLst>
              <a:gd name="adj1" fmla="val 50000"/>
              <a:gd name="adj2" fmla="val 25000"/>
            </a:avLst>
          </a:prstGeom>
          <a:solidFill>
            <a:srgbClr val="00CC00"/>
          </a:solidFill>
          <a:ln w="9525">
            <a:solidFill>
              <a:schemeClr val="tx1"/>
            </a:solidFill>
            <a:miter lim="800000"/>
            <a:headEnd/>
            <a:tailEnd/>
          </a:ln>
        </p:spPr>
        <p:txBody>
          <a:bodyPr vert="eaVert" wrap="none" anchor="ctr"/>
          <a:lstStyle/>
          <a:p>
            <a:endParaRPr lang="ja-JP" altLang="en-US"/>
          </a:p>
        </p:txBody>
      </p:sp>
      <p:sp>
        <p:nvSpPr>
          <p:cNvPr id="48138" name="Rectangle 8"/>
          <p:cNvSpPr>
            <a:spLocks noChangeArrowheads="1"/>
          </p:cNvSpPr>
          <p:nvPr/>
        </p:nvSpPr>
        <p:spPr bwMode="auto">
          <a:xfrm>
            <a:off x="0" y="1"/>
            <a:ext cx="9144000" cy="765175"/>
          </a:xfrm>
          <a:prstGeom prst="rect">
            <a:avLst/>
          </a:prstGeom>
          <a:noFill/>
          <a:ln w="9525">
            <a:noFill/>
            <a:miter lim="800000"/>
            <a:headEnd/>
            <a:tailEnd/>
          </a:ln>
          <a:extLst/>
        </p:spPr>
        <p:txBody>
          <a:bodyPr anchor="ctr"/>
          <a:lstStyle/>
          <a:p>
            <a:pPr algn="ctr">
              <a:lnSpc>
                <a:spcPct val="95000"/>
              </a:lnSpc>
            </a:pPr>
            <a:r>
              <a:rPr lang="en-US" altLang="ja-JP" sz="3200" dirty="0" smtClean="0">
                <a:solidFill>
                  <a:srgbClr val="0070C0"/>
                </a:solidFill>
                <a:latin typeface="Calibri" pitchFamily="34" charset="0"/>
                <a:ea typeface="HGSｺﾞｼｯｸE" pitchFamily="50" charset="-128"/>
                <a:cs typeface="Calibri" pitchFamily="34" charset="0"/>
              </a:rPr>
              <a:t>From TEM to STEM</a:t>
            </a:r>
            <a:endParaRPr lang="en-US" altLang="ja-JP" sz="3200" dirty="0">
              <a:solidFill>
                <a:srgbClr val="0070C0"/>
              </a:solidFill>
              <a:latin typeface="Calibri" pitchFamily="34" charset="0"/>
              <a:ea typeface="HGSｺﾞｼｯｸE" pitchFamily="50" charset="-128"/>
              <a:cs typeface="Calibri" pitchFamily="34" charset="0"/>
            </a:endParaRPr>
          </a:p>
        </p:txBody>
      </p:sp>
      <p:sp>
        <p:nvSpPr>
          <p:cNvPr id="2" name="フッター プレースホルダー 1"/>
          <p:cNvSpPr>
            <a:spLocks noGrp="1"/>
          </p:cNvSpPr>
          <p:nvPr>
            <p:ph type="ftr" sz="quarter" idx="11"/>
          </p:nvPr>
        </p:nvSpPr>
        <p:spPr/>
        <p:txBody>
          <a:bodyPr/>
          <a:lstStyle/>
          <a:p>
            <a:r>
              <a:rPr lang="en-US" altLang="ja-JP" smtClean="0"/>
              <a:t>IAM/MSE</a:t>
            </a:r>
            <a:endParaRPr lang="ja-JP" altLang="en-US"/>
          </a:p>
        </p:txBody>
      </p:sp>
      <p:sp>
        <p:nvSpPr>
          <p:cNvPr id="12" name="テキスト ボックス 11"/>
          <p:cNvSpPr txBox="1"/>
          <p:nvPr/>
        </p:nvSpPr>
        <p:spPr>
          <a:xfrm>
            <a:off x="6734175" y="2532130"/>
            <a:ext cx="1364752" cy="369332"/>
          </a:xfrm>
          <a:prstGeom prst="rect">
            <a:avLst/>
          </a:prstGeom>
          <a:noFill/>
        </p:spPr>
        <p:txBody>
          <a:bodyPr wrap="none" rtlCol="0">
            <a:spAutoFit/>
          </a:bodyPr>
          <a:lstStyle/>
          <a:p>
            <a:r>
              <a:rPr kumimoji="1" lang="en-US" altLang="ja-JP" dirty="0" smtClean="0"/>
              <a:t>TEM image</a:t>
            </a:r>
            <a:endParaRPr kumimoji="1" lang="ja-JP" alt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日付プレースホルダ 1"/>
          <p:cNvSpPr>
            <a:spLocks noGrp="1"/>
          </p:cNvSpPr>
          <p:nvPr>
            <p:ph type="dt" sz="quarter" idx="10"/>
          </p:nvPr>
        </p:nvSpPr>
        <p:spPr>
          <a:noFill/>
        </p:spPr>
        <p:txBody>
          <a:bodyPr/>
          <a:lstStyle/>
          <a:p>
            <a:r>
              <a:rPr lang="en-US" altLang="ja-JP" smtClean="0">
                <a:latin typeface="Arial" pitchFamily="-1" charset="0"/>
                <a:ea typeface="ＭＳ Ｐゴシック" pitchFamily="-1" charset="-128"/>
                <a:cs typeface="ＭＳ Ｐゴシック" pitchFamily="-1" charset="-128"/>
              </a:rPr>
              <a:t>2011/9/27</a:t>
            </a:r>
            <a:endParaRPr lang="en-US" altLang="ja-JP">
              <a:latin typeface="Arial" pitchFamily="-1" charset="0"/>
              <a:ea typeface="ＭＳ Ｐゴシック" pitchFamily="-1" charset="-128"/>
              <a:cs typeface="ＭＳ Ｐゴシック" pitchFamily="-1" charset="-128"/>
            </a:endParaRPr>
          </a:p>
        </p:txBody>
      </p:sp>
      <p:sp>
        <p:nvSpPr>
          <p:cNvPr id="82947" name="スライド番号プレースホルダ 2"/>
          <p:cNvSpPr>
            <a:spLocks noGrp="1"/>
          </p:cNvSpPr>
          <p:nvPr>
            <p:ph type="sldNum" sz="quarter" idx="11"/>
          </p:nvPr>
        </p:nvSpPr>
        <p:spPr>
          <a:xfrm>
            <a:off x="8535195" y="6373813"/>
            <a:ext cx="579437" cy="365125"/>
          </a:xfrm>
          <a:noFill/>
        </p:spPr>
        <p:txBody>
          <a:bodyPr/>
          <a:lstStyle/>
          <a:p>
            <a:fld id="{D4F1F891-1D73-A24C-89E6-142C3B81F795}" type="slidenum">
              <a:rPr lang="en-US" altLang="ja-JP" smtClean="0">
                <a:latin typeface="Arial" pitchFamily="-1" charset="0"/>
                <a:ea typeface="ＭＳ Ｐゴシック" pitchFamily="-1" charset="-128"/>
                <a:cs typeface="ＭＳ Ｐゴシック" pitchFamily="-1" charset="-128"/>
              </a:rPr>
              <a:pPr/>
              <a:t>70</a:t>
            </a:fld>
            <a:endParaRPr lang="en-US" altLang="ja-JP" smtClean="0">
              <a:latin typeface="Arial" pitchFamily="-1" charset="0"/>
              <a:ea typeface="ＭＳ Ｐゴシック" pitchFamily="-1" charset="-128"/>
              <a:cs typeface="ＭＳ Ｐゴシック" pitchFamily="-1" charset="-128"/>
            </a:endParaRPr>
          </a:p>
        </p:txBody>
      </p:sp>
      <p:pic>
        <p:nvPicPr>
          <p:cNvPr id="82948" name="グラフ 80"/>
          <p:cNvPicPr>
            <a:picLocks noChangeArrowheads="1"/>
          </p:cNvPicPr>
          <p:nvPr/>
        </p:nvPicPr>
        <p:blipFill>
          <a:blip r:embed="rId4"/>
          <a:srcRect/>
          <a:stretch>
            <a:fillRect/>
          </a:stretch>
        </p:blipFill>
        <p:spPr bwMode="auto">
          <a:xfrm>
            <a:off x="2609851" y="639763"/>
            <a:ext cx="3370263" cy="6010275"/>
          </a:xfrm>
          <a:prstGeom prst="rect">
            <a:avLst/>
          </a:prstGeom>
          <a:solidFill>
            <a:schemeClr val="bg1"/>
          </a:solidFill>
          <a:ln w="9525">
            <a:noFill/>
            <a:miter lim="800000"/>
            <a:headEnd/>
            <a:tailEnd/>
          </a:ln>
        </p:spPr>
      </p:pic>
      <p:sp>
        <p:nvSpPr>
          <p:cNvPr id="82949" name="正方形/長方形 27"/>
          <p:cNvSpPr>
            <a:spLocks noChangeArrowheads="1"/>
          </p:cNvSpPr>
          <p:nvPr/>
        </p:nvSpPr>
        <p:spPr bwMode="auto">
          <a:xfrm>
            <a:off x="0" y="928690"/>
            <a:ext cx="2286000" cy="1015663"/>
          </a:xfrm>
          <a:prstGeom prst="rect">
            <a:avLst/>
          </a:prstGeom>
          <a:noFill/>
          <a:ln w="9525">
            <a:noFill/>
            <a:miter lim="800000"/>
            <a:headEnd/>
            <a:tailEnd/>
          </a:ln>
        </p:spPr>
        <p:txBody>
          <a:bodyPr>
            <a:prstTxWarp prst="textNoShape">
              <a:avLst/>
            </a:prstTxWarp>
            <a:spAutoFit/>
          </a:bodyPr>
          <a:lstStyle/>
          <a:p>
            <a:r>
              <a:rPr lang="en-US" altLang="ja-JP" sz="2000" b="1" u="sng">
                <a:ea typeface="Times New Roman" pitchFamily="-1" charset="0"/>
                <a:cs typeface="Times New Roman" pitchFamily="-1" charset="0"/>
              </a:rPr>
              <a:t>Mangetic structure of Sr</a:t>
            </a:r>
            <a:r>
              <a:rPr lang="en-US" altLang="ja-JP" sz="2000" b="1" u="sng" baseline="-25000">
                <a:ea typeface="Times New Roman" pitchFamily="-1" charset="0"/>
                <a:cs typeface="Times New Roman" pitchFamily="-1" charset="0"/>
              </a:rPr>
              <a:t>2</a:t>
            </a:r>
            <a:r>
              <a:rPr lang="en-US" altLang="ja-JP" sz="2000" b="1" u="sng">
                <a:ea typeface="Times New Roman" pitchFamily="-1" charset="0"/>
                <a:cs typeface="Times New Roman" pitchFamily="-1" charset="0"/>
              </a:rPr>
              <a:t>Fe</a:t>
            </a:r>
            <a:r>
              <a:rPr lang="en-US" altLang="ja-JP" sz="2000" b="1" u="sng" baseline="-25000">
                <a:ea typeface="Times New Roman" pitchFamily="-1" charset="0"/>
                <a:cs typeface="Times New Roman" pitchFamily="-1" charset="0"/>
              </a:rPr>
              <a:t>2</a:t>
            </a:r>
            <a:r>
              <a:rPr lang="en-US" altLang="ja-JP" sz="2000" b="1" u="sng">
                <a:ea typeface="Times New Roman" pitchFamily="-1" charset="0"/>
                <a:cs typeface="Times New Roman" pitchFamily="-1" charset="0"/>
              </a:rPr>
              <a:t>O</a:t>
            </a:r>
            <a:r>
              <a:rPr lang="en-US" altLang="ja-JP" sz="2000" b="1" u="sng" baseline="-25000">
                <a:ea typeface="Times New Roman" pitchFamily="-1" charset="0"/>
                <a:cs typeface="Times New Roman" pitchFamily="-1" charset="0"/>
              </a:rPr>
              <a:t>5</a:t>
            </a:r>
          </a:p>
        </p:txBody>
      </p:sp>
      <p:cxnSp>
        <p:nvCxnSpPr>
          <p:cNvPr id="31" name="直線矢印コネクタ 30"/>
          <p:cNvCxnSpPr/>
          <p:nvPr/>
        </p:nvCxnSpPr>
        <p:spPr>
          <a:xfrm rot="10800000">
            <a:off x="1857377" y="5618164"/>
            <a:ext cx="428625"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951" name="Text Box 348"/>
          <p:cNvSpPr txBox="1">
            <a:spLocks noChangeArrowheads="1"/>
          </p:cNvSpPr>
          <p:nvPr/>
        </p:nvSpPr>
        <p:spPr bwMode="auto">
          <a:xfrm>
            <a:off x="3360739" y="6448425"/>
            <a:ext cx="1928812" cy="338554"/>
          </a:xfrm>
          <a:prstGeom prst="rect">
            <a:avLst/>
          </a:prstGeom>
          <a:noFill/>
          <a:ln w="9525">
            <a:noFill/>
            <a:miter lim="800000"/>
            <a:headEnd/>
            <a:tailEnd/>
          </a:ln>
        </p:spPr>
        <p:txBody>
          <a:bodyPr>
            <a:prstTxWarp prst="textNoShape">
              <a:avLst/>
            </a:prstTxWarp>
            <a:spAutoFit/>
          </a:bodyPr>
          <a:lstStyle/>
          <a:p>
            <a:pPr algn="ctr"/>
            <a:r>
              <a:rPr lang="en-US" altLang="ja-JP" sz="1600">
                <a:ea typeface="Times New Roman" pitchFamily="-1" charset="0"/>
                <a:cs typeface="Times New Roman" pitchFamily="-1" charset="0"/>
              </a:rPr>
              <a:t>Energy loss (eV)</a:t>
            </a:r>
          </a:p>
        </p:txBody>
      </p:sp>
      <p:pic>
        <p:nvPicPr>
          <p:cNvPr id="82952" name="Picture 2" descr="C:\Users\emcc\Desktop\m2.bmp"/>
          <p:cNvPicPr>
            <a:picLocks noChangeAspect="1" noChangeArrowheads="1"/>
          </p:cNvPicPr>
          <p:nvPr/>
        </p:nvPicPr>
        <p:blipFill>
          <a:blip r:embed="rId5"/>
          <a:srcRect l="26553" t="35252" r="29532" b="8934"/>
          <a:stretch>
            <a:fillRect/>
          </a:stretch>
        </p:blipFill>
        <p:spPr bwMode="auto">
          <a:xfrm>
            <a:off x="6786565" y="733426"/>
            <a:ext cx="1665287" cy="2805113"/>
          </a:xfrm>
          <a:prstGeom prst="rect">
            <a:avLst/>
          </a:prstGeom>
          <a:noFill/>
          <a:ln w="9525">
            <a:noFill/>
            <a:miter lim="800000"/>
            <a:headEnd/>
            <a:tailEnd/>
          </a:ln>
        </p:spPr>
      </p:pic>
      <p:cxnSp>
        <p:nvCxnSpPr>
          <p:cNvPr id="82953" name="直線コネクタ 39"/>
          <p:cNvCxnSpPr>
            <a:cxnSpLocks noChangeShapeType="1"/>
          </p:cNvCxnSpPr>
          <p:nvPr/>
        </p:nvCxnSpPr>
        <p:spPr bwMode="auto">
          <a:xfrm>
            <a:off x="4483100" y="981075"/>
            <a:ext cx="323851" cy="1588"/>
          </a:xfrm>
          <a:prstGeom prst="line">
            <a:avLst/>
          </a:prstGeom>
          <a:noFill/>
          <a:ln w="28575">
            <a:solidFill>
              <a:srgbClr val="000000"/>
            </a:solidFill>
            <a:round/>
            <a:headEnd/>
            <a:tailEnd/>
          </a:ln>
        </p:spPr>
      </p:cxnSp>
      <p:sp>
        <p:nvSpPr>
          <p:cNvPr id="82954" name="Text Box 348"/>
          <p:cNvSpPr txBox="1">
            <a:spLocks noChangeArrowheads="1"/>
          </p:cNvSpPr>
          <p:nvPr/>
        </p:nvSpPr>
        <p:spPr bwMode="auto">
          <a:xfrm>
            <a:off x="4786314" y="790575"/>
            <a:ext cx="1214437" cy="307777"/>
          </a:xfrm>
          <a:prstGeom prst="rect">
            <a:avLst/>
          </a:prstGeom>
          <a:noFill/>
          <a:ln w="9525">
            <a:noFill/>
            <a:miter lim="800000"/>
            <a:headEnd/>
            <a:tailEnd/>
          </a:ln>
        </p:spPr>
        <p:txBody>
          <a:bodyPr>
            <a:prstTxWarp prst="textNoShape">
              <a:avLst/>
            </a:prstTxWarp>
            <a:spAutoFit/>
          </a:bodyPr>
          <a:lstStyle/>
          <a:p>
            <a:r>
              <a:rPr lang="en-US" altLang="ja-JP" sz="1400" b="1">
                <a:solidFill>
                  <a:srgbClr val="0066FF"/>
                </a:solidFill>
                <a:ea typeface="Times New Roman" pitchFamily="-1" charset="0"/>
                <a:cs typeface="Times New Roman" pitchFamily="-1" charset="0"/>
              </a:rPr>
              <a:t>up + down</a:t>
            </a:r>
          </a:p>
        </p:txBody>
      </p:sp>
      <p:sp>
        <p:nvSpPr>
          <p:cNvPr id="82955" name="Text Box 348"/>
          <p:cNvSpPr txBox="1">
            <a:spLocks noChangeArrowheads="1"/>
          </p:cNvSpPr>
          <p:nvPr/>
        </p:nvSpPr>
        <p:spPr bwMode="auto">
          <a:xfrm>
            <a:off x="4797424" y="958851"/>
            <a:ext cx="642939" cy="307777"/>
          </a:xfrm>
          <a:prstGeom prst="rect">
            <a:avLst/>
          </a:prstGeom>
          <a:noFill/>
          <a:ln w="9525">
            <a:noFill/>
            <a:miter lim="800000"/>
            <a:headEnd/>
            <a:tailEnd/>
          </a:ln>
        </p:spPr>
        <p:txBody>
          <a:bodyPr>
            <a:prstTxWarp prst="textNoShape">
              <a:avLst/>
            </a:prstTxWarp>
            <a:spAutoFit/>
          </a:bodyPr>
          <a:lstStyle/>
          <a:p>
            <a:r>
              <a:rPr lang="en-US" altLang="ja-JP" sz="1400" b="1">
                <a:solidFill>
                  <a:srgbClr val="0066FF"/>
                </a:solidFill>
                <a:ea typeface="Times New Roman" pitchFamily="-1" charset="0"/>
                <a:cs typeface="Times New Roman" pitchFamily="-1" charset="0"/>
              </a:rPr>
              <a:t>up</a:t>
            </a:r>
          </a:p>
        </p:txBody>
      </p:sp>
      <p:sp>
        <p:nvSpPr>
          <p:cNvPr id="82956" name="Text Box 348"/>
          <p:cNvSpPr txBox="1">
            <a:spLocks noChangeArrowheads="1"/>
          </p:cNvSpPr>
          <p:nvPr/>
        </p:nvSpPr>
        <p:spPr bwMode="auto">
          <a:xfrm>
            <a:off x="4797424" y="1123950"/>
            <a:ext cx="642939" cy="307777"/>
          </a:xfrm>
          <a:prstGeom prst="rect">
            <a:avLst/>
          </a:prstGeom>
          <a:noFill/>
          <a:ln w="9525">
            <a:noFill/>
            <a:miter lim="800000"/>
            <a:headEnd/>
            <a:tailEnd/>
          </a:ln>
        </p:spPr>
        <p:txBody>
          <a:bodyPr>
            <a:prstTxWarp prst="textNoShape">
              <a:avLst/>
            </a:prstTxWarp>
            <a:spAutoFit/>
          </a:bodyPr>
          <a:lstStyle/>
          <a:p>
            <a:r>
              <a:rPr lang="en-US" altLang="ja-JP" sz="1400" b="1">
                <a:solidFill>
                  <a:srgbClr val="0066FF"/>
                </a:solidFill>
                <a:ea typeface="Times New Roman" pitchFamily="-1" charset="0"/>
                <a:cs typeface="Times New Roman" pitchFamily="-1" charset="0"/>
              </a:rPr>
              <a:t>down</a:t>
            </a:r>
          </a:p>
        </p:txBody>
      </p:sp>
      <p:cxnSp>
        <p:nvCxnSpPr>
          <p:cNvPr id="44" name="直線コネクタ 43"/>
          <p:cNvCxnSpPr/>
          <p:nvPr/>
        </p:nvCxnSpPr>
        <p:spPr>
          <a:xfrm>
            <a:off x="4473575" y="1135064"/>
            <a:ext cx="323851"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4473575" y="1306514"/>
            <a:ext cx="323851" cy="158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82959" name="テキスト ボックス 95"/>
          <p:cNvSpPr txBox="1">
            <a:spLocks noChangeArrowheads="1"/>
          </p:cNvSpPr>
          <p:nvPr/>
        </p:nvSpPr>
        <p:spPr bwMode="auto">
          <a:xfrm>
            <a:off x="6677026" y="2805113"/>
            <a:ext cx="803901" cy="369332"/>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1.94Å</a:t>
            </a:r>
          </a:p>
        </p:txBody>
      </p:sp>
      <p:sp>
        <p:nvSpPr>
          <p:cNvPr id="82960" name="テキスト ボックス 96"/>
          <p:cNvSpPr txBox="1">
            <a:spLocks noChangeArrowheads="1"/>
          </p:cNvSpPr>
          <p:nvPr/>
        </p:nvSpPr>
        <p:spPr bwMode="auto">
          <a:xfrm>
            <a:off x="7858126" y="2149475"/>
            <a:ext cx="932279" cy="369332"/>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2.217Å</a:t>
            </a:r>
          </a:p>
        </p:txBody>
      </p:sp>
      <p:cxnSp>
        <p:nvCxnSpPr>
          <p:cNvPr id="82961" name="直線矢印コネクタ 97"/>
          <p:cNvCxnSpPr>
            <a:cxnSpLocks noChangeShapeType="1"/>
          </p:cNvCxnSpPr>
          <p:nvPr/>
        </p:nvCxnSpPr>
        <p:spPr bwMode="auto">
          <a:xfrm rot="16200000" flipV="1">
            <a:off x="7569201" y="1624014"/>
            <a:ext cx="468313" cy="179387"/>
          </a:xfrm>
          <a:prstGeom prst="straightConnector1">
            <a:avLst/>
          </a:prstGeom>
          <a:noFill/>
          <a:ln w="38100">
            <a:solidFill>
              <a:schemeClr val="accent1"/>
            </a:solidFill>
            <a:round/>
            <a:headEnd type="arrow" w="med" len="med"/>
            <a:tailEnd type="arrow" w="med" len="med"/>
          </a:ln>
        </p:spPr>
      </p:cxnSp>
      <p:sp>
        <p:nvSpPr>
          <p:cNvPr id="82962" name="テキスト ボックス 98"/>
          <p:cNvSpPr txBox="1">
            <a:spLocks noChangeArrowheads="1"/>
          </p:cNvSpPr>
          <p:nvPr/>
        </p:nvSpPr>
        <p:spPr bwMode="auto">
          <a:xfrm>
            <a:off x="7858126" y="1435100"/>
            <a:ext cx="803901" cy="369332"/>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1.82Å</a:t>
            </a:r>
          </a:p>
        </p:txBody>
      </p:sp>
      <p:cxnSp>
        <p:nvCxnSpPr>
          <p:cNvPr id="82963" name="直線矢印コネクタ 99"/>
          <p:cNvCxnSpPr>
            <a:cxnSpLocks noChangeShapeType="1"/>
          </p:cNvCxnSpPr>
          <p:nvPr/>
        </p:nvCxnSpPr>
        <p:spPr bwMode="auto">
          <a:xfrm rot="10800000">
            <a:off x="6996114" y="1590675"/>
            <a:ext cx="576263" cy="1588"/>
          </a:xfrm>
          <a:prstGeom prst="straightConnector1">
            <a:avLst/>
          </a:prstGeom>
          <a:noFill/>
          <a:ln w="38100">
            <a:solidFill>
              <a:srgbClr val="0066FF"/>
            </a:solidFill>
            <a:round/>
            <a:headEnd type="arrow" w="med" len="med"/>
            <a:tailEnd type="arrow" w="med" len="med"/>
          </a:ln>
        </p:spPr>
      </p:cxnSp>
      <p:sp>
        <p:nvSpPr>
          <p:cNvPr id="82964" name="テキスト ボックス 100"/>
          <p:cNvSpPr txBox="1">
            <a:spLocks noChangeArrowheads="1"/>
          </p:cNvSpPr>
          <p:nvPr/>
        </p:nvSpPr>
        <p:spPr bwMode="auto">
          <a:xfrm>
            <a:off x="6786565" y="1649414"/>
            <a:ext cx="803901" cy="369332"/>
          </a:xfrm>
          <a:prstGeom prst="rect">
            <a:avLst/>
          </a:prstGeom>
          <a:solidFill>
            <a:srgbClr val="CCFFCC"/>
          </a:solidFill>
          <a:ln w="9525">
            <a:noFill/>
            <a:miter lim="800000"/>
            <a:headEnd/>
            <a:tailEnd/>
          </a:ln>
        </p:spPr>
        <p:txBody>
          <a:bodyPr wrap="none">
            <a:prstTxWarp prst="textNoShape">
              <a:avLst/>
            </a:prstTxWarp>
            <a:spAutoFit/>
          </a:bodyPr>
          <a:lstStyle/>
          <a:p>
            <a:r>
              <a:rPr lang="en-US" altLang="ja-JP" b="1">
                <a:ea typeface="Times New Roman" pitchFamily="-1" charset="0"/>
                <a:cs typeface="Times New Roman" pitchFamily="-1" charset="0"/>
              </a:rPr>
              <a:t>2.04Å</a:t>
            </a:r>
          </a:p>
        </p:txBody>
      </p:sp>
      <p:cxnSp>
        <p:nvCxnSpPr>
          <p:cNvPr id="82965" name="直線矢印コネクタ 101"/>
          <p:cNvCxnSpPr>
            <a:cxnSpLocks noChangeShapeType="1"/>
          </p:cNvCxnSpPr>
          <p:nvPr/>
        </p:nvCxnSpPr>
        <p:spPr bwMode="auto">
          <a:xfrm rot="5400000">
            <a:off x="7539833" y="2267744"/>
            <a:ext cx="569912" cy="76200"/>
          </a:xfrm>
          <a:prstGeom prst="straightConnector1">
            <a:avLst/>
          </a:prstGeom>
          <a:noFill/>
          <a:ln w="38100">
            <a:solidFill>
              <a:srgbClr val="0066FF"/>
            </a:solidFill>
            <a:round/>
            <a:headEnd type="arrow" w="med" len="med"/>
            <a:tailEnd type="arrow" w="med" len="med"/>
          </a:ln>
        </p:spPr>
      </p:cxnSp>
      <p:cxnSp>
        <p:nvCxnSpPr>
          <p:cNvPr id="82966" name="直線矢印コネクタ 103"/>
          <p:cNvCxnSpPr>
            <a:cxnSpLocks noChangeShapeType="1"/>
          </p:cNvCxnSpPr>
          <p:nvPr/>
        </p:nvCxnSpPr>
        <p:spPr bwMode="auto">
          <a:xfrm rot="10800000">
            <a:off x="7000877" y="2803526"/>
            <a:ext cx="576263" cy="1588"/>
          </a:xfrm>
          <a:prstGeom prst="straightConnector1">
            <a:avLst/>
          </a:prstGeom>
          <a:noFill/>
          <a:ln w="38100">
            <a:solidFill>
              <a:srgbClr val="0066FF"/>
            </a:solidFill>
            <a:round/>
            <a:headEnd type="arrow" w="med" len="med"/>
            <a:tailEnd type="arrow" w="med" len="med"/>
          </a:ln>
        </p:spPr>
      </p:cxnSp>
      <p:grpSp>
        <p:nvGrpSpPr>
          <p:cNvPr id="2" name="Group 127"/>
          <p:cNvGrpSpPr>
            <a:grpSpLocks/>
          </p:cNvGrpSpPr>
          <p:nvPr/>
        </p:nvGrpSpPr>
        <p:grpSpPr bwMode="auto">
          <a:xfrm>
            <a:off x="3284539" y="4154489"/>
            <a:ext cx="3597275" cy="1120775"/>
            <a:chOff x="2069" y="2617"/>
            <a:chExt cx="2266" cy="706"/>
          </a:xfrm>
        </p:grpSpPr>
        <p:cxnSp>
          <p:nvCxnSpPr>
            <p:cNvPr id="83047" name="直線矢印コネクタ 105"/>
            <p:cNvCxnSpPr>
              <a:cxnSpLocks noChangeShapeType="1"/>
            </p:cNvCxnSpPr>
            <p:nvPr/>
          </p:nvCxnSpPr>
          <p:spPr bwMode="auto">
            <a:xfrm flipV="1">
              <a:off x="2069" y="3054"/>
              <a:ext cx="2198" cy="269"/>
            </a:xfrm>
            <a:prstGeom prst="straightConnector1">
              <a:avLst/>
            </a:prstGeom>
            <a:noFill/>
            <a:ln w="28575">
              <a:solidFill>
                <a:schemeClr val="hlink"/>
              </a:solidFill>
              <a:prstDash val="sysDash"/>
              <a:round/>
              <a:headEnd/>
              <a:tailEnd type="arrow" w="med" len="med"/>
            </a:ln>
          </p:spPr>
        </p:cxnSp>
        <p:cxnSp>
          <p:nvCxnSpPr>
            <p:cNvPr id="83048" name="直線矢印コネクタ 109"/>
            <p:cNvCxnSpPr>
              <a:cxnSpLocks noChangeShapeType="1"/>
            </p:cNvCxnSpPr>
            <p:nvPr/>
          </p:nvCxnSpPr>
          <p:spPr bwMode="auto">
            <a:xfrm>
              <a:off x="2252" y="2617"/>
              <a:ext cx="2053" cy="170"/>
            </a:xfrm>
            <a:prstGeom prst="straightConnector1">
              <a:avLst/>
            </a:prstGeom>
            <a:noFill/>
            <a:ln w="28575">
              <a:solidFill>
                <a:schemeClr val="hlink"/>
              </a:solidFill>
              <a:prstDash val="sysDash"/>
              <a:round/>
              <a:headEnd/>
              <a:tailEnd type="arrow" w="med" len="med"/>
            </a:ln>
          </p:spPr>
        </p:cxnSp>
        <p:cxnSp>
          <p:nvCxnSpPr>
            <p:cNvPr id="83049" name="直線矢印コネクタ 111"/>
            <p:cNvCxnSpPr>
              <a:cxnSpLocks noChangeShapeType="1"/>
            </p:cNvCxnSpPr>
            <p:nvPr/>
          </p:nvCxnSpPr>
          <p:spPr bwMode="auto">
            <a:xfrm>
              <a:off x="2099" y="2671"/>
              <a:ext cx="2236" cy="541"/>
            </a:xfrm>
            <a:prstGeom prst="straightConnector1">
              <a:avLst/>
            </a:prstGeom>
            <a:noFill/>
            <a:ln w="28575">
              <a:solidFill>
                <a:schemeClr val="hlink"/>
              </a:solidFill>
              <a:prstDash val="sysDash"/>
              <a:round/>
              <a:headEnd/>
              <a:tailEnd type="arrow" w="med" len="med"/>
            </a:ln>
          </p:spPr>
        </p:cxnSp>
      </p:grpSp>
      <p:sp>
        <p:nvSpPr>
          <p:cNvPr id="82968" name="正方形/長方形 83"/>
          <p:cNvSpPr>
            <a:spLocks noChangeArrowheads="1"/>
          </p:cNvSpPr>
          <p:nvPr/>
        </p:nvSpPr>
        <p:spPr bwMode="auto">
          <a:xfrm>
            <a:off x="3575051" y="-129526"/>
            <a:ext cx="2857500" cy="584776"/>
          </a:xfrm>
          <a:prstGeom prst="rect">
            <a:avLst/>
          </a:prstGeom>
          <a:noFill/>
          <a:ln w="9525">
            <a:noFill/>
            <a:miter lim="800000"/>
            <a:headEnd/>
            <a:tailEnd/>
          </a:ln>
        </p:spPr>
        <p:txBody>
          <a:bodyPr>
            <a:prstTxWarp prst="textNoShape">
              <a:avLst/>
            </a:prstTxWarp>
            <a:spAutoFit/>
          </a:bodyPr>
          <a:lstStyle/>
          <a:p>
            <a:r>
              <a:rPr lang="en-US" altLang="ja-JP" sz="3200" dirty="0">
                <a:solidFill>
                  <a:srgbClr val="0000FF"/>
                </a:solidFill>
                <a:ea typeface="Times New Roman" pitchFamily="-1" charset="0"/>
                <a:cs typeface="Times New Roman" pitchFamily="-1" charset="0"/>
              </a:rPr>
              <a:t>FeO</a:t>
            </a:r>
            <a:r>
              <a:rPr lang="en-US" altLang="ja-JP" sz="3200" baseline="-25000" dirty="0">
                <a:solidFill>
                  <a:srgbClr val="0000FF"/>
                </a:solidFill>
                <a:ea typeface="Times New Roman" pitchFamily="-1" charset="0"/>
                <a:cs typeface="Times New Roman" pitchFamily="-1" charset="0"/>
              </a:rPr>
              <a:t>6</a:t>
            </a:r>
            <a:r>
              <a:rPr lang="en-US" altLang="ja-JP" sz="3200" dirty="0">
                <a:solidFill>
                  <a:srgbClr val="0000FF"/>
                </a:solidFill>
                <a:ea typeface="Times New Roman" pitchFamily="-1" charset="0"/>
                <a:cs typeface="Times New Roman" pitchFamily="-1" charset="0"/>
              </a:rPr>
              <a:t> site</a:t>
            </a:r>
          </a:p>
        </p:txBody>
      </p:sp>
      <p:sp>
        <p:nvSpPr>
          <p:cNvPr id="82969" name="Text Box 348"/>
          <p:cNvSpPr txBox="1">
            <a:spLocks noChangeArrowheads="1"/>
          </p:cNvSpPr>
          <p:nvPr/>
        </p:nvSpPr>
        <p:spPr bwMode="auto">
          <a:xfrm rot="-5400000">
            <a:off x="70645" y="3334336"/>
            <a:ext cx="5286375" cy="338554"/>
          </a:xfrm>
          <a:prstGeom prst="rect">
            <a:avLst/>
          </a:prstGeom>
          <a:noFill/>
          <a:ln w="9525">
            <a:noFill/>
            <a:miter lim="800000"/>
            <a:headEnd/>
            <a:tailEnd/>
          </a:ln>
        </p:spPr>
        <p:txBody>
          <a:bodyPr>
            <a:prstTxWarp prst="textNoShape">
              <a:avLst/>
            </a:prstTxWarp>
            <a:spAutoFit/>
          </a:bodyPr>
          <a:lstStyle/>
          <a:p>
            <a:pPr algn="ctr"/>
            <a:r>
              <a:rPr lang="en-US" altLang="ja-JP" sz="1600" b="1">
                <a:solidFill>
                  <a:schemeClr val="bg2"/>
                </a:solidFill>
                <a:ea typeface="Times New Roman" pitchFamily="-1" charset="0"/>
                <a:cs typeface="Times New Roman" pitchFamily="-1" charset="0"/>
              </a:rPr>
              <a:t>Intensity (arb. unit)</a:t>
            </a:r>
          </a:p>
        </p:txBody>
      </p:sp>
      <p:sp>
        <p:nvSpPr>
          <p:cNvPr id="82970" name="正方形/長方形 353"/>
          <p:cNvSpPr>
            <a:spLocks noChangeArrowheads="1"/>
          </p:cNvSpPr>
          <p:nvPr/>
        </p:nvSpPr>
        <p:spPr bwMode="auto">
          <a:xfrm>
            <a:off x="3481267" y="370533"/>
            <a:ext cx="3206878" cy="461665"/>
          </a:xfrm>
          <a:prstGeom prst="rect">
            <a:avLst/>
          </a:prstGeom>
          <a:noFill/>
          <a:ln w="9525">
            <a:noFill/>
            <a:miter lim="800000"/>
            <a:headEnd/>
            <a:tailEnd/>
          </a:ln>
        </p:spPr>
        <p:txBody>
          <a:bodyPr wrap="none">
            <a:prstTxWarp prst="textNoShape">
              <a:avLst/>
            </a:prstTxWarp>
            <a:spAutoFit/>
          </a:bodyPr>
          <a:lstStyle/>
          <a:p>
            <a:r>
              <a:rPr lang="en-US" altLang="ja-JP" sz="2400" dirty="0">
                <a:ea typeface="Times New Roman" pitchFamily="-1" charset="0"/>
                <a:cs typeface="Times New Roman" pitchFamily="-1" charset="0"/>
              </a:rPr>
              <a:t>O K-edge of FeO</a:t>
            </a:r>
            <a:r>
              <a:rPr lang="en-US" altLang="ja-JP" sz="2400" baseline="-25000" dirty="0">
                <a:ea typeface="Times New Roman" pitchFamily="-1" charset="0"/>
                <a:cs typeface="Times New Roman" pitchFamily="-1" charset="0"/>
              </a:rPr>
              <a:t>6</a:t>
            </a:r>
            <a:r>
              <a:rPr lang="en-US" altLang="ja-JP" sz="2400" dirty="0">
                <a:ea typeface="Times New Roman" pitchFamily="-1" charset="0"/>
                <a:cs typeface="Times New Roman" pitchFamily="-1" charset="0"/>
              </a:rPr>
              <a:t> site </a:t>
            </a:r>
            <a:endParaRPr lang="en-US" altLang="ja-JP" sz="2400" baseline="-25000" dirty="0">
              <a:ea typeface="Times New Roman" pitchFamily="-1" charset="0"/>
              <a:cs typeface="Times New Roman" pitchFamily="-1" charset="0"/>
            </a:endParaRPr>
          </a:p>
        </p:txBody>
      </p:sp>
      <p:grpSp>
        <p:nvGrpSpPr>
          <p:cNvPr id="3" name="Group 128"/>
          <p:cNvGrpSpPr>
            <a:grpSpLocks/>
          </p:cNvGrpSpPr>
          <p:nvPr/>
        </p:nvGrpSpPr>
        <p:grpSpPr bwMode="auto">
          <a:xfrm>
            <a:off x="5840421" y="3833814"/>
            <a:ext cx="3548063" cy="1928812"/>
            <a:chOff x="3645" y="2415"/>
            <a:chExt cx="2235" cy="1215"/>
          </a:xfrm>
        </p:grpSpPr>
        <p:cxnSp>
          <p:nvCxnSpPr>
            <p:cNvPr id="49" name="直線コネクタ 48"/>
            <p:cNvCxnSpPr/>
            <p:nvPr/>
          </p:nvCxnSpPr>
          <p:spPr>
            <a:xfrm>
              <a:off x="3975" y="2944"/>
              <a:ext cx="204"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3975" y="3384"/>
              <a:ext cx="204"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4380" y="2800"/>
              <a:ext cx="2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4380" y="3025"/>
              <a:ext cx="2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4380" y="3295"/>
              <a:ext cx="2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4380" y="3475"/>
              <a:ext cx="29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4208" y="2813"/>
              <a:ext cx="164" cy="11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4195" y="2942"/>
              <a:ext cx="177" cy="9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4196" y="3304"/>
              <a:ext cx="165" cy="9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4200" y="3400"/>
              <a:ext cx="180" cy="6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3025" name="Text Box 10"/>
            <p:cNvSpPr txBox="1">
              <a:spLocks noChangeArrowheads="1"/>
            </p:cNvSpPr>
            <p:nvPr/>
          </p:nvSpPr>
          <p:spPr bwMode="auto">
            <a:xfrm>
              <a:off x="3645" y="2789"/>
              <a:ext cx="315" cy="301"/>
            </a:xfrm>
            <a:prstGeom prst="rect">
              <a:avLst/>
            </a:prstGeom>
            <a:noFill/>
            <a:ln w="9525">
              <a:noFill/>
              <a:miter lim="800000"/>
              <a:headEnd/>
              <a:tailEnd/>
            </a:ln>
          </p:spPr>
          <p:txBody>
            <a:bodyPr lIns="74295" tIns="8890" rIns="74295" bIns="8890">
              <a:prstTxWarp prst="textNoShape">
                <a:avLst/>
              </a:prstTxWarp>
            </a:bodyPr>
            <a:lstStyle/>
            <a:p>
              <a:pPr algn="ctr"/>
              <a:r>
                <a:rPr lang="en-US" altLang="ja-JP" sz="2400" b="1">
                  <a:ea typeface="HGP明朝E" pitchFamily="18" charset="-128"/>
                  <a:cs typeface="HGP明朝E" pitchFamily="18" charset="-128"/>
                </a:rPr>
                <a:t>e</a:t>
              </a:r>
              <a:r>
                <a:rPr lang="en-US" altLang="ja-JP" sz="2400" b="1" baseline="-25000">
                  <a:ea typeface="HGP明朝E" pitchFamily="18" charset="-128"/>
                  <a:cs typeface="HGP明朝E" pitchFamily="18" charset="-128"/>
                </a:rPr>
                <a:t>g</a:t>
              </a:r>
              <a:endParaRPr lang="ja-JP">
                <a:latin typeface="Arial" pitchFamily="-1" charset="0"/>
              </a:endParaRPr>
            </a:p>
          </p:txBody>
        </p:sp>
        <p:sp>
          <p:nvSpPr>
            <p:cNvPr id="83026" name="Text Box 10"/>
            <p:cNvSpPr txBox="1">
              <a:spLocks noChangeArrowheads="1"/>
            </p:cNvSpPr>
            <p:nvPr/>
          </p:nvSpPr>
          <p:spPr bwMode="auto">
            <a:xfrm>
              <a:off x="3660" y="3232"/>
              <a:ext cx="315" cy="301"/>
            </a:xfrm>
            <a:prstGeom prst="rect">
              <a:avLst/>
            </a:prstGeom>
            <a:noFill/>
            <a:ln w="9525">
              <a:noFill/>
              <a:miter lim="800000"/>
              <a:headEnd/>
              <a:tailEnd/>
            </a:ln>
          </p:spPr>
          <p:txBody>
            <a:bodyPr lIns="74295" tIns="8890" rIns="74295" bIns="8890">
              <a:prstTxWarp prst="textNoShape">
                <a:avLst/>
              </a:prstTxWarp>
            </a:bodyPr>
            <a:lstStyle/>
            <a:p>
              <a:pPr algn="ctr"/>
              <a:r>
                <a:rPr lang="en-US" altLang="ja-JP" sz="2400" b="1">
                  <a:ea typeface="HGP明朝E" pitchFamily="18" charset="-128"/>
                  <a:cs typeface="HGP明朝E" pitchFamily="18" charset="-128"/>
                </a:rPr>
                <a:t>t</a:t>
              </a:r>
              <a:r>
                <a:rPr lang="en-US" altLang="ja-JP" sz="2400" b="1" baseline="-25000">
                  <a:ea typeface="HGP明朝E" pitchFamily="18" charset="-128"/>
                  <a:cs typeface="HGP明朝E" pitchFamily="18" charset="-128"/>
                </a:rPr>
                <a:t>2g</a:t>
              </a:r>
              <a:endParaRPr lang="ja-JP">
                <a:latin typeface="Arial" pitchFamily="-1" charset="0"/>
              </a:endParaRPr>
            </a:p>
          </p:txBody>
        </p:sp>
        <p:sp>
          <p:nvSpPr>
            <p:cNvPr id="83027" name="Text Box 10"/>
            <p:cNvSpPr txBox="1">
              <a:spLocks noChangeArrowheads="1"/>
            </p:cNvSpPr>
            <p:nvPr/>
          </p:nvSpPr>
          <p:spPr bwMode="auto">
            <a:xfrm>
              <a:off x="5040" y="2703"/>
              <a:ext cx="540" cy="301"/>
            </a:xfrm>
            <a:prstGeom prst="rect">
              <a:avLst/>
            </a:prstGeom>
            <a:noFill/>
            <a:ln w="9525">
              <a:noFill/>
              <a:miter lim="800000"/>
              <a:headEnd/>
              <a:tailEnd/>
            </a:ln>
          </p:spPr>
          <p:txBody>
            <a:bodyPr lIns="74295" tIns="8890" rIns="74295" bIns="8890">
              <a:prstTxWarp prst="textNoShape">
                <a:avLst/>
              </a:prstTxWarp>
            </a:bodyPr>
            <a:lstStyle/>
            <a:p>
              <a:r>
                <a:rPr lang="en-US" altLang="ja-JP" b="1">
                  <a:ea typeface="HGP明朝E" pitchFamily="18" charset="-128"/>
                  <a:cs typeface="HGP明朝E" pitchFamily="18" charset="-128"/>
                </a:rPr>
                <a:t>  x</a:t>
              </a:r>
              <a:r>
                <a:rPr lang="en-US" altLang="ja-JP" b="1" baseline="30000">
                  <a:ea typeface="HGP明朝E" pitchFamily="18" charset="-128"/>
                  <a:cs typeface="HGP明朝E" pitchFamily="18" charset="-128"/>
                </a:rPr>
                <a:t>2</a:t>
              </a:r>
              <a:r>
                <a:rPr lang="en-US" altLang="ja-JP" b="1">
                  <a:ea typeface="HGP明朝E" pitchFamily="18" charset="-128"/>
                  <a:cs typeface="HGP明朝E" pitchFamily="18" charset="-128"/>
                </a:rPr>
                <a:t>-y</a:t>
              </a:r>
              <a:r>
                <a:rPr lang="en-US" altLang="ja-JP" b="1" baseline="30000">
                  <a:ea typeface="HGP明朝E" pitchFamily="18" charset="-128"/>
                  <a:cs typeface="HGP明朝E" pitchFamily="18" charset="-128"/>
                </a:rPr>
                <a:t>2</a:t>
              </a:r>
              <a:endParaRPr lang="ja-JP">
                <a:latin typeface="Arial" pitchFamily="-1" charset="0"/>
              </a:endParaRPr>
            </a:p>
          </p:txBody>
        </p:sp>
        <p:sp>
          <p:nvSpPr>
            <p:cNvPr id="83028" name="Text Box 10"/>
            <p:cNvSpPr txBox="1">
              <a:spLocks noChangeArrowheads="1"/>
            </p:cNvSpPr>
            <p:nvPr/>
          </p:nvSpPr>
          <p:spPr bwMode="auto">
            <a:xfrm>
              <a:off x="4928" y="2661"/>
              <a:ext cx="772" cy="301"/>
            </a:xfrm>
            <a:prstGeom prst="rect">
              <a:avLst/>
            </a:prstGeom>
            <a:noFill/>
            <a:ln w="9525">
              <a:noFill/>
              <a:miter lim="800000"/>
              <a:headEnd/>
              <a:tailEnd/>
            </a:ln>
          </p:spPr>
          <p:txBody>
            <a:bodyPr lIns="74295" tIns="8890" rIns="74295" bIns="8890">
              <a:prstTxWarp prst="textNoShape">
                <a:avLst/>
              </a:prstTxWarp>
            </a:bodyPr>
            <a:lstStyle/>
            <a:p>
              <a:r>
                <a:rPr lang="en-US" altLang="ja-JP" sz="2400" b="1">
                  <a:ea typeface="HGP明朝E" pitchFamily="18" charset="-128"/>
                  <a:cs typeface="HGP明朝E" pitchFamily="18" charset="-128"/>
                </a:rPr>
                <a:t>(d       )</a:t>
              </a:r>
              <a:endParaRPr lang="ja-JP">
                <a:latin typeface="Arial" pitchFamily="-1" charset="0"/>
              </a:endParaRPr>
            </a:p>
          </p:txBody>
        </p:sp>
        <p:sp>
          <p:nvSpPr>
            <p:cNvPr id="83029" name="Text Box 10"/>
            <p:cNvSpPr txBox="1">
              <a:spLocks noChangeArrowheads="1"/>
            </p:cNvSpPr>
            <p:nvPr/>
          </p:nvSpPr>
          <p:spPr bwMode="auto">
            <a:xfrm>
              <a:off x="5017" y="2917"/>
              <a:ext cx="720" cy="301"/>
            </a:xfrm>
            <a:prstGeom prst="rect">
              <a:avLst/>
            </a:prstGeom>
            <a:noFill/>
            <a:ln w="9525">
              <a:noFill/>
              <a:miter lim="800000"/>
              <a:headEnd/>
              <a:tailEnd/>
            </a:ln>
          </p:spPr>
          <p:txBody>
            <a:bodyPr lIns="74295" tIns="8890" rIns="74295" bIns="8890">
              <a:prstTxWarp prst="textNoShape">
                <a:avLst/>
              </a:prstTxWarp>
            </a:bodyPr>
            <a:lstStyle/>
            <a:p>
              <a:r>
                <a:rPr lang="en-US" altLang="ja-JP" b="1">
                  <a:ea typeface="HGP明朝E" pitchFamily="18" charset="-128"/>
                  <a:cs typeface="HGP明朝E" pitchFamily="18" charset="-128"/>
                </a:rPr>
                <a:t>   3z</a:t>
              </a:r>
              <a:r>
                <a:rPr lang="en-US" altLang="ja-JP" b="1" baseline="30000">
                  <a:ea typeface="HGP明朝E" pitchFamily="18" charset="-128"/>
                  <a:cs typeface="HGP明朝E" pitchFamily="18" charset="-128"/>
                </a:rPr>
                <a:t>2</a:t>
              </a:r>
              <a:r>
                <a:rPr lang="en-US" altLang="ja-JP" b="1">
                  <a:ea typeface="HGP明朝E" pitchFamily="18" charset="-128"/>
                  <a:cs typeface="HGP明朝E" pitchFamily="18" charset="-128"/>
                </a:rPr>
                <a:t>-r</a:t>
              </a:r>
              <a:r>
                <a:rPr lang="en-US" altLang="ja-JP" b="1" baseline="30000">
                  <a:ea typeface="HGP明朝E" pitchFamily="18" charset="-128"/>
                  <a:cs typeface="HGP明朝E" pitchFamily="18" charset="-128"/>
                </a:rPr>
                <a:t>2</a:t>
              </a:r>
              <a:endParaRPr lang="ja-JP">
                <a:latin typeface="Arial" pitchFamily="-1" charset="0"/>
              </a:endParaRPr>
            </a:p>
          </p:txBody>
        </p:sp>
        <p:sp>
          <p:nvSpPr>
            <p:cNvPr id="83030" name="Text Box 10"/>
            <p:cNvSpPr txBox="1">
              <a:spLocks noChangeArrowheads="1"/>
            </p:cNvSpPr>
            <p:nvPr/>
          </p:nvSpPr>
          <p:spPr bwMode="auto">
            <a:xfrm>
              <a:off x="4928" y="2875"/>
              <a:ext cx="772" cy="301"/>
            </a:xfrm>
            <a:prstGeom prst="rect">
              <a:avLst/>
            </a:prstGeom>
            <a:noFill/>
            <a:ln w="9525">
              <a:noFill/>
              <a:miter lim="800000"/>
              <a:headEnd/>
              <a:tailEnd/>
            </a:ln>
          </p:spPr>
          <p:txBody>
            <a:bodyPr lIns="74295" tIns="8890" rIns="74295" bIns="8890">
              <a:prstTxWarp prst="textNoShape">
                <a:avLst/>
              </a:prstTxWarp>
            </a:bodyPr>
            <a:lstStyle/>
            <a:p>
              <a:r>
                <a:rPr lang="en-US" altLang="ja-JP" sz="2400" b="1">
                  <a:ea typeface="HGP明朝E" pitchFamily="18" charset="-128"/>
                  <a:cs typeface="HGP明朝E" pitchFamily="18" charset="-128"/>
                </a:rPr>
                <a:t>(d        ) </a:t>
              </a:r>
              <a:endParaRPr lang="ja-JP">
                <a:latin typeface="Arial" pitchFamily="-1" charset="0"/>
              </a:endParaRPr>
            </a:p>
          </p:txBody>
        </p:sp>
        <p:sp>
          <p:nvSpPr>
            <p:cNvPr id="83031" name="Text Box 10"/>
            <p:cNvSpPr txBox="1">
              <a:spLocks noChangeArrowheads="1"/>
            </p:cNvSpPr>
            <p:nvPr/>
          </p:nvSpPr>
          <p:spPr bwMode="auto">
            <a:xfrm>
              <a:off x="5115" y="3187"/>
              <a:ext cx="315" cy="243"/>
            </a:xfrm>
            <a:prstGeom prst="rect">
              <a:avLst/>
            </a:prstGeom>
            <a:noFill/>
            <a:ln w="9525">
              <a:noFill/>
              <a:miter lim="800000"/>
              <a:headEnd/>
              <a:tailEnd/>
            </a:ln>
          </p:spPr>
          <p:txBody>
            <a:bodyPr lIns="74295" tIns="8890" rIns="74295" bIns="8890">
              <a:prstTxWarp prst="textNoShape">
                <a:avLst/>
              </a:prstTxWarp>
            </a:bodyPr>
            <a:lstStyle/>
            <a:p>
              <a:r>
                <a:rPr lang="en-US" altLang="ja-JP" b="1">
                  <a:ea typeface="HGP明朝E" pitchFamily="18" charset="-128"/>
                  <a:cs typeface="HGP明朝E" pitchFamily="18" charset="-128"/>
                </a:rPr>
                <a:t>xy</a:t>
              </a:r>
              <a:endParaRPr lang="ja-JP">
                <a:latin typeface="Arial" pitchFamily="-1" charset="0"/>
              </a:endParaRPr>
            </a:p>
          </p:txBody>
        </p:sp>
        <p:sp>
          <p:nvSpPr>
            <p:cNvPr id="83032" name="Text Box 10"/>
            <p:cNvSpPr txBox="1">
              <a:spLocks noChangeArrowheads="1"/>
            </p:cNvSpPr>
            <p:nvPr/>
          </p:nvSpPr>
          <p:spPr bwMode="auto">
            <a:xfrm>
              <a:off x="4928" y="3145"/>
              <a:ext cx="637" cy="301"/>
            </a:xfrm>
            <a:prstGeom prst="rect">
              <a:avLst/>
            </a:prstGeom>
            <a:noFill/>
            <a:ln w="9525">
              <a:noFill/>
              <a:miter lim="800000"/>
              <a:headEnd/>
              <a:tailEnd/>
            </a:ln>
          </p:spPr>
          <p:txBody>
            <a:bodyPr lIns="74295" tIns="8890" rIns="74295" bIns="8890">
              <a:prstTxWarp prst="textNoShape">
                <a:avLst/>
              </a:prstTxWarp>
            </a:bodyPr>
            <a:lstStyle/>
            <a:p>
              <a:r>
                <a:rPr lang="en-US" altLang="ja-JP" sz="2400" b="1">
                  <a:ea typeface="HGP明朝E" pitchFamily="18" charset="-128"/>
                  <a:cs typeface="HGP明朝E" pitchFamily="18" charset="-128"/>
                </a:rPr>
                <a:t>(d    )    </a:t>
              </a:r>
              <a:endParaRPr lang="ja-JP">
                <a:latin typeface="Arial" pitchFamily="-1" charset="0"/>
              </a:endParaRPr>
            </a:p>
          </p:txBody>
        </p:sp>
        <p:sp>
          <p:nvSpPr>
            <p:cNvPr id="83033" name="Text Box 10"/>
            <p:cNvSpPr txBox="1">
              <a:spLocks noChangeArrowheads="1"/>
            </p:cNvSpPr>
            <p:nvPr/>
          </p:nvSpPr>
          <p:spPr bwMode="auto">
            <a:xfrm>
              <a:off x="5099" y="3371"/>
              <a:ext cx="540" cy="243"/>
            </a:xfrm>
            <a:prstGeom prst="rect">
              <a:avLst/>
            </a:prstGeom>
            <a:noFill/>
            <a:ln w="9525">
              <a:noFill/>
              <a:miter lim="800000"/>
              <a:headEnd/>
              <a:tailEnd/>
            </a:ln>
          </p:spPr>
          <p:txBody>
            <a:bodyPr lIns="74295" tIns="8890" rIns="74295" bIns="8890">
              <a:prstTxWarp prst="textNoShape">
                <a:avLst/>
              </a:prstTxWarp>
            </a:bodyPr>
            <a:lstStyle/>
            <a:p>
              <a:r>
                <a:rPr lang="en-US" altLang="ja-JP" b="1">
                  <a:ea typeface="HGP明朝E" pitchFamily="18" charset="-128"/>
                  <a:cs typeface="HGP明朝E" pitchFamily="18" charset="-128"/>
                </a:rPr>
                <a:t>yz</a:t>
              </a:r>
              <a:endParaRPr lang="ja-JP">
                <a:latin typeface="Arial" pitchFamily="-1" charset="0"/>
              </a:endParaRPr>
            </a:p>
          </p:txBody>
        </p:sp>
        <p:sp>
          <p:nvSpPr>
            <p:cNvPr id="83034" name="Text Box 10"/>
            <p:cNvSpPr txBox="1">
              <a:spLocks noChangeArrowheads="1"/>
            </p:cNvSpPr>
            <p:nvPr/>
          </p:nvSpPr>
          <p:spPr bwMode="auto">
            <a:xfrm>
              <a:off x="4928" y="3329"/>
              <a:ext cx="315" cy="301"/>
            </a:xfrm>
            <a:prstGeom prst="rect">
              <a:avLst/>
            </a:prstGeom>
            <a:noFill/>
            <a:ln w="9525">
              <a:noFill/>
              <a:miter lim="800000"/>
              <a:headEnd/>
              <a:tailEnd/>
            </a:ln>
          </p:spPr>
          <p:txBody>
            <a:bodyPr lIns="74295" tIns="8890" rIns="74295" bIns="8890">
              <a:prstTxWarp prst="textNoShape">
                <a:avLst/>
              </a:prstTxWarp>
            </a:bodyPr>
            <a:lstStyle/>
            <a:p>
              <a:r>
                <a:rPr lang="en-US" altLang="ja-JP" sz="2400" b="1">
                  <a:ea typeface="HGP明朝E" pitchFamily="18" charset="-128"/>
                  <a:cs typeface="HGP明朝E" pitchFamily="18" charset="-128"/>
                </a:rPr>
                <a:t>(d</a:t>
              </a:r>
              <a:endParaRPr lang="ja-JP">
                <a:latin typeface="Arial" pitchFamily="-1" charset="0"/>
              </a:endParaRPr>
            </a:p>
          </p:txBody>
        </p:sp>
        <p:sp>
          <p:nvSpPr>
            <p:cNvPr id="83035" name="Text Box 10"/>
            <p:cNvSpPr txBox="1">
              <a:spLocks noChangeArrowheads="1"/>
            </p:cNvSpPr>
            <p:nvPr/>
          </p:nvSpPr>
          <p:spPr bwMode="auto">
            <a:xfrm>
              <a:off x="5475" y="3369"/>
              <a:ext cx="315" cy="242"/>
            </a:xfrm>
            <a:prstGeom prst="rect">
              <a:avLst/>
            </a:prstGeom>
            <a:noFill/>
            <a:ln w="9525">
              <a:noFill/>
              <a:miter lim="800000"/>
              <a:headEnd/>
              <a:tailEnd/>
            </a:ln>
          </p:spPr>
          <p:txBody>
            <a:bodyPr lIns="74295" tIns="8890" rIns="74295" bIns="8890">
              <a:prstTxWarp prst="textNoShape">
                <a:avLst/>
              </a:prstTxWarp>
            </a:bodyPr>
            <a:lstStyle/>
            <a:p>
              <a:r>
                <a:rPr lang="en-US" altLang="ja-JP" b="1">
                  <a:ea typeface="HGP明朝E" pitchFamily="18" charset="-128"/>
                  <a:cs typeface="HGP明朝E" pitchFamily="18" charset="-128"/>
                </a:rPr>
                <a:t>zx</a:t>
              </a:r>
              <a:endParaRPr lang="ja-JP">
                <a:latin typeface="Arial" pitchFamily="-1" charset="0"/>
              </a:endParaRPr>
            </a:p>
          </p:txBody>
        </p:sp>
        <p:sp>
          <p:nvSpPr>
            <p:cNvPr id="83036" name="Text Box 10"/>
            <p:cNvSpPr txBox="1">
              <a:spLocks noChangeArrowheads="1"/>
            </p:cNvSpPr>
            <p:nvPr/>
          </p:nvSpPr>
          <p:spPr bwMode="auto">
            <a:xfrm>
              <a:off x="5264" y="3326"/>
              <a:ext cx="616" cy="301"/>
            </a:xfrm>
            <a:prstGeom prst="rect">
              <a:avLst/>
            </a:prstGeom>
            <a:noFill/>
            <a:ln w="9525">
              <a:noFill/>
              <a:miter lim="800000"/>
              <a:headEnd/>
              <a:tailEnd/>
            </a:ln>
          </p:spPr>
          <p:txBody>
            <a:bodyPr lIns="74295" tIns="8890" rIns="74295" bIns="8890">
              <a:prstTxWarp prst="textNoShape">
                <a:avLst/>
              </a:prstTxWarp>
            </a:bodyPr>
            <a:lstStyle/>
            <a:p>
              <a:r>
                <a:rPr lang="en-US" altLang="ja-JP" sz="2400" b="1" dirty="0">
                  <a:ea typeface="HGP明朝E" pitchFamily="18" charset="-128"/>
                  <a:cs typeface="HGP明朝E" pitchFamily="18" charset="-128"/>
                </a:rPr>
                <a:t>, </a:t>
              </a:r>
              <a:r>
                <a:rPr lang="en-US" altLang="ja-JP" sz="2400" b="1" dirty="0" err="1">
                  <a:ea typeface="HGP明朝E" pitchFamily="18" charset="-128"/>
                  <a:cs typeface="HGP明朝E" pitchFamily="18" charset="-128"/>
                </a:rPr>
                <a:t>d</a:t>
              </a:r>
              <a:r>
                <a:rPr lang="en-US" altLang="ja-JP" sz="2400" b="1" dirty="0">
                  <a:ea typeface="HGP明朝E" pitchFamily="18" charset="-128"/>
                  <a:cs typeface="HGP明朝E" pitchFamily="18" charset="-128"/>
                </a:rPr>
                <a:t>   )</a:t>
              </a:r>
              <a:endParaRPr lang="ja-JP" dirty="0">
                <a:latin typeface="Arial" pitchFamily="-1" charset="0"/>
              </a:endParaRPr>
            </a:p>
          </p:txBody>
        </p:sp>
        <p:cxnSp>
          <p:nvCxnSpPr>
            <p:cNvPr id="71" name="直線矢印コネクタ 70"/>
            <p:cNvCxnSpPr/>
            <p:nvPr/>
          </p:nvCxnSpPr>
          <p:spPr>
            <a:xfrm rot="16200000" flipH="1">
              <a:off x="4404" y="3488"/>
              <a:ext cx="18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rot="16200000" flipH="1">
              <a:off x="4463" y="3303"/>
              <a:ext cx="17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rot="16200000" flipH="1">
              <a:off x="4514" y="3495"/>
              <a:ext cx="17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rot="16200000" flipH="1">
              <a:off x="4470" y="3045"/>
              <a:ext cx="17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rot="16200000" flipH="1">
              <a:off x="4469" y="2814"/>
              <a:ext cx="18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042" name="正方形/長方形 106"/>
            <p:cNvSpPr>
              <a:spLocks noChangeArrowheads="1"/>
            </p:cNvSpPr>
            <p:nvPr/>
          </p:nvSpPr>
          <p:spPr bwMode="auto">
            <a:xfrm>
              <a:off x="3731" y="2415"/>
              <a:ext cx="969" cy="252"/>
            </a:xfrm>
            <a:prstGeom prst="rect">
              <a:avLst/>
            </a:prstGeom>
            <a:noFill/>
            <a:ln w="9525">
              <a:noFill/>
              <a:miter lim="800000"/>
              <a:headEnd/>
              <a:tailEnd/>
            </a:ln>
          </p:spPr>
          <p:txBody>
            <a:bodyPr wrap="none">
              <a:prstTxWarp prst="textNoShape">
                <a:avLst/>
              </a:prstTxWarp>
              <a:spAutoFit/>
            </a:bodyPr>
            <a:lstStyle/>
            <a:p>
              <a:r>
                <a:rPr lang="en-US" altLang="ja-JP" sz="2000" b="1" u="sng" dirty="0">
                  <a:ea typeface="Times New Roman" pitchFamily="-1" charset="0"/>
                  <a:cs typeface="Times New Roman" pitchFamily="-1" charset="0"/>
                </a:rPr>
                <a:t>Fe-3d state</a:t>
              </a:r>
            </a:p>
          </p:txBody>
        </p:sp>
        <p:sp>
          <p:nvSpPr>
            <p:cNvPr id="83043" name="Text Box 10"/>
            <p:cNvSpPr txBox="1">
              <a:spLocks noChangeArrowheads="1"/>
            </p:cNvSpPr>
            <p:nvPr/>
          </p:nvSpPr>
          <p:spPr bwMode="auto">
            <a:xfrm>
              <a:off x="4597" y="2655"/>
              <a:ext cx="495" cy="301"/>
            </a:xfrm>
            <a:prstGeom prst="rect">
              <a:avLst/>
            </a:prstGeom>
            <a:noFill/>
            <a:ln w="9525">
              <a:noFill/>
              <a:miter lim="800000"/>
              <a:headEnd/>
              <a:tailEnd/>
            </a:ln>
          </p:spPr>
          <p:txBody>
            <a:bodyPr lIns="74295" tIns="8890" rIns="74295" bIns="8890">
              <a:prstTxWarp prst="textNoShape">
                <a:avLst/>
              </a:prstTxWarp>
            </a:bodyPr>
            <a:lstStyle/>
            <a:p>
              <a:pPr algn="ctr"/>
              <a:r>
                <a:rPr lang="en-US" altLang="ja-JP" sz="2400" b="1" i="1">
                  <a:ea typeface="Times New Roman" pitchFamily="-1" charset="0"/>
                  <a:cs typeface="Times New Roman" pitchFamily="-1" charset="0"/>
                </a:rPr>
                <a:t>b</a:t>
              </a:r>
              <a:r>
                <a:rPr lang="en-US" altLang="ja-JP" sz="2400" b="1" i="1" baseline="-25000">
                  <a:ea typeface="Times New Roman" pitchFamily="-1" charset="0"/>
                  <a:cs typeface="Times New Roman" pitchFamily="-1" charset="0"/>
                </a:rPr>
                <a:t>1g</a:t>
              </a:r>
              <a:endParaRPr lang="ja-JP" sz="2400" b="1" i="1" baseline="-25000">
                <a:ea typeface="Times New Roman" pitchFamily="-1" charset="0"/>
                <a:cs typeface="Times New Roman" pitchFamily="-1" charset="0"/>
              </a:endParaRPr>
            </a:p>
          </p:txBody>
        </p:sp>
        <p:sp>
          <p:nvSpPr>
            <p:cNvPr id="83044" name="Text Box 10"/>
            <p:cNvSpPr txBox="1">
              <a:spLocks noChangeArrowheads="1"/>
            </p:cNvSpPr>
            <p:nvPr/>
          </p:nvSpPr>
          <p:spPr bwMode="auto">
            <a:xfrm>
              <a:off x="4597" y="2872"/>
              <a:ext cx="495" cy="301"/>
            </a:xfrm>
            <a:prstGeom prst="rect">
              <a:avLst/>
            </a:prstGeom>
            <a:noFill/>
            <a:ln w="9525">
              <a:noFill/>
              <a:miter lim="800000"/>
              <a:headEnd/>
              <a:tailEnd/>
            </a:ln>
          </p:spPr>
          <p:txBody>
            <a:bodyPr lIns="74295" tIns="8890" rIns="74295" bIns="8890">
              <a:prstTxWarp prst="textNoShape">
                <a:avLst/>
              </a:prstTxWarp>
            </a:bodyPr>
            <a:lstStyle/>
            <a:p>
              <a:pPr algn="ctr"/>
              <a:r>
                <a:rPr lang="en-US" altLang="ja-JP" sz="2400" b="1" i="1">
                  <a:ea typeface="Times New Roman" pitchFamily="-1" charset="0"/>
                  <a:cs typeface="Times New Roman" pitchFamily="-1" charset="0"/>
                </a:rPr>
                <a:t>a</a:t>
              </a:r>
              <a:r>
                <a:rPr lang="en-US" altLang="ja-JP" sz="2400" b="1" i="1" baseline="-25000">
                  <a:ea typeface="Times New Roman" pitchFamily="-1" charset="0"/>
                  <a:cs typeface="Times New Roman" pitchFamily="-1" charset="0"/>
                </a:rPr>
                <a:t>1g</a:t>
              </a:r>
              <a:endParaRPr lang="ja-JP" sz="2400" b="1" i="1" baseline="-25000">
                <a:ea typeface="Times New Roman" pitchFamily="-1" charset="0"/>
                <a:cs typeface="Times New Roman" pitchFamily="-1" charset="0"/>
              </a:endParaRPr>
            </a:p>
          </p:txBody>
        </p:sp>
        <p:sp>
          <p:nvSpPr>
            <p:cNvPr id="83045" name="Text Box 10"/>
            <p:cNvSpPr txBox="1">
              <a:spLocks noChangeArrowheads="1"/>
            </p:cNvSpPr>
            <p:nvPr/>
          </p:nvSpPr>
          <p:spPr bwMode="auto">
            <a:xfrm>
              <a:off x="4598" y="3149"/>
              <a:ext cx="495" cy="301"/>
            </a:xfrm>
            <a:prstGeom prst="rect">
              <a:avLst/>
            </a:prstGeom>
            <a:noFill/>
            <a:ln w="9525">
              <a:noFill/>
              <a:miter lim="800000"/>
              <a:headEnd/>
              <a:tailEnd/>
            </a:ln>
          </p:spPr>
          <p:txBody>
            <a:bodyPr lIns="74295" tIns="8890" rIns="74295" bIns="8890">
              <a:prstTxWarp prst="textNoShape">
                <a:avLst/>
              </a:prstTxWarp>
            </a:bodyPr>
            <a:lstStyle/>
            <a:p>
              <a:pPr algn="ctr"/>
              <a:r>
                <a:rPr lang="en-US" altLang="ja-JP" sz="2400" b="1" i="1">
                  <a:ea typeface="Times New Roman" pitchFamily="-1" charset="0"/>
                  <a:cs typeface="Times New Roman" pitchFamily="-1" charset="0"/>
                </a:rPr>
                <a:t>b</a:t>
              </a:r>
              <a:r>
                <a:rPr lang="en-US" altLang="ja-JP" sz="2400" b="1" i="1" baseline="-25000">
                  <a:ea typeface="Times New Roman" pitchFamily="-1" charset="0"/>
                  <a:cs typeface="Times New Roman" pitchFamily="-1" charset="0"/>
                </a:rPr>
                <a:t>2g</a:t>
              </a:r>
              <a:endParaRPr lang="ja-JP" sz="2400" b="1" i="1" baseline="-25000">
                <a:ea typeface="Times New Roman" pitchFamily="-1" charset="0"/>
                <a:cs typeface="Times New Roman" pitchFamily="-1" charset="0"/>
              </a:endParaRPr>
            </a:p>
          </p:txBody>
        </p:sp>
        <p:sp>
          <p:nvSpPr>
            <p:cNvPr id="83046" name="Text Box 10"/>
            <p:cNvSpPr txBox="1">
              <a:spLocks noChangeArrowheads="1"/>
            </p:cNvSpPr>
            <p:nvPr/>
          </p:nvSpPr>
          <p:spPr bwMode="auto">
            <a:xfrm>
              <a:off x="4597" y="3329"/>
              <a:ext cx="495" cy="301"/>
            </a:xfrm>
            <a:prstGeom prst="rect">
              <a:avLst/>
            </a:prstGeom>
            <a:noFill/>
            <a:ln w="9525">
              <a:noFill/>
              <a:miter lim="800000"/>
              <a:headEnd/>
              <a:tailEnd/>
            </a:ln>
          </p:spPr>
          <p:txBody>
            <a:bodyPr lIns="74295" tIns="8890" rIns="74295" bIns="8890">
              <a:prstTxWarp prst="textNoShape">
                <a:avLst/>
              </a:prstTxWarp>
            </a:bodyPr>
            <a:lstStyle/>
            <a:p>
              <a:pPr algn="ctr"/>
              <a:r>
                <a:rPr lang="en-US" altLang="ja-JP" sz="2400" b="1" i="1">
                  <a:ea typeface="Times New Roman" pitchFamily="-1" charset="0"/>
                  <a:cs typeface="Times New Roman" pitchFamily="-1" charset="0"/>
                </a:rPr>
                <a:t>e</a:t>
              </a:r>
              <a:r>
                <a:rPr lang="en-US" altLang="ja-JP" sz="2400" b="1" i="1" baseline="-25000">
                  <a:ea typeface="Times New Roman" pitchFamily="-1" charset="0"/>
                  <a:cs typeface="Times New Roman" pitchFamily="-1" charset="0"/>
                </a:rPr>
                <a:t>g</a:t>
              </a:r>
              <a:endParaRPr lang="ja-JP" sz="2400" b="1" i="1" baseline="-25000">
                <a:ea typeface="Times New Roman" pitchFamily="-1" charset="0"/>
                <a:cs typeface="Times New Roman" pitchFamily="-1" charset="0"/>
              </a:endParaRPr>
            </a:p>
          </p:txBody>
        </p:sp>
      </p:grpSp>
      <p:pic>
        <p:nvPicPr>
          <p:cNvPr id="82972" name="Picture 2" descr="C:\Users\emcc\Desktop\SrF.bmp"/>
          <p:cNvPicPr>
            <a:picLocks noChangeAspect="1" noChangeArrowheads="1"/>
          </p:cNvPicPr>
          <p:nvPr/>
        </p:nvPicPr>
        <p:blipFill>
          <a:blip r:embed="rId6"/>
          <a:srcRect l="18439" t="15945" r="27786" b="14883"/>
          <a:stretch>
            <a:fillRect/>
          </a:stretch>
        </p:blipFill>
        <p:spPr bwMode="auto">
          <a:xfrm>
            <a:off x="-3174" y="1735139"/>
            <a:ext cx="2389188" cy="4440237"/>
          </a:xfrm>
          <a:prstGeom prst="rect">
            <a:avLst/>
          </a:prstGeom>
          <a:noFill/>
          <a:ln w="9525">
            <a:noFill/>
            <a:miter lim="800000"/>
            <a:headEnd/>
            <a:tailEnd/>
          </a:ln>
        </p:spPr>
      </p:pic>
      <p:sp>
        <p:nvSpPr>
          <p:cNvPr id="82973" name="テキスト ボックス 5"/>
          <p:cNvSpPr txBox="1">
            <a:spLocks noChangeArrowheads="1"/>
          </p:cNvSpPr>
          <p:nvPr/>
        </p:nvSpPr>
        <p:spPr bwMode="auto">
          <a:xfrm>
            <a:off x="2311401" y="5378450"/>
            <a:ext cx="526807" cy="400110"/>
          </a:xfrm>
          <a:prstGeom prst="rect">
            <a:avLst/>
          </a:prstGeom>
          <a:noFill/>
          <a:ln w="9525">
            <a:noFill/>
            <a:miter lim="800000"/>
            <a:headEnd/>
            <a:tailEnd/>
          </a:ln>
        </p:spPr>
        <p:txBody>
          <a:bodyPr wrap="none">
            <a:prstTxWarp prst="textNoShape">
              <a:avLst/>
            </a:prstTxWarp>
            <a:spAutoFit/>
          </a:bodyPr>
          <a:lstStyle/>
          <a:p>
            <a:r>
              <a:rPr lang="en-US" altLang="ja-JP" sz="2000" b="1">
                <a:solidFill>
                  <a:srgbClr val="FF0000"/>
                </a:solidFill>
                <a:ea typeface="Times New Roman" pitchFamily="-1" charset="0"/>
                <a:cs typeface="Times New Roman" pitchFamily="-1" charset="0"/>
              </a:rPr>
              <a:t>O3</a:t>
            </a:r>
            <a:endParaRPr lang="en-US" altLang="ja-JP" sz="2000" b="1" baseline="-25000">
              <a:solidFill>
                <a:srgbClr val="FF0000"/>
              </a:solidFill>
              <a:ea typeface="Times New Roman" pitchFamily="-1" charset="0"/>
              <a:cs typeface="Times New Roman" pitchFamily="-1" charset="0"/>
            </a:endParaRPr>
          </a:p>
        </p:txBody>
      </p:sp>
      <p:sp>
        <p:nvSpPr>
          <p:cNvPr id="82974" name="テキスト ボックス 6"/>
          <p:cNvSpPr txBox="1">
            <a:spLocks noChangeArrowheads="1"/>
          </p:cNvSpPr>
          <p:nvPr/>
        </p:nvSpPr>
        <p:spPr bwMode="auto">
          <a:xfrm>
            <a:off x="2287589" y="4949825"/>
            <a:ext cx="526807" cy="400110"/>
          </a:xfrm>
          <a:prstGeom prst="rect">
            <a:avLst/>
          </a:prstGeom>
          <a:noFill/>
          <a:ln w="9525">
            <a:noFill/>
            <a:miter lim="800000"/>
            <a:headEnd/>
            <a:tailEnd/>
          </a:ln>
        </p:spPr>
        <p:txBody>
          <a:bodyPr wrap="none">
            <a:prstTxWarp prst="textNoShape">
              <a:avLst/>
            </a:prstTxWarp>
            <a:spAutoFit/>
          </a:bodyPr>
          <a:lstStyle/>
          <a:p>
            <a:r>
              <a:rPr lang="en-US" altLang="ja-JP" sz="2000" b="1">
                <a:solidFill>
                  <a:srgbClr val="FF0000"/>
                </a:solidFill>
                <a:ea typeface="Times New Roman" pitchFamily="-1" charset="0"/>
                <a:cs typeface="Times New Roman" pitchFamily="-1" charset="0"/>
              </a:rPr>
              <a:t>O2</a:t>
            </a:r>
            <a:endParaRPr lang="en-US" altLang="ja-JP" sz="2000" b="1" baseline="-25000">
              <a:solidFill>
                <a:srgbClr val="FF0000"/>
              </a:solidFill>
              <a:ea typeface="Times New Roman" pitchFamily="-1" charset="0"/>
              <a:cs typeface="Times New Roman" pitchFamily="-1" charset="0"/>
            </a:endParaRPr>
          </a:p>
        </p:txBody>
      </p:sp>
      <p:sp>
        <p:nvSpPr>
          <p:cNvPr id="82975" name="テキスト ボックス 7"/>
          <p:cNvSpPr txBox="1">
            <a:spLocks noChangeArrowheads="1"/>
          </p:cNvSpPr>
          <p:nvPr/>
        </p:nvSpPr>
        <p:spPr bwMode="auto">
          <a:xfrm>
            <a:off x="2301876" y="4635500"/>
            <a:ext cx="526807" cy="400110"/>
          </a:xfrm>
          <a:prstGeom prst="rect">
            <a:avLst/>
          </a:prstGeom>
          <a:noFill/>
          <a:ln w="9525">
            <a:noFill/>
            <a:miter lim="800000"/>
            <a:headEnd/>
            <a:tailEnd/>
          </a:ln>
        </p:spPr>
        <p:txBody>
          <a:bodyPr wrap="none">
            <a:prstTxWarp prst="textNoShape">
              <a:avLst/>
            </a:prstTxWarp>
            <a:spAutoFit/>
          </a:bodyPr>
          <a:lstStyle/>
          <a:p>
            <a:r>
              <a:rPr lang="en-US" altLang="ja-JP" sz="2000" b="1">
                <a:solidFill>
                  <a:srgbClr val="FF0000"/>
                </a:solidFill>
                <a:ea typeface="Times New Roman" pitchFamily="-1" charset="0"/>
                <a:cs typeface="Times New Roman" pitchFamily="-1" charset="0"/>
              </a:rPr>
              <a:t>O1</a:t>
            </a:r>
            <a:endParaRPr lang="en-US" altLang="ja-JP" sz="2000" b="1" baseline="-25000">
              <a:solidFill>
                <a:srgbClr val="FF0000"/>
              </a:solidFill>
              <a:ea typeface="Times New Roman" pitchFamily="-1" charset="0"/>
              <a:cs typeface="Times New Roman" pitchFamily="-1" charset="0"/>
            </a:endParaRPr>
          </a:p>
        </p:txBody>
      </p:sp>
      <p:cxnSp>
        <p:nvCxnSpPr>
          <p:cNvPr id="30" name="直線矢印コネクタ 29"/>
          <p:cNvCxnSpPr/>
          <p:nvPr/>
        </p:nvCxnSpPr>
        <p:spPr>
          <a:xfrm rot="10800000">
            <a:off x="1652588" y="5164138"/>
            <a:ext cx="48736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977" name="直線矢印コネクタ 30"/>
          <p:cNvCxnSpPr>
            <a:cxnSpLocks noChangeShapeType="1"/>
          </p:cNvCxnSpPr>
          <p:nvPr/>
        </p:nvCxnSpPr>
        <p:spPr bwMode="auto">
          <a:xfrm rot="10800000">
            <a:off x="1782765" y="5592764"/>
            <a:ext cx="428625" cy="1587"/>
          </a:xfrm>
          <a:prstGeom prst="straightConnector1">
            <a:avLst/>
          </a:prstGeom>
          <a:noFill/>
          <a:ln w="28575">
            <a:solidFill>
              <a:srgbClr val="0066FF"/>
            </a:solidFill>
            <a:round/>
            <a:headEnd/>
            <a:tailEnd type="arrow" w="med" len="med"/>
          </a:ln>
        </p:spPr>
      </p:cxnSp>
      <p:cxnSp>
        <p:nvCxnSpPr>
          <p:cNvPr id="82978" name="直線矢印コネクタ 33"/>
          <p:cNvCxnSpPr>
            <a:cxnSpLocks noChangeShapeType="1"/>
          </p:cNvCxnSpPr>
          <p:nvPr/>
        </p:nvCxnSpPr>
        <p:spPr bwMode="auto">
          <a:xfrm rot="10800000">
            <a:off x="1997076" y="4841875"/>
            <a:ext cx="360363" cy="0"/>
          </a:xfrm>
          <a:prstGeom prst="straightConnector1">
            <a:avLst/>
          </a:prstGeom>
          <a:noFill/>
          <a:ln w="28575">
            <a:solidFill>
              <a:srgbClr val="0066FF"/>
            </a:solidFill>
            <a:round/>
            <a:headEnd/>
            <a:tailEnd type="arrow" w="med" len="med"/>
          </a:ln>
        </p:spPr>
      </p:cxnSp>
      <p:sp>
        <p:nvSpPr>
          <p:cNvPr id="121" name="右矢印 120"/>
          <p:cNvSpPr>
            <a:spLocks noChangeArrowheads="1"/>
          </p:cNvSpPr>
          <p:nvPr/>
        </p:nvSpPr>
        <p:spPr bwMode="auto">
          <a:xfrm rot="10800000">
            <a:off x="1425575" y="4787900"/>
            <a:ext cx="285751" cy="161925"/>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22" name="右矢印 121"/>
          <p:cNvSpPr>
            <a:spLocks noChangeArrowheads="1"/>
          </p:cNvSpPr>
          <p:nvPr/>
        </p:nvSpPr>
        <p:spPr bwMode="auto">
          <a:xfrm rot="10800000">
            <a:off x="949326" y="5491164"/>
            <a:ext cx="285751" cy="160337"/>
          </a:xfrm>
          <a:prstGeom prst="rightArrow">
            <a:avLst>
              <a:gd name="adj1" fmla="val 50000"/>
              <a:gd name="adj2" fmla="val 50363"/>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26" name="右矢印 125"/>
          <p:cNvSpPr>
            <a:spLocks noChangeArrowheads="1"/>
          </p:cNvSpPr>
          <p:nvPr/>
        </p:nvSpPr>
        <p:spPr bwMode="auto">
          <a:xfrm flipV="1">
            <a:off x="1401763" y="5538789"/>
            <a:ext cx="285751" cy="160337"/>
          </a:xfrm>
          <a:prstGeom prst="rightArrow">
            <a:avLst>
              <a:gd name="adj1" fmla="val 50000"/>
              <a:gd name="adj2" fmla="val 50363"/>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27" name="右矢印 126"/>
          <p:cNvSpPr>
            <a:spLocks noChangeArrowheads="1"/>
          </p:cNvSpPr>
          <p:nvPr/>
        </p:nvSpPr>
        <p:spPr bwMode="auto">
          <a:xfrm flipV="1">
            <a:off x="306389" y="5537201"/>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28" name="右矢印 127"/>
          <p:cNvSpPr>
            <a:spLocks noChangeArrowheads="1"/>
          </p:cNvSpPr>
          <p:nvPr/>
        </p:nvSpPr>
        <p:spPr bwMode="auto">
          <a:xfrm rot="10800000">
            <a:off x="342901" y="4752975"/>
            <a:ext cx="285751" cy="160338"/>
          </a:xfrm>
          <a:prstGeom prst="rightArrow">
            <a:avLst>
              <a:gd name="adj1" fmla="val 50000"/>
              <a:gd name="adj2" fmla="val 50363"/>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29" name="右矢印 128"/>
          <p:cNvSpPr>
            <a:spLocks noChangeArrowheads="1"/>
          </p:cNvSpPr>
          <p:nvPr/>
        </p:nvSpPr>
        <p:spPr bwMode="auto">
          <a:xfrm flipV="1">
            <a:off x="1390650" y="4025900"/>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45" name="右矢印 144"/>
          <p:cNvSpPr>
            <a:spLocks noChangeArrowheads="1"/>
          </p:cNvSpPr>
          <p:nvPr/>
        </p:nvSpPr>
        <p:spPr bwMode="auto">
          <a:xfrm flipV="1">
            <a:off x="293689" y="4025900"/>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51" name="右矢印 150"/>
          <p:cNvSpPr>
            <a:spLocks noChangeArrowheads="1"/>
          </p:cNvSpPr>
          <p:nvPr/>
        </p:nvSpPr>
        <p:spPr bwMode="auto">
          <a:xfrm rot="10800000">
            <a:off x="973138" y="3930650"/>
            <a:ext cx="285751" cy="161925"/>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52" name="右矢印 151"/>
          <p:cNvSpPr>
            <a:spLocks noChangeArrowheads="1"/>
          </p:cNvSpPr>
          <p:nvPr/>
        </p:nvSpPr>
        <p:spPr bwMode="auto">
          <a:xfrm rot="10800000">
            <a:off x="639763" y="4573589"/>
            <a:ext cx="285751" cy="161925"/>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54" name="右矢印 153"/>
          <p:cNvSpPr>
            <a:spLocks noChangeArrowheads="1"/>
          </p:cNvSpPr>
          <p:nvPr/>
        </p:nvSpPr>
        <p:spPr bwMode="auto">
          <a:xfrm rot="10800000">
            <a:off x="1711326" y="4573589"/>
            <a:ext cx="285751" cy="161925"/>
          </a:xfrm>
          <a:prstGeom prst="rightArrow">
            <a:avLst>
              <a:gd name="adj1" fmla="val 50000"/>
              <a:gd name="adj2" fmla="val 49869"/>
            </a:avLst>
          </a:prstGeom>
          <a:solidFill>
            <a:srgbClr val="FF0000"/>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57" name="右矢印 156"/>
          <p:cNvSpPr>
            <a:spLocks noChangeArrowheads="1"/>
          </p:cNvSpPr>
          <p:nvPr/>
        </p:nvSpPr>
        <p:spPr bwMode="auto">
          <a:xfrm flipV="1">
            <a:off x="1711326" y="5359400"/>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58" name="右矢印 157"/>
          <p:cNvSpPr>
            <a:spLocks noChangeArrowheads="1"/>
          </p:cNvSpPr>
          <p:nvPr/>
        </p:nvSpPr>
        <p:spPr bwMode="auto">
          <a:xfrm flipV="1">
            <a:off x="615950" y="5359400"/>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59" name="右矢印 158"/>
          <p:cNvSpPr>
            <a:spLocks noChangeArrowheads="1"/>
          </p:cNvSpPr>
          <p:nvPr/>
        </p:nvSpPr>
        <p:spPr bwMode="auto">
          <a:xfrm flipV="1">
            <a:off x="1735138" y="3787775"/>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69" name="右矢印 168"/>
          <p:cNvSpPr>
            <a:spLocks noChangeArrowheads="1"/>
          </p:cNvSpPr>
          <p:nvPr/>
        </p:nvSpPr>
        <p:spPr bwMode="auto">
          <a:xfrm flipV="1">
            <a:off x="639763" y="3787775"/>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cxnSp>
        <p:nvCxnSpPr>
          <p:cNvPr id="82993" name="直線矢印コネクタ 171"/>
          <p:cNvCxnSpPr>
            <a:cxnSpLocks noChangeShapeType="1"/>
          </p:cNvCxnSpPr>
          <p:nvPr/>
        </p:nvCxnSpPr>
        <p:spPr bwMode="auto">
          <a:xfrm rot="10800000">
            <a:off x="1652588" y="5164138"/>
            <a:ext cx="487363" cy="0"/>
          </a:xfrm>
          <a:prstGeom prst="straightConnector1">
            <a:avLst/>
          </a:prstGeom>
          <a:noFill/>
          <a:ln w="28575">
            <a:solidFill>
              <a:srgbClr val="0066FF"/>
            </a:solidFill>
            <a:round/>
            <a:headEnd/>
            <a:tailEnd type="arrow" w="med" len="med"/>
          </a:ln>
        </p:spPr>
      </p:cxnSp>
      <p:sp>
        <p:nvSpPr>
          <p:cNvPr id="173" name="右矢印 172"/>
          <p:cNvSpPr>
            <a:spLocks noChangeArrowheads="1"/>
          </p:cNvSpPr>
          <p:nvPr/>
        </p:nvSpPr>
        <p:spPr bwMode="auto">
          <a:xfrm flipV="1">
            <a:off x="996950" y="4625975"/>
            <a:ext cx="285751" cy="161925"/>
          </a:xfrm>
          <a:prstGeom prst="rightArrow">
            <a:avLst>
              <a:gd name="adj1" fmla="val 50000"/>
              <a:gd name="adj2" fmla="val 49869"/>
            </a:avLst>
          </a:prstGeom>
          <a:solidFill>
            <a:srgbClr val="0000FF"/>
          </a:solidFill>
          <a:ln w="25400">
            <a:solidFill>
              <a:schemeClr val="bg1"/>
            </a:solidFill>
            <a:miter lim="800000"/>
            <a:headEnd/>
            <a:tailEnd/>
          </a:ln>
        </p:spPr>
        <p:txBody>
          <a:bodyPr rot="10800000" anchor="ctr">
            <a:prstTxWarp prst="textNoShape">
              <a:avLst/>
            </a:prstTxWarp>
          </a:bodyPr>
          <a:lstStyle/>
          <a:p>
            <a:pPr algn="ctr" fontAlgn="auto">
              <a:spcBef>
                <a:spcPts val="0"/>
              </a:spcBef>
              <a:spcAft>
                <a:spcPts val="0"/>
              </a:spcAft>
              <a:defRPr/>
            </a:pPr>
            <a:endParaRPr lang="ja-JP" altLang="en-US">
              <a:solidFill>
                <a:schemeClr val="lt1"/>
              </a:solidFill>
              <a:latin typeface="+mn-lt"/>
              <a:ea typeface="+mn-ea"/>
              <a:cs typeface="+mn-cs"/>
            </a:endParaRPr>
          </a:p>
        </p:txBody>
      </p:sp>
      <p:grpSp>
        <p:nvGrpSpPr>
          <p:cNvPr id="5" name="グループ化 126"/>
          <p:cNvGrpSpPr>
            <a:grpSpLocks/>
          </p:cNvGrpSpPr>
          <p:nvPr/>
        </p:nvGrpSpPr>
        <p:grpSpPr bwMode="auto">
          <a:xfrm>
            <a:off x="-179388" y="5214938"/>
            <a:ext cx="2941639" cy="1571625"/>
            <a:chOff x="-178689" y="5214950"/>
            <a:chExt cx="2940581" cy="1571636"/>
          </a:xfrm>
        </p:grpSpPr>
        <p:grpSp>
          <p:nvGrpSpPr>
            <p:cNvPr id="6" name="グループ化 112"/>
            <p:cNvGrpSpPr>
              <a:grpSpLocks/>
            </p:cNvGrpSpPr>
            <p:nvPr/>
          </p:nvGrpSpPr>
          <p:grpSpPr bwMode="auto">
            <a:xfrm>
              <a:off x="-178689" y="6232475"/>
              <a:ext cx="1500354" cy="554111"/>
              <a:chOff x="-178689" y="6232475"/>
              <a:chExt cx="1500354" cy="554111"/>
            </a:xfrm>
          </p:grpSpPr>
          <p:sp>
            <p:nvSpPr>
              <p:cNvPr id="83012" name="Text Box 10"/>
              <p:cNvSpPr txBox="1">
                <a:spLocks noChangeArrowheads="1"/>
              </p:cNvSpPr>
              <p:nvPr/>
            </p:nvSpPr>
            <p:spPr bwMode="auto">
              <a:xfrm>
                <a:off x="464415" y="6308748"/>
                <a:ext cx="857250" cy="477838"/>
              </a:xfrm>
              <a:prstGeom prst="rect">
                <a:avLst/>
              </a:prstGeom>
              <a:noFill/>
              <a:ln w="9525">
                <a:noFill/>
                <a:miter lim="800000"/>
                <a:headEnd/>
                <a:tailEnd/>
              </a:ln>
            </p:spPr>
            <p:txBody>
              <a:bodyPr lIns="74295" tIns="8890" rIns="74295" bIns="8890">
                <a:prstTxWarp prst="textNoShape">
                  <a:avLst/>
                </a:prstTxWarp>
              </a:bodyPr>
              <a:lstStyle/>
              <a:p>
                <a:r>
                  <a:rPr lang="en-US" altLang="ja-JP" sz="1400" b="1">
                    <a:ea typeface="HGP明朝E" pitchFamily="18" charset="-128"/>
                    <a:cs typeface="HGP明朝E" pitchFamily="18" charset="-128"/>
                  </a:rPr>
                  <a:t>  x</a:t>
                </a:r>
                <a:r>
                  <a:rPr lang="en-US" altLang="ja-JP" sz="1400" b="1" baseline="30000">
                    <a:ea typeface="HGP明朝E" pitchFamily="18" charset="-128"/>
                    <a:cs typeface="HGP明朝E" pitchFamily="18" charset="-128"/>
                  </a:rPr>
                  <a:t>2</a:t>
                </a:r>
                <a:r>
                  <a:rPr lang="en-US" altLang="ja-JP" sz="1400" b="1">
                    <a:ea typeface="HGP明朝E" pitchFamily="18" charset="-128"/>
                    <a:cs typeface="HGP明朝E" pitchFamily="18" charset="-128"/>
                  </a:rPr>
                  <a:t>-y</a:t>
                </a:r>
                <a:r>
                  <a:rPr lang="en-US" altLang="ja-JP" sz="1400" b="1" baseline="30000">
                    <a:ea typeface="HGP明朝E" pitchFamily="18" charset="-128"/>
                    <a:cs typeface="HGP明朝E" pitchFamily="18" charset="-128"/>
                  </a:rPr>
                  <a:t>2</a:t>
                </a:r>
                <a:endParaRPr lang="ja-JP" sz="1400">
                  <a:latin typeface="Arial" pitchFamily="-1" charset="0"/>
                </a:endParaRPr>
              </a:p>
            </p:txBody>
          </p:sp>
          <p:sp>
            <p:nvSpPr>
              <p:cNvPr id="83013" name="Text Box 10"/>
              <p:cNvSpPr txBox="1">
                <a:spLocks noChangeArrowheads="1"/>
              </p:cNvSpPr>
              <p:nvPr/>
            </p:nvSpPr>
            <p:spPr bwMode="auto">
              <a:xfrm>
                <a:off x="345318" y="6242073"/>
                <a:ext cx="940534" cy="477838"/>
              </a:xfrm>
              <a:prstGeom prst="rect">
                <a:avLst/>
              </a:prstGeom>
              <a:noFill/>
              <a:ln w="9525">
                <a:noFill/>
                <a:miter lim="800000"/>
                <a:headEnd/>
                <a:tailEnd/>
              </a:ln>
            </p:spPr>
            <p:txBody>
              <a:bodyPr lIns="74295" tIns="8890" rIns="74295" bIns="8890">
                <a:prstTxWarp prst="textNoShape">
                  <a:avLst/>
                </a:prstTxWarp>
              </a:bodyPr>
              <a:lstStyle/>
              <a:p>
                <a:r>
                  <a:rPr lang="en-US" altLang="ja-JP" b="1">
                    <a:ea typeface="HGP明朝E" pitchFamily="18" charset="-128"/>
                    <a:cs typeface="HGP明朝E" pitchFamily="18" charset="-128"/>
                  </a:rPr>
                  <a:t>(d       )</a:t>
                </a:r>
                <a:endParaRPr lang="ja-JP">
                  <a:latin typeface="Arial" pitchFamily="-1" charset="0"/>
                </a:endParaRPr>
              </a:p>
            </p:txBody>
          </p:sp>
          <p:sp>
            <p:nvSpPr>
              <p:cNvPr id="83014" name="Text Box 10"/>
              <p:cNvSpPr txBox="1">
                <a:spLocks noChangeArrowheads="1"/>
              </p:cNvSpPr>
              <p:nvPr/>
            </p:nvSpPr>
            <p:spPr bwMode="auto">
              <a:xfrm>
                <a:off x="-178689" y="6232475"/>
                <a:ext cx="785818" cy="477838"/>
              </a:xfrm>
              <a:prstGeom prst="rect">
                <a:avLst/>
              </a:prstGeom>
              <a:noFill/>
              <a:ln w="9525">
                <a:noFill/>
                <a:miter lim="800000"/>
                <a:headEnd/>
                <a:tailEnd/>
              </a:ln>
            </p:spPr>
            <p:txBody>
              <a:bodyPr lIns="74295" tIns="8890" rIns="74295" bIns="8890">
                <a:prstTxWarp prst="textNoShape">
                  <a:avLst/>
                </a:prstTxWarp>
              </a:bodyPr>
              <a:lstStyle/>
              <a:p>
                <a:pPr algn="ctr"/>
                <a:r>
                  <a:rPr lang="en-US" altLang="ja-JP" b="1" i="1">
                    <a:ea typeface="Times New Roman" pitchFamily="-1" charset="0"/>
                    <a:cs typeface="Times New Roman" pitchFamily="-1" charset="0"/>
                  </a:rPr>
                  <a:t>b</a:t>
                </a:r>
                <a:r>
                  <a:rPr lang="en-US" altLang="ja-JP" b="1" i="1" baseline="-25000">
                    <a:ea typeface="Times New Roman" pitchFamily="-1" charset="0"/>
                    <a:cs typeface="Times New Roman" pitchFamily="-1" charset="0"/>
                  </a:rPr>
                  <a:t>1g</a:t>
                </a:r>
                <a:endParaRPr lang="ja-JP" b="1" i="1" baseline="-25000">
                  <a:ea typeface="Times New Roman" pitchFamily="-1" charset="0"/>
                  <a:cs typeface="Times New Roman" pitchFamily="-1" charset="0"/>
                </a:endParaRPr>
              </a:p>
            </p:txBody>
          </p:sp>
        </p:grpSp>
        <p:grpSp>
          <p:nvGrpSpPr>
            <p:cNvPr id="7" name="グループ化 113"/>
            <p:cNvGrpSpPr>
              <a:grpSpLocks/>
            </p:cNvGrpSpPr>
            <p:nvPr/>
          </p:nvGrpSpPr>
          <p:grpSpPr bwMode="auto">
            <a:xfrm>
              <a:off x="1023474" y="6208030"/>
              <a:ext cx="1738418" cy="507118"/>
              <a:chOff x="1464162" y="6828720"/>
              <a:chExt cx="1738418" cy="507118"/>
            </a:xfrm>
          </p:grpSpPr>
          <p:sp>
            <p:nvSpPr>
              <p:cNvPr id="83009" name="Text Box 10"/>
              <p:cNvSpPr txBox="1">
                <a:spLocks noChangeArrowheads="1"/>
              </p:cNvSpPr>
              <p:nvPr/>
            </p:nvSpPr>
            <p:spPr bwMode="auto">
              <a:xfrm>
                <a:off x="1976294" y="6858000"/>
                <a:ext cx="1226286" cy="477838"/>
              </a:xfrm>
              <a:prstGeom prst="rect">
                <a:avLst/>
              </a:prstGeom>
              <a:noFill/>
              <a:ln w="9525">
                <a:noFill/>
                <a:miter lim="800000"/>
                <a:headEnd/>
                <a:tailEnd/>
              </a:ln>
            </p:spPr>
            <p:txBody>
              <a:bodyPr lIns="74295" tIns="8890" rIns="74295" bIns="8890">
                <a:prstTxWarp prst="textNoShape">
                  <a:avLst/>
                </a:prstTxWarp>
              </a:bodyPr>
              <a:lstStyle/>
              <a:p>
                <a:r>
                  <a:rPr lang="en-US" altLang="ja-JP" b="1">
                    <a:ea typeface="HGP明朝E" pitchFamily="18" charset="-128"/>
                    <a:cs typeface="HGP明朝E" pitchFamily="18" charset="-128"/>
                  </a:rPr>
                  <a:t>(d        ) </a:t>
                </a:r>
                <a:endParaRPr lang="ja-JP">
                  <a:latin typeface="Arial" pitchFamily="-1" charset="0"/>
                </a:endParaRPr>
              </a:p>
            </p:txBody>
          </p:sp>
          <p:sp>
            <p:nvSpPr>
              <p:cNvPr id="83010" name="Text Box 10"/>
              <p:cNvSpPr txBox="1">
                <a:spLocks noChangeArrowheads="1"/>
              </p:cNvSpPr>
              <p:nvPr/>
            </p:nvSpPr>
            <p:spPr bwMode="auto">
              <a:xfrm>
                <a:off x="1464162" y="6828720"/>
                <a:ext cx="785818" cy="477838"/>
              </a:xfrm>
              <a:prstGeom prst="rect">
                <a:avLst/>
              </a:prstGeom>
              <a:noFill/>
              <a:ln w="9525">
                <a:noFill/>
                <a:miter lim="800000"/>
                <a:headEnd/>
                <a:tailEnd/>
              </a:ln>
            </p:spPr>
            <p:txBody>
              <a:bodyPr lIns="74295" tIns="8890" rIns="74295" bIns="8890">
                <a:prstTxWarp prst="textNoShape">
                  <a:avLst/>
                </a:prstTxWarp>
              </a:bodyPr>
              <a:lstStyle/>
              <a:p>
                <a:pPr algn="ctr"/>
                <a:r>
                  <a:rPr lang="en-US" altLang="ja-JP" b="1" i="1">
                    <a:ea typeface="Times New Roman" pitchFamily="-1" charset="0"/>
                    <a:cs typeface="Times New Roman" pitchFamily="-1" charset="0"/>
                  </a:rPr>
                  <a:t>a</a:t>
                </a:r>
                <a:r>
                  <a:rPr lang="en-US" altLang="ja-JP" b="1" i="1" baseline="-25000">
                    <a:ea typeface="Times New Roman" pitchFamily="-1" charset="0"/>
                    <a:cs typeface="Times New Roman" pitchFamily="-1" charset="0"/>
                  </a:rPr>
                  <a:t>1g</a:t>
                </a:r>
                <a:endParaRPr lang="ja-JP" b="1" i="1" baseline="-25000">
                  <a:ea typeface="Times New Roman" pitchFamily="-1" charset="0"/>
                  <a:cs typeface="Times New Roman" pitchFamily="-1" charset="0"/>
                </a:endParaRPr>
              </a:p>
            </p:txBody>
          </p:sp>
          <p:sp>
            <p:nvSpPr>
              <p:cNvPr id="83011" name="Text Box 10"/>
              <p:cNvSpPr txBox="1">
                <a:spLocks noChangeArrowheads="1"/>
              </p:cNvSpPr>
              <p:nvPr/>
            </p:nvSpPr>
            <p:spPr bwMode="auto">
              <a:xfrm>
                <a:off x="2059580" y="6919109"/>
                <a:ext cx="869346" cy="296105"/>
              </a:xfrm>
              <a:prstGeom prst="rect">
                <a:avLst/>
              </a:prstGeom>
              <a:noFill/>
              <a:ln w="9525">
                <a:noFill/>
                <a:miter lim="800000"/>
                <a:headEnd/>
                <a:tailEnd/>
              </a:ln>
            </p:spPr>
            <p:txBody>
              <a:bodyPr lIns="74295" tIns="8890" rIns="74295" bIns="8890">
                <a:prstTxWarp prst="textNoShape">
                  <a:avLst/>
                </a:prstTxWarp>
              </a:bodyPr>
              <a:lstStyle/>
              <a:p>
                <a:r>
                  <a:rPr lang="en-US" altLang="ja-JP" sz="1400" b="1">
                    <a:ea typeface="HGP明朝E" pitchFamily="18" charset="-128"/>
                    <a:cs typeface="HGP明朝E" pitchFamily="18" charset="-128"/>
                  </a:rPr>
                  <a:t>   3z</a:t>
                </a:r>
                <a:r>
                  <a:rPr lang="en-US" altLang="ja-JP" sz="1400" b="1" baseline="30000">
                    <a:ea typeface="HGP明朝E" pitchFamily="18" charset="-128"/>
                    <a:cs typeface="HGP明朝E" pitchFamily="18" charset="-128"/>
                  </a:rPr>
                  <a:t>2</a:t>
                </a:r>
                <a:r>
                  <a:rPr lang="en-US" altLang="ja-JP" sz="1400" b="1">
                    <a:ea typeface="HGP明朝E" pitchFamily="18" charset="-128"/>
                    <a:cs typeface="HGP明朝E" pitchFamily="18" charset="-128"/>
                  </a:rPr>
                  <a:t>-r</a:t>
                </a:r>
                <a:r>
                  <a:rPr lang="en-US" altLang="ja-JP" sz="1400" b="1" baseline="30000">
                    <a:ea typeface="HGP明朝E" pitchFamily="18" charset="-128"/>
                    <a:cs typeface="HGP明朝E" pitchFamily="18" charset="-128"/>
                  </a:rPr>
                  <a:t>2</a:t>
                </a:r>
                <a:endParaRPr lang="ja-JP" sz="1400">
                  <a:latin typeface="Arial" pitchFamily="-1" charset="0"/>
                </a:endParaRPr>
              </a:p>
            </p:txBody>
          </p:sp>
        </p:grpSp>
        <p:grpSp>
          <p:nvGrpSpPr>
            <p:cNvPr id="8" name="グループ化 119"/>
            <p:cNvGrpSpPr>
              <a:grpSpLocks/>
            </p:cNvGrpSpPr>
            <p:nvPr/>
          </p:nvGrpSpPr>
          <p:grpSpPr bwMode="auto">
            <a:xfrm>
              <a:off x="1428728" y="5214950"/>
              <a:ext cx="380102" cy="810400"/>
              <a:chOff x="9227125" y="3404418"/>
              <a:chExt cx="642974" cy="1370861"/>
            </a:xfrm>
          </p:grpSpPr>
          <p:sp>
            <p:nvSpPr>
              <p:cNvPr id="117" name="涙形 116"/>
              <p:cNvSpPr/>
              <p:nvPr/>
            </p:nvSpPr>
            <p:spPr>
              <a:xfrm rot="8036719">
                <a:off x="9262159" y="3404524"/>
                <a:ext cx="571992" cy="571781"/>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8" name="涙形 117"/>
              <p:cNvSpPr/>
              <p:nvPr/>
            </p:nvSpPr>
            <p:spPr>
              <a:xfrm rot="13563281" flipV="1">
                <a:off x="9262159" y="4202090"/>
                <a:ext cx="571994" cy="571781"/>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9" name="円/楕円 118"/>
              <p:cNvSpPr/>
              <p:nvPr/>
            </p:nvSpPr>
            <p:spPr>
              <a:xfrm>
                <a:off x="9227367" y="4035489"/>
                <a:ext cx="641577" cy="1423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nvGrpSpPr>
            <p:cNvPr id="9" name="グループ化 125"/>
            <p:cNvGrpSpPr>
              <a:grpSpLocks/>
            </p:cNvGrpSpPr>
            <p:nvPr/>
          </p:nvGrpSpPr>
          <p:grpSpPr bwMode="auto">
            <a:xfrm>
              <a:off x="83469" y="5357826"/>
              <a:ext cx="810400" cy="510915"/>
              <a:chOff x="7286644" y="6215083"/>
              <a:chExt cx="810400" cy="510915"/>
            </a:xfrm>
          </p:grpSpPr>
          <p:sp>
            <p:nvSpPr>
              <p:cNvPr id="125" name="円/楕円 124"/>
              <p:cNvSpPr/>
              <p:nvPr/>
            </p:nvSpPr>
            <p:spPr>
              <a:xfrm rot="16200000">
                <a:off x="7516366" y="6270695"/>
                <a:ext cx="381003" cy="26977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 name="涙形 121"/>
              <p:cNvSpPr/>
              <p:nvPr/>
            </p:nvSpPr>
            <p:spPr>
              <a:xfrm rot="2636719">
                <a:off x="7286330" y="6308746"/>
                <a:ext cx="338017" cy="336553"/>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3" name="涙形 122"/>
              <p:cNvSpPr/>
              <p:nvPr/>
            </p:nvSpPr>
            <p:spPr>
              <a:xfrm rot="8163281" flipV="1">
                <a:off x="7759235" y="6308746"/>
                <a:ext cx="338017" cy="336553"/>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4" name="円/楕円 123"/>
              <p:cNvSpPr/>
              <p:nvPr/>
            </p:nvSpPr>
            <p:spPr>
              <a:xfrm rot="16200000">
                <a:off x="7460824" y="6400871"/>
                <a:ext cx="381003" cy="26977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sp>
        <p:nvSpPr>
          <p:cNvPr id="241789" name="Text Box 125"/>
          <p:cNvSpPr txBox="1">
            <a:spLocks noChangeArrowheads="1"/>
          </p:cNvSpPr>
          <p:nvPr/>
        </p:nvSpPr>
        <p:spPr bwMode="auto">
          <a:xfrm>
            <a:off x="0" y="608014"/>
            <a:ext cx="2870200" cy="2862322"/>
          </a:xfrm>
          <a:prstGeom prst="rect">
            <a:avLst/>
          </a:prstGeom>
          <a:solidFill>
            <a:srgbClr val="FFFF66"/>
          </a:solidFill>
          <a:ln w="9525">
            <a:noFill/>
            <a:miter lim="800000"/>
            <a:headEnd/>
            <a:tailEnd/>
          </a:ln>
          <a:effectLst>
            <a:outerShdw blurRad="63500" dist="107763" dir="2700000" algn="ctr" rotWithShape="0">
              <a:schemeClr val="bg2">
                <a:alpha val="50000"/>
              </a:schemeClr>
            </a:outerShdw>
          </a:effectLst>
        </p:spPr>
        <p:txBody>
          <a:bodyPr>
            <a:prstTxWarp prst="textNoShape">
              <a:avLst/>
            </a:prstTxWarp>
            <a:spAutoFit/>
          </a:bodyPr>
          <a:lstStyle/>
          <a:p>
            <a:pPr>
              <a:defRPr/>
            </a:pPr>
            <a:r>
              <a:rPr lang="en-US" altLang="ja-JP" sz="2000" b="1" dirty="0">
                <a:solidFill>
                  <a:srgbClr val="000000"/>
                </a:solidFill>
                <a:latin typeface="Times New Roman" pitchFamily="-109" charset="0"/>
                <a:ea typeface="ＭＳ Ｐゴシック" pitchFamily="-109" charset="-128"/>
                <a:cs typeface="ＭＳ Ｐゴシック" pitchFamily="-109" charset="-128"/>
              </a:rPr>
              <a:t>Since the FeO</a:t>
            </a:r>
            <a:r>
              <a:rPr lang="en-US" altLang="ja-JP" sz="2000" b="1" baseline="-25000" dirty="0">
                <a:solidFill>
                  <a:srgbClr val="000000"/>
                </a:solidFill>
                <a:latin typeface="Times New Roman" pitchFamily="-109" charset="0"/>
                <a:ea typeface="ＭＳ Ｐゴシック" pitchFamily="-109" charset="-128"/>
                <a:cs typeface="ＭＳ Ｐゴシック" pitchFamily="-109" charset="-128"/>
              </a:rPr>
              <a:t>6</a:t>
            </a:r>
            <a:r>
              <a:rPr lang="en-US" altLang="ja-JP" sz="2000" b="1" dirty="0">
                <a:solidFill>
                  <a:srgbClr val="000000"/>
                </a:solidFill>
                <a:latin typeface="Times New Roman" pitchFamily="-109" charset="0"/>
                <a:ea typeface="ＭＳ Ｐゴシック" pitchFamily="-109" charset="-128"/>
                <a:cs typeface="ＭＳ Ｐゴシック" pitchFamily="-109" charset="-128"/>
              </a:rPr>
              <a:t> </a:t>
            </a:r>
            <a:r>
              <a:rPr lang="en-US" altLang="ja-JP" sz="2000" b="1" dirty="0" err="1">
                <a:solidFill>
                  <a:srgbClr val="000000"/>
                </a:solidFill>
                <a:latin typeface="Times New Roman" pitchFamily="-109" charset="0"/>
                <a:ea typeface="ＭＳ Ｐゴシック" pitchFamily="-109" charset="-128"/>
                <a:cs typeface="ＭＳ Ｐゴシック" pitchFamily="-109" charset="-128"/>
              </a:rPr>
              <a:t>octahedra</a:t>
            </a:r>
            <a:r>
              <a:rPr lang="en-US" altLang="ja-JP" sz="2000" b="1" dirty="0">
                <a:solidFill>
                  <a:srgbClr val="000000"/>
                </a:solidFill>
                <a:latin typeface="Times New Roman" pitchFamily="-109" charset="0"/>
                <a:ea typeface="ＭＳ Ｐゴシック" pitchFamily="-109" charset="-128"/>
                <a:cs typeface="ＭＳ Ｐゴシック" pitchFamily="-109" charset="-128"/>
              </a:rPr>
              <a:t> is distorted by periodic oxygen defect,  it was expected that such a distortion from cubic symmetry leads to a splitting of the t</a:t>
            </a:r>
            <a:r>
              <a:rPr lang="en-US" altLang="ja-JP" sz="2000" b="1" baseline="-25000" dirty="0">
                <a:solidFill>
                  <a:srgbClr val="000000"/>
                </a:solidFill>
                <a:latin typeface="Times New Roman" pitchFamily="-109" charset="0"/>
                <a:ea typeface="ＭＳ Ｐゴシック" pitchFamily="-109" charset="-128"/>
                <a:cs typeface="ＭＳ Ｐゴシック" pitchFamily="-109" charset="-128"/>
              </a:rPr>
              <a:t>2g</a:t>
            </a:r>
            <a:r>
              <a:rPr lang="en-US" altLang="ja-JP" sz="2000" b="1" dirty="0">
                <a:solidFill>
                  <a:srgbClr val="000000"/>
                </a:solidFill>
                <a:latin typeface="Times New Roman" pitchFamily="-109" charset="0"/>
                <a:ea typeface="ＭＳ Ｐゴシック" pitchFamily="-109" charset="-128"/>
                <a:cs typeface="ＭＳ Ｐゴシック" pitchFamily="-109" charset="-128"/>
              </a:rPr>
              <a:t> and </a:t>
            </a:r>
            <a:r>
              <a:rPr lang="en-US" altLang="ja-JP" sz="2000" b="1" dirty="0" err="1">
                <a:solidFill>
                  <a:srgbClr val="000000"/>
                </a:solidFill>
                <a:latin typeface="Times New Roman" pitchFamily="-109" charset="0"/>
                <a:ea typeface="ＭＳ Ｐゴシック" pitchFamily="-109" charset="-128"/>
                <a:cs typeface="ＭＳ Ｐゴシック" pitchFamily="-109" charset="-128"/>
              </a:rPr>
              <a:t>e</a:t>
            </a:r>
            <a:r>
              <a:rPr lang="en-US" altLang="ja-JP" sz="2000" b="1" baseline="-25000" dirty="0" err="1">
                <a:solidFill>
                  <a:srgbClr val="000000"/>
                </a:solidFill>
                <a:latin typeface="Times New Roman" pitchFamily="-109" charset="0"/>
                <a:ea typeface="ＭＳ Ｐゴシック" pitchFamily="-109" charset="-128"/>
                <a:cs typeface="ＭＳ Ｐゴシック" pitchFamily="-109" charset="-128"/>
              </a:rPr>
              <a:t>g</a:t>
            </a:r>
            <a:r>
              <a:rPr lang="en-US" altLang="ja-JP" sz="2000" b="1" dirty="0">
                <a:solidFill>
                  <a:srgbClr val="000000"/>
                </a:solidFill>
                <a:latin typeface="Times New Roman" pitchFamily="-109" charset="0"/>
                <a:ea typeface="ＭＳ Ｐゴシック" pitchFamily="-109" charset="-128"/>
                <a:cs typeface="ＭＳ Ｐゴシック" pitchFamily="-109" charset="-128"/>
              </a:rPr>
              <a:t> states.</a:t>
            </a:r>
          </a:p>
          <a:p>
            <a:pPr>
              <a:defRPr/>
            </a:pPr>
            <a:r>
              <a:rPr lang="en-US" altLang="ja-JP" sz="2000" b="1" dirty="0" err="1">
                <a:solidFill>
                  <a:srgbClr val="000000"/>
                </a:solidFill>
                <a:latin typeface="Times New Roman" pitchFamily="-109" charset="0"/>
                <a:ea typeface="ＭＳ Ｐゴシック" pitchFamily="-109" charset="-128"/>
                <a:cs typeface="ＭＳ Ｐゴシック" pitchFamily="-109" charset="-128"/>
                <a:sym typeface="Wingdings" pitchFamily="-109" charset="2"/>
              </a:rPr>
              <a:t></a:t>
            </a:r>
            <a:r>
              <a:rPr lang="en-US" altLang="ja-JP" sz="2000" b="1" dirty="0">
                <a:solidFill>
                  <a:srgbClr val="000000"/>
                </a:solidFill>
                <a:latin typeface="Times New Roman" pitchFamily="-109" charset="0"/>
                <a:ea typeface="ＭＳ Ｐゴシック" pitchFamily="-109" charset="-128"/>
                <a:cs typeface="ＭＳ Ｐゴシック" pitchFamily="-109" charset="-128"/>
                <a:sym typeface="Wingdings" pitchFamily="-109" charset="2"/>
              </a:rPr>
              <a:t> pre-peak splitting</a:t>
            </a:r>
            <a:endParaRPr lang="en-US" altLang="ja-JP" sz="2000" b="1" dirty="0">
              <a:solidFill>
                <a:srgbClr val="000000"/>
              </a:solidFill>
              <a:latin typeface="Times New Roman" pitchFamily="-109" charset="0"/>
              <a:ea typeface="ＭＳ Ｐゴシック" pitchFamily="-109" charset="-128"/>
              <a:cs typeface="ＭＳ Ｐゴシック" pitchFamily="-109" charset="-128"/>
            </a:endParaRPr>
          </a:p>
        </p:txBody>
      </p:sp>
      <p:sp>
        <p:nvSpPr>
          <p:cNvPr id="82997" name="AutoShape 129"/>
          <p:cNvSpPr>
            <a:spLocks noChangeArrowheads="1"/>
          </p:cNvSpPr>
          <p:nvPr/>
        </p:nvSpPr>
        <p:spPr bwMode="auto">
          <a:xfrm>
            <a:off x="2922589" y="2587625"/>
            <a:ext cx="836612" cy="836613"/>
          </a:xfrm>
          <a:prstGeom prst="octagon">
            <a:avLst>
              <a:gd name="adj" fmla="val 29287"/>
            </a:avLst>
          </a:prstGeom>
          <a:noFill/>
          <a:ln w="38100">
            <a:solidFill>
              <a:srgbClr val="FF0000"/>
            </a:solidFill>
            <a:miter lim="800000"/>
            <a:headEnd/>
            <a:tailEnd/>
          </a:ln>
        </p:spPr>
        <p:txBody>
          <a:bodyPr wrap="none" anchor="ctr">
            <a:prstTxWarp prst="textNoShape">
              <a:avLst/>
            </a:prstTxWarp>
          </a:bodyPr>
          <a:lstStyle/>
          <a:p>
            <a:endParaRPr lang="ja-JP" altLang="en-US"/>
          </a:p>
        </p:txBody>
      </p:sp>
      <p:sp>
        <p:nvSpPr>
          <p:cNvPr id="106" name="フッター プレースホルダ 105"/>
          <p:cNvSpPr>
            <a:spLocks noGrp="1"/>
          </p:cNvSpPr>
          <p:nvPr>
            <p:ph type="ftr" sz="quarter" idx="11"/>
          </p:nvPr>
        </p:nvSpPr>
        <p:spPr>
          <a:xfrm>
            <a:off x="3124200" y="6581776"/>
            <a:ext cx="635000" cy="365125"/>
          </a:xfrm>
        </p:spPr>
        <p:txBody>
          <a:bodyPr/>
          <a:lstStyle/>
          <a:p>
            <a:r>
              <a:rPr lang="en-US" altLang="ja-JP" smtClean="0"/>
              <a:t>IAM/MSE</a:t>
            </a:r>
            <a:endParaRPr lang="ja-JP" alt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日付プレースホルダ 1"/>
          <p:cNvSpPr>
            <a:spLocks noGrp="1"/>
          </p:cNvSpPr>
          <p:nvPr>
            <p:ph type="dt" sz="quarter" idx="10"/>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200" smtClean="0">
                <a:solidFill>
                  <a:srgbClr val="3366FF"/>
                </a:solidFill>
                <a:latin typeface="Calibri" pitchFamily="-111" charset="0"/>
              </a:rPr>
              <a:t>2011/9/27</a:t>
            </a:r>
            <a:endParaRPr lang="en-US" altLang="ja-JP" sz="1200">
              <a:solidFill>
                <a:srgbClr val="3366FF"/>
              </a:solidFill>
              <a:latin typeface="Calibri" pitchFamily="-111" charset="0"/>
            </a:endParaRPr>
          </a:p>
        </p:txBody>
      </p:sp>
      <p:sp>
        <p:nvSpPr>
          <p:cNvPr id="19" name="フッター プレースホルダ 2"/>
          <p:cNvSpPr>
            <a:spLocks noGrp="1"/>
          </p:cNvSpPr>
          <p:nvPr>
            <p:ph type="ftr" sz="quarter" idx="11"/>
          </p:nvPr>
        </p:nvSpPr>
        <p:spPr/>
        <p:txBody>
          <a:bodyPr rtlCol="0"/>
          <a:lstStyle/>
          <a:p>
            <a:pPr fontAlgn="auto">
              <a:spcBef>
                <a:spcPts val="0"/>
              </a:spcBef>
              <a:spcAft>
                <a:spcPts val="0"/>
              </a:spcAft>
              <a:defRPr/>
            </a:pPr>
            <a:r>
              <a:rPr lang="en-US" altLang="ja-JP" smtClean="0">
                <a:latin typeface="+mn-lt"/>
                <a:ea typeface="+mn-ea"/>
              </a:rPr>
              <a:t>IAM/MSE</a:t>
            </a:r>
            <a:endParaRPr lang="en-US" altLang="ja-JP">
              <a:latin typeface="+mn-lt"/>
              <a:ea typeface="+mn-ea"/>
            </a:endParaRPr>
          </a:p>
        </p:txBody>
      </p:sp>
      <p:sp>
        <p:nvSpPr>
          <p:cNvPr id="20" name="スライド番号プレースホルダ 3"/>
          <p:cNvSpPr>
            <a:spLocks noGrp="1"/>
          </p:cNvSpPr>
          <p:nvPr>
            <p:ph type="sldNum" sz="quarter" idx="12"/>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FED14CF6-6F27-4E12-A63B-E1C0148C23F0}" type="slidenum">
              <a:rPr lang="en-US" altLang="ja-JP" sz="1200">
                <a:solidFill>
                  <a:srgbClr val="3366FF"/>
                </a:solidFill>
                <a:latin typeface="Calibri" pitchFamily="-111" charset="0"/>
              </a:rPr>
              <a:pPr/>
              <a:t>8</a:t>
            </a:fld>
            <a:endParaRPr lang="en-US" altLang="ja-JP" sz="1200">
              <a:solidFill>
                <a:srgbClr val="3366FF"/>
              </a:solidFill>
              <a:latin typeface="Calibri" pitchFamily="-111" charset="0"/>
            </a:endParaRPr>
          </a:p>
        </p:txBody>
      </p:sp>
      <p:pic>
        <p:nvPicPr>
          <p:cNvPr id="44037" name="Picture 2"/>
          <p:cNvPicPr>
            <a:picLocks noChangeAspect="1" noChangeArrowheads="1"/>
          </p:cNvPicPr>
          <p:nvPr/>
        </p:nvPicPr>
        <p:blipFill>
          <a:blip r:embed="rId3">
            <a:extLst>
              <a:ext uri="{28A0092B-C50C-407E-A947-70E740481C1C}">
                <a14:useLocalDpi xmlns:a14="http://schemas.microsoft.com/office/drawing/2010/main" val="0"/>
              </a:ext>
            </a:extLst>
          </a:blip>
          <a:srcRect l="13052" t="10258" r="4691" b="42776"/>
          <a:stretch>
            <a:fillRect/>
          </a:stretch>
        </p:blipFill>
        <p:spPr bwMode="auto">
          <a:xfrm>
            <a:off x="5219701" y="620713"/>
            <a:ext cx="29511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3"/>
          <p:cNvSpPr txBox="1">
            <a:spLocks noChangeArrowheads="1"/>
          </p:cNvSpPr>
          <p:nvPr/>
        </p:nvSpPr>
        <p:spPr bwMode="auto">
          <a:xfrm>
            <a:off x="2195514" y="4149726"/>
            <a:ext cx="684803"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a:latin typeface="Times" pitchFamily="-111" charset="0"/>
                <a:ea typeface="Osaka" pitchFamily="-111" charset="-128"/>
              </a:rPr>
              <a:t>2.6 nm</a:t>
            </a:r>
            <a:endParaRPr lang="en-US" altLang="ja-JP" sz="1400">
              <a:latin typeface="Times" pitchFamily="-111" charset="0"/>
            </a:endParaRPr>
          </a:p>
        </p:txBody>
      </p:sp>
      <p:grpSp>
        <p:nvGrpSpPr>
          <p:cNvPr id="44039" name="Group 4"/>
          <p:cNvGrpSpPr>
            <a:grpSpLocks/>
          </p:cNvGrpSpPr>
          <p:nvPr/>
        </p:nvGrpSpPr>
        <p:grpSpPr bwMode="auto">
          <a:xfrm>
            <a:off x="468313" y="981076"/>
            <a:ext cx="4373563" cy="3103563"/>
            <a:chOff x="624" y="672"/>
            <a:chExt cx="4464" cy="3168"/>
          </a:xfrm>
        </p:grpSpPr>
        <p:pic>
          <p:nvPicPr>
            <p:cNvPr id="44051" name="Picture 5"/>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624" y="672"/>
              <a:ext cx="4464" cy="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Line 6"/>
            <p:cNvSpPr>
              <a:spLocks noChangeShapeType="1"/>
            </p:cNvSpPr>
            <p:nvPr/>
          </p:nvSpPr>
          <p:spPr bwMode="auto">
            <a:xfrm>
              <a:off x="1776" y="3840"/>
              <a:ext cx="2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3559" name="Rectangle 7"/>
          <p:cNvSpPr>
            <a:spLocks noChangeArrowheads="1"/>
          </p:cNvSpPr>
          <p:nvPr/>
        </p:nvSpPr>
        <p:spPr bwMode="auto">
          <a:xfrm>
            <a:off x="-261257" y="17010"/>
            <a:ext cx="9397320" cy="692150"/>
          </a:xfrm>
          <a:prstGeom prst="rect">
            <a:avLst/>
          </a:prstGeom>
          <a:noFill/>
          <a:ln w="9525">
            <a:noFill/>
            <a:miter lim="800000"/>
            <a:headEnd/>
            <a:tailEnd/>
          </a:ln>
          <a:effectLst>
            <a:outerShdw blurRad="63500" dist="107763" dir="2700000" algn="ctr" rotWithShape="0">
              <a:schemeClr val="bg2">
                <a:alpha val="50000"/>
              </a:schemeClr>
            </a:outerShdw>
          </a:effectLst>
        </p:spPr>
        <p:txBody>
          <a:bodyPr anchor="ctr"/>
          <a:lstStyle/>
          <a:p>
            <a:pPr algn="ctr">
              <a:lnSpc>
                <a:spcPct val="75000"/>
              </a:lnSpc>
            </a:pPr>
            <a:r>
              <a:rPr lang="en-US" altLang="ja-JP" sz="3200" dirty="0" smtClean="0">
                <a:solidFill>
                  <a:srgbClr val="0070C0"/>
                </a:solidFill>
                <a:latin typeface="Calibri" pitchFamily="34" charset="0"/>
                <a:cs typeface="Calibri" pitchFamily="34" charset="0"/>
              </a:rPr>
              <a:t>Image variation in HR-TEM</a:t>
            </a:r>
            <a:endParaRPr lang="en-US" altLang="ja-JP" sz="3200" dirty="0">
              <a:solidFill>
                <a:srgbClr val="0070C0"/>
              </a:solidFill>
              <a:latin typeface="Calibri" pitchFamily="34" charset="0"/>
              <a:cs typeface="Calibri" pitchFamily="34" charset="0"/>
            </a:endParaRPr>
          </a:p>
        </p:txBody>
      </p:sp>
      <p:grpSp>
        <p:nvGrpSpPr>
          <p:cNvPr id="3" name="Group 8"/>
          <p:cNvGrpSpPr>
            <a:grpSpLocks/>
          </p:cNvGrpSpPr>
          <p:nvPr/>
        </p:nvGrpSpPr>
        <p:grpSpPr bwMode="auto">
          <a:xfrm>
            <a:off x="80962" y="3022600"/>
            <a:ext cx="8821738" cy="3835400"/>
            <a:chOff x="-3290" y="1706"/>
            <a:chExt cx="5557" cy="2416"/>
          </a:xfrm>
        </p:grpSpPr>
        <p:grpSp>
          <p:nvGrpSpPr>
            <p:cNvPr id="44042" name="Group 9"/>
            <p:cNvGrpSpPr>
              <a:grpSpLocks/>
            </p:cNvGrpSpPr>
            <p:nvPr/>
          </p:nvGrpSpPr>
          <p:grpSpPr bwMode="auto">
            <a:xfrm>
              <a:off x="-3290" y="1706"/>
              <a:ext cx="5557" cy="2416"/>
              <a:chOff x="135" y="1876"/>
              <a:chExt cx="5557" cy="2416"/>
            </a:xfrm>
          </p:grpSpPr>
          <p:pic>
            <p:nvPicPr>
              <p:cNvPr id="44047" name="Picture 10" descr="Cl16Pc-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0" y="1876"/>
                <a:ext cx="3182" cy="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8" name="Rectangle 11"/>
              <p:cNvSpPr>
                <a:spLocks noChangeArrowheads="1"/>
              </p:cNvSpPr>
              <p:nvPr/>
            </p:nvSpPr>
            <p:spPr bwMode="auto">
              <a:xfrm>
                <a:off x="2478" y="2679"/>
                <a:ext cx="1093" cy="772"/>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23564" name="Rectangle 12"/>
              <p:cNvSpPr>
                <a:spLocks noChangeArrowheads="1"/>
              </p:cNvSpPr>
              <p:nvPr/>
            </p:nvSpPr>
            <p:spPr bwMode="auto">
              <a:xfrm>
                <a:off x="135" y="3665"/>
                <a:ext cx="2359" cy="453"/>
              </a:xfrm>
              <a:prstGeom prst="rect">
                <a:avLst/>
              </a:prstGeom>
              <a:solidFill>
                <a:schemeClr val="bg2"/>
              </a:solidFill>
              <a:ln w="9525">
                <a:noFill/>
                <a:miter lim="800000"/>
                <a:headEnd/>
                <a:tailEnd/>
              </a:ln>
              <a:effectLst>
                <a:outerShdw blurRad="63500" dist="107763" dir="2700000" algn="ctr" rotWithShape="0">
                  <a:schemeClr val="bg2">
                    <a:alpha val="50000"/>
                  </a:schemeClr>
                </a:outerShdw>
              </a:effectLst>
            </p:spPr>
            <p:txBody>
              <a:bodyPr anchor="ctr"/>
              <a:lstStyle/>
              <a:p>
                <a:pPr algn="ctr">
                  <a:lnSpc>
                    <a:spcPct val="75000"/>
                  </a:lnSpc>
                  <a:defRPr/>
                </a:pPr>
                <a:r>
                  <a:rPr lang="en-US" altLang="ja-JP" sz="2400" dirty="0">
                    <a:latin typeface="Times New Roman" pitchFamily="-111" charset="0"/>
                    <a:cs typeface="ＭＳ Ｐゴシック" pitchFamily="-111" charset="-128"/>
                  </a:rPr>
                  <a:t>Computer </a:t>
                </a:r>
                <a:r>
                  <a:rPr lang="en-US" altLang="ja-JP" sz="2400" dirty="0" smtClean="0">
                    <a:latin typeface="Times New Roman" pitchFamily="-111" charset="0"/>
                    <a:cs typeface="ＭＳ Ｐゴシック" pitchFamily="-111" charset="-128"/>
                  </a:rPr>
                  <a:t>simulated </a:t>
                </a:r>
                <a:r>
                  <a:rPr lang="en-US" altLang="ja-JP" sz="2400" dirty="0">
                    <a:latin typeface="Times New Roman" pitchFamily="-111" charset="0"/>
                    <a:cs typeface="ＭＳ Ｐゴシック" pitchFamily="-111" charset="-128"/>
                  </a:rPr>
                  <a:t/>
                </a:r>
                <a:br>
                  <a:rPr lang="en-US" altLang="ja-JP" sz="2400" dirty="0">
                    <a:latin typeface="Times New Roman" pitchFamily="-111" charset="0"/>
                    <a:cs typeface="ＭＳ Ｐゴシック" pitchFamily="-111" charset="-128"/>
                  </a:rPr>
                </a:br>
                <a:r>
                  <a:rPr lang="en-US" altLang="ja-JP" sz="2400" dirty="0" smtClean="0">
                    <a:latin typeface="Times New Roman" pitchFamily="-111" charset="0"/>
                    <a:cs typeface="ＭＳ Ｐゴシック" pitchFamily="-111" charset="-128"/>
                  </a:rPr>
                  <a:t>images </a:t>
                </a:r>
                <a:r>
                  <a:rPr lang="en-US" altLang="ja-JP" sz="2400" dirty="0">
                    <a:latin typeface="Times New Roman" pitchFamily="-111" charset="0"/>
                    <a:cs typeface="ＭＳ Ｐゴシック" pitchFamily="-111" charset="-128"/>
                  </a:rPr>
                  <a:t>for 1000kV</a:t>
                </a:r>
              </a:p>
            </p:txBody>
          </p:sp>
          <p:sp>
            <p:nvSpPr>
              <p:cNvPr id="44050" name="Text Box 13"/>
              <p:cNvSpPr txBox="1">
                <a:spLocks noChangeArrowheads="1"/>
              </p:cNvSpPr>
              <p:nvPr/>
            </p:nvSpPr>
            <p:spPr bwMode="auto">
              <a:xfrm>
                <a:off x="1597" y="2840"/>
                <a:ext cx="92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b="1">
                    <a:solidFill>
                      <a:srgbClr val="FF0A12"/>
                    </a:solidFill>
                    <a:latin typeface="Times" pitchFamily="-111" charset="0"/>
                    <a:ea typeface="Osaka" pitchFamily="-111" charset="-128"/>
                  </a:rPr>
                  <a:t>Scherzer focus</a:t>
                </a:r>
              </a:p>
            </p:txBody>
          </p:sp>
        </p:grpSp>
        <p:grpSp>
          <p:nvGrpSpPr>
            <p:cNvPr id="44043" name="Group 14"/>
            <p:cNvGrpSpPr>
              <a:grpSpLocks/>
            </p:cNvGrpSpPr>
            <p:nvPr/>
          </p:nvGrpSpPr>
          <p:grpSpPr bwMode="auto">
            <a:xfrm>
              <a:off x="-703" y="2381"/>
              <a:ext cx="2533" cy="1731"/>
              <a:chOff x="2735" y="2562"/>
              <a:chExt cx="2533" cy="1731"/>
            </a:xfrm>
          </p:grpSpPr>
          <p:sp>
            <p:nvSpPr>
              <p:cNvPr id="44044" name="Text Box 15"/>
              <p:cNvSpPr txBox="1">
                <a:spLocks noChangeArrowheads="1"/>
              </p:cNvSpPr>
              <p:nvPr/>
            </p:nvSpPr>
            <p:spPr bwMode="auto">
              <a:xfrm>
                <a:off x="2793" y="2562"/>
                <a:ext cx="247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a:latin typeface="Times" pitchFamily="-111" charset="0"/>
                  </a:rPr>
                  <a:t>-100 nm                     -80 nm                          -60 nm</a:t>
                </a:r>
              </a:p>
            </p:txBody>
          </p:sp>
          <p:sp>
            <p:nvSpPr>
              <p:cNvPr id="44045" name="Text Box 16"/>
              <p:cNvSpPr txBox="1">
                <a:spLocks noChangeArrowheads="1"/>
              </p:cNvSpPr>
              <p:nvPr/>
            </p:nvSpPr>
            <p:spPr bwMode="auto">
              <a:xfrm>
                <a:off x="2767" y="3339"/>
                <a:ext cx="237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a:latin typeface="Times" pitchFamily="-111" charset="0"/>
                  </a:rPr>
                  <a:t>  -40 nm                      -20 nm                         0 nm</a:t>
                </a:r>
              </a:p>
            </p:txBody>
          </p:sp>
          <p:sp>
            <p:nvSpPr>
              <p:cNvPr id="44046" name="Text Box 17"/>
              <p:cNvSpPr txBox="1">
                <a:spLocks noChangeArrowheads="1"/>
              </p:cNvSpPr>
              <p:nvPr/>
            </p:nvSpPr>
            <p:spPr bwMode="auto">
              <a:xfrm>
                <a:off x="2735" y="4099"/>
                <a:ext cx="244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a:latin typeface="Times" pitchFamily="-111" charset="0"/>
                  </a:rPr>
                  <a:t>      20 nm                      40 nm                        60 nm</a:t>
                </a:r>
              </a:p>
            </p:txBody>
          </p:sp>
        </p:grpSp>
      </p:grpSp>
      <p:sp>
        <p:nvSpPr>
          <p:cNvPr id="21" name="Text Box 9"/>
          <p:cNvSpPr txBox="1">
            <a:spLocks noChangeArrowheads="1"/>
          </p:cNvSpPr>
          <p:nvPr/>
        </p:nvSpPr>
        <p:spPr bwMode="auto">
          <a:xfrm>
            <a:off x="3311236" y="1081653"/>
            <a:ext cx="5417128" cy="224676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en-US" altLang="ja-JP" sz="2000" dirty="0">
                <a:solidFill>
                  <a:schemeClr val="tx1"/>
                </a:solidFill>
                <a:latin typeface="+mj-lt"/>
                <a:cs typeface="ＭＳ Ｐゴシック" pitchFamily="-111" charset="-128"/>
              </a:rPr>
              <a:t>The TEM images are very much variable depending on focus and thickness owing to the interference in TEM, because of the coherent imaging</a:t>
            </a:r>
            <a:r>
              <a:rPr lang="en-US" altLang="ja-JP" sz="2000" dirty="0" smtClean="0">
                <a:solidFill>
                  <a:schemeClr val="tx1"/>
                </a:solidFill>
                <a:latin typeface="+mj-lt"/>
                <a:cs typeface="ＭＳ Ｐゴシック" pitchFamily="-111" charset="-128"/>
              </a:rPr>
              <a:t>.</a:t>
            </a:r>
          </a:p>
          <a:p>
            <a:pPr marL="342900" indent="-342900">
              <a:buFont typeface="Wingdings" pitchFamily="2" charset="2"/>
              <a:buChar char="à"/>
              <a:defRPr/>
            </a:pPr>
            <a:r>
              <a:rPr lang="en-US" altLang="ja-JP" sz="2000" dirty="0">
                <a:solidFill>
                  <a:schemeClr val="tx1"/>
                </a:solidFill>
                <a:latin typeface="+mj-lt"/>
                <a:cs typeface="ＭＳ Ｐゴシック" pitchFamily="-111" charset="-128"/>
              </a:rPr>
              <a:t>n</a:t>
            </a:r>
            <a:r>
              <a:rPr lang="en-US" altLang="ja-JP" sz="2000" dirty="0" smtClean="0">
                <a:solidFill>
                  <a:schemeClr val="tx1"/>
                </a:solidFill>
                <a:latin typeface="+mj-lt"/>
                <a:cs typeface="ＭＳ Ｐゴシック" pitchFamily="-111" charset="-128"/>
              </a:rPr>
              <a:t>ot </a:t>
            </a:r>
            <a:r>
              <a:rPr lang="en-US" altLang="ja-JP" sz="2000" dirty="0" smtClean="0">
                <a:solidFill>
                  <a:schemeClr val="tx1"/>
                </a:solidFill>
                <a:latin typeface="+mj-lt"/>
                <a:cs typeface="ＭＳ Ｐゴシック" pitchFamily="-111" charset="-128"/>
              </a:rPr>
              <a:t>quantitative, </a:t>
            </a:r>
            <a:endParaRPr lang="en-US" altLang="ja-JP" sz="2000" dirty="0" smtClean="0">
              <a:solidFill>
                <a:schemeClr val="tx1"/>
              </a:solidFill>
              <a:latin typeface="+mj-lt"/>
              <a:cs typeface="ＭＳ Ｐゴシック" pitchFamily="-111" charset="-128"/>
            </a:endParaRPr>
          </a:p>
          <a:p>
            <a:pPr marL="342900" indent="-342900">
              <a:buFont typeface="Wingdings" pitchFamily="2" charset="2"/>
              <a:buChar char="à"/>
              <a:defRPr/>
            </a:pPr>
            <a:r>
              <a:rPr lang="en-US" altLang="ja-JP" sz="2000" dirty="0" smtClean="0">
                <a:solidFill>
                  <a:schemeClr val="tx1"/>
                </a:solidFill>
                <a:latin typeface="+mj-lt"/>
                <a:cs typeface="ＭＳ Ｐゴシック" pitchFamily="-111" charset="-128"/>
              </a:rPr>
              <a:t>almost no contrast of light elements</a:t>
            </a:r>
          </a:p>
          <a:p>
            <a:pPr marL="342900" indent="-342900">
              <a:buFont typeface="Wingdings" pitchFamily="2" charset="2"/>
              <a:buChar char="à"/>
              <a:defRPr/>
            </a:pPr>
            <a:r>
              <a:rPr lang="en-US" altLang="ja-JP" sz="2000" dirty="0" smtClean="0">
                <a:solidFill>
                  <a:schemeClr val="tx1"/>
                </a:solidFill>
                <a:latin typeface="+mj-lt"/>
                <a:cs typeface="ＭＳ Ｐゴシック" pitchFamily="-111" charset="-128"/>
              </a:rPr>
              <a:t>too </a:t>
            </a:r>
            <a:r>
              <a:rPr lang="en-US" altLang="ja-JP" sz="2000" dirty="0" smtClean="0">
                <a:solidFill>
                  <a:schemeClr val="tx1"/>
                </a:solidFill>
                <a:latin typeface="+mj-lt"/>
                <a:cs typeface="ＭＳ Ｐゴシック" pitchFamily="-111" charset="-128"/>
              </a:rPr>
              <a:t>sensitive to experimental conditions.</a:t>
            </a:r>
            <a:endParaRPr lang="en-US" altLang="ja-JP" sz="2000" dirty="0">
              <a:solidFill>
                <a:schemeClr val="tx1"/>
              </a:solidFill>
              <a:latin typeface="+mj-lt"/>
              <a:cs typeface="ＭＳ Ｐゴシック" pitchFamily="-111"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日付プレースホルダ 1"/>
          <p:cNvSpPr>
            <a:spLocks noGrp="1"/>
          </p:cNvSpPr>
          <p:nvPr>
            <p:ph type="dt" sz="quarter" idx="10"/>
          </p:nvPr>
        </p:nvSpPr>
        <p:spPr/>
        <p:txBody>
          <a:bodyPr rtlCol="0"/>
          <a:lstStyle/>
          <a:p>
            <a:pPr fontAlgn="auto">
              <a:spcBef>
                <a:spcPts val="0"/>
              </a:spcBef>
              <a:spcAft>
                <a:spcPts val="0"/>
              </a:spcAft>
              <a:defRPr/>
            </a:pPr>
            <a:r>
              <a:rPr lang="en-US" altLang="ja-JP" smtClean="0">
                <a:latin typeface="+mn-lt"/>
                <a:ea typeface="+mn-ea"/>
              </a:rPr>
              <a:t>2011/9/27</a:t>
            </a:r>
            <a:endParaRPr lang="en-US" altLang="ja-JP">
              <a:latin typeface="+mn-lt"/>
              <a:ea typeface="+mn-ea"/>
            </a:endParaRPr>
          </a:p>
        </p:txBody>
      </p:sp>
      <p:sp>
        <p:nvSpPr>
          <p:cNvPr id="184" name="スライド番号プレースホルダ 3"/>
          <p:cNvSpPr>
            <a:spLocks noGrp="1"/>
          </p:cNvSpPr>
          <p:nvPr>
            <p:ph type="sldNum" sz="quarter" idx="12"/>
          </p:nvPr>
        </p:nvSpPr>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fld id="{BCC4D209-DB32-4960-9E1A-B022C5F1AEFE}" type="slidenum">
              <a:rPr lang="en-US" altLang="ja-JP" sz="1200">
                <a:solidFill>
                  <a:srgbClr val="3366FF"/>
                </a:solidFill>
                <a:latin typeface="Calibri" pitchFamily="-111" charset="0"/>
              </a:rPr>
              <a:pPr/>
              <a:t>9</a:t>
            </a:fld>
            <a:endParaRPr lang="en-US" altLang="ja-JP" sz="1200">
              <a:solidFill>
                <a:srgbClr val="3366FF"/>
              </a:solidFill>
              <a:latin typeface="Calibri" pitchFamily="-111" charset="0"/>
            </a:endParaRPr>
          </a:p>
        </p:txBody>
      </p:sp>
      <p:sp>
        <p:nvSpPr>
          <p:cNvPr id="54276" name="Text Box 2"/>
          <p:cNvSpPr txBox="1">
            <a:spLocks noChangeArrowheads="1"/>
          </p:cNvSpPr>
          <p:nvPr/>
        </p:nvSpPr>
        <p:spPr bwMode="auto">
          <a:xfrm>
            <a:off x="2579717" y="4094164"/>
            <a:ext cx="14192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lnSpc>
                <a:spcPct val="80000"/>
              </a:lnSpc>
            </a:pPr>
            <a:r>
              <a:rPr lang="en-US" altLang="ja-JP" sz="1800" dirty="0">
                <a:latin typeface="Times New Roman" pitchFamily="-111" charset="0"/>
                <a:ea typeface="HGSｺﾞｼｯｸE" pitchFamily="50" charset="-128"/>
              </a:rPr>
              <a:t>Transmitted wave</a:t>
            </a:r>
          </a:p>
        </p:txBody>
      </p:sp>
      <p:sp>
        <p:nvSpPr>
          <p:cNvPr id="54277" name="Oval 3"/>
          <p:cNvSpPr>
            <a:spLocks noChangeArrowheads="1"/>
          </p:cNvSpPr>
          <p:nvPr/>
        </p:nvSpPr>
        <p:spPr bwMode="auto">
          <a:xfrm>
            <a:off x="425451" y="4389439"/>
            <a:ext cx="3122613" cy="1797050"/>
          </a:xfrm>
          <a:prstGeom prst="ellipse">
            <a:avLst/>
          </a:prstGeom>
          <a:solidFill>
            <a:srgbClr val="333333"/>
          </a:solidFill>
          <a:ln w="9525">
            <a:solidFill>
              <a:srgbClr val="000000"/>
            </a:solidFill>
            <a:round/>
            <a:headEnd/>
            <a:tailEnd/>
          </a:ln>
        </p:spPr>
        <p:txBody>
          <a:bodyPr anchor="ctr"/>
          <a:lstStyle/>
          <a:p>
            <a:pPr algn="ctr"/>
            <a:endParaRPr lang="ja-JP" altLang="en-US" b="1">
              <a:ea typeface="HGSｺﾞｼｯｸE" pitchFamily="50" charset="-128"/>
            </a:endParaRPr>
          </a:p>
        </p:txBody>
      </p:sp>
      <p:sp>
        <p:nvSpPr>
          <p:cNvPr id="54278" name="Oval 4"/>
          <p:cNvSpPr>
            <a:spLocks noChangeArrowheads="1"/>
          </p:cNvSpPr>
          <p:nvPr/>
        </p:nvSpPr>
        <p:spPr bwMode="auto">
          <a:xfrm>
            <a:off x="1049337" y="4692651"/>
            <a:ext cx="1884363" cy="1108075"/>
          </a:xfrm>
          <a:prstGeom prst="ellipse">
            <a:avLst/>
          </a:prstGeom>
          <a:solidFill>
            <a:srgbClr val="C0C0C0"/>
          </a:solidFill>
          <a:ln w="9525">
            <a:solidFill>
              <a:srgbClr val="000000"/>
            </a:solidFill>
            <a:round/>
            <a:headEnd/>
            <a:tailEnd/>
          </a:ln>
        </p:spPr>
        <p:txBody>
          <a:bodyPr anchor="ctr"/>
          <a:lstStyle/>
          <a:p>
            <a:endParaRPr lang="ja-JP" altLang="en-US"/>
          </a:p>
        </p:txBody>
      </p:sp>
      <p:sp>
        <p:nvSpPr>
          <p:cNvPr id="54279" name="Oval 5"/>
          <p:cNvSpPr>
            <a:spLocks noChangeArrowheads="1"/>
          </p:cNvSpPr>
          <p:nvPr/>
        </p:nvSpPr>
        <p:spPr bwMode="auto">
          <a:xfrm>
            <a:off x="1711325" y="5122864"/>
            <a:ext cx="563563" cy="276225"/>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4280" name="Oval 6"/>
          <p:cNvSpPr>
            <a:spLocks noChangeArrowheads="1"/>
          </p:cNvSpPr>
          <p:nvPr/>
        </p:nvSpPr>
        <p:spPr bwMode="auto">
          <a:xfrm>
            <a:off x="1711325" y="4984750"/>
            <a:ext cx="563563" cy="274638"/>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4281" name="Oval 7"/>
          <p:cNvSpPr>
            <a:spLocks noChangeArrowheads="1"/>
          </p:cNvSpPr>
          <p:nvPr/>
        </p:nvSpPr>
        <p:spPr bwMode="auto">
          <a:xfrm>
            <a:off x="1709737" y="5272088"/>
            <a:ext cx="563563" cy="276225"/>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4282" name="Oval 8"/>
          <p:cNvSpPr>
            <a:spLocks noChangeArrowheads="1"/>
          </p:cNvSpPr>
          <p:nvPr/>
        </p:nvSpPr>
        <p:spPr bwMode="auto">
          <a:xfrm>
            <a:off x="1423988" y="5121275"/>
            <a:ext cx="563563" cy="276225"/>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4283" name="Oval 9"/>
          <p:cNvSpPr>
            <a:spLocks noChangeArrowheads="1"/>
          </p:cNvSpPr>
          <p:nvPr/>
        </p:nvSpPr>
        <p:spPr bwMode="auto">
          <a:xfrm>
            <a:off x="1985963" y="5121275"/>
            <a:ext cx="563563" cy="276225"/>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4284" name="Oval 10"/>
          <p:cNvSpPr>
            <a:spLocks noChangeArrowheads="1"/>
          </p:cNvSpPr>
          <p:nvPr/>
        </p:nvSpPr>
        <p:spPr bwMode="auto">
          <a:xfrm>
            <a:off x="2324101" y="5121275"/>
            <a:ext cx="561975" cy="276225"/>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4285" name="Oval 11"/>
          <p:cNvSpPr>
            <a:spLocks noChangeArrowheads="1"/>
          </p:cNvSpPr>
          <p:nvPr/>
        </p:nvSpPr>
        <p:spPr bwMode="auto">
          <a:xfrm>
            <a:off x="1109663" y="5121275"/>
            <a:ext cx="563563" cy="276225"/>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4286" name="Oval 12"/>
          <p:cNvSpPr>
            <a:spLocks noChangeArrowheads="1"/>
          </p:cNvSpPr>
          <p:nvPr/>
        </p:nvSpPr>
        <p:spPr bwMode="auto">
          <a:xfrm>
            <a:off x="1711325" y="4776788"/>
            <a:ext cx="563563" cy="276225"/>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4287" name="Oval 13"/>
          <p:cNvSpPr>
            <a:spLocks noChangeArrowheads="1"/>
          </p:cNvSpPr>
          <p:nvPr/>
        </p:nvSpPr>
        <p:spPr bwMode="auto">
          <a:xfrm>
            <a:off x="1722437" y="5438776"/>
            <a:ext cx="563563" cy="276225"/>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54288" name="Line 14"/>
          <p:cNvSpPr>
            <a:spLocks noChangeShapeType="1"/>
          </p:cNvSpPr>
          <p:nvPr/>
        </p:nvSpPr>
        <p:spPr bwMode="auto">
          <a:xfrm flipH="1">
            <a:off x="1736726" y="3114675"/>
            <a:ext cx="249239" cy="207645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289" name="Line 15"/>
          <p:cNvSpPr>
            <a:spLocks noChangeShapeType="1"/>
          </p:cNvSpPr>
          <p:nvPr/>
        </p:nvSpPr>
        <p:spPr bwMode="auto">
          <a:xfrm>
            <a:off x="2011363" y="3114675"/>
            <a:ext cx="247651" cy="207645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290" name="Line 16"/>
          <p:cNvSpPr>
            <a:spLocks noChangeShapeType="1"/>
          </p:cNvSpPr>
          <p:nvPr/>
        </p:nvSpPr>
        <p:spPr bwMode="auto">
          <a:xfrm flipH="1">
            <a:off x="1423990" y="3114676"/>
            <a:ext cx="561975" cy="2144713"/>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291" name="Line 17"/>
          <p:cNvSpPr>
            <a:spLocks noChangeShapeType="1"/>
          </p:cNvSpPr>
          <p:nvPr/>
        </p:nvSpPr>
        <p:spPr bwMode="auto">
          <a:xfrm>
            <a:off x="2000251" y="3114676"/>
            <a:ext cx="560388" cy="2144713"/>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292" name="Line 18"/>
          <p:cNvSpPr>
            <a:spLocks noChangeShapeType="1"/>
          </p:cNvSpPr>
          <p:nvPr/>
        </p:nvSpPr>
        <p:spPr bwMode="auto">
          <a:xfrm flipH="1">
            <a:off x="1111252" y="3114676"/>
            <a:ext cx="874713" cy="2144713"/>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293" name="Line 19"/>
          <p:cNvSpPr>
            <a:spLocks noChangeShapeType="1"/>
          </p:cNvSpPr>
          <p:nvPr/>
        </p:nvSpPr>
        <p:spPr bwMode="auto">
          <a:xfrm>
            <a:off x="1998663" y="3114676"/>
            <a:ext cx="874712" cy="2144713"/>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294" name="Line 20"/>
          <p:cNvSpPr>
            <a:spLocks noChangeShapeType="1"/>
          </p:cNvSpPr>
          <p:nvPr/>
        </p:nvSpPr>
        <p:spPr bwMode="auto">
          <a:xfrm rot="1866529" flipV="1">
            <a:off x="2827338" y="5748339"/>
            <a:ext cx="1033463" cy="366712"/>
          </a:xfrm>
          <a:prstGeom prst="line">
            <a:avLst/>
          </a:prstGeom>
          <a:noFill/>
          <a:ln w="76200">
            <a:solidFill>
              <a:srgbClr val="0070C0"/>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54295" name="Line 21"/>
          <p:cNvSpPr>
            <a:spLocks noChangeShapeType="1"/>
          </p:cNvSpPr>
          <p:nvPr/>
        </p:nvSpPr>
        <p:spPr bwMode="auto">
          <a:xfrm rot="5400000" flipH="1" flipV="1">
            <a:off x="2618869" y="3942557"/>
            <a:ext cx="757238" cy="1984375"/>
          </a:xfrm>
          <a:prstGeom prst="line">
            <a:avLst/>
          </a:prstGeom>
          <a:noFill/>
          <a:ln w="76200">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54296" name="Text Box 22"/>
          <p:cNvSpPr txBox="1">
            <a:spLocks noChangeArrowheads="1"/>
          </p:cNvSpPr>
          <p:nvPr/>
        </p:nvSpPr>
        <p:spPr bwMode="auto">
          <a:xfrm>
            <a:off x="-15873" y="6065838"/>
            <a:ext cx="12065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lnSpc>
                <a:spcPct val="80000"/>
              </a:lnSpc>
            </a:pPr>
            <a:r>
              <a:rPr lang="en-US" altLang="ja-JP" sz="1800" dirty="0">
                <a:latin typeface="Times New Roman" pitchFamily="-111" charset="0"/>
                <a:ea typeface="HGSｺﾞｼｯｸE" pitchFamily="50" charset="-128"/>
              </a:rPr>
              <a:t>Diffracted  waves</a:t>
            </a:r>
          </a:p>
        </p:txBody>
      </p:sp>
      <p:sp>
        <p:nvSpPr>
          <p:cNvPr id="54297" name="Line 23"/>
          <p:cNvSpPr>
            <a:spLocks noChangeShapeType="1"/>
          </p:cNvSpPr>
          <p:nvPr/>
        </p:nvSpPr>
        <p:spPr bwMode="auto">
          <a:xfrm rot="6448300">
            <a:off x="471186" y="5358880"/>
            <a:ext cx="960117" cy="570851"/>
          </a:xfrm>
          <a:prstGeom prst="line">
            <a:avLst/>
          </a:prstGeom>
          <a:noFill/>
          <a:ln w="76200">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grpSp>
        <p:nvGrpSpPr>
          <p:cNvPr id="54299" name="Group 25"/>
          <p:cNvGrpSpPr>
            <a:grpSpLocks/>
          </p:cNvGrpSpPr>
          <p:nvPr/>
        </p:nvGrpSpPr>
        <p:grpSpPr bwMode="auto">
          <a:xfrm>
            <a:off x="1173163" y="2622551"/>
            <a:ext cx="1651000" cy="447675"/>
            <a:chOff x="3518" y="2384"/>
            <a:chExt cx="1072" cy="696"/>
          </a:xfrm>
        </p:grpSpPr>
        <p:grpSp>
          <p:nvGrpSpPr>
            <p:cNvPr id="54393" name="Group 26"/>
            <p:cNvGrpSpPr>
              <a:grpSpLocks/>
            </p:cNvGrpSpPr>
            <p:nvPr/>
          </p:nvGrpSpPr>
          <p:grpSpPr bwMode="auto">
            <a:xfrm>
              <a:off x="3518" y="2384"/>
              <a:ext cx="88" cy="696"/>
              <a:chOff x="3518" y="2384"/>
              <a:chExt cx="88" cy="696"/>
            </a:xfrm>
          </p:grpSpPr>
          <p:sp>
            <p:nvSpPr>
              <p:cNvPr id="54448" name="Oval 27"/>
              <p:cNvSpPr>
                <a:spLocks noChangeArrowheads="1"/>
              </p:cNvSpPr>
              <p:nvPr/>
            </p:nvSpPr>
            <p:spPr bwMode="auto">
              <a:xfrm>
                <a:off x="3518"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49" name="Oval 28"/>
              <p:cNvSpPr>
                <a:spLocks noChangeArrowheads="1"/>
              </p:cNvSpPr>
              <p:nvPr/>
            </p:nvSpPr>
            <p:spPr bwMode="auto">
              <a:xfrm>
                <a:off x="3518"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50" name="Oval 29"/>
              <p:cNvSpPr>
                <a:spLocks noChangeArrowheads="1"/>
              </p:cNvSpPr>
              <p:nvPr/>
            </p:nvSpPr>
            <p:spPr bwMode="auto">
              <a:xfrm>
                <a:off x="3518"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51" name="Oval 30"/>
              <p:cNvSpPr>
                <a:spLocks noChangeArrowheads="1"/>
              </p:cNvSpPr>
              <p:nvPr/>
            </p:nvSpPr>
            <p:spPr bwMode="auto">
              <a:xfrm>
                <a:off x="3518"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52" name="Oval 31"/>
              <p:cNvSpPr>
                <a:spLocks noChangeArrowheads="1"/>
              </p:cNvSpPr>
              <p:nvPr/>
            </p:nvSpPr>
            <p:spPr bwMode="auto">
              <a:xfrm>
                <a:off x="3518"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53" name="Oval 32"/>
              <p:cNvSpPr>
                <a:spLocks noChangeArrowheads="1"/>
              </p:cNvSpPr>
              <p:nvPr/>
            </p:nvSpPr>
            <p:spPr bwMode="auto">
              <a:xfrm>
                <a:off x="3518"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54" name="Oval 33"/>
              <p:cNvSpPr>
                <a:spLocks noChangeArrowheads="1"/>
              </p:cNvSpPr>
              <p:nvPr/>
            </p:nvSpPr>
            <p:spPr bwMode="auto">
              <a:xfrm>
                <a:off x="3518"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55" name="Oval 34"/>
              <p:cNvSpPr>
                <a:spLocks noChangeArrowheads="1"/>
              </p:cNvSpPr>
              <p:nvPr/>
            </p:nvSpPr>
            <p:spPr bwMode="auto">
              <a:xfrm>
                <a:off x="3518"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54394" name="Group 35"/>
            <p:cNvGrpSpPr>
              <a:grpSpLocks/>
            </p:cNvGrpSpPr>
            <p:nvPr/>
          </p:nvGrpSpPr>
          <p:grpSpPr bwMode="auto">
            <a:xfrm>
              <a:off x="3686" y="2384"/>
              <a:ext cx="80" cy="696"/>
              <a:chOff x="3686" y="2384"/>
              <a:chExt cx="80" cy="696"/>
            </a:xfrm>
          </p:grpSpPr>
          <p:sp>
            <p:nvSpPr>
              <p:cNvPr id="54440" name="Oval 36"/>
              <p:cNvSpPr>
                <a:spLocks noChangeArrowheads="1"/>
              </p:cNvSpPr>
              <p:nvPr/>
            </p:nvSpPr>
            <p:spPr bwMode="auto">
              <a:xfrm>
                <a:off x="3686" y="238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41" name="Oval 37"/>
              <p:cNvSpPr>
                <a:spLocks noChangeArrowheads="1"/>
              </p:cNvSpPr>
              <p:nvPr/>
            </p:nvSpPr>
            <p:spPr bwMode="auto">
              <a:xfrm>
                <a:off x="3686" y="247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42" name="Oval 38"/>
              <p:cNvSpPr>
                <a:spLocks noChangeArrowheads="1"/>
              </p:cNvSpPr>
              <p:nvPr/>
            </p:nvSpPr>
            <p:spPr bwMode="auto">
              <a:xfrm>
                <a:off x="3686" y="2560"/>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43" name="Oval 39"/>
              <p:cNvSpPr>
                <a:spLocks noChangeArrowheads="1"/>
              </p:cNvSpPr>
              <p:nvPr/>
            </p:nvSpPr>
            <p:spPr bwMode="auto">
              <a:xfrm>
                <a:off x="3686" y="2648"/>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44" name="Oval 40"/>
              <p:cNvSpPr>
                <a:spLocks noChangeArrowheads="1"/>
              </p:cNvSpPr>
              <p:nvPr/>
            </p:nvSpPr>
            <p:spPr bwMode="auto">
              <a:xfrm>
                <a:off x="3686" y="2736"/>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45" name="Oval 41"/>
              <p:cNvSpPr>
                <a:spLocks noChangeArrowheads="1"/>
              </p:cNvSpPr>
              <p:nvPr/>
            </p:nvSpPr>
            <p:spPr bwMode="auto">
              <a:xfrm>
                <a:off x="3686" y="282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46" name="Oval 42"/>
              <p:cNvSpPr>
                <a:spLocks noChangeArrowheads="1"/>
              </p:cNvSpPr>
              <p:nvPr/>
            </p:nvSpPr>
            <p:spPr bwMode="auto">
              <a:xfrm>
                <a:off x="3686" y="291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47" name="Oval 43"/>
              <p:cNvSpPr>
                <a:spLocks noChangeArrowheads="1"/>
              </p:cNvSpPr>
              <p:nvPr/>
            </p:nvSpPr>
            <p:spPr bwMode="auto">
              <a:xfrm>
                <a:off x="3686" y="3000"/>
                <a:ext cx="80"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54395" name="Group 44"/>
            <p:cNvGrpSpPr>
              <a:grpSpLocks/>
            </p:cNvGrpSpPr>
            <p:nvPr/>
          </p:nvGrpSpPr>
          <p:grpSpPr bwMode="auto">
            <a:xfrm>
              <a:off x="3846" y="2384"/>
              <a:ext cx="88" cy="696"/>
              <a:chOff x="3846" y="2384"/>
              <a:chExt cx="88" cy="696"/>
            </a:xfrm>
          </p:grpSpPr>
          <p:sp>
            <p:nvSpPr>
              <p:cNvPr id="54432" name="Oval 45"/>
              <p:cNvSpPr>
                <a:spLocks noChangeArrowheads="1"/>
              </p:cNvSpPr>
              <p:nvPr/>
            </p:nvSpPr>
            <p:spPr bwMode="auto">
              <a:xfrm>
                <a:off x="3846"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33" name="Oval 46"/>
              <p:cNvSpPr>
                <a:spLocks noChangeArrowheads="1"/>
              </p:cNvSpPr>
              <p:nvPr/>
            </p:nvSpPr>
            <p:spPr bwMode="auto">
              <a:xfrm>
                <a:off x="3846"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34" name="Oval 47"/>
              <p:cNvSpPr>
                <a:spLocks noChangeArrowheads="1"/>
              </p:cNvSpPr>
              <p:nvPr/>
            </p:nvSpPr>
            <p:spPr bwMode="auto">
              <a:xfrm>
                <a:off x="3846"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35" name="Oval 48"/>
              <p:cNvSpPr>
                <a:spLocks noChangeArrowheads="1"/>
              </p:cNvSpPr>
              <p:nvPr/>
            </p:nvSpPr>
            <p:spPr bwMode="auto">
              <a:xfrm>
                <a:off x="3846"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36" name="Oval 49"/>
              <p:cNvSpPr>
                <a:spLocks noChangeArrowheads="1"/>
              </p:cNvSpPr>
              <p:nvPr/>
            </p:nvSpPr>
            <p:spPr bwMode="auto">
              <a:xfrm>
                <a:off x="3846"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37" name="Oval 50"/>
              <p:cNvSpPr>
                <a:spLocks noChangeArrowheads="1"/>
              </p:cNvSpPr>
              <p:nvPr/>
            </p:nvSpPr>
            <p:spPr bwMode="auto">
              <a:xfrm>
                <a:off x="3846"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38" name="Oval 51"/>
              <p:cNvSpPr>
                <a:spLocks noChangeArrowheads="1"/>
              </p:cNvSpPr>
              <p:nvPr/>
            </p:nvSpPr>
            <p:spPr bwMode="auto">
              <a:xfrm>
                <a:off x="3846"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39" name="Oval 52"/>
              <p:cNvSpPr>
                <a:spLocks noChangeArrowheads="1"/>
              </p:cNvSpPr>
              <p:nvPr/>
            </p:nvSpPr>
            <p:spPr bwMode="auto">
              <a:xfrm>
                <a:off x="3846"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54396" name="Group 53"/>
            <p:cNvGrpSpPr>
              <a:grpSpLocks/>
            </p:cNvGrpSpPr>
            <p:nvPr/>
          </p:nvGrpSpPr>
          <p:grpSpPr bwMode="auto">
            <a:xfrm>
              <a:off x="4014" y="2384"/>
              <a:ext cx="80" cy="696"/>
              <a:chOff x="4014" y="2384"/>
              <a:chExt cx="80" cy="696"/>
            </a:xfrm>
          </p:grpSpPr>
          <p:sp>
            <p:nvSpPr>
              <p:cNvPr id="54424" name="Oval 54"/>
              <p:cNvSpPr>
                <a:spLocks noChangeArrowheads="1"/>
              </p:cNvSpPr>
              <p:nvPr/>
            </p:nvSpPr>
            <p:spPr bwMode="auto">
              <a:xfrm>
                <a:off x="4014" y="238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25" name="Oval 55"/>
              <p:cNvSpPr>
                <a:spLocks noChangeArrowheads="1"/>
              </p:cNvSpPr>
              <p:nvPr/>
            </p:nvSpPr>
            <p:spPr bwMode="auto">
              <a:xfrm>
                <a:off x="4014" y="247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26" name="Oval 56"/>
              <p:cNvSpPr>
                <a:spLocks noChangeArrowheads="1"/>
              </p:cNvSpPr>
              <p:nvPr/>
            </p:nvSpPr>
            <p:spPr bwMode="auto">
              <a:xfrm>
                <a:off x="4014" y="2560"/>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27" name="Oval 57"/>
              <p:cNvSpPr>
                <a:spLocks noChangeArrowheads="1"/>
              </p:cNvSpPr>
              <p:nvPr/>
            </p:nvSpPr>
            <p:spPr bwMode="auto">
              <a:xfrm>
                <a:off x="4014" y="2648"/>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28" name="Oval 58"/>
              <p:cNvSpPr>
                <a:spLocks noChangeArrowheads="1"/>
              </p:cNvSpPr>
              <p:nvPr/>
            </p:nvSpPr>
            <p:spPr bwMode="auto">
              <a:xfrm>
                <a:off x="4014" y="2736"/>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29" name="Oval 59"/>
              <p:cNvSpPr>
                <a:spLocks noChangeArrowheads="1"/>
              </p:cNvSpPr>
              <p:nvPr/>
            </p:nvSpPr>
            <p:spPr bwMode="auto">
              <a:xfrm>
                <a:off x="4014" y="282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30" name="Oval 60"/>
              <p:cNvSpPr>
                <a:spLocks noChangeArrowheads="1"/>
              </p:cNvSpPr>
              <p:nvPr/>
            </p:nvSpPr>
            <p:spPr bwMode="auto">
              <a:xfrm>
                <a:off x="4014" y="291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31" name="Oval 61"/>
              <p:cNvSpPr>
                <a:spLocks noChangeArrowheads="1"/>
              </p:cNvSpPr>
              <p:nvPr/>
            </p:nvSpPr>
            <p:spPr bwMode="auto">
              <a:xfrm>
                <a:off x="4014" y="3000"/>
                <a:ext cx="80"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54397" name="Group 62"/>
            <p:cNvGrpSpPr>
              <a:grpSpLocks/>
            </p:cNvGrpSpPr>
            <p:nvPr/>
          </p:nvGrpSpPr>
          <p:grpSpPr bwMode="auto">
            <a:xfrm>
              <a:off x="4174" y="2384"/>
              <a:ext cx="88" cy="696"/>
              <a:chOff x="4174" y="2384"/>
              <a:chExt cx="88" cy="696"/>
            </a:xfrm>
          </p:grpSpPr>
          <p:sp>
            <p:nvSpPr>
              <p:cNvPr id="54416" name="Oval 63"/>
              <p:cNvSpPr>
                <a:spLocks noChangeArrowheads="1"/>
              </p:cNvSpPr>
              <p:nvPr/>
            </p:nvSpPr>
            <p:spPr bwMode="auto">
              <a:xfrm>
                <a:off x="4174"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17" name="Oval 64"/>
              <p:cNvSpPr>
                <a:spLocks noChangeArrowheads="1"/>
              </p:cNvSpPr>
              <p:nvPr/>
            </p:nvSpPr>
            <p:spPr bwMode="auto">
              <a:xfrm>
                <a:off x="4174"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18" name="Oval 65"/>
              <p:cNvSpPr>
                <a:spLocks noChangeArrowheads="1"/>
              </p:cNvSpPr>
              <p:nvPr/>
            </p:nvSpPr>
            <p:spPr bwMode="auto">
              <a:xfrm>
                <a:off x="4174"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19" name="Oval 66"/>
              <p:cNvSpPr>
                <a:spLocks noChangeArrowheads="1"/>
              </p:cNvSpPr>
              <p:nvPr/>
            </p:nvSpPr>
            <p:spPr bwMode="auto">
              <a:xfrm>
                <a:off x="4174"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20" name="Oval 67"/>
              <p:cNvSpPr>
                <a:spLocks noChangeArrowheads="1"/>
              </p:cNvSpPr>
              <p:nvPr/>
            </p:nvSpPr>
            <p:spPr bwMode="auto">
              <a:xfrm>
                <a:off x="4174"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21" name="Oval 68"/>
              <p:cNvSpPr>
                <a:spLocks noChangeArrowheads="1"/>
              </p:cNvSpPr>
              <p:nvPr/>
            </p:nvSpPr>
            <p:spPr bwMode="auto">
              <a:xfrm>
                <a:off x="4174"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22" name="Oval 69"/>
              <p:cNvSpPr>
                <a:spLocks noChangeArrowheads="1"/>
              </p:cNvSpPr>
              <p:nvPr/>
            </p:nvSpPr>
            <p:spPr bwMode="auto">
              <a:xfrm>
                <a:off x="4174"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23" name="Oval 70"/>
              <p:cNvSpPr>
                <a:spLocks noChangeArrowheads="1"/>
              </p:cNvSpPr>
              <p:nvPr/>
            </p:nvSpPr>
            <p:spPr bwMode="auto">
              <a:xfrm>
                <a:off x="4174"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54398" name="Group 71"/>
            <p:cNvGrpSpPr>
              <a:grpSpLocks/>
            </p:cNvGrpSpPr>
            <p:nvPr/>
          </p:nvGrpSpPr>
          <p:grpSpPr bwMode="auto">
            <a:xfrm>
              <a:off x="4342" y="2384"/>
              <a:ext cx="80" cy="696"/>
              <a:chOff x="4342" y="2384"/>
              <a:chExt cx="80" cy="696"/>
            </a:xfrm>
          </p:grpSpPr>
          <p:sp>
            <p:nvSpPr>
              <p:cNvPr id="54408" name="Oval 72"/>
              <p:cNvSpPr>
                <a:spLocks noChangeArrowheads="1"/>
              </p:cNvSpPr>
              <p:nvPr/>
            </p:nvSpPr>
            <p:spPr bwMode="auto">
              <a:xfrm>
                <a:off x="4342" y="238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09" name="Oval 73"/>
              <p:cNvSpPr>
                <a:spLocks noChangeArrowheads="1"/>
              </p:cNvSpPr>
              <p:nvPr/>
            </p:nvSpPr>
            <p:spPr bwMode="auto">
              <a:xfrm>
                <a:off x="4342" y="247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10" name="Oval 74"/>
              <p:cNvSpPr>
                <a:spLocks noChangeArrowheads="1"/>
              </p:cNvSpPr>
              <p:nvPr/>
            </p:nvSpPr>
            <p:spPr bwMode="auto">
              <a:xfrm>
                <a:off x="4342" y="2560"/>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11" name="Oval 75"/>
              <p:cNvSpPr>
                <a:spLocks noChangeArrowheads="1"/>
              </p:cNvSpPr>
              <p:nvPr/>
            </p:nvSpPr>
            <p:spPr bwMode="auto">
              <a:xfrm>
                <a:off x="4342" y="2648"/>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12" name="Oval 76"/>
              <p:cNvSpPr>
                <a:spLocks noChangeArrowheads="1"/>
              </p:cNvSpPr>
              <p:nvPr/>
            </p:nvSpPr>
            <p:spPr bwMode="auto">
              <a:xfrm>
                <a:off x="4342" y="2736"/>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13" name="Oval 77"/>
              <p:cNvSpPr>
                <a:spLocks noChangeArrowheads="1"/>
              </p:cNvSpPr>
              <p:nvPr/>
            </p:nvSpPr>
            <p:spPr bwMode="auto">
              <a:xfrm>
                <a:off x="4342" y="2824"/>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14" name="Oval 78"/>
              <p:cNvSpPr>
                <a:spLocks noChangeArrowheads="1"/>
              </p:cNvSpPr>
              <p:nvPr/>
            </p:nvSpPr>
            <p:spPr bwMode="auto">
              <a:xfrm>
                <a:off x="4342" y="2912"/>
                <a:ext cx="80"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15" name="Oval 79"/>
              <p:cNvSpPr>
                <a:spLocks noChangeArrowheads="1"/>
              </p:cNvSpPr>
              <p:nvPr/>
            </p:nvSpPr>
            <p:spPr bwMode="auto">
              <a:xfrm>
                <a:off x="4342" y="3000"/>
                <a:ext cx="80" cy="80"/>
              </a:xfrm>
              <a:prstGeom prst="ellipse">
                <a:avLst/>
              </a:prstGeom>
              <a:solidFill>
                <a:srgbClr val="FFFFFF"/>
              </a:solidFill>
              <a:ln w="12700">
                <a:solidFill>
                  <a:srgbClr val="000000"/>
                </a:solidFill>
                <a:round/>
                <a:headEnd/>
                <a:tailEnd/>
              </a:ln>
            </p:spPr>
            <p:txBody>
              <a:bodyPr/>
              <a:lstStyle/>
              <a:p>
                <a:endParaRPr lang="ja-JP" altLang="en-US"/>
              </a:p>
            </p:txBody>
          </p:sp>
        </p:grpSp>
        <p:grpSp>
          <p:nvGrpSpPr>
            <p:cNvPr id="54399" name="Group 80"/>
            <p:cNvGrpSpPr>
              <a:grpSpLocks/>
            </p:cNvGrpSpPr>
            <p:nvPr/>
          </p:nvGrpSpPr>
          <p:grpSpPr bwMode="auto">
            <a:xfrm>
              <a:off x="4502" y="2384"/>
              <a:ext cx="88" cy="696"/>
              <a:chOff x="4502" y="2384"/>
              <a:chExt cx="88" cy="696"/>
            </a:xfrm>
          </p:grpSpPr>
          <p:sp>
            <p:nvSpPr>
              <p:cNvPr id="54400" name="Oval 81"/>
              <p:cNvSpPr>
                <a:spLocks noChangeArrowheads="1"/>
              </p:cNvSpPr>
              <p:nvPr/>
            </p:nvSpPr>
            <p:spPr bwMode="auto">
              <a:xfrm>
                <a:off x="4502" y="238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01" name="Oval 82"/>
              <p:cNvSpPr>
                <a:spLocks noChangeArrowheads="1"/>
              </p:cNvSpPr>
              <p:nvPr/>
            </p:nvSpPr>
            <p:spPr bwMode="auto">
              <a:xfrm>
                <a:off x="4502" y="247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02" name="Oval 83"/>
              <p:cNvSpPr>
                <a:spLocks noChangeArrowheads="1"/>
              </p:cNvSpPr>
              <p:nvPr/>
            </p:nvSpPr>
            <p:spPr bwMode="auto">
              <a:xfrm>
                <a:off x="4502" y="2560"/>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03" name="Oval 84"/>
              <p:cNvSpPr>
                <a:spLocks noChangeArrowheads="1"/>
              </p:cNvSpPr>
              <p:nvPr/>
            </p:nvSpPr>
            <p:spPr bwMode="auto">
              <a:xfrm>
                <a:off x="4502" y="2648"/>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04" name="Oval 85"/>
              <p:cNvSpPr>
                <a:spLocks noChangeArrowheads="1"/>
              </p:cNvSpPr>
              <p:nvPr/>
            </p:nvSpPr>
            <p:spPr bwMode="auto">
              <a:xfrm>
                <a:off x="4502" y="2736"/>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05" name="Oval 86"/>
              <p:cNvSpPr>
                <a:spLocks noChangeArrowheads="1"/>
              </p:cNvSpPr>
              <p:nvPr/>
            </p:nvSpPr>
            <p:spPr bwMode="auto">
              <a:xfrm>
                <a:off x="4502" y="2824"/>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06" name="Oval 87"/>
              <p:cNvSpPr>
                <a:spLocks noChangeArrowheads="1"/>
              </p:cNvSpPr>
              <p:nvPr/>
            </p:nvSpPr>
            <p:spPr bwMode="auto">
              <a:xfrm>
                <a:off x="4502" y="2912"/>
                <a:ext cx="88" cy="80"/>
              </a:xfrm>
              <a:prstGeom prst="ellipse">
                <a:avLst/>
              </a:prstGeom>
              <a:solidFill>
                <a:srgbClr val="FFFFFF"/>
              </a:solidFill>
              <a:ln w="12700">
                <a:solidFill>
                  <a:srgbClr val="000000"/>
                </a:solidFill>
                <a:round/>
                <a:headEnd/>
                <a:tailEnd/>
              </a:ln>
            </p:spPr>
            <p:txBody>
              <a:bodyPr/>
              <a:lstStyle/>
              <a:p>
                <a:endParaRPr lang="ja-JP" altLang="en-US"/>
              </a:p>
            </p:txBody>
          </p:sp>
          <p:sp>
            <p:nvSpPr>
              <p:cNvPr id="54407" name="Oval 88"/>
              <p:cNvSpPr>
                <a:spLocks noChangeArrowheads="1"/>
              </p:cNvSpPr>
              <p:nvPr/>
            </p:nvSpPr>
            <p:spPr bwMode="auto">
              <a:xfrm>
                <a:off x="4502" y="3000"/>
                <a:ext cx="88" cy="80"/>
              </a:xfrm>
              <a:prstGeom prst="ellipse">
                <a:avLst/>
              </a:prstGeom>
              <a:solidFill>
                <a:srgbClr val="FFFFFF"/>
              </a:solidFill>
              <a:ln w="12700">
                <a:solidFill>
                  <a:srgbClr val="000000"/>
                </a:solidFill>
                <a:round/>
                <a:headEnd/>
                <a:tailEnd/>
              </a:ln>
            </p:spPr>
            <p:txBody>
              <a:bodyPr/>
              <a:lstStyle/>
              <a:p>
                <a:endParaRPr lang="ja-JP" altLang="en-US"/>
              </a:p>
            </p:txBody>
          </p:sp>
        </p:grpSp>
      </p:grpSp>
      <p:sp>
        <p:nvSpPr>
          <p:cNvPr id="54300" name="Text Box 89"/>
          <p:cNvSpPr txBox="1">
            <a:spLocks noChangeArrowheads="1"/>
          </p:cNvSpPr>
          <p:nvPr/>
        </p:nvSpPr>
        <p:spPr bwMode="auto">
          <a:xfrm>
            <a:off x="2916237" y="1462089"/>
            <a:ext cx="13268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ea typeface="HGSｺﾞｼｯｸE" pitchFamily="50" charset="-128"/>
              </a:rPr>
              <a:t>Objective lens</a:t>
            </a:r>
          </a:p>
        </p:txBody>
      </p:sp>
      <p:sp>
        <p:nvSpPr>
          <p:cNvPr id="54301" name="Text Box 90"/>
          <p:cNvSpPr txBox="1">
            <a:spLocks noChangeArrowheads="1"/>
          </p:cNvSpPr>
          <p:nvPr/>
        </p:nvSpPr>
        <p:spPr bwMode="auto">
          <a:xfrm>
            <a:off x="2303463" y="2071689"/>
            <a:ext cx="14167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ea typeface="HGSｺﾞｼｯｸE" pitchFamily="50" charset="-128"/>
              </a:rPr>
              <a:t>Probe scanning</a:t>
            </a:r>
          </a:p>
        </p:txBody>
      </p:sp>
      <p:grpSp>
        <p:nvGrpSpPr>
          <p:cNvPr id="54302" name="Group 91"/>
          <p:cNvGrpSpPr>
            <a:grpSpLocks/>
          </p:cNvGrpSpPr>
          <p:nvPr/>
        </p:nvGrpSpPr>
        <p:grpSpPr bwMode="auto">
          <a:xfrm>
            <a:off x="1187451" y="1470025"/>
            <a:ext cx="1635125" cy="1100138"/>
            <a:chOff x="884" y="935"/>
            <a:chExt cx="1030" cy="557"/>
          </a:xfrm>
        </p:grpSpPr>
        <p:sp>
          <p:nvSpPr>
            <p:cNvPr id="54390" name="AutoShape 92"/>
            <p:cNvSpPr>
              <a:spLocks noChangeArrowheads="1"/>
            </p:cNvSpPr>
            <p:nvPr/>
          </p:nvSpPr>
          <p:spPr bwMode="auto">
            <a:xfrm>
              <a:off x="1455" y="1444"/>
              <a:ext cx="192" cy="48"/>
            </a:xfrm>
            <a:prstGeom prst="rightArrow">
              <a:avLst>
                <a:gd name="adj1" fmla="val 50000"/>
                <a:gd name="adj2" fmla="val 100000"/>
              </a:avLst>
            </a:prstGeom>
            <a:solidFill>
              <a:schemeClr val="accent1"/>
            </a:solidFill>
            <a:ln w="9525">
              <a:solidFill>
                <a:schemeClr val="tx1"/>
              </a:solidFill>
              <a:miter lim="800000"/>
              <a:headEnd/>
              <a:tailEnd/>
            </a:ln>
          </p:spPr>
          <p:txBody>
            <a:bodyPr wrap="none" anchor="ctr"/>
            <a:lstStyle/>
            <a:p>
              <a:endParaRPr lang="ja-JP" altLang="en-US"/>
            </a:p>
          </p:txBody>
        </p:sp>
        <p:sp>
          <p:nvSpPr>
            <p:cNvPr id="54391" name="Oval 93"/>
            <p:cNvSpPr>
              <a:spLocks noChangeArrowheads="1"/>
            </p:cNvSpPr>
            <p:nvPr/>
          </p:nvSpPr>
          <p:spPr bwMode="auto">
            <a:xfrm>
              <a:off x="884" y="935"/>
              <a:ext cx="1030" cy="128"/>
            </a:xfrm>
            <a:prstGeom prst="ellipse">
              <a:avLst/>
            </a:prstGeom>
            <a:solidFill>
              <a:srgbClr val="E1F2F3"/>
            </a:solidFill>
            <a:ln w="12700">
              <a:solidFill>
                <a:srgbClr val="000000"/>
              </a:solidFill>
              <a:round/>
              <a:headEnd/>
              <a:tailEnd/>
            </a:ln>
          </p:spPr>
          <p:txBody>
            <a:bodyPr/>
            <a:lstStyle/>
            <a:p>
              <a:endParaRPr lang="ja-JP" altLang="en-US"/>
            </a:p>
          </p:txBody>
        </p:sp>
        <p:sp>
          <p:nvSpPr>
            <p:cNvPr id="54392" name="Freeform 94"/>
            <p:cNvSpPr>
              <a:spLocks/>
            </p:cNvSpPr>
            <p:nvPr/>
          </p:nvSpPr>
          <p:spPr bwMode="auto">
            <a:xfrm>
              <a:off x="1108" y="1061"/>
              <a:ext cx="582" cy="419"/>
            </a:xfrm>
            <a:custGeom>
              <a:avLst/>
              <a:gdLst>
                <a:gd name="T0" fmla="*/ 0 w 632"/>
                <a:gd name="T1" fmla="*/ 0 h 912"/>
                <a:gd name="T2" fmla="*/ 312 w 632"/>
                <a:gd name="T3" fmla="*/ 912 h 912"/>
                <a:gd name="T4" fmla="*/ 632 w 632"/>
                <a:gd name="T5" fmla="*/ 0 h 912"/>
                <a:gd name="T6" fmla="*/ 0 60000 65536"/>
                <a:gd name="T7" fmla="*/ 0 60000 65536"/>
                <a:gd name="T8" fmla="*/ 0 60000 65536"/>
                <a:gd name="T9" fmla="*/ 0 w 632"/>
                <a:gd name="T10" fmla="*/ 0 h 912"/>
                <a:gd name="T11" fmla="*/ 632 w 632"/>
                <a:gd name="T12" fmla="*/ 912 h 912"/>
              </a:gdLst>
              <a:ahLst/>
              <a:cxnLst>
                <a:cxn ang="T6">
                  <a:pos x="T0" y="T1"/>
                </a:cxn>
                <a:cxn ang="T7">
                  <a:pos x="T2" y="T3"/>
                </a:cxn>
                <a:cxn ang="T8">
                  <a:pos x="T4" y="T5"/>
                </a:cxn>
              </a:cxnLst>
              <a:rect l="T9" t="T10" r="T11" b="T12"/>
              <a:pathLst>
                <a:path w="632" h="912">
                  <a:moveTo>
                    <a:pt x="0" y="0"/>
                  </a:moveTo>
                  <a:lnTo>
                    <a:pt x="312" y="912"/>
                  </a:lnTo>
                  <a:lnTo>
                    <a:pt x="632"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4303" name="Text Box 95"/>
          <p:cNvSpPr txBox="1">
            <a:spLocks noChangeArrowheads="1"/>
          </p:cNvSpPr>
          <p:nvPr/>
        </p:nvSpPr>
        <p:spPr bwMode="auto">
          <a:xfrm>
            <a:off x="142875" y="2549526"/>
            <a:ext cx="977900" cy="66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nSpc>
                <a:spcPct val="90000"/>
              </a:lnSpc>
            </a:pPr>
            <a:r>
              <a:rPr lang="en-US" altLang="ja-JP" sz="1600">
                <a:latin typeface="Times New Roman" pitchFamily="-111" charset="0"/>
                <a:ea typeface="HGSｺﾞｼｯｸE" pitchFamily="50" charset="-128"/>
              </a:rPr>
              <a:t>Specimen</a:t>
            </a:r>
          </a:p>
          <a:p>
            <a:pPr algn="ctr">
              <a:lnSpc>
                <a:spcPct val="90000"/>
              </a:lnSpc>
            </a:pPr>
            <a:r>
              <a:rPr lang="en-US" altLang="ja-JP" sz="1600">
                <a:latin typeface="Times New Roman" pitchFamily="-111" charset="0"/>
                <a:ea typeface="HGSｺﾞｼｯｸE" pitchFamily="50" charset="-128"/>
              </a:rPr>
              <a:t>(Atomic arrays)</a:t>
            </a:r>
          </a:p>
        </p:txBody>
      </p:sp>
      <p:sp>
        <p:nvSpPr>
          <p:cNvPr id="54304" name="Line 96"/>
          <p:cNvSpPr>
            <a:spLocks noChangeShapeType="1"/>
          </p:cNvSpPr>
          <p:nvPr/>
        </p:nvSpPr>
        <p:spPr bwMode="auto">
          <a:xfrm flipH="1">
            <a:off x="755651" y="3125788"/>
            <a:ext cx="1223963" cy="2017712"/>
          </a:xfrm>
          <a:prstGeom prst="line">
            <a:avLst/>
          </a:prstGeom>
          <a:noFill/>
          <a:ln w="2857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4305" name="Line 97"/>
          <p:cNvSpPr>
            <a:spLocks noChangeShapeType="1"/>
          </p:cNvSpPr>
          <p:nvPr/>
        </p:nvSpPr>
        <p:spPr bwMode="auto">
          <a:xfrm>
            <a:off x="1979613" y="3054351"/>
            <a:ext cx="1008063" cy="1728788"/>
          </a:xfrm>
          <a:prstGeom prst="line">
            <a:avLst/>
          </a:prstGeom>
          <a:noFill/>
          <a:ln w="2857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4306" name="Text Box 98"/>
          <p:cNvSpPr txBox="1">
            <a:spLocks noChangeArrowheads="1"/>
          </p:cNvSpPr>
          <p:nvPr/>
        </p:nvSpPr>
        <p:spPr bwMode="auto">
          <a:xfrm>
            <a:off x="2178051" y="3111500"/>
            <a:ext cx="162718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600">
                <a:latin typeface="Times New Roman" pitchFamily="-111" charset="0"/>
                <a:ea typeface="HGSｺﾞｼｯｸE" pitchFamily="50" charset="-128"/>
              </a:rPr>
              <a:t>High angle scattered electrons by TDS at wider than 50 mrad</a:t>
            </a:r>
          </a:p>
        </p:txBody>
      </p:sp>
      <p:grpSp>
        <p:nvGrpSpPr>
          <p:cNvPr id="54307" name="Group 99"/>
          <p:cNvGrpSpPr>
            <a:grpSpLocks/>
          </p:cNvGrpSpPr>
          <p:nvPr/>
        </p:nvGrpSpPr>
        <p:grpSpPr bwMode="auto">
          <a:xfrm flipH="1">
            <a:off x="2627313" y="1138239"/>
            <a:ext cx="685800" cy="274637"/>
            <a:chOff x="3021" y="3074"/>
            <a:chExt cx="1080" cy="750"/>
          </a:xfrm>
        </p:grpSpPr>
        <p:sp>
          <p:nvSpPr>
            <p:cNvPr id="54375" name="Rectangle 100"/>
            <p:cNvSpPr>
              <a:spLocks noChangeArrowheads="1"/>
            </p:cNvSpPr>
            <p:nvPr/>
          </p:nvSpPr>
          <p:spPr bwMode="auto">
            <a:xfrm>
              <a:off x="3021" y="3074"/>
              <a:ext cx="840" cy="724"/>
            </a:xfrm>
            <a:prstGeom prst="rect">
              <a:avLst/>
            </a:prstGeom>
            <a:solidFill>
              <a:srgbClr val="FFFFFF"/>
            </a:solidFill>
            <a:ln w="9525">
              <a:solidFill>
                <a:srgbClr val="000000"/>
              </a:solidFill>
              <a:miter lim="800000"/>
              <a:headEnd/>
              <a:tailEnd/>
            </a:ln>
          </p:spPr>
          <p:txBody>
            <a:bodyPr lIns="74295" tIns="8890" rIns="74295" bIns="8890"/>
            <a:lstStyle/>
            <a:p>
              <a:endParaRPr lang="ja-JP" altLang="en-US"/>
            </a:p>
          </p:txBody>
        </p:sp>
        <p:sp>
          <p:nvSpPr>
            <p:cNvPr id="54376" name="Oval 101"/>
            <p:cNvSpPr>
              <a:spLocks noChangeArrowheads="1"/>
            </p:cNvSpPr>
            <p:nvPr/>
          </p:nvSpPr>
          <p:spPr bwMode="auto">
            <a:xfrm>
              <a:off x="3621" y="3074"/>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77" name="Oval 102"/>
            <p:cNvSpPr>
              <a:spLocks noChangeArrowheads="1"/>
            </p:cNvSpPr>
            <p:nvPr/>
          </p:nvSpPr>
          <p:spPr bwMode="auto">
            <a:xfrm>
              <a:off x="3621" y="313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78" name="Oval 103"/>
            <p:cNvSpPr>
              <a:spLocks noChangeArrowheads="1"/>
            </p:cNvSpPr>
            <p:nvPr/>
          </p:nvSpPr>
          <p:spPr bwMode="auto">
            <a:xfrm>
              <a:off x="3621" y="318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79" name="Oval 104"/>
            <p:cNvSpPr>
              <a:spLocks noChangeArrowheads="1"/>
            </p:cNvSpPr>
            <p:nvPr/>
          </p:nvSpPr>
          <p:spPr bwMode="auto">
            <a:xfrm>
              <a:off x="3621" y="324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80" name="Oval 105"/>
            <p:cNvSpPr>
              <a:spLocks noChangeArrowheads="1"/>
            </p:cNvSpPr>
            <p:nvPr/>
          </p:nvSpPr>
          <p:spPr bwMode="auto">
            <a:xfrm>
              <a:off x="3621" y="3284"/>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81" name="Oval 106"/>
            <p:cNvSpPr>
              <a:spLocks noChangeArrowheads="1"/>
            </p:cNvSpPr>
            <p:nvPr/>
          </p:nvSpPr>
          <p:spPr bwMode="auto">
            <a:xfrm>
              <a:off x="3621" y="332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82" name="Oval 107"/>
            <p:cNvSpPr>
              <a:spLocks noChangeArrowheads="1"/>
            </p:cNvSpPr>
            <p:nvPr/>
          </p:nvSpPr>
          <p:spPr bwMode="auto">
            <a:xfrm>
              <a:off x="3621" y="338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83" name="Oval 108"/>
            <p:cNvSpPr>
              <a:spLocks noChangeArrowheads="1"/>
            </p:cNvSpPr>
            <p:nvPr/>
          </p:nvSpPr>
          <p:spPr bwMode="auto">
            <a:xfrm>
              <a:off x="3621" y="343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84" name="Oval 109"/>
            <p:cNvSpPr>
              <a:spLocks noChangeArrowheads="1"/>
            </p:cNvSpPr>
            <p:nvPr/>
          </p:nvSpPr>
          <p:spPr bwMode="auto">
            <a:xfrm>
              <a:off x="3621" y="349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85" name="Oval 110"/>
            <p:cNvSpPr>
              <a:spLocks noChangeArrowheads="1"/>
            </p:cNvSpPr>
            <p:nvPr/>
          </p:nvSpPr>
          <p:spPr bwMode="auto">
            <a:xfrm>
              <a:off x="3621" y="354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86" name="Oval 111"/>
            <p:cNvSpPr>
              <a:spLocks noChangeArrowheads="1"/>
            </p:cNvSpPr>
            <p:nvPr/>
          </p:nvSpPr>
          <p:spPr bwMode="auto">
            <a:xfrm>
              <a:off x="3621" y="359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87" name="Oval 112"/>
            <p:cNvSpPr>
              <a:spLocks noChangeArrowheads="1"/>
            </p:cNvSpPr>
            <p:nvPr/>
          </p:nvSpPr>
          <p:spPr bwMode="auto">
            <a:xfrm>
              <a:off x="3621" y="363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88" name="Oval 113"/>
            <p:cNvSpPr>
              <a:spLocks noChangeArrowheads="1"/>
            </p:cNvSpPr>
            <p:nvPr/>
          </p:nvSpPr>
          <p:spPr bwMode="auto">
            <a:xfrm>
              <a:off x="3621" y="367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89" name="Oval 114"/>
            <p:cNvSpPr>
              <a:spLocks noChangeArrowheads="1"/>
            </p:cNvSpPr>
            <p:nvPr/>
          </p:nvSpPr>
          <p:spPr bwMode="auto">
            <a:xfrm>
              <a:off x="3621" y="3728"/>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grpSp>
      <p:sp>
        <p:nvSpPr>
          <p:cNvPr id="54308" name="Line 115"/>
          <p:cNvSpPr>
            <a:spLocks noChangeShapeType="1"/>
          </p:cNvSpPr>
          <p:nvPr/>
        </p:nvSpPr>
        <p:spPr bwMode="auto">
          <a:xfrm flipV="1">
            <a:off x="1547813" y="1109664"/>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309" name="Line 116"/>
          <p:cNvSpPr>
            <a:spLocks noChangeShapeType="1"/>
          </p:cNvSpPr>
          <p:nvPr/>
        </p:nvSpPr>
        <p:spPr bwMode="auto">
          <a:xfrm flipV="1">
            <a:off x="2484437" y="1109664"/>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310" name="Text Box 117"/>
          <p:cNvSpPr txBox="1">
            <a:spLocks noChangeArrowheads="1"/>
          </p:cNvSpPr>
          <p:nvPr/>
        </p:nvSpPr>
        <p:spPr bwMode="auto">
          <a:xfrm>
            <a:off x="3348038" y="1141414"/>
            <a:ext cx="13527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a:latin typeface="Times New Roman" pitchFamily="-111" charset="0"/>
                <a:ea typeface="HGSｺﾞｼｯｸE" pitchFamily="50" charset="-128"/>
              </a:rPr>
              <a:t>Scanning coils</a:t>
            </a:r>
          </a:p>
        </p:txBody>
      </p:sp>
      <p:grpSp>
        <p:nvGrpSpPr>
          <p:cNvPr id="54311" name="Group 118"/>
          <p:cNvGrpSpPr>
            <a:grpSpLocks/>
          </p:cNvGrpSpPr>
          <p:nvPr/>
        </p:nvGrpSpPr>
        <p:grpSpPr bwMode="auto">
          <a:xfrm>
            <a:off x="717551" y="1139825"/>
            <a:ext cx="685800" cy="274638"/>
            <a:chOff x="3021" y="3074"/>
            <a:chExt cx="1080" cy="750"/>
          </a:xfrm>
        </p:grpSpPr>
        <p:sp>
          <p:nvSpPr>
            <p:cNvPr id="54360" name="Rectangle 119"/>
            <p:cNvSpPr>
              <a:spLocks noChangeArrowheads="1"/>
            </p:cNvSpPr>
            <p:nvPr/>
          </p:nvSpPr>
          <p:spPr bwMode="auto">
            <a:xfrm>
              <a:off x="3021" y="3074"/>
              <a:ext cx="840" cy="724"/>
            </a:xfrm>
            <a:prstGeom prst="rect">
              <a:avLst/>
            </a:prstGeom>
            <a:solidFill>
              <a:srgbClr val="FFFFFF"/>
            </a:solidFill>
            <a:ln w="9525">
              <a:solidFill>
                <a:srgbClr val="000000"/>
              </a:solidFill>
              <a:miter lim="800000"/>
              <a:headEnd/>
              <a:tailEnd/>
            </a:ln>
          </p:spPr>
          <p:txBody>
            <a:bodyPr lIns="74295" tIns="8890" rIns="74295" bIns="8890"/>
            <a:lstStyle/>
            <a:p>
              <a:endParaRPr lang="ja-JP" altLang="en-US"/>
            </a:p>
          </p:txBody>
        </p:sp>
        <p:sp>
          <p:nvSpPr>
            <p:cNvPr id="54361" name="Oval 120"/>
            <p:cNvSpPr>
              <a:spLocks noChangeArrowheads="1"/>
            </p:cNvSpPr>
            <p:nvPr/>
          </p:nvSpPr>
          <p:spPr bwMode="auto">
            <a:xfrm>
              <a:off x="3621" y="3074"/>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62" name="Oval 121"/>
            <p:cNvSpPr>
              <a:spLocks noChangeArrowheads="1"/>
            </p:cNvSpPr>
            <p:nvPr/>
          </p:nvSpPr>
          <p:spPr bwMode="auto">
            <a:xfrm>
              <a:off x="3621" y="313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63" name="Oval 122"/>
            <p:cNvSpPr>
              <a:spLocks noChangeArrowheads="1"/>
            </p:cNvSpPr>
            <p:nvPr/>
          </p:nvSpPr>
          <p:spPr bwMode="auto">
            <a:xfrm>
              <a:off x="3621" y="318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64" name="Oval 123"/>
            <p:cNvSpPr>
              <a:spLocks noChangeArrowheads="1"/>
            </p:cNvSpPr>
            <p:nvPr/>
          </p:nvSpPr>
          <p:spPr bwMode="auto">
            <a:xfrm>
              <a:off x="3621" y="324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65" name="Oval 124"/>
            <p:cNvSpPr>
              <a:spLocks noChangeArrowheads="1"/>
            </p:cNvSpPr>
            <p:nvPr/>
          </p:nvSpPr>
          <p:spPr bwMode="auto">
            <a:xfrm>
              <a:off x="3621" y="3284"/>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66" name="Oval 125"/>
            <p:cNvSpPr>
              <a:spLocks noChangeArrowheads="1"/>
            </p:cNvSpPr>
            <p:nvPr/>
          </p:nvSpPr>
          <p:spPr bwMode="auto">
            <a:xfrm>
              <a:off x="3621" y="332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67" name="Oval 126"/>
            <p:cNvSpPr>
              <a:spLocks noChangeArrowheads="1"/>
            </p:cNvSpPr>
            <p:nvPr/>
          </p:nvSpPr>
          <p:spPr bwMode="auto">
            <a:xfrm>
              <a:off x="3621" y="338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68" name="Oval 127"/>
            <p:cNvSpPr>
              <a:spLocks noChangeArrowheads="1"/>
            </p:cNvSpPr>
            <p:nvPr/>
          </p:nvSpPr>
          <p:spPr bwMode="auto">
            <a:xfrm>
              <a:off x="3621" y="343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69" name="Oval 128"/>
            <p:cNvSpPr>
              <a:spLocks noChangeArrowheads="1"/>
            </p:cNvSpPr>
            <p:nvPr/>
          </p:nvSpPr>
          <p:spPr bwMode="auto">
            <a:xfrm>
              <a:off x="3621" y="349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70" name="Oval 129"/>
            <p:cNvSpPr>
              <a:spLocks noChangeArrowheads="1"/>
            </p:cNvSpPr>
            <p:nvPr/>
          </p:nvSpPr>
          <p:spPr bwMode="auto">
            <a:xfrm>
              <a:off x="3621" y="3546"/>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71" name="Oval 130"/>
            <p:cNvSpPr>
              <a:spLocks noChangeArrowheads="1"/>
            </p:cNvSpPr>
            <p:nvPr/>
          </p:nvSpPr>
          <p:spPr bwMode="auto">
            <a:xfrm>
              <a:off x="3621" y="3590"/>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72" name="Oval 131"/>
            <p:cNvSpPr>
              <a:spLocks noChangeArrowheads="1"/>
            </p:cNvSpPr>
            <p:nvPr/>
          </p:nvSpPr>
          <p:spPr bwMode="auto">
            <a:xfrm>
              <a:off x="3621" y="363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73" name="Oval 132"/>
            <p:cNvSpPr>
              <a:spLocks noChangeArrowheads="1"/>
            </p:cNvSpPr>
            <p:nvPr/>
          </p:nvSpPr>
          <p:spPr bwMode="auto">
            <a:xfrm>
              <a:off x="3621" y="3672"/>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sp>
          <p:nvSpPr>
            <p:cNvPr id="54374" name="Oval 133"/>
            <p:cNvSpPr>
              <a:spLocks noChangeArrowheads="1"/>
            </p:cNvSpPr>
            <p:nvPr/>
          </p:nvSpPr>
          <p:spPr bwMode="auto">
            <a:xfrm>
              <a:off x="3621" y="3728"/>
              <a:ext cx="480" cy="96"/>
            </a:xfrm>
            <a:prstGeom prst="ellipse">
              <a:avLst/>
            </a:prstGeom>
            <a:solidFill>
              <a:srgbClr val="FFFFFF"/>
            </a:solidFill>
            <a:ln w="9525">
              <a:solidFill>
                <a:srgbClr val="000000"/>
              </a:solidFill>
              <a:round/>
              <a:headEnd/>
              <a:tailEnd/>
            </a:ln>
          </p:spPr>
          <p:txBody>
            <a:bodyPr lIns="74295" tIns="8890" rIns="74295" bIns="8890"/>
            <a:lstStyle/>
            <a:p>
              <a:endParaRPr lang="ja-JP" altLang="en-US"/>
            </a:p>
          </p:txBody>
        </p:sp>
      </p:grpSp>
      <p:sp>
        <p:nvSpPr>
          <p:cNvPr id="54312" name="Text Box 134"/>
          <p:cNvSpPr txBox="1">
            <a:spLocks noChangeArrowheads="1"/>
          </p:cNvSpPr>
          <p:nvPr/>
        </p:nvSpPr>
        <p:spPr bwMode="auto">
          <a:xfrm>
            <a:off x="4081463" y="5849938"/>
            <a:ext cx="3124200" cy="553998"/>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800" dirty="0">
                <a:latin typeface="Times New Roman" pitchFamily="-111" charset="0"/>
                <a:ea typeface="HGSｺﾞｼｯｸE" pitchFamily="50" charset="-128"/>
              </a:rPr>
              <a:t>High Angle Annular Dark Field (HAADF) </a:t>
            </a:r>
            <a:r>
              <a:rPr lang="en-US" altLang="ja-JP" sz="1800" dirty="0" smtClean="0">
                <a:latin typeface="Times New Roman" pitchFamily="-111" charset="0"/>
                <a:ea typeface="HGSｺﾞｼｯｸE" pitchFamily="50" charset="-128"/>
              </a:rPr>
              <a:t>image </a:t>
            </a:r>
            <a:r>
              <a:rPr lang="en-US" altLang="ja-JP" sz="1800" dirty="0" err="1" smtClean="0">
                <a:latin typeface="Times New Roman" pitchFamily="-111" charset="0"/>
                <a:ea typeface="HGSｺﾞｼｯｸE" pitchFamily="50" charset="-128"/>
              </a:rPr>
              <a:t>【</a:t>
            </a:r>
            <a:r>
              <a:rPr lang="en-US" altLang="ja-JP" sz="1800" dirty="0" err="1">
                <a:latin typeface="Times New Roman" pitchFamily="-111" charset="0"/>
                <a:ea typeface="HGSｺﾞｼｯｸE" pitchFamily="50" charset="-128"/>
              </a:rPr>
              <a:t>incoherent】</a:t>
            </a:r>
            <a:endParaRPr lang="en-US" altLang="ja-JP" sz="1800" dirty="0">
              <a:latin typeface="Times New Roman" pitchFamily="-111" charset="0"/>
              <a:ea typeface="HGSｺﾞｼｯｸE" pitchFamily="50" charset="-128"/>
            </a:endParaRPr>
          </a:p>
        </p:txBody>
      </p:sp>
      <p:sp>
        <p:nvSpPr>
          <p:cNvPr id="54313" name="Text Box 135"/>
          <p:cNvSpPr txBox="1">
            <a:spLocks noChangeArrowheads="1"/>
          </p:cNvSpPr>
          <p:nvPr/>
        </p:nvSpPr>
        <p:spPr bwMode="auto">
          <a:xfrm>
            <a:off x="4011614" y="4362451"/>
            <a:ext cx="3787775" cy="352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800" dirty="0">
                <a:latin typeface="Times New Roman" pitchFamily="-111" charset="0"/>
                <a:ea typeface="HGSｺﾞｼｯｸE" pitchFamily="50" charset="-128"/>
              </a:rPr>
              <a:t>Bright-Field (BF) </a:t>
            </a:r>
            <a:r>
              <a:rPr lang="en-US" altLang="ja-JP" sz="1800" dirty="0" smtClean="0">
                <a:latin typeface="Times New Roman" pitchFamily="-111" charset="0"/>
                <a:ea typeface="HGSｺﾞｼｯｸE" pitchFamily="50" charset="-128"/>
              </a:rPr>
              <a:t>image </a:t>
            </a:r>
            <a:r>
              <a:rPr lang="en-US" altLang="ja-JP" sz="1800" dirty="0" err="1" smtClean="0">
                <a:latin typeface="Times New Roman" pitchFamily="-111" charset="0"/>
                <a:ea typeface="HGSｺﾞｼｯｸE" pitchFamily="50" charset="-128"/>
              </a:rPr>
              <a:t>【</a:t>
            </a:r>
            <a:r>
              <a:rPr lang="en-US" altLang="ja-JP" sz="1800" dirty="0" err="1">
                <a:latin typeface="Times New Roman" pitchFamily="-111" charset="0"/>
                <a:ea typeface="HGSｺﾞｼｯｸE" pitchFamily="50" charset="-128"/>
              </a:rPr>
              <a:t>coherent】</a:t>
            </a:r>
            <a:endParaRPr lang="en-US" altLang="ja-JP" sz="1800" dirty="0">
              <a:latin typeface="Times New Roman" pitchFamily="-111" charset="0"/>
              <a:ea typeface="HGSｺﾞｼｯｸE" pitchFamily="50" charset="-128"/>
            </a:endParaRPr>
          </a:p>
        </p:txBody>
      </p:sp>
      <p:sp>
        <p:nvSpPr>
          <p:cNvPr id="54314" name="Text Box 136"/>
          <p:cNvSpPr txBox="1">
            <a:spLocks noChangeArrowheads="1"/>
          </p:cNvSpPr>
          <p:nvPr/>
        </p:nvSpPr>
        <p:spPr bwMode="auto">
          <a:xfrm>
            <a:off x="7264400" y="5951539"/>
            <a:ext cx="1676400" cy="84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lnSpc>
                <a:spcPct val="90000"/>
              </a:lnSpc>
            </a:pPr>
            <a:r>
              <a:rPr lang="en-US" altLang="ja-JP" sz="1800">
                <a:latin typeface="Times New Roman" pitchFamily="-111" charset="0"/>
                <a:ea typeface="HGSｺﾞｼｯｸE" pitchFamily="50" charset="-128"/>
              </a:rPr>
              <a:t>above 50 mrad</a:t>
            </a:r>
          </a:p>
          <a:p>
            <a:pPr algn="ctr">
              <a:lnSpc>
                <a:spcPct val="90000"/>
              </a:lnSpc>
            </a:pPr>
            <a:r>
              <a:rPr lang="en-US" altLang="ja-JP" sz="1800">
                <a:latin typeface="Times New Roman" pitchFamily="-111" charset="0"/>
                <a:ea typeface="HGSｺﾞｼｯｸE" pitchFamily="50" charset="-128"/>
              </a:rPr>
              <a:t>to collect only TDS</a:t>
            </a:r>
          </a:p>
        </p:txBody>
      </p:sp>
      <p:grpSp>
        <p:nvGrpSpPr>
          <p:cNvPr id="13" name="Group 183"/>
          <p:cNvGrpSpPr>
            <a:grpSpLocks/>
          </p:cNvGrpSpPr>
          <p:nvPr/>
        </p:nvGrpSpPr>
        <p:grpSpPr bwMode="auto">
          <a:xfrm>
            <a:off x="827088" y="4486276"/>
            <a:ext cx="8012112" cy="1439863"/>
            <a:chOff x="521" y="2850"/>
            <a:chExt cx="5047" cy="907"/>
          </a:xfrm>
        </p:grpSpPr>
        <p:sp>
          <p:nvSpPr>
            <p:cNvPr id="54354" name="Line 139"/>
            <p:cNvSpPr>
              <a:spLocks noChangeShapeType="1"/>
            </p:cNvSpPr>
            <p:nvPr/>
          </p:nvSpPr>
          <p:spPr bwMode="auto">
            <a:xfrm rot="-4093840">
              <a:off x="2074" y="2961"/>
              <a:ext cx="289" cy="737"/>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grpSp>
          <p:nvGrpSpPr>
            <p:cNvPr id="54356" name="Group 141"/>
            <p:cNvGrpSpPr>
              <a:grpSpLocks/>
            </p:cNvGrpSpPr>
            <p:nvPr/>
          </p:nvGrpSpPr>
          <p:grpSpPr bwMode="auto">
            <a:xfrm>
              <a:off x="521" y="2850"/>
              <a:ext cx="5047" cy="907"/>
              <a:chOff x="521" y="2850"/>
              <a:chExt cx="5047" cy="907"/>
            </a:xfrm>
          </p:grpSpPr>
          <p:sp>
            <p:nvSpPr>
              <p:cNvPr id="54357" name="Text Box 142"/>
              <p:cNvSpPr txBox="1">
                <a:spLocks noChangeArrowheads="1"/>
              </p:cNvSpPr>
              <p:nvPr/>
            </p:nvSpPr>
            <p:spPr bwMode="auto">
              <a:xfrm>
                <a:off x="2543" y="3136"/>
                <a:ext cx="1968" cy="523"/>
              </a:xfrm>
              <a:prstGeom prst="rect">
                <a:avLst/>
              </a:prstGeom>
              <a:noFill/>
              <a:ln w="38100">
                <a:solidFill>
                  <a:srgbClr val="FF71AA"/>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gn="ctr"/>
                <a:r>
                  <a:rPr lang="en-US" altLang="ja-JP" sz="1800" dirty="0">
                    <a:latin typeface="Times New Roman" pitchFamily="-111" charset="0"/>
                    <a:ea typeface="HGSｺﾞｼｯｸE" pitchFamily="50" charset="-128"/>
                  </a:rPr>
                  <a:t>Low Angle Annular Dark Field (LAADF) </a:t>
                </a:r>
                <a:r>
                  <a:rPr lang="en-US" altLang="ja-JP" sz="1800" dirty="0" smtClean="0">
                    <a:latin typeface="Times New Roman" pitchFamily="-111" charset="0"/>
                  </a:rPr>
                  <a:t>image </a:t>
                </a:r>
                <a:r>
                  <a:rPr lang="en-US" altLang="ja-JP" sz="1800" dirty="0" err="1" smtClean="0">
                    <a:latin typeface="Times New Roman" pitchFamily="-111" charset="0"/>
                  </a:rPr>
                  <a:t>【coherent+incoherent】</a:t>
                </a:r>
                <a:endParaRPr lang="en-US" altLang="ja-JP" sz="1800" dirty="0">
                  <a:latin typeface="Times New Roman" pitchFamily="-111" charset="0"/>
                </a:endParaRPr>
              </a:p>
            </p:txBody>
          </p:sp>
          <p:sp>
            <p:nvSpPr>
              <p:cNvPr id="54358" name="Text Box 143"/>
              <p:cNvSpPr txBox="1">
                <a:spLocks noChangeArrowheads="1"/>
              </p:cNvSpPr>
              <p:nvPr/>
            </p:nvSpPr>
            <p:spPr bwMode="auto">
              <a:xfrm>
                <a:off x="4588" y="3157"/>
                <a:ext cx="98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pPr>
                  <a:lnSpc>
                    <a:spcPct val="90000"/>
                  </a:lnSpc>
                </a:pPr>
                <a:r>
                  <a:rPr lang="en-US" altLang="ja-JP" sz="1800">
                    <a:latin typeface="Times New Roman" pitchFamily="-111" charset="0"/>
                    <a:ea typeface="HGSｺﾞｼｯｸE" pitchFamily="50" charset="-128"/>
                  </a:rPr>
                  <a:t>below 50 mrad</a:t>
                </a:r>
              </a:p>
            </p:txBody>
          </p:sp>
          <p:sp>
            <p:nvSpPr>
              <p:cNvPr id="54359" name="AutoShape 144"/>
              <p:cNvSpPr>
                <a:spLocks noChangeArrowheads="1"/>
              </p:cNvSpPr>
              <p:nvPr/>
            </p:nvSpPr>
            <p:spPr bwMode="auto">
              <a:xfrm>
                <a:off x="521" y="2850"/>
                <a:ext cx="1452" cy="907"/>
              </a:xfrm>
              <a:custGeom>
                <a:avLst/>
                <a:gdLst>
                  <a:gd name="T0" fmla="*/ 726 w 21600"/>
                  <a:gd name="T1" fmla="*/ 0 h 21600"/>
                  <a:gd name="T2" fmla="*/ 213 w 21600"/>
                  <a:gd name="T3" fmla="*/ 133 h 21600"/>
                  <a:gd name="T4" fmla="*/ 0 w 21600"/>
                  <a:gd name="T5" fmla="*/ 454 h 21600"/>
                  <a:gd name="T6" fmla="*/ 213 w 21600"/>
                  <a:gd name="T7" fmla="*/ 774 h 21600"/>
                  <a:gd name="T8" fmla="*/ 726 w 21600"/>
                  <a:gd name="T9" fmla="*/ 907 h 21600"/>
                  <a:gd name="T10" fmla="*/ 1239 w 21600"/>
                  <a:gd name="T11" fmla="*/ 774 h 21600"/>
                  <a:gd name="T12" fmla="*/ 1452 w 21600"/>
                  <a:gd name="T13" fmla="*/ 454 h 21600"/>
                  <a:gd name="T14" fmla="*/ 1239 w 21600"/>
                  <a:gd name="T15" fmla="*/ 133 h 21600"/>
                  <a:gd name="T16" fmla="*/ 0 60000 65536"/>
                  <a:gd name="T17" fmla="*/ 0 60000 65536"/>
                  <a:gd name="T18" fmla="*/ 0 60000 65536"/>
                  <a:gd name="T19" fmla="*/ 0 60000 65536"/>
                  <a:gd name="T20" fmla="*/ 0 60000 65536"/>
                  <a:gd name="T21" fmla="*/ 0 60000 65536"/>
                  <a:gd name="T22" fmla="*/ 0 60000 65536"/>
                  <a:gd name="T23" fmla="*/ 0 60000 65536"/>
                  <a:gd name="T24" fmla="*/ 3169 w 21600"/>
                  <a:gd name="T25" fmla="*/ 3167 h 21600"/>
                  <a:gd name="T26" fmla="*/ 18431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255" y="10800"/>
                    </a:moveTo>
                    <a:cubicBezTo>
                      <a:pt x="4255" y="14415"/>
                      <a:pt x="7185" y="17345"/>
                      <a:pt x="10800" y="17345"/>
                    </a:cubicBezTo>
                    <a:cubicBezTo>
                      <a:pt x="14415" y="17345"/>
                      <a:pt x="17345" y="14415"/>
                      <a:pt x="17345" y="10800"/>
                    </a:cubicBezTo>
                    <a:cubicBezTo>
                      <a:pt x="17345" y="7185"/>
                      <a:pt x="14415" y="4255"/>
                      <a:pt x="10800" y="4255"/>
                    </a:cubicBezTo>
                    <a:cubicBezTo>
                      <a:pt x="7185" y="4255"/>
                      <a:pt x="4255" y="7185"/>
                      <a:pt x="4255" y="10800"/>
                    </a:cubicBezTo>
                    <a:close/>
                  </a:path>
                </a:pathLst>
              </a:custGeom>
              <a:gradFill rotWithShape="1">
                <a:gsLst>
                  <a:gs pos="0">
                    <a:srgbClr val="FF71AA">
                      <a:alpha val="43999"/>
                    </a:srgbClr>
                  </a:gs>
                  <a:gs pos="100000">
                    <a:srgbClr val="AA4B7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grpSp>
      </p:grpSp>
      <p:grpSp>
        <p:nvGrpSpPr>
          <p:cNvPr id="15" name="Group 145"/>
          <p:cNvGrpSpPr>
            <a:grpSpLocks/>
          </p:cNvGrpSpPr>
          <p:nvPr/>
        </p:nvGrpSpPr>
        <p:grpSpPr bwMode="auto">
          <a:xfrm>
            <a:off x="4938714" y="1458914"/>
            <a:ext cx="4205287" cy="4541837"/>
            <a:chOff x="3111" y="974"/>
            <a:chExt cx="2649" cy="2861"/>
          </a:xfrm>
        </p:grpSpPr>
        <p:sp>
          <p:nvSpPr>
            <p:cNvPr id="57490" name="Text Box 146"/>
            <p:cNvSpPr txBox="1">
              <a:spLocks noChangeArrowheads="1"/>
            </p:cNvSpPr>
            <p:nvPr/>
          </p:nvSpPr>
          <p:spPr bwMode="auto">
            <a:xfrm>
              <a:off x="3111" y="974"/>
              <a:ext cx="2649" cy="1402"/>
            </a:xfrm>
            <a:prstGeom prst="rect">
              <a:avLst/>
            </a:prstGeom>
            <a:solidFill>
              <a:srgbClr val="98EEF2"/>
            </a:solidFill>
            <a:ln w="9525">
              <a:noFill/>
              <a:miter lim="800000"/>
              <a:headEnd/>
              <a:tailEnd/>
            </a:ln>
            <a:effectLst>
              <a:outerShdw blurRad="63500" dist="107763" dir="2700000" algn="ctr" rotWithShape="0">
                <a:schemeClr val="bg2">
                  <a:alpha val="50000"/>
                </a:schemeClr>
              </a:outerShdw>
            </a:effectLst>
          </p:spPr>
          <p:txBody>
            <a:bodyPr>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ja-JP" altLang="en-US" sz="2000" b="1" dirty="0">
                  <a:latin typeface="Times New Roman" pitchFamily="-111" charset="0"/>
                  <a:ea typeface="HGSｺﾞｼｯｸE" pitchFamily="50" charset="-128"/>
                </a:rPr>
                <a:t>・</a:t>
              </a:r>
              <a:r>
                <a:rPr lang="en-US" altLang="ja-JP" sz="2000" b="1" dirty="0">
                  <a:latin typeface="Times New Roman" pitchFamily="-111" charset="0"/>
                  <a:ea typeface="HGSｺﾞｼｯｸE" pitchFamily="50" charset="-128"/>
                </a:rPr>
                <a:t>High resolution</a:t>
              </a:r>
            </a:p>
            <a:p>
              <a:r>
                <a:rPr lang="ja-JP" altLang="en-US" sz="2000" b="1" dirty="0">
                  <a:latin typeface="Times New Roman" pitchFamily="-111" charset="0"/>
                  <a:ea typeface="HGSｺﾞｼｯｸE" pitchFamily="50" charset="-128"/>
                </a:rPr>
                <a:t>・</a:t>
              </a:r>
              <a:r>
                <a:rPr lang="en-US" altLang="ja-JP" sz="2000" b="1" dirty="0">
                  <a:latin typeface="Times New Roman" pitchFamily="-111" charset="0"/>
                  <a:ea typeface="HGSｺﾞｼｯｸE" pitchFamily="50" charset="-128"/>
                </a:rPr>
                <a:t>Z-contrast (≈Z</a:t>
              </a:r>
              <a:r>
                <a:rPr lang="en-US" altLang="ja-JP" sz="2000" b="1" baseline="30000" dirty="0">
                  <a:latin typeface="Times New Roman" pitchFamily="-111" charset="0"/>
                  <a:ea typeface="HGSｺﾞｼｯｸE" pitchFamily="50" charset="-128"/>
                </a:rPr>
                <a:t>n</a:t>
              </a:r>
              <a:r>
                <a:rPr lang="en-US" altLang="ja-JP" sz="2000" b="1" dirty="0">
                  <a:latin typeface="Times New Roman" pitchFamily="-111" charset="0"/>
                  <a:ea typeface="HGSｺﾞｼｯｸE" pitchFamily="50" charset="-128"/>
                </a:rPr>
                <a:t>), atomic structure</a:t>
              </a:r>
            </a:p>
            <a:p>
              <a:r>
                <a:rPr lang="ja-JP" altLang="en-US" sz="2000" b="1" dirty="0">
                  <a:latin typeface="Times New Roman" pitchFamily="-111" charset="0"/>
                  <a:ea typeface="HGSｺﾞｼｯｸE" pitchFamily="50" charset="-128"/>
                </a:rPr>
                <a:t>・</a:t>
              </a:r>
              <a:r>
                <a:rPr lang="en-US" altLang="ja-JP" sz="2000" b="1" dirty="0">
                  <a:latin typeface="Times New Roman" pitchFamily="-111" charset="0"/>
                  <a:ea typeface="HGSｺﾞｼｯｸE" pitchFamily="50" charset="-128"/>
                </a:rPr>
                <a:t>EELS analysis</a:t>
              </a:r>
            </a:p>
            <a:p>
              <a:endParaRPr lang="en-US" altLang="ja-JP" sz="2000" b="1" dirty="0">
                <a:latin typeface="Times New Roman" pitchFamily="-111" charset="0"/>
                <a:ea typeface="HGSｺﾞｼｯｸE" pitchFamily="50" charset="-128"/>
              </a:endParaRPr>
            </a:p>
            <a:p>
              <a:r>
                <a:rPr lang="en-US" altLang="ja-JP" sz="2000" b="1" dirty="0">
                  <a:latin typeface="Times New Roman" pitchFamily="-111" charset="0"/>
                  <a:ea typeface="HGSｺﾞｼｯｸE" pitchFamily="50" charset="-128"/>
                </a:rPr>
                <a:t>However, it is usually more difficult to take images of radiation-sensitive specimens than TEM.</a:t>
              </a:r>
            </a:p>
          </p:txBody>
        </p:sp>
        <p:cxnSp>
          <p:nvCxnSpPr>
            <p:cNvPr id="54353" name="AutoShape 147"/>
            <p:cNvCxnSpPr>
              <a:cxnSpLocks noChangeShapeType="1"/>
            </p:cNvCxnSpPr>
            <p:nvPr/>
          </p:nvCxnSpPr>
          <p:spPr bwMode="auto">
            <a:xfrm flipV="1">
              <a:off x="4524" y="2377"/>
              <a:ext cx="399" cy="1458"/>
            </a:xfrm>
            <a:prstGeom prst="bentConnector4">
              <a:avLst>
                <a:gd name="adj1" fmla="val 221301"/>
                <a:gd name="adj2" fmla="val 87310"/>
              </a:avLst>
            </a:prstGeom>
            <a:noFill/>
            <a:ln w="28575">
              <a:solidFill>
                <a:srgbClr val="0070C0"/>
              </a:solidFill>
              <a:miter lim="800000"/>
              <a:headEnd/>
              <a:tailEnd type="triangle" w="med" len="med"/>
            </a:ln>
            <a:extLst>
              <a:ext uri="{909E8E84-426E-40DD-AFC4-6F175D3DCCD1}">
                <a14:hiddenFill xmlns:a14="http://schemas.microsoft.com/office/drawing/2010/main">
                  <a:noFill/>
                </a14:hiddenFill>
              </a:ext>
            </a:extLst>
          </p:spPr>
        </p:cxnSp>
      </p:grpSp>
      <p:sp>
        <p:nvSpPr>
          <p:cNvPr id="57492" name="Text Box 148"/>
          <p:cNvSpPr txBox="1">
            <a:spLocks noChangeArrowheads="1"/>
          </p:cNvSpPr>
          <p:nvPr/>
        </p:nvSpPr>
        <p:spPr bwMode="auto">
          <a:xfrm>
            <a:off x="0" y="0"/>
            <a:ext cx="9144000" cy="892552"/>
          </a:xfrm>
          <a:prstGeom prst="rect">
            <a:avLst/>
          </a:prstGeom>
          <a:noFill/>
          <a:ln w="9525">
            <a:noFill/>
            <a:miter lim="800000"/>
            <a:headEnd/>
            <a:tailEnd/>
          </a:ln>
          <a:effectLst/>
        </p:spPr>
        <p:txBody>
          <a:bodyPr>
            <a:spAutoFit/>
          </a:bodyPr>
          <a:lstStyle/>
          <a:p>
            <a:pPr algn="ctr">
              <a:defRPr/>
            </a:pPr>
            <a:r>
              <a:rPr lang="en-US" altLang="ja-JP" sz="3200" dirty="0" smtClean="0">
                <a:solidFill>
                  <a:srgbClr val="0070C0"/>
                </a:solidFill>
                <a:latin typeface="Calibri" pitchFamily="34" charset="0"/>
                <a:ea typeface="HGSｺﾞｼｯｸE" pitchFamily="50" charset="-128"/>
                <a:cs typeface="Calibri" pitchFamily="34" charset="0"/>
              </a:rPr>
              <a:t>ADF</a:t>
            </a:r>
            <a:r>
              <a:rPr lang="en-US" altLang="ja-JP" sz="3200" dirty="0">
                <a:solidFill>
                  <a:srgbClr val="0070C0"/>
                </a:solidFill>
                <a:latin typeface="Calibri" pitchFamily="34" charset="0"/>
                <a:ea typeface="HGSｺﾞｼｯｸE" pitchFamily="50" charset="-128"/>
                <a:cs typeface="Calibri" pitchFamily="34" charset="0"/>
              </a:rPr>
              <a:t>-</a:t>
            </a:r>
            <a:r>
              <a:rPr lang="en-US" altLang="ja-JP" sz="3200" dirty="0" smtClean="0">
                <a:solidFill>
                  <a:srgbClr val="0070C0"/>
                </a:solidFill>
                <a:latin typeface="Calibri" pitchFamily="34" charset="0"/>
                <a:ea typeface="HGSｺﾞｼｯｸE" pitchFamily="50" charset="-128"/>
                <a:cs typeface="Calibri" pitchFamily="34" charset="0"/>
              </a:rPr>
              <a:t>STEM</a:t>
            </a:r>
            <a:endParaRPr lang="en-US" altLang="ja-JP" sz="2000" dirty="0" smtClean="0">
              <a:solidFill>
                <a:srgbClr val="0070C0"/>
              </a:solidFill>
              <a:latin typeface="Calibri" pitchFamily="34" charset="0"/>
              <a:ea typeface="HGSｺﾞｼｯｸE" pitchFamily="50" charset="-128"/>
              <a:cs typeface="Calibri" pitchFamily="34" charset="0"/>
            </a:endParaRPr>
          </a:p>
          <a:p>
            <a:pPr algn="ctr">
              <a:defRPr/>
            </a:pPr>
            <a:r>
              <a:rPr lang="en-US" altLang="ja-JP" sz="2000" dirty="0" smtClean="0">
                <a:solidFill>
                  <a:srgbClr val="0070C0"/>
                </a:solidFill>
                <a:latin typeface="Calibri" pitchFamily="34" charset="0"/>
                <a:ea typeface="HGSｺﾞｼｯｸE" pitchFamily="50" charset="-128"/>
                <a:cs typeface="Calibri" pitchFamily="34" charset="0"/>
              </a:rPr>
              <a:t>(Annular Dark-Field </a:t>
            </a:r>
            <a:r>
              <a:rPr lang="en-US" altLang="ja-JP" sz="2000" dirty="0">
                <a:solidFill>
                  <a:srgbClr val="0070C0"/>
                </a:solidFill>
                <a:latin typeface="Calibri" pitchFamily="34" charset="0"/>
                <a:ea typeface="HGSｺﾞｼｯｸE" pitchFamily="50" charset="-128"/>
                <a:cs typeface="Calibri" pitchFamily="34" charset="0"/>
              </a:rPr>
              <a:t>S</a:t>
            </a:r>
            <a:r>
              <a:rPr lang="en-US" altLang="ja-JP" sz="2000" dirty="0" smtClean="0">
                <a:solidFill>
                  <a:srgbClr val="0070C0"/>
                </a:solidFill>
                <a:latin typeface="Calibri" pitchFamily="34" charset="0"/>
                <a:ea typeface="HGSｺﾞｼｯｸE" pitchFamily="50" charset="-128"/>
                <a:cs typeface="Calibri" pitchFamily="34" charset="0"/>
              </a:rPr>
              <a:t>canning Transmission EM)        </a:t>
            </a:r>
            <a:endParaRPr lang="en-US" altLang="ja-JP" sz="2000" dirty="0">
              <a:solidFill>
                <a:srgbClr val="0070C0"/>
              </a:solidFill>
              <a:latin typeface="Calibri" pitchFamily="34" charset="0"/>
              <a:ea typeface="HGSｺﾞｼｯｸE" pitchFamily="50" charset="-128"/>
              <a:cs typeface="Calibri" pitchFamily="34" charset="0"/>
            </a:endParaRPr>
          </a:p>
        </p:txBody>
      </p:sp>
      <p:grpSp>
        <p:nvGrpSpPr>
          <p:cNvPr id="16" name="Group 149"/>
          <p:cNvGrpSpPr>
            <a:grpSpLocks/>
          </p:cNvGrpSpPr>
          <p:nvPr/>
        </p:nvGrpSpPr>
        <p:grpSpPr bwMode="auto">
          <a:xfrm>
            <a:off x="-76497" y="90547"/>
            <a:ext cx="5665789" cy="4071939"/>
            <a:chOff x="111" y="463"/>
            <a:chExt cx="3569" cy="2565"/>
          </a:xfrm>
        </p:grpSpPr>
        <p:grpSp>
          <p:nvGrpSpPr>
            <p:cNvPr id="54319" name="Group 150"/>
            <p:cNvGrpSpPr>
              <a:grpSpLocks/>
            </p:cNvGrpSpPr>
            <p:nvPr/>
          </p:nvGrpSpPr>
          <p:grpSpPr bwMode="auto">
            <a:xfrm>
              <a:off x="111" y="463"/>
              <a:ext cx="3569" cy="2565"/>
              <a:chOff x="0" y="502"/>
              <a:chExt cx="3569" cy="2565"/>
            </a:xfrm>
          </p:grpSpPr>
          <p:grpSp>
            <p:nvGrpSpPr>
              <p:cNvPr id="54321" name="Group 151"/>
              <p:cNvGrpSpPr>
                <a:grpSpLocks/>
              </p:cNvGrpSpPr>
              <p:nvPr/>
            </p:nvGrpSpPr>
            <p:grpSpPr bwMode="auto">
              <a:xfrm>
                <a:off x="319" y="502"/>
                <a:ext cx="2208" cy="2283"/>
                <a:chOff x="319" y="502"/>
                <a:chExt cx="2208" cy="2283"/>
              </a:xfrm>
            </p:grpSpPr>
            <p:grpSp>
              <p:nvGrpSpPr>
                <p:cNvPr id="54323" name="Group 152"/>
                <p:cNvGrpSpPr>
                  <a:grpSpLocks/>
                </p:cNvGrpSpPr>
                <p:nvPr/>
              </p:nvGrpSpPr>
              <p:grpSpPr bwMode="auto">
                <a:xfrm>
                  <a:off x="319" y="502"/>
                  <a:ext cx="2208" cy="2283"/>
                  <a:chOff x="1776" y="548"/>
                  <a:chExt cx="2208" cy="2283"/>
                </a:xfrm>
              </p:grpSpPr>
              <p:grpSp>
                <p:nvGrpSpPr>
                  <p:cNvPr id="54325" name="Group 153"/>
                  <p:cNvGrpSpPr>
                    <a:grpSpLocks/>
                  </p:cNvGrpSpPr>
                  <p:nvPr/>
                </p:nvGrpSpPr>
                <p:grpSpPr bwMode="auto">
                  <a:xfrm>
                    <a:off x="1776" y="548"/>
                    <a:ext cx="2208" cy="2283"/>
                    <a:chOff x="3552" y="457"/>
                    <a:chExt cx="2208" cy="2283"/>
                  </a:xfrm>
                </p:grpSpPr>
                <p:sp>
                  <p:nvSpPr>
                    <p:cNvPr id="54329" name="Rectangle 154"/>
                    <p:cNvSpPr>
                      <a:spLocks noChangeArrowheads="1"/>
                    </p:cNvSpPr>
                    <p:nvPr/>
                  </p:nvSpPr>
                  <p:spPr bwMode="auto">
                    <a:xfrm>
                      <a:off x="3602" y="457"/>
                      <a:ext cx="2158" cy="22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grpSp>
                  <p:nvGrpSpPr>
                    <p:cNvPr id="54330" name="Group 155"/>
                    <p:cNvGrpSpPr>
                      <a:grpSpLocks/>
                    </p:cNvGrpSpPr>
                    <p:nvPr/>
                  </p:nvGrpSpPr>
                  <p:grpSpPr bwMode="auto">
                    <a:xfrm>
                      <a:off x="3552" y="482"/>
                      <a:ext cx="2208" cy="2258"/>
                      <a:chOff x="3552" y="482"/>
                      <a:chExt cx="2208" cy="2258"/>
                    </a:xfrm>
                  </p:grpSpPr>
                  <p:pic>
                    <p:nvPicPr>
                      <p:cNvPr id="54331" name="Picture 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 y="482"/>
                        <a:ext cx="1905" cy="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32" name="Rectangle 157"/>
                      <p:cNvSpPr>
                        <a:spLocks noChangeArrowheads="1"/>
                      </p:cNvSpPr>
                      <p:nvPr/>
                    </p:nvSpPr>
                    <p:spPr bwMode="auto">
                      <a:xfrm>
                        <a:off x="4095" y="2377"/>
                        <a:ext cx="1655" cy="2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54333" name="Text Box 158"/>
                      <p:cNvSpPr txBox="1">
                        <a:spLocks noChangeArrowheads="1"/>
                      </p:cNvSpPr>
                      <p:nvPr/>
                    </p:nvSpPr>
                    <p:spPr bwMode="auto">
                      <a:xfrm>
                        <a:off x="4682" y="2390"/>
                        <a:ext cx="26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b="1">
                            <a:latin typeface="Times New Roman" pitchFamily="-111" charset="0"/>
                            <a:ea typeface="HGSｺﾞｼｯｸE" pitchFamily="50" charset="-128"/>
                          </a:rPr>
                          <a:t>50</a:t>
                        </a:r>
                      </a:p>
                    </p:txBody>
                  </p:sp>
                  <p:sp>
                    <p:nvSpPr>
                      <p:cNvPr id="54334" name="Text Box 159"/>
                      <p:cNvSpPr txBox="1">
                        <a:spLocks noChangeArrowheads="1"/>
                      </p:cNvSpPr>
                      <p:nvPr/>
                    </p:nvSpPr>
                    <p:spPr bwMode="auto">
                      <a:xfrm>
                        <a:off x="4434" y="2388"/>
                        <a:ext cx="26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b="1">
                            <a:latin typeface="Times New Roman" pitchFamily="-111" charset="0"/>
                            <a:ea typeface="HGSｺﾞｼｯｸE" pitchFamily="50" charset="-128"/>
                          </a:rPr>
                          <a:t>30</a:t>
                        </a:r>
                      </a:p>
                    </p:txBody>
                  </p:sp>
                  <p:sp>
                    <p:nvSpPr>
                      <p:cNvPr id="54335" name="Text Box 160"/>
                      <p:cNvSpPr txBox="1">
                        <a:spLocks noChangeArrowheads="1"/>
                      </p:cNvSpPr>
                      <p:nvPr/>
                    </p:nvSpPr>
                    <p:spPr bwMode="auto">
                      <a:xfrm>
                        <a:off x="5274" y="2390"/>
                        <a:ext cx="33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b="1">
                            <a:latin typeface="Times New Roman" pitchFamily="-111" charset="0"/>
                            <a:ea typeface="HGSｺﾞｼｯｸE" pitchFamily="50" charset="-128"/>
                          </a:rPr>
                          <a:t>100</a:t>
                        </a:r>
                      </a:p>
                    </p:txBody>
                  </p:sp>
                  <p:sp>
                    <p:nvSpPr>
                      <p:cNvPr id="54336" name="Text Box 161"/>
                      <p:cNvSpPr txBox="1">
                        <a:spLocks noChangeArrowheads="1"/>
                      </p:cNvSpPr>
                      <p:nvPr/>
                    </p:nvSpPr>
                    <p:spPr bwMode="auto">
                      <a:xfrm>
                        <a:off x="4850" y="2399"/>
                        <a:ext cx="50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600" b="1">
                            <a:latin typeface="Times New Roman" pitchFamily="-111" charset="0"/>
                            <a:ea typeface="HGSｺﾞｼｯｸE" pitchFamily="50" charset="-128"/>
                          </a:rPr>
                          <a:t>(mrad)</a:t>
                        </a:r>
                      </a:p>
                    </p:txBody>
                  </p:sp>
                  <p:sp>
                    <p:nvSpPr>
                      <p:cNvPr id="54337" name="Line 162"/>
                      <p:cNvSpPr>
                        <a:spLocks noChangeShapeType="1"/>
                      </p:cNvSpPr>
                      <p:nvPr/>
                    </p:nvSpPr>
                    <p:spPr bwMode="auto">
                      <a:xfrm flipV="1">
                        <a:off x="4531" y="2337"/>
                        <a:ext cx="0" cy="68"/>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338" name="Line 163"/>
                      <p:cNvSpPr>
                        <a:spLocks noChangeShapeType="1"/>
                      </p:cNvSpPr>
                      <p:nvPr/>
                    </p:nvSpPr>
                    <p:spPr bwMode="auto">
                      <a:xfrm flipH="1">
                        <a:off x="3923" y="754"/>
                        <a:ext cx="363" cy="0"/>
                      </a:xfrm>
                      <a:prstGeom prst="line">
                        <a:avLst/>
                      </a:prstGeom>
                      <a:noFill/>
                      <a:ln w="9525">
                        <a:solidFill>
                          <a:srgbClr val="00CC00"/>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54339" name="Text Box 164"/>
                      <p:cNvSpPr txBox="1">
                        <a:spLocks noChangeArrowheads="1"/>
                      </p:cNvSpPr>
                      <p:nvPr/>
                    </p:nvSpPr>
                    <p:spPr bwMode="auto">
                      <a:xfrm>
                        <a:off x="3705" y="637"/>
                        <a:ext cx="23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b="1">
                            <a:latin typeface="Times New Roman" pitchFamily="-111" charset="0"/>
                            <a:ea typeface="HGSｺﾞｼｯｸE" pitchFamily="50" charset="-128"/>
                          </a:rPr>
                          <a:t>Si</a:t>
                        </a:r>
                      </a:p>
                    </p:txBody>
                  </p:sp>
                  <p:sp>
                    <p:nvSpPr>
                      <p:cNvPr id="54340" name="Text Box 165"/>
                      <p:cNvSpPr txBox="1">
                        <a:spLocks noChangeArrowheads="1"/>
                      </p:cNvSpPr>
                      <p:nvPr/>
                    </p:nvSpPr>
                    <p:spPr bwMode="auto">
                      <a:xfrm>
                        <a:off x="4748" y="637"/>
                        <a:ext cx="27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b="1">
                            <a:latin typeface="Times New Roman" pitchFamily="-111" charset="0"/>
                            <a:ea typeface="HGSｺﾞｼｯｸE" pitchFamily="50" charset="-128"/>
                          </a:rPr>
                          <a:t>As</a:t>
                        </a:r>
                      </a:p>
                    </p:txBody>
                  </p:sp>
                  <p:sp>
                    <p:nvSpPr>
                      <p:cNvPr id="54341" name="Line 166"/>
                      <p:cNvSpPr>
                        <a:spLocks noChangeShapeType="1"/>
                      </p:cNvSpPr>
                      <p:nvPr/>
                    </p:nvSpPr>
                    <p:spPr bwMode="auto">
                      <a:xfrm flipH="1">
                        <a:off x="4604" y="754"/>
                        <a:ext cx="181" cy="0"/>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4342" name="Line 167"/>
                      <p:cNvSpPr>
                        <a:spLocks noChangeShapeType="1"/>
                      </p:cNvSpPr>
                      <p:nvPr/>
                    </p:nvSpPr>
                    <p:spPr bwMode="auto">
                      <a:xfrm flipH="1">
                        <a:off x="4286" y="2251"/>
                        <a:ext cx="91" cy="181"/>
                      </a:xfrm>
                      <a:prstGeom prst="line">
                        <a:avLst/>
                      </a:prstGeom>
                      <a:noFill/>
                      <a:ln w="9525">
                        <a:solidFill>
                          <a:srgbClr val="00CC00"/>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54343" name="Text Box 168"/>
                      <p:cNvSpPr txBox="1">
                        <a:spLocks noChangeArrowheads="1"/>
                      </p:cNvSpPr>
                      <p:nvPr/>
                    </p:nvSpPr>
                    <p:spPr bwMode="auto">
                      <a:xfrm>
                        <a:off x="4115" y="2388"/>
                        <a:ext cx="23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b="1">
                            <a:latin typeface="Times New Roman" pitchFamily="-111" charset="0"/>
                            <a:ea typeface="HGSｺﾞｼｯｸE" pitchFamily="50" charset="-128"/>
                          </a:rPr>
                          <a:t>Si</a:t>
                        </a:r>
                      </a:p>
                    </p:txBody>
                  </p:sp>
                  <p:sp>
                    <p:nvSpPr>
                      <p:cNvPr id="54344" name="Line 169"/>
                      <p:cNvSpPr>
                        <a:spLocks noChangeShapeType="1"/>
                      </p:cNvSpPr>
                      <p:nvPr/>
                    </p:nvSpPr>
                    <p:spPr bwMode="auto">
                      <a:xfrm flipV="1">
                        <a:off x="3969" y="1979"/>
                        <a:ext cx="226" cy="226"/>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4345" name="Text Box 170"/>
                      <p:cNvSpPr txBox="1">
                        <a:spLocks noChangeArrowheads="1"/>
                      </p:cNvSpPr>
                      <p:nvPr/>
                    </p:nvSpPr>
                    <p:spPr bwMode="auto">
                      <a:xfrm>
                        <a:off x="3769" y="2147"/>
                        <a:ext cx="27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800" b="1">
                            <a:latin typeface="Times New Roman" pitchFamily="-111" charset="0"/>
                            <a:ea typeface="HGSｺﾞｼｯｸE" pitchFamily="50" charset="-128"/>
                          </a:rPr>
                          <a:t>As</a:t>
                        </a:r>
                      </a:p>
                    </p:txBody>
                  </p:sp>
                  <p:sp>
                    <p:nvSpPr>
                      <p:cNvPr id="54346" name="Text Box 171"/>
                      <p:cNvSpPr txBox="1">
                        <a:spLocks noChangeArrowheads="1"/>
                      </p:cNvSpPr>
                      <p:nvPr/>
                    </p:nvSpPr>
                    <p:spPr bwMode="auto">
                      <a:xfrm>
                        <a:off x="3552" y="815"/>
                        <a:ext cx="93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a:latin typeface="Times New Roman" pitchFamily="-111" charset="0"/>
                            <a:ea typeface="HGSｺﾞｼｯｸE" pitchFamily="50" charset="-128"/>
                          </a:rPr>
                          <a:t>Atomic scattering</a:t>
                        </a:r>
                      </a:p>
                    </p:txBody>
                  </p:sp>
                  <p:sp>
                    <p:nvSpPr>
                      <p:cNvPr id="54347" name="Text Box 172"/>
                      <p:cNvSpPr txBox="1">
                        <a:spLocks noChangeArrowheads="1"/>
                      </p:cNvSpPr>
                      <p:nvPr/>
                    </p:nvSpPr>
                    <p:spPr bwMode="auto">
                      <a:xfrm>
                        <a:off x="4584" y="777"/>
                        <a:ext cx="93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a:latin typeface="Times New Roman" pitchFamily="-111" charset="0"/>
                            <a:ea typeface="HGSｺﾞｼｯｸE" pitchFamily="50" charset="-128"/>
                          </a:rPr>
                          <a:t>Atomic scattering</a:t>
                        </a:r>
                      </a:p>
                    </p:txBody>
                  </p:sp>
                  <p:sp>
                    <p:nvSpPr>
                      <p:cNvPr id="54348" name="Text Box 173"/>
                      <p:cNvSpPr txBox="1">
                        <a:spLocks noChangeArrowheads="1"/>
                      </p:cNvSpPr>
                      <p:nvPr/>
                    </p:nvSpPr>
                    <p:spPr bwMode="auto">
                      <a:xfrm>
                        <a:off x="3742" y="2296"/>
                        <a:ext cx="33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solidFill>
                              <a:srgbClr val="FF3300"/>
                            </a:solidFill>
                            <a:latin typeface="Times New Roman" pitchFamily="-111" charset="0"/>
                            <a:ea typeface="HGSｺﾞｼｯｸE" pitchFamily="50" charset="-128"/>
                          </a:rPr>
                          <a:t>TDS</a:t>
                        </a:r>
                      </a:p>
                    </p:txBody>
                  </p:sp>
                  <p:sp>
                    <p:nvSpPr>
                      <p:cNvPr id="54349" name="Text Box 174"/>
                      <p:cNvSpPr txBox="1">
                        <a:spLocks noChangeArrowheads="1"/>
                      </p:cNvSpPr>
                      <p:nvPr/>
                    </p:nvSpPr>
                    <p:spPr bwMode="auto">
                      <a:xfrm>
                        <a:off x="4059" y="2546"/>
                        <a:ext cx="33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pitchFamily="-111" charset="-128"/>
                          </a:defRPr>
                        </a:lvl1pPr>
                        <a:lvl2pPr marL="37931725" indent="-37474525">
                          <a:defRPr kumimoji="1" sz="2400">
                            <a:solidFill>
                              <a:schemeClr val="tx1"/>
                            </a:solidFill>
                            <a:latin typeface="Arial" charset="0"/>
                            <a:ea typeface="ＭＳ Ｐゴシック" pitchFamily="-111" charset="-128"/>
                          </a:defRPr>
                        </a:lvl2pPr>
                        <a:lvl3pPr>
                          <a:defRPr kumimoji="1" sz="2400">
                            <a:solidFill>
                              <a:schemeClr val="tx1"/>
                            </a:solidFill>
                            <a:latin typeface="Arial" charset="0"/>
                            <a:ea typeface="ＭＳ Ｐゴシック" pitchFamily="-111" charset="-128"/>
                          </a:defRPr>
                        </a:lvl3pPr>
                        <a:lvl4pPr>
                          <a:defRPr kumimoji="1" sz="2400">
                            <a:solidFill>
                              <a:schemeClr val="tx1"/>
                            </a:solidFill>
                            <a:latin typeface="Arial" charset="0"/>
                            <a:ea typeface="ＭＳ Ｐゴシック" pitchFamily="-111" charset="-128"/>
                          </a:defRPr>
                        </a:lvl4pPr>
                        <a:lvl5pPr>
                          <a:defRPr kumimoji="1" sz="2400">
                            <a:solidFill>
                              <a:schemeClr val="tx1"/>
                            </a:solidFill>
                            <a:latin typeface="Arial" charset="0"/>
                            <a:ea typeface="ＭＳ Ｐゴシック" pitchFamily="-111" charset="-128"/>
                          </a:defRPr>
                        </a:lvl5pPr>
                        <a:lvl6pPr marL="457200" fontAlgn="base">
                          <a:spcBef>
                            <a:spcPct val="0"/>
                          </a:spcBef>
                          <a:spcAft>
                            <a:spcPct val="0"/>
                          </a:spcAft>
                          <a:defRPr kumimoji="1" sz="2400">
                            <a:solidFill>
                              <a:schemeClr val="tx1"/>
                            </a:solidFill>
                            <a:latin typeface="Arial" charset="0"/>
                            <a:ea typeface="ＭＳ Ｐゴシック" pitchFamily="-111" charset="-128"/>
                          </a:defRPr>
                        </a:lvl6pPr>
                        <a:lvl7pPr marL="914400" fontAlgn="base">
                          <a:spcBef>
                            <a:spcPct val="0"/>
                          </a:spcBef>
                          <a:spcAft>
                            <a:spcPct val="0"/>
                          </a:spcAft>
                          <a:defRPr kumimoji="1" sz="2400">
                            <a:solidFill>
                              <a:schemeClr val="tx1"/>
                            </a:solidFill>
                            <a:latin typeface="Arial" charset="0"/>
                            <a:ea typeface="ＭＳ Ｐゴシック" pitchFamily="-111" charset="-128"/>
                          </a:defRPr>
                        </a:lvl7pPr>
                        <a:lvl8pPr marL="1371600" fontAlgn="base">
                          <a:spcBef>
                            <a:spcPct val="0"/>
                          </a:spcBef>
                          <a:spcAft>
                            <a:spcPct val="0"/>
                          </a:spcAft>
                          <a:defRPr kumimoji="1" sz="2400">
                            <a:solidFill>
                              <a:schemeClr val="tx1"/>
                            </a:solidFill>
                            <a:latin typeface="Arial" charset="0"/>
                            <a:ea typeface="ＭＳ Ｐゴシック" pitchFamily="-111" charset="-128"/>
                          </a:defRPr>
                        </a:lvl8pPr>
                        <a:lvl9pPr marL="1828800" fontAlgn="base">
                          <a:spcBef>
                            <a:spcPct val="0"/>
                          </a:spcBef>
                          <a:spcAft>
                            <a:spcPct val="0"/>
                          </a:spcAft>
                          <a:defRPr kumimoji="1" sz="2400">
                            <a:solidFill>
                              <a:schemeClr val="tx1"/>
                            </a:solidFill>
                            <a:latin typeface="Arial" charset="0"/>
                            <a:ea typeface="ＭＳ Ｐゴシック" pitchFamily="-111" charset="-128"/>
                          </a:defRPr>
                        </a:lvl9pPr>
                      </a:lstStyle>
                      <a:p>
                        <a:r>
                          <a:rPr lang="en-US" altLang="ja-JP" sz="1400" b="1">
                            <a:solidFill>
                              <a:srgbClr val="FF3300"/>
                            </a:solidFill>
                            <a:latin typeface="Times New Roman" pitchFamily="-111" charset="0"/>
                            <a:ea typeface="HGSｺﾞｼｯｸE" pitchFamily="50" charset="-128"/>
                          </a:rPr>
                          <a:t>TDS</a:t>
                        </a:r>
                      </a:p>
                    </p:txBody>
                  </p:sp>
                  <p:sp>
                    <p:nvSpPr>
                      <p:cNvPr id="54350" name="Line 175"/>
                      <p:cNvSpPr>
                        <a:spLocks noChangeShapeType="1"/>
                      </p:cNvSpPr>
                      <p:nvPr/>
                    </p:nvSpPr>
                    <p:spPr bwMode="auto">
                      <a:xfrm flipV="1">
                        <a:off x="4785" y="2341"/>
                        <a:ext cx="0" cy="68"/>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4351" name="Line 176"/>
                      <p:cNvSpPr>
                        <a:spLocks noChangeShapeType="1"/>
                      </p:cNvSpPr>
                      <p:nvPr/>
                    </p:nvSpPr>
                    <p:spPr bwMode="auto">
                      <a:xfrm flipV="1">
                        <a:off x="5410" y="2341"/>
                        <a:ext cx="0" cy="68"/>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ja-JP" altLang="en-US"/>
                      </a:p>
                    </p:txBody>
                  </p:sp>
                </p:grpSp>
              </p:grpSp>
              <p:grpSp>
                <p:nvGrpSpPr>
                  <p:cNvPr id="54326" name="Group 177"/>
                  <p:cNvGrpSpPr>
                    <a:grpSpLocks/>
                  </p:cNvGrpSpPr>
                  <p:nvPr/>
                </p:nvGrpSpPr>
                <p:grpSpPr bwMode="auto">
                  <a:xfrm>
                    <a:off x="2643" y="1609"/>
                    <a:ext cx="684" cy="219"/>
                    <a:chOff x="4416" y="1609"/>
                    <a:chExt cx="684" cy="219"/>
                  </a:xfrm>
                </p:grpSpPr>
                <p:sp>
                  <p:nvSpPr>
                    <p:cNvPr id="54327" name="AutoShape 178"/>
                    <p:cNvSpPr>
                      <a:spLocks noChangeArrowheads="1"/>
                    </p:cNvSpPr>
                    <p:nvPr/>
                  </p:nvSpPr>
                  <p:spPr bwMode="auto">
                    <a:xfrm>
                      <a:off x="4416" y="1609"/>
                      <a:ext cx="338" cy="210"/>
                    </a:xfrm>
                    <a:prstGeom prst="leftRightArrow">
                      <a:avLst>
                        <a:gd name="adj1" fmla="val 50000"/>
                        <a:gd name="adj2" fmla="val 32190"/>
                      </a:avLst>
                    </a:prstGeom>
                    <a:solidFill>
                      <a:srgbClr val="FF99FF"/>
                    </a:solidFill>
                    <a:ln w="9525">
                      <a:solidFill>
                        <a:schemeClr val="tx1"/>
                      </a:solidFill>
                      <a:miter lim="800000"/>
                      <a:headEnd/>
                      <a:tailEnd/>
                    </a:ln>
                  </p:spPr>
                  <p:txBody>
                    <a:bodyPr wrap="none" anchor="ctr"/>
                    <a:lstStyle/>
                    <a:p>
                      <a:endParaRPr lang="ja-JP" altLang="en-US"/>
                    </a:p>
                  </p:txBody>
                </p:sp>
                <p:sp>
                  <p:nvSpPr>
                    <p:cNvPr id="54328" name="AutoShape 179"/>
                    <p:cNvSpPr>
                      <a:spLocks noChangeArrowheads="1"/>
                    </p:cNvSpPr>
                    <p:nvPr/>
                  </p:nvSpPr>
                  <p:spPr bwMode="auto">
                    <a:xfrm>
                      <a:off x="4762" y="1618"/>
                      <a:ext cx="338" cy="210"/>
                    </a:xfrm>
                    <a:prstGeom prst="leftRightArrow">
                      <a:avLst>
                        <a:gd name="adj1" fmla="val 50000"/>
                        <a:gd name="adj2" fmla="val 32190"/>
                      </a:avLst>
                    </a:prstGeom>
                    <a:solidFill>
                      <a:srgbClr val="FF0000"/>
                    </a:solidFill>
                    <a:ln w="9525">
                      <a:solidFill>
                        <a:schemeClr val="tx1"/>
                      </a:solidFill>
                      <a:miter lim="800000"/>
                      <a:headEnd/>
                      <a:tailEnd/>
                    </a:ln>
                  </p:spPr>
                  <p:txBody>
                    <a:bodyPr wrap="none" anchor="ctr"/>
                    <a:lstStyle/>
                    <a:p>
                      <a:endParaRPr lang="ja-JP" altLang="en-US"/>
                    </a:p>
                  </p:txBody>
                </p:sp>
              </p:grpSp>
            </p:grpSp>
            <p:sp>
              <p:nvSpPr>
                <p:cNvPr id="54324" name="Rectangle 180"/>
                <p:cNvSpPr>
                  <a:spLocks noChangeArrowheads="1"/>
                </p:cNvSpPr>
                <p:nvPr/>
              </p:nvSpPr>
              <p:spPr bwMode="auto">
                <a:xfrm>
                  <a:off x="364" y="505"/>
                  <a:ext cx="2132" cy="225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sp>
            <p:nvSpPr>
              <p:cNvPr id="57525" name="Text Box 181"/>
              <p:cNvSpPr txBox="1">
                <a:spLocks noChangeArrowheads="1"/>
              </p:cNvSpPr>
              <p:nvPr/>
            </p:nvSpPr>
            <p:spPr bwMode="auto">
              <a:xfrm>
                <a:off x="0" y="2815"/>
                <a:ext cx="3569" cy="252"/>
              </a:xfrm>
              <a:prstGeom prst="rect">
                <a:avLst/>
              </a:prstGeom>
              <a:solidFill>
                <a:schemeClr val="accent1"/>
              </a:solidFill>
              <a:ln w="9525">
                <a:noFill/>
                <a:miter lim="800000"/>
                <a:headEnd/>
                <a:tailEnd/>
              </a:ln>
              <a:effectLst>
                <a:outerShdw blurRad="63500" dist="107763" dir="2700000" algn="ctr" rotWithShape="0">
                  <a:schemeClr val="bg2">
                    <a:alpha val="50000"/>
                  </a:schemeClr>
                </a:outerShdw>
              </a:effectLst>
            </p:spPr>
            <p:txBody>
              <a:bodyPr wrap="none">
                <a:spAutoFit/>
              </a:bodyPr>
              <a:lstStyle/>
              <a:p>
                <a:pPr>
                  <a:defRPr/>
                </a:pPr>
                <a:r>
                  <a:rPr lang="en-US" altLang="ja-JP" sz="2000" b="1" dirty="0">
                    <a:solidFill>
                      <a:schemeClr val="bg1"/>
                    </a:solidFill>
                    <a:latin typeface="Times New Roman" pitchFamily="-111" charset="0"/>
                    <a:ea typeface="HGSｺﾞｼｯｸE" pitchFamily="50" charset="-128"/>
                    <a:cs typeface="HGSｺﾞｼｯｸE" pitchFamily="50" charset="-128"/>
                  </a:rPr>
                  <a:t>Stronger TDS, but </a:t>
                </a:r>
                <a:r>
                  <a:rPr lang="en-US" altLang="ja-JP" sz="2000" b="1" dirty="0" smtClean="0">
                    <a:solidFill>
                      <a:schemeClr val="bg1"/>
                    </a:solidFill>
                    <a:latin typeface="Times New Roman" pitchFamily="-111" charset="0"/>
                    <a:ea typeface="HGSｺﾞｼｯｸE" pitchFamily="50" charset="-128"/>
                    <a:cs typeface="HGSｺﾞｼｯｸE" pitchFamily="50" charset="-128"/>
                  </a:rPr>
                  <a:t>some contribution </a:t>
                </a:r>
                <a:r>
                  <a:rPr lang="en-US" altLang="ja-JP" sz="2000" b="1" dirty="0">
                    <a:solidFill>
                      <a:schemeClr val="bg1"/>
                    </a:solidFill>
                    <a:latin typeface="Times New Roman" pitchFamily="-111" charset="0"/>
                    <a:ea typeface="HGSｺﾞｼｯｸE" pitchFamily="50" charset="-128"/>
                    <a:cs typeface="HGSｺﾞｼｯｸE" pitchFamily="50" charset="-128"/>
                  </a:rPr>
                  <a:t>from elastic.</a:t>
                </a:r>
              </a:p>
            </p:txBody>
          </p:sp>
        </p:grpSp>
        <p:sp>
          <p:nvSpPr>
            <p:cNvPr id="57526" name="Text Box 182"/>
            <p:cNvSpPr txBox="1">
              <a:spLocks noChangeArrowheads="1"/>
            </p:cNvSpPr>
            <p:nvPr/>
          </p:nvSpPr>
          <p:spPr bwMode="auto">
            <a:xfrm>
              <a:off x="1168" y="1789"/>
              <a:ext cx="956" cy="194"/>
            </a:xfrm>
            <a:prstGeom prst="rect">
              <a:avLst/>
            </a:prstGeom>
            <a:noFill/>
            <a:ln w="9525">
              <a:noFill/>
              <a:miter lim="800000"/>
              <a:headEnd/>
              <a:tailEnd/>
            </a:ln>
            <a:effectLst/>
          </p:spPr>
          <p:txBody>
            <a:bodyPr wrap="none">
              <a:spAutoFit/>
            </a:bodyPr>
            <a:lstStyle/>
            <a:p>
              <a:pPr>
                <a:defRPr/>
              </a:pPr>
              <a:r>
                <a:rPr lang="en-US" altLang="ja-JP" sz="1400" b="1">
                  <a:solidFill>
                    <a:srgbClr val="FF71AA"/>
                  </a:solidFill>
                  <a:effectLst>
                    <a:outerShdw blurRad="38100" dist="38100" dir="2700000" algn="tl">
                      <a:srgbClr val="DDDDDD"/>
                    </a:outerShdw>
                  </a:effectLst>
                  <a:latin typeface="Times New Roman" pitchFamily="-111" charset="0"/>
                  <a:ea typeface="HGSｺﾞｼｯｸE" pitchFamily="50" charset="-128"/>
                  <a:cs typeface="HGSｺﾞｼｯｸE" pitchFamily="50" charset="-128"/>
                </a:rPr>
                <a:t>LAADF</a:t>
              </a:r>
              <a:r>
                <a:rPr lang="en-US" altLang="ja-JP" sz="1400" b="1">
                  <a:effectLst>
                    <a:outerShdw blurRad="38100" dist="38100" dir="2700000" algn="tl">
                      <a:srgbClr val="DDDDDD"/>
                    </a:outerShdw>
                  </a:effectLst>
                  <a:latin typeface="Times New Roman" pitchFamily="-111" charset="0"/>
                  <a:ea typeface="HGSｺﾞｼｯｸE" pitchFamily="50" charset="-128"/>
                  <a:cs typeface="HGSｺﾞｼｯｸE" pitchFamily="50" charset="-128"/>
                </a:rPr>
                <a:t>  </a:t>
              </a:r>
              <a:r>
                <a:rPr lang="en-US" altLang="ja-JP" sz="1400" b="1">
                  <a:solidFill>
                    <a:srgbClr val="FF0000"/>
                  </a:solidFill>
                  <a:effectLst>
                    <a:outerShdw blurRad="38100" dist="38100" dir="2700000" algn="tl">
                      <a:srgbClr val="DDDDDD"/>
                    </a:outerShdw>
                  </a:effectLst>
                  <a:latin typeface="Times New Roman" pitchFamily="-111" charset="0"/>
                  <a:ea typeface="HGSｺﾞｼｯｸE" pitchFamily="50" charset="-128"/>
                  <a:cs typeface="HGSｺﾞｼｯｸE" pitchFamily="50" charset="-128"/>
                </a:rPr>
                <a:t>HAADF</a:t>
              </a:r>
            </a:p>
          </p:txBody>
        </p:sp>
      </p:grpSp>
      <p:sp>
        <p:nvSpPr>
          <p:cNvPr id="2" name="フッター プレースホルダー 1"/>
          <p:cNvSpPr>
            <a:spLocks noGrp="1"/>
          </p:cNvSpPr>
          <p:nvPr>
            <p:ph type="ftr" sz="quarter" idx="11"/>
          </p:nvPr>
        </p:nvSpPr>
        <p:spPr/>
        <p:txBody>
          <a:bodyPr/>
          <a:lstStyle/>
          <a:p>
            <a:r>
              <a:rPr lang="en-US" altLang="ja-JP" smtClean="0"/>
              <a:t>IAM/MSE</a:t>
            </a:r>
            <a:endParaRPr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5"/>
</p:tagLst>
</file>

<file path=ppt/tags/tag2.xml><?xml version="1.0" encoding="utf-8"?>
<p:tagLst xmlns:a="http://schemas.openxmlformats.org/drawingml/2006/main" xmlns:r="http://schemas.openxmlformats.org/officeDocument/2006/relationships" xmlns:p="http://schemas.openxmlformats.org/presentationml/2006/main">
  <p:tag name="TIMING" val="|110.4|52.6"/>
</p:tagLst>
</file>

<file path=ppt/tags/tag3.xml><?xml version="1.0" encoding="utf-8"?>
<p:tagLst xmlns:a="http://schemas.openxmlformats.org/drawingml/2006/main" xmlns:r="http://schemas.openxmlformats.org/officeDocument/2006/relationships" xmlns:p="http://schemas.openxmlformats.org/presentationml/2006/main">
  <p:tag name="TIMING" val="|20.6|14.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8599</TotalTime>
  <Words>5956</Words>
  <Application>Microsoft Office PowerPoint</Application>
  <PresentationFormat>画面に合わせる (4:3)</PresentationFormat>
  <Paragraphs>1309</Paragraphs>
  <Slides>70</Slides>
  <Notes>37</Notes>
  <HiddenSlides>9</HiddenSlides>
  <MMClips>0</MMClips>
  <ScaleCrop>false</ScaleCrop>
  <HeadingPairs>
    <vt:vector size="6" baseType="variant">
      <vt:variant>
        <vt:lpstr>テーマ</vt:lpstr>
      </vt:variant>
      <vt:variant>
        <vt:i4>1</vt:i4>
      </vt:variant>
      <vt:variant>
        <vt:lpstr>埋め込まれた OLE サーバー</vt:lpstr>
      </vt:variant>
      <vt:variant>
        <vt:i4>3</vt:i4>
      </vt:variant>
      <vt:variant>
        <vt:lpstr>スライド タイトル</vt:lpstr>
      </vt:variant>
      <vt:variant>
        <vt:i4>70</vt:i4>
      </vt:variant>
    </vt:vector>
  </HeadingPairs>
  <TitlesOfParts>
    <vt:vector size="74" baseType="lpstr">
      <vt:lpstr>Office テーマ</vt:lpstr>
      <vt:lpstr>数式</vt:lpstr>
      <vt:lpstr>ワークシート</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京都大学　化学研究所</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磯田 正二</dc:creator>
  <cp:lastModifiedBy>ISODA</cp:lastModifiedBy>
  <cp:revision>259</cp:revision>
  <cp:lastPrinted>2011-09-15T00:39:46Z</cp:lastPrinted>
  <dcterms:created xsi:type="dcterms:W3CDTF">2011-09-07T07:17:13Z</dcterms:created>
  <dcterms:modified xsi:type="dcterms:W3CDTF">2011-09-27T07:25:12Z</dcterms:modified>
</cp:coreProperties>
</file>