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7" r:id="rId2"/>
    <p:sldId id="259" r:id="rId3"/>
    <p:sldId id="284" r:id="rId4"/>
    <p:sldId id="285" r:id="rId5"/>
    <p:sldId id="286" r:id="rId6"/>
    <p:sldId id="310" r:id="rId7"/>
    <p:sldId id="311" r:id="rId8"/>
    <p:sldId id="313" r:id="rId9"/>
    <p:sldId id="314" r:id="rId10"/>
    <p:sldId id="308" r:id="rId11"/>
    <p:sldId id="327" r:id="rId12"/>
    <p:sldId id="309" r:id="rId13"/>
    <p:sldId id="287" r:id="rId14"/>
    <p:sldId id="288" r:id="rId15"/>
    <p:sldId id="289" r:id="rId16"/>
    <p:sldId id="290" r:id="rId17"/>
    <p:sldId id="291" r:id="rId18"/>
    <p:sldId id="293" r:id="rId19"/>
    <p:sldId id="294" r:id="rId20"/>
    <p:sldId id="307" r:id="rId21"/>
    <p:sldId id="296" r:id="rId22"/>
    <p:sldId id="320" r:id="rId23"/>
    <p:sldId id="306" r:id="rId24"/>
    <p:sldId id="316" r:id="rId25"/>
    <p:sldId id="317" r:id="rId26"/>
    <p:sldId id="318" r:id="rId27"/>
    <p:sldId id="319" r:id="rId28"/>
    <p:sldId id="272" r:id="rId29"/>
    <p:sldId id="304" r:id="rId30"/>
    <p:sldId id="275" r:id="rId31"/>
    <p:sldId id="282" r:id="rId32"/>
    <p:sldId id="262" r:id="rId33"/>
    <p:sldId id="321" r:id="rId34"/>
    <p:sldId id="279" r:id="rId35"/>
    <p:sldId id="328" r:id="rId36"/>
    <p:sldId id="322" r:id="rId37"/>
    <p:sldId id="281" r:id="rId38"/>
    <p:sldId id="329" r:id="rId39"/>
    <p:sldId id="331" r:id="rId40"/>
    <p:sldId id="332" r:id="rId41"/>
    <p:sldId id="280" r:id="rId42"/>
    <p:sldId id="323" r:id="rId43"/>
    <p:sldId id="324" r:id="rId44"/>
    <p:sldId id="325" r:id="rId45"/>
    <p:sldId id="264" r:id="rId46"/>
    <p:sldId id="333" r:id="rId47"/>
    <p:sldId id="326" r:id="rId48"/>
    <p:sldId id="283" r:id="rId49"/>
    <p:sldId id="334" r:id="rId50"/>
  </p:sldIdLst>
  <p:sldSz cx="9144000" cy="6858000" type="screen4x3"/>
  <p:notesSz cx="6802438" cy="99345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7E39"/>
    <a:srgbClr val="0046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45" d="100"/>
          <a:sy n="45" d="100"/>
        </p:scale>
        <p:origin x="-844" y="-64"/>
      </p:cViewPr>
      <p:guideLst>
        <p:guide orient="horz" pos="2160"/>
        <p:guide pos="2880"/>
      </p:guideLst>
    </p:cSldViewPr>
  </p:slideViewPr>
  <p:notesTextViewPr>
    <p:cViewPr>
      <p:scale>
        <a:sx n="1" d="1"/>
        <a:sy n="1" d="1"/>
      </p:scale>
      <p:origin x="0" y="0"/>
    </p:cViewPr>
  </p:notesTextViewPr>
  <p:sorterViewPr>
    <p:cViewPr>
      <p:scale>
        <a:sx n="100" d="100"/>
        <a:sy n="100" d="100"/>
      </p:scale>
      <p:origin x="0" y="29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81.wmf"/><Relationship Id="rId1" Type="http://schemas.openxmlformats.org/officeDocument/2006/relationships/image" Target="../media/image80.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85.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102.wmf"/><Relationship Id="rId1" Type="http://schemas.openxmlformats.org/officeDocument/2006/relationships/image" Target="../media/image101.wmf"/></Relationships>
</file>

<file path=ppt/drawings/_rels/vmlDrawing13.vml.rels><?xml version="1.0" encoding="UTF-8" standalone="yes"?>
<Relationships xmlns="http://schemas.openxmlformats.org/package/2006/relationships"><Relationship Id="rId8" Type="http://schemas.openxmlformats.org/officeDocument/2006/relationships/image" Target="../media/image118.wmf"/><Relationship Id="rId3" Type="http://schemas.openxmlformats.org/officeDocument/2006/relationships/image" Target="../media/image113.wmf"/><Relationship Id="rId7" Type="http://schemas.openxmlformats.org/officeDocument/2006/relationships/image" Target="../media/image117.wmf"/><Relationship Id="rId2" Type="http://schemas.openxmlformats.org/officeDocument/2006/relationships/image" Target="../media/image112.wmf"/><Relationship Id="rId1" Type="http://schemas.openxmlformats.org/officeDocument/2006/relationships/image" Target="../media/image111.wmf"/><Relationship Id="rId6" Type="http://schemas.openxmlformats.org/officeDocument/2006/relationships/image" Target="../media/image116.wmf"/><Relationship Id="rId5" Type="http://schemas.openxmlformats.org/officeDocument/2006/relationships/image" Target="../media/image115.wmf"/><Relationship Id="rId10" Type="http://schemas.openxmlformats.org/officeDocument/2006/relationships/image" Target="../media/image120.wmf"/><Relationship Id="rId4" Type="http://schemas.openxmlformats.org/officeDocument/2006/relationships/image" Target="../media/image114.wmf"/><Relationship Id="rId9" Type="http://schemas.openxmlformats.org/officeDocument/2006/relationships/image" Target="../media/image119.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22.wmf"/><Relationship Id="rId1" Type="http://schemas.openxmlformats.org/officeDocument/2006/relationships/image" Target="../media/image121.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27.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image" Target="../media/image53.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image" Target="../media/image63.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3.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7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7723" cy="496729"/>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3141" y="0"/>
            <a:ext cx="2947723" cy="496729"/>
          </a:xfrm>
          <a:prstGeom prst="rect">
            <a:avLst/>
          </a:prstGeom>
        </p:spPr>
        <p:txBody>
          <a:bodyPr vert="horz" lIns="91440" tIns="45720" rIns="91440" bIns="45720" rtlCol="0"/>
          <a:lstStyle>
            <a:lvl1pPr algn="r">
              <a:defRPr sz="1200"/>
            </a:lvl1pPr>
          </a:lstStyle>
          <a:p>
            <a:fld id="{4599A88D-C6D7-4AF2-8FE8-3AB44012589C}" type="datetimeFigureOut">
              <a:rPr lang="en-US" smtClean="0"/>
              <a:t>12/4/2011</a:t>
            </a:fld>
            <a:endParaRPr lang="en-US"/>
          </a:p>
        </p:txBody>
      </p:sp>
      <p:sp>
        <p:nvSpPr>
          <p:cNvPr id="4" name="Slide Image Placeholder 3"/>
          <p:cNvSpPr>
            <a:spLocks noGrp="1" noRot="1" noChangeAspect="1"/>
          </p:cNvSpPr>
          <p:nvPr>
            <p:ph type="sldImg" idx="2"/>
          </p:nvPr>
        </p:nvSpPr>
        <p:spPr>
          <a:xfrm>
            <a:off x="917575" y="744538"/>
            <a:ext cx="4967288" cy="37258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244" y="4718923"/>
            <a:ext cx="5441950" cy="4470559"/>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36122"/>
            <a:ext cx="2947723" cy="496729"/>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3141" y="9436122"/>
            <a:ext cx="2947723" cy="496729"/>
          </a:xfrm>
          <a:prstGeom prst="rect">
            <a:avLst/>
          </a:prstGeom>
        </p:spPr>
        <p:txBody>
          <a:bodyPr vert="horz" lIns="91440" tIns="45720" rIns="91440" bIns="45720" rtlCol="0" anchor="b"/>
          <a:lstStyle>
            <a:lvl1pPr algn="r">
              <a:defRPr sz="1200"/>
            </a:lvl1pPr>
          </a:lstStyle>
          <a:p>
            <a:fld id="{8CA4FE76-AC3B-4593-B18F-0F2FCCFF3DA3}" type="slidenum">
              <a:rPr lang="en-US" smtClean="0"/>
              <a:t>‹#›</a:t>
            </a:fld>
            <a:endParaRPr lang="en-US"/>
          </a:p>
        </p:txBody>
      </p:sp>
    </p:spTree>
    <p:extLst>
      <p:ext uri="{BB962C8B-B14F-4D97-AF65-F5344CB8AC3E}">
        <p14:creationId xmlns:p14="http://schemas.microsoft.com/office/powerpoint/2010/main" val="38858941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A4FE76-AC3B-4593-B18F-0F2FCCFF3DA3}" type="slidenum">
              <a:rPr lang="en-US" smtClean="0"/>
              <a:t>2</a:t>
            </a:fld>
            <a:endParaRPr lang="en-US"/>
          </a:p>
        </p:txBody>
      </p:sp>
    </p:spTree>
    <p:extLst>
      <p:ext uri="{BB962C8B-B14F-4D97-AF65-F5344CB8AC3E}">
        <p14:creationId xmlns:p14="http://schemas.microsoft.com/office/powerpoint/2010/main" val="1372821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496B0310-0EB9-4B57-90C3-C1CBC39EE54D}" type="slidenum">
              <a:rPr lang="en-US"/>
              <a:pPr eaLnBrk="1" hangingPunct="1"/>
              <a:t>19</a:t>
            </a:fld>
            <a:endParaRPr lang="en-US"/>
          </a:p>
        </p:txBody>
      </p:sp>
      <p:sp>
        <p:nvSpPr>
          <p:cNvPr id="79875" name="Rectangle 2"/>
          <p:cNvSpPr>
            <a:spLocks noGrp="1" noRot="1" noChangeAspect="1" noChangeArrowheads="1" noTextEdit="1"/>
          </p:cNvSpPr>
          <p:nvPr>
            <p:ph type="sldImg"/>
          </p:nvPr>
        </p:nvSpPr>
        <p:spPr>
          <a:xfrm>
            <a:off x="1136889" y="746819"/>
            <a:ext cx="4533385" cy="3723740"/>
          </a:xfrm>
          <a:ln/>
        </p:spPr>
      </p:sp>
      <p:sp>
        <p:nvSpPr>
          <p:cNvPr id="79876" name="Rectangle 3"/>
          <p:cNvSpPr>
            <a:spLocks noGrp="1" noChangeArrowheads="1"/>
          </p:cNvSpPr>
          <p:nvPr>
            <p:ph type="body" idx="1"/>
          </p:nvPr>
        </p:nvSpPr>
        <p:spPr>
          <a:xfrm>
            <a:off x="681819" y="4718923"/>
            <a:ext cx="5438801" cy="4468835"/>
          </a:xfrm>
          <a:noFill/>
        </p:spPr>
        <p:txBody>
          <a:bodyPr/>
          <a:lstStyle/>
          <a:p>
            <a:pPr eaLnBrk="1" hangingPunct="1"/>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FA8754-FCC3-4AAD-9C8A-9511AE47B6A7}" type="slidenum">
              <a:rPr lang="en-US"/>
              <a:pPr/>
              <a:t>20</a:t>
            </a:fld>
            <a:endParaRPr lang="en-US"/>
          </a:p>
        </p:txBody>
      </p:sp>
      <p:sp>
        <p:nvSpPr>
          <p:cNvPr id="146434" name="Rectangle 2"/>
          <p:cNvSpPr>
            <a:spLocks noGrp="1" noRot="1" noChangeAspect="1" noChangeArrowheads="1" noTextEdit="1"/>
          </p:cNvSpPr>
          <p:nvPr>
            <p:ph type="sldImg"/>
          </p:nvPr>
        </p:nvSpPr>
        <p:spPr>
          <a:xfrm>
            <a:off x="919163" y="744538"/>
            <a:ext cx="4967287" cy="3725862"/>
          </a:xfrm>
          <a:ln/>
        </p:spPr>
      </p:sp>
      <p:sp>
        <p:nvSpPr>
          <p:cNvPr id="146435" name="Rectangle 3"/>
          <p:cNvSpPr>
            <a:spLocks noGrp="1" noChangeArrowheads="1"/>
          </p:cNvSpPr>
          <p:nvPr>
            <p:ph type="body" idx="1"/>
          </p:nvPr>
        </p:nvSpPr>
        <p:spPr/>
        <p:txBody>
          <a:bodyPr/>
          <a:lstStyle/>
          <a:p>
            <a:r>
              <a:rPr lang="en-US"/>
              <a:t>So this is the numerical demonstration, in which we transform the scattered pattern of a dielectric spoon into those of a metallic cup. The left figure is the original scattering pattern of a dielectric spoon. In the middle, the scattering pattern is changed by an illusion device. And it turns out to be exactly the same as that of a metallic cup, shown in the right figure.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EBE6418-3CD2-4844-BC47-745CF8F47644}" type="slidenum">
              <a:rPr lang="en-US"/>
              <a:pPr eaLnBrk="1" hangingPunct="1"/>
              <a:t>21</a:t>
            </a:fld>
            <a:endParaRPr lang="en-US"/>
          </a:p>
        </p:txBody>
      </p:sp>
      <p:sp>
        <p:nvSpPr>
          <p:cNvPr id="81923" name="Rectangle 2"/>
          <p:cNvSpPr>
            <a:spLocks noGrp="1" noRot="1" noChangeAspect="1" noChangeArrowheads="1" noTextEdit="1"/>
          </p:cNvSpPr>
          <p:nvPr>
            <p:ph type="sldImg"/>
          </p:nvPr>
        </p:nvSpPr>
        <p:spPr>
          <a:xfrm>
            <a:off x="1135315" y="746818"/>
            <a:ext cx="4534959" cy="3725466"/>
          </a:xfrm>
          <a:ln/>
        </p:spPr>
      </p:sp>
      <p:sp>
        <p:nvSpPr>
          <p:cNvPr id="81924" name="Rectangle 3"/>
          <p:cNvSpPr>
            <a:spLocks noGrp="1" noChangeArrowheads="1"/>
          </p:cNvSpPr>
          <p:nvPr>
            <p:ph type="body" idx="1"/>
          </p:nvPr>
        </p:nvSpPr>
        <p:spPr>
          <a:xfrm>
            <a:off x="681819" y="4718923"/>
            <a:ext cx="5438801" cy="4468835"/>
          </a:xfrm>
          <a:noFill/>
        </p:spPr>
        <p:txBody>
          <a:bodyPr/>
          <a:lstStyle/>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A4FE76-AC3B-4593-B18F-0F2FCCFF3DA3}" type="slidenum">
              <a:rPr lang="en-US" smtClean="0"/>
              <a:t>23</a:t>
            </a:fld>
            <a:endParaRPr lang="en-US"/>
          </a:p>
        </p:txBody>
      </p:sp>
    </p:spTree>
    <p:extLst>
      <p:ext uri="{BB962C8B-B14F-4D97-AF65-F5344CB8AC3E}">
        <p14:creationId xmlns:p14="http://schemas.microsoft.com/office/powerpoint/2010/main" val="1664966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D22042B-3761-4CE8-BC27-A3AC63BC2375}" type="slidenum">
              <a:rPr lang="en-HK"/>
              <a:pPr/>
              <a:t>33</a:t>
            </a:fld>
            <a:endParaRPr lang="en-HK"/>
          </a:p>
        </p:txBody>
      </p:sp>
      <p:sp>
        <p:nvSpPr>
          <p:cNvPr id="370690" name="Rectangle 2"/>
          <p:cNvSpPr txBox="1">
            <a:spLocks noGrp="1" noRot="1" noChangeAspect="1" noChangeArrowheads="1" noTextEdit="1"/>
          </p:cNvSpPr>
          <p:nvPr>
            <p:ph type="sldImg"/>
          </p:nvPr>
        </p:nvSpPr>
        <p:spPr>
          <a:xfrm>
            <a:off x="1170646" y="753964"/>
            <a:ext cx="4455243" cy="3717252"/>
          </a:xfrm>
        </p:spPr>
      </p:sp>
      <p:sp>
        <p:nvSpPr>
          <p:cNvPr id="370691" name="Rectangle 3"/>
          <p:cNvSpPr txBox="1">
            <a:spLocks noGrp="1" noChangeArrowheads="1"/>
          </p:cNvSpPr>
          <p:nvPr>
            <p:ph type="body" idx="1"/>
          </p:nvPr>
        </p:nvSpPr>
        <p:spPr>
          <a:xfrm>
            <a:off x="680540" y="4717609"/>
            <a:ext cx="5435455" cy="4463003"/>
          </a:xfrm>
          <a:noFill/>
          <a:ln/>
        </p:spPr>
        <p:txBody>
          <a:bodyPr wrap="none" lIns="85826" tIns="42913" rIns="85826" bIns="42913" anchor="ct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B85561C5-6EBC-4395-B636-BF8AD19FC435}" type="slidenum">
              <a:rPr lang="en-HK"/>
              <a:pPr/>
              <a:t>35</a:t>
            </a:fld>
            <a:endParaRPr lang="en-HK"/>
          </a:p>
        </p:txBody>
      </p:sp>
      <p:sp>
        <p:nvSpPr>
          <p:cNvPr id="391170" name="Rectangle 2"/>
          <p:cNvSpPr txBox="1">
            <a:spLocks noGrp="1" noRot="1" noChangeAspect="1" noChangeArrowheads="1" noTextEdit="1"/>
          </p:cNvSpPr>
          <p:nvPr>
            <p:ph type="sldImg"/>
          </p:nvPr>
        </p:nvSpPr>
        <p:spPr>
          <a:xfrm>
            <a:off x="919163" y="754063"/>
            <a:ext cx="4957762" cy="3717925"/>
          </a:xfrm>
        </p:spPr>
      </p:sp>
      <p:sp>
        <p:nvSpPr>
          <p:cNvPr id="391171" name="Rectangle 3"/>
          <p:cNvSpPr txBox="1">
            <a:spLocks noGrp="1" noChangeArrowheads="1"/>
          </p:cNvSpPr>
          <p:nvPr>
            <p:ph type="body" idx="1"/>
          </p:nvPr>
        </p:nvSpPr>
        <p:spPr>
          <a:xfrm>
            <a:off x="681038" y="4718050"/>
            <a:ext cx="5435600" cy="4375150"/>
          </a:xfrm>
          <a:noFill/>
          <a:ln/>
        </p:spPr>
        <p:txBody>
          <a:bodyPr wrap="none" anchor="ct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064F5360-0C67-4931-AC36-94B388056ED1}" type="slidenum">
              <a:rPr lang="en-HK"/>
              <a:pPr/>
              <a:t>37</a:t>
            </a:fld>
            <a:endParaRPr lang="en-HK"/>
          </a:p>
        </p:txBody>
      </p:sp>
      <p:sp>
        <p:nvSpPr>
          <p:cNvPr id="246786" name="Rectangle 2"/>
          <p:cNvSpPr>
            <a:spLocks noGrp="1" noRot="1" noChangeAspect="1" noChangeArrowheads="1" noTextEdit="1"/>
          </p:cNvSpPr>
          <p:nvPr>
            <p:ph type="sldImg"/>
          </p:nvPr>
        </p:nvSpPr>
        <p:spPr/>
      </p:sp>
      <p:sp>
        <p:nvSpPr>
          <p:cNvPr id="246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F0F09A90-DE5F-4477-8511-B2687E96AA53}" type="slidenum">
              <a:rPr lang="en-HK"/>
              <a:pPr/>
              <a:t>38</a:t>
            </a:fld>
            <a:endParaRPr lang="en-HK"/>
          </a:p>
        </p:txBody>
      </p:sp>
      <p:sp>
        <p:nvSpPr>
          <p:cNvPr id="247810" name="Rectangle 2"/>
          <p:cNvSpPr>
            <a:spLocks noGrp="1" noRot="1" noChangeAspect="1" noChangeArrowheads="1" noTextEdit="1"/>
          </p:cNvSpPr>
          <p:nvPr>
            <p:ph type="sldImg"/>
          </p:nvPr>
        </p:nvSpPr>
        <p:spPr/>
      </p:sp>
      <p:sp>
        <p:nvSpPr>
          <p:cNvPr id="247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8AFAFF2C-D067-411B-A611-810C40B11C2F}" type="slidenum">
              <a:rPr lang="en-HK"/>
              <a:pPr/>
              <a:t>39</a:t>
            </a:fld>
            <a:endParaRPr lang="en-HK"/>
          </a:p>
        </p:txBody>
      </p:sp>
      <p:sp>
        <p:nvSpPr>
          <p:cNvPr id="249858" name="Rectangle 2"/>
          <p:cNvSpPr>
            <a:spLocks noGrp="1" noRot="1" noChangeAspect="1" noChangeArrowheads="1" noTextEdit="1"/>
          </p:cNvSpPr>
          <p:nvPr>
            <p:ph type="sldImg"/>
          </p:nvPr>
        </p:nvSpPr>
        <p:spPr/>
      </p:sp>
      <p:sp>
        <p:nvSpPr>
          <p:cNvPr id="249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6316C09E-E334-4FEB-8744-0BC1E0A94070}" type="slidenum">
              <a:rPr lang="en-HK"/>
              <a:pPr/>
              <a:t>40</a:t>
            </a:fld>
            <a:endParaRPr lang="en-HK"/>
          </a:p>
        </p:txBody>
      </p:sp>
      <p:sp>
        <p:nvSpPr>
          <p:cNvPr id="250882" name="Rectangle 2"/>
          <p:cNvSpPr>
            <a:spLocks noGrp="1" noRot="1" noChangeAspect="1" noChangeArrowheads="1" noTextEdit="1"/>
          </p:cNvSpPr>
          <p:nvPr>
            <p:ph type="sldImg"/>
          </p:nvPr>
        </p:nvSpPr>
        <p:spPr/>
      </p:sp>
      <p:sp>
        <p:nvSpPr>
          <p:cNvPr id="250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35FA50B0-FFC5-4002-B511-67A4BC7186F7}" type="slidenum">
              <a:rPr lang="en-US"/>
              <a:pPr eaLnBrk="1" hangingPunct="1"/>
              <a:t>3</a:t>
            </a:fld>
            <a:endParaRPr lang="en-US"/>
          </a:p>
        </p:txBody>
      </p:sp>
      <p:sp>
        <p:nvSpPr>
          <p:cNvPr id="69635" name="Rectangle 2"/>
          <p:cNvSpPr>
            <a:spLocks noGrp="1" noRot="1" noChangeAspect="1" noChangeArrowheads="1" noTextEdit="1"/>
          </p:cNvSpPr>
          <p:nvPr>
            <p:ph type="sldImg"/>
          </p:nvPr>
        </p:nvSpPr>
        <p:spPr>
          <a:xfrm>
            <a:off x="1136889" y="746819"/>
            <a:ext cx="4533385" cy="3723740"/>
          </a:xfrm>
          <a:ln/>
        </p:spPr>
      </p:sp>
      <p:sp>
        <p:nvSpPr>
          <p:cNvPr id="69636" name="Rectangle 3"/>
          <p:cNvSpPr>
            <a:spLocks noGrp="1" noChangeArrowheads="1"/>
          </p:cNvSpPr>
          <p:nvPr>
            <p:ph type="body" idx="1"/>
          </p:nvPr>
        </p:nvSpPr>
        <p:spPr>
          <a:xfrm>
            <a:off x="910141" y="4717199"/>
            <a:ext cx="4982156" cy="4470559"/>
          </a:xfrm>
          <a:noFill/>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6322F9-BB1E-445D-ABBA-82259A291219}" type="slidenum">
              <a:rPr lang="en-US"/>
              <a:pPr/>
              <a:t>42</a:t>
            </a:fld>
            <a:endParaRPr lang="en-US"/>
          </a:p>
        </p:txBody>
      </p:sp>
      <p:sp>
        <p:nvSpPr>
          <p:cNvPr id="689154" name="Rectangle 2"/>
          <p:cNvSpPr>
            <a:spLocks noGrp="1" noRot="1" noChangeAspect="1" noChangeArrowheads="1" noTextEdit="1"/>
          </p:cNvSpPr>
          <p:nvPr>
            <p:ph type="sldImg"/>
          </p:nvPr>
        </p:nvSpPr>
        <p:spPr>
          <a:ln/>
        </p:spPr>
      </p:sp>
      <p:sp>
        <p:nvSpPr>
          <p:cNvPr id="689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58F261D-BC7F-4CBF-BA19-846EE6AD5411}" type="slidenum">
              <a:rPr lang="en-US"/>
              <a:pPr/>
              <a:t>43</a:t>
            </a:fld>
            <a:endParaRPr lang="en-US"/>
          </a:p>
        </p:txBody>
      </p:sp>
      <p:sp>
        <p:nvSpPr>
          <p:cNvPr id="691202" name="Rectangle 2"/>
          <p:cNvSpPr>
            <a:spLocks noGrp="1" noRot="1" noChangeAspect="1" noChangeArrowheads="1" noTextEdit="1"/>
          </p:cNvSpPr>
          <p:nvPr>
            <p:ph type="sldImg"/>
          </p:nvPr>
        </p:nvSpPr>
        <p:spPr>
          <a:ln/>
        </p:spPr>
      </p:sp>
      <p:sp>
        <p:nvSpPr>
          <p:cNvPr id="691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B72979-9461-4EC7-BA6E-1DD8DBA25ACA}" type="slidenum">
              <a:rPr lang="en-US"/>
              <a:pPr/>
              <a:t>44</a:t>
            </a:fld>
            <a:endParaRPr lang="en-US"/>
          </a:p>
        </p:txBody>
      </p:sp>
      <p:sp>
        <p:nvSpPr>
          <p:cNvPr id="693250" name="Rectangle 2"/>
          <p:cNvSpPr>
            <a:spLocks noGrp="1" noRot="1" noChangeAspect="1" noChangeArrowheads="1" noTextEdit="1"/>
          </p:cNvSpPr>
          <p:nvPr>
            <p:ph type="sldImg"/>
          </p:nvPr>
        </p:nvSpPr>
        <p:spPr>
          <a:ln/>
        </p:spPr>
      </p:sp>
      <p:sp>
        <p:nvSpPr>
          <p:cNvPr id="693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4B9188E-AD8B-4BE8-9919-BAF756AD7FCC}" type="slidenum">
              <a:rPr lang="en-US"/>
              <a:pPr/>
              <a:t>47</a:t>
            </a:fld>
            <a:endParaRPr lang="en-US"/>
          </a:p>
        </p:txBody>
      </p:sp>
      <p:sp>
        <p:nvSpPr>
          <p:cNvPr id="674818" name="Rectangle 2"/>
          <p:cNvSpPr>
            <a:spLocks noGrp="1" noRot="1" noChangeAspect="1" noChangeArrowheads="1" noTextEdit="1"/>
          </p:cNvSpPr>
          <p:nvPr>
            <p:ph type="sldImg"/>
          </p:nvPr>
        </p:nvSpPr>
        <p:spPr>
          <a:ln/>
        </p:spPr>
      </p:sp>
      <p:sp>
        <p:nvSpPr>
          <p:cNvPr id="674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C2CF3AD4-A6A7-4AAF-920B-359948160D8A}" type="slidenum">
              <a:rPr lang="en-HK"/>
              <a:pPr/>
              <a:t>6</a:t>
            </a:fld>
            <a:endParaRPr lang="en-HK"/>
          </a:p>
        </p:txBody>
      </p:sp>
      <p:sp>
        <p:nvSpPr>
          <p:cNvPr id="54274" name="Rectangle 2"/>
          <p:cNvSpPr>
            <a:spLocks noGrp="1" noRot="1" noChangeAspect="1" noChangeArrowheads="1" noTextEdit="1"/>
          </p:cNvSpPr>
          <p:nvPr>
            <p:ph type="sldImg"/>
          </p:nvPr>
        </p:nvSpPr>
        <p:spPr>
          <a:xfrm>
            <a:off x="1172121" y="745750"/>
            <a:ext cx="4464100" cy="3725466"/>
          </a:xfrm>
        </p:spPr>
      </p:sp>
      <p:sp>
        <p:nvSpPr>
          <p:cNvPr id="54275" name="Rectangle 3"/>
          <p:cNvSpPr>
            <a:spLocks noGrp="1" noChangeArrowheads="1"/>
          </p:cNvSpPr>
          <p:nvPr>
            <p:ph type="body" idx="1"/>
          </p:nvPr>
        </p:nvSpPr>
        <p:spPr>
          <a:xfrm>
            <a:off x="680540" y="4719253"/>
            <a:ext cx="5441360" cy="4469573"/>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1"/>
          <p:cNvSpPr>
            <a:spLocks noGrp="1" noChangeArrowheads="1"/>
          </p:cNvSpPr>
          <p:nvPr>
            <p:ph type="sldNum"/>
          </p:nvPr>
        </p:nvSpPr>
        <p:spPr>
          <a:ln/>
        </p:spPr>
        <p:txBody>
          <a:bodyPr/>
          <a:lstStyle/>
          <a:p>
            <a:fld id="{DCD47159-4E78-445F-8959-4D10A461C949}" type="slidenum">
              <a:rPr lang="en-HK"/>
              <a:pPr/>
              <a:t>8</a:t>
            </a:fld>
            <a:endParaRPr lang="en-HK"/>
          </a:p>
        </p:txBody>
      </p:sp>
      <p:sp>
        <p:nvSpPr>
          <p:cNvPr id="319490" name="Rectangle 2"/>
          <p:cNvSpPr>
            <a:spLocks noGrp="1" noRot="1" noChangeAspect="1" noChangeArrowheads="1" noTextEdit="1"/>
          </p:cNvSpPr>
          <p:nvPr>
            <p:ph type="sldImg"/>
          </p:nvPr>
        </p:nvSpPr>
        <p:spPr>
          <a:xfrm>
            <a:off x="1172121" y="745750"/>
            <a:ext cx="4464100" cy="3725466"/>
          </a:xfrm>
        </p:spPr>
      </p:sp>
      <p:sp>
        <p:nvSpPr>
          <p:cNvPr id="319491" name="Rectangle 3"/>
          <p:cNvSpPr>
            <a:spLocks noGrp="1" noChangeArrowheads="1"/>
          </p:cNvSpPr>
          <p:nvPr>
            <p:ph type="body" idx="1"/>
          </p:nvPr>
        </p:nvSpPr>
        <p:spPr>
          <a:xfrm>
            <a:off x="680540" y="4719253"/>
            <a:ext cx="5441360" cy="4469573"/>
          </a:xfrm>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DEB2EB1-6421-4E70-ACDC-77F0200D8268}" type="slidenum">
              <a:rPr lang="en-US"/>
              <a:pPr/>
              <a:t>11</a:t>
            </a:fld>
            <a:endParaRPr lang="en-US"/>
          </a:p>
        </p:txBody>
      </p:sp>
      <p:sp>
        <p:nvSpPr>
          <p:cNvPr id="25602" name="Slide Image Placeholder 1"/>
          <p:cNvSpPr>
            <a:spLocks noGrp="1" noRot="1" noChangeAspect="1" noTextEdit="1"/>
          </p:cNvSpPr>
          <p:nvPr>
            <p:ph type="sldImg"/>
          </p:nvPr>
        </p:nvSpPr>
        <p:spPr>
          <a:xfrm>
            <a:off x="919163" y="744538"/>
            <a:ext cx="4967287" cy="3725862"/>
          </a:xfrm>
          <a:ln/>
          <a:extLst>
            <a:ext uri="{909E8E84-426E-40DD-AFC4-6F175D3DCCD1}">
              <a14:hiddenFill xmlns:a14="http://schemas.microsoft.com/office/drawing/2010/main">
                <a:noFill/>
              </a14:hiddenFill>
            </a:ext>
          </a:extLst>
        </p:spPr>
      </p:sp>
      <p:sp>
        <p:nvSpPr>
          <p:cNvPr id="25603" name="Notes Placeholder 2"/>
          <p:cNvSpPr>
            <a:spLocks noGrp="1"/>
          </p:cNvSpPr>
          <p:nvPr>
            <p:ph type="body" idx="1"/>
          </p:nvPr>
        </p:nvSpPr>
        <p:spPr/>
        <p:txBody>
          <a:bodyPr lIns="86481" tIns="43241" rIns="86481" bIns="43241"/>
          <a:lstStyle/>
          <a:p>
            <a:endParaRPr lang="en-US"/>
          </a:p>
        </p:txBody>
      </p:sp>
      <p:sp>
        <p:nvSpPr>
          <p:cNvPr id="25604" name="Slide Number Placeholder 3"/>
          <p:cNvSpPr txBox="1">
            <a:spLocks noGrp="1"/>
          </p:cNvSpPr>
          <p:nvPr/>
        </p:nvSpPr>
        <p:spPr bwMode="auto">
          <a:xfrm>
            <a:off x="3853141" y="9436122"/>
            <a:ext cx="2947723" cy="496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81" tIns="43241" rIns="86481" bIns="43241" anchor="b"/>
          <a:lstStyle>
            <a:lvl1pPr defTabSz="865188">
              <a:defRPr>
                <a:solidFill>
                  <a:schemeClr val="tx1"/>
                </a:solidFill>
                <a:latin typeface="Arial" pitchFamily="34" charset="0"/>
                <a:cs typeface="Arial" pitchFamily="34" charset="0"/>
              </a:defRPr>
            </a:lvl1pPr>
            <a:lvl2pPr marL="703263" indent="-271463" defTabSz="865188">
              <a:defRPr>
                <a:solidFill>
                  <a:schemeClr val="tx1"/>
                </a:solidFill>
                <a:latin typeface="Arial" pitchFamily="34" charset="0"/>
                <a:cs typeface="Arial" pitchFamily="34" charset="0"/>
              </a:defRPr>
            </a:lvl2pPr>
            <a:lvl3pPr marL="1081088" indent="-215900" defTabSz="865188">
              <a:defRPr>
                <a:solidFill>
                  <a:schemeClr val="tx1"/>
                </a:solidFill>
                <a:latin typeface="Arial" pitchFamily="34" charset="0"/>
                <a:cs typeface="Arial" pitchFamily="34" charset="0"/>
              </a:defRPr>
            </a:lvl3pPr>
            <a:lvl4pPr marL="1512888" indent="-215900" defTabSz="865188">
              <a:defRPr>
                <a:solidFill>
                  <a:schemeClr val="tx1"/>
                </a:solidFill>
                <a:latin typeface="Arial" pitchFamily="34" charset="0"/>
                <a:cs typeface="Arial" pitchFamily="34" charset="0"/>
              </a:defRPr>
            </a:lvl4pPr>
            <a:lvl5pPr marL="1946275" indent="-215900" defTabSz="865188">
              <a:defRPr>
                <a:solidFill>
                  <a:schemeClr val="tx1"/>
                </a:solidFill>
                <a:latin typeface="Arial" pitchFamily="34" charset="0"/>
                <a:cs typeface="Arial" pitchFamily="34" charset="0"/>
              </a:defRPr>
            </a:lvl5pPr>
            <a:lvl6pPr marL="2403475" indent="-215900" defTabSz="865188" fontAlgn="base">
              <a:spcBef>
                <a:spcPct val="0"/>
              </a:spcBef>
              <a:spcAft>
                <a:spcPct val="0"/>
              </a:spcAft>
              <a:defRPr>
                <a:solidFill>
                  <a:schemeClr val="tx1"/>
                </a:solidFill>
                <a:latin typeface="Arial" pitchFamily="34" charset="0"/>
                <a:cs typeface="Arial" pitchFamily="34" charset="0"/>
              </a:defRPr>
            </a:lvl6pPr>
            <a:lvl7pPr marL="2860675" indent="-215900" defTabSz="865188" fontAlgn="base">
              <a:spcBef>
                <a:spcPct val="0"/>
              </a:spcBef>
              <a:spcAft>
                <a:spcPct val="0"/>
              </a:spcAft>
              <a:defRPr>
                <a:solidFill>
                  <a:schemeClr val="tx1"/>
                </a:solidFill>
                <a:latin typeface="Arial" pitchFamily="34" charset="0"/>
                <a:cs typeface="Arial" pitchFamily="34" charset="0"/>
              </a:defRPr>
            </a:lvl7pPr>
            <a:lvl8pPr marL="3317875" indent="-215900" defTabSz="865188" fontAlgn="base">
              <a:spcBef>
                <a:spcPct val="0"/>
              </a:spcBef>
              <a:spcAft>
                <a:spcPct val="0"/>
              </a:spcAft>
              <a:defRPr>
                <a:solidFill>
                  <a:schemeClr val="tx1"/>
                </a:solidFill>
                <a:latin typeface="Arial" pitchFamily="34" charset="0"/>
                <a:cs typeface="Arial" pitchFamily="34" charset="0"/>
              </a:defRPr>
            </a:lvl8pPr>
            <a:lvl9pPr marL="3775075" indent="-215900" defTabSz="865188" fontAlgn="base">
              <a:spcBef>
                <a:spcPct val="0"/>
              </a:spcBef>
              <a:spcAft>
                <a:spcPct val="0"/>
              </a:spcAft>
              <a:defRPr>
                <a:solidFill>
                  <a:schemeClr val="tx1"/>
                </a:solidFill>
                <a:latin typeface="Arial" pitchFamily="34" charset="0"/>
                <a:cs typeface="Arial" pitchFamily="34" charset="0"/>
              </a:defRPr>
            </a:lvl9pPr>
          </a:lstStyle>
          <a:p>
            <a:pPr algn="r"/>
            <a:fld id="{6FF7D1BA-2E96-41FB-87B6-DCE3373EABC9}" type="slidenum">
              <a:rPr lang="en-US" sz="1100"/>
              <a:pPr algn="r"/>
              <a:t>11</a:t>
            </a:fld>
            <a:endParaRPr lang="en-US" sz="11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A9EB4AAB-102A-4EC2-B52A-ADB30B7C67E2}" type="slidenum">
              <a:rPr lang="en-US"/>
              <a:pPr eaLnBrk="1" hangingPunct="1"/>
              <a:t>13</a:t>
            </a:fld>
            <a:endParaRPr lang="en-US"/>
          </a:p>
        </p:txBody>
      </p:sp>
      <p:sp>
        <p:nvSpPr>
          <p:cNvPr id="70659" name="Rectangle 2"/>
          <p:cNvSpPr>
            <a:spLocks noGrp="1" noRot="1" noChangeAspect="1" noChangeArrowheads="1" noTextEdit="1"/>
          </p:cNvSpPr>
          <p:nvPr>
            <p:ph type="sldImg"/>
          </p:nvPr>
        </p:nvSpPr>
        <p:spPr>
          <a:xfrm>
            <a:off x="1136889" y="746819"/>
            <a:ext cx="4533385" cy="3723740"/>
          </a:xfrm>
          <a:ln/>
        </p:spPr>
      </p:sp>
      <p:sp>
        <p:nvSpPr>
          <p:cNvPr id="70660" name="Rectangle 3"/>
          <p:cNvSpPr>
            <a:spLocks noGrp="1" noChangeArrowheads="1"/>
          </p:cNvSpPr>
          <p:nvPr>
            <p:ph type="body" idx="1"/>
          </p:nvPr>
        </p:nvSpPr>
        <p:spPr>
          <a:xfrm>
            <a:off x="681819" y="4718923"/>
            <a:ext cx="5438801" cy="4468835"/>
          </a:xfrm>
          <a:noFill/>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TextEdit="1"/>
          </p:cNvSpPr>
          <p:nvPr>
            <p:ph type="sldImg"/>
          </p:nvPr>
        </p:nvSpPr>
        <p:spPr>
          <a:xfrm>
            <a:off x="919163" y="744538"/>
            <a:ext cx="4967287" cy="3725862"/>
          </a:xfrm>
          <a:ln/>
        </p:spPr>
      </p:sp>
      <p:sp>
        <p:nvSpPr>
          <p:cNvPr id="71683"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宋体" pitchFamily="2" charset="-122"/>
              </a:rPr>
              <a:t>It turns out there is another abnormal way of cloaking, which is cloaking an object outside the cloaking device. Is this possible?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a:xfrm>
            <a:off x="919163" y="744538"/>
            <a:ext cx="4967287" cy="3725862"/>
          </a:xfrm>
          <a:ln/>
        </p:spPr>
      </p:sp>
      <p:sp>
        <p:nvSpPr>
          <p:cNvPr id="72707"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宋体" pitchFamily="2" charset="-122"/>
              </a:rPr>
              <a:t>Our approach is based on the concept of complementary media. This is an example of complementary media. We fold a slab of space containing the object to the left side, and then we get a complementary media slab with an embedded “image” of the object. As a result, the object is optically “cancelled”. The region between –L and L will be equal to “nothing” optically. Here, by “nothing” we mean that the electromagnetic fields at –L is exactly equal to those at L. This is different from free space. For example, if a beam of light is obliquely incident on the –L surface, the light will come out here, as if there is not even free space between –L and L.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66B49406-2CFC-4718-A363-C86BEB18A97F}" type="slidenum">
              <a:rPr lang="en-US"/>
              <a:pPr eaLnBrk="1" hangingPunct="1"/>
              <a:t>18</a:t>
            </a:fld>
            <a:endParaRPr lang="en-US"/>
          </a:p>
        </p:txBody>
      </p:sp>
      <p:sp>
        <p:nvSpPr>
          <p:cNvPr id="78851" name="Rectangle 2"/>
          <p:cNvSpPr>
            <a:spLocks noGrp="1" noRot="1" noChangeAspect="1" noChangeArrowheads="1" noTextEdit="1"/>
          </p:cNvSpPr>
          <p:nvPr>
            <p:ph type="sldImg"/>
          </p:nvPr>
        </p:nvSpPr>
        <p:spPr>
          <a:xfrm>
            <a:off x="920750" y="746125"/>
            <a:ext cx="4965700" cy="3724275"/>
          </a:xfrm>
          <a:ln/>
        </p:spPr>
      </p:sp>
      <p:sp>
        <p:nvSpPr>
          <p:cNvPr id="78852" name="Rectangle 3"/>
          <p:cNvSpPr>
            <a:spLocks noGrp="1" noChangeArrowheads="1"/>
          </p:cNvSpPr>
          <p:nvPr>
            <p:ph type="body" idx="1"/>
          </p:nvPr>
        </p:nvSpPr>
        <p:spPr>
          <a:xfrm>
            <a:off x="681819" y="4718923"/>
            <a:ext cx="5438801" cy="4468835"/>
          </a:xfrm>
          <a:noFill/>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FB8430C-1DA6-4C23-AB2A-5E262AC46D02}" type="datetimeFigureOut">
              <a:rPr lang="en-US" smtClean="0"/>
              <a:t>12/4/2011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03222C-EE0F-4963-BB96-0A2A449375D9}" type="slidenum">
              <a:rPr lang="en-US" smtClean="0"/>
              <a:t>‹#›</a:t>
            </a:fld>
            <a:endParaRPr lang="en-US"/>
          </a:p>
        </p:txBody>
      </p:sp>
    </p:spTree>
    <p:extLst>
      <p:ext uri="{BB962C8B-B14F-4D97-AF65-F5344CB8AC3E}">
        <p14:creationId xmlns:p14="http://schemas.microsoft.com/office/powerpoint/2010/main" val="131027533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B8430C-1DA6-4C23-AB2A-5E262AC46D02}" type="datetimeFigureOut">
              <a:rPr lang="en-US" smtClean="0"/>
              <a:t>12/4/2011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03222C-EE0F-4963-BB96-0A2A449375D9}" type="slidenum">
              <a:rPr lang="en-US" smtClean="0"/>
              <a:t>‹#›</a:t>
            </a:fld>
            <a:endParaRPr lang="en-US"/>
          </a:p>
        </p:txBody>
      </p:sp>
    </p:spTree>
    <p:extLst>
      <p:ext uri="{BB962C8B-B14F-4D97-AF65-F5344CB8AC3E}">
        <p14:creationId xmlns:p14="http://schemas.microsoft.com/office/powerpoint/2010/main" val="408324070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B8430C-1DA6-4C23-AB2A-5E262AC46D02}" type="datetimeFigureOut">
              <a:rPr lang="en-US" smtClean="0"/>
              <a:t>12/4/2011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03222C-EE0F-4963-BB96-0A2A449375D9}" type="slidenum">
              <a:rPr lang="en-US" smtClean="0"/>
              <a:t>‹#›</a:t>
            </a:fld>
            <a:endParaRPr lang="en-US"/>
          </a:p>
        </p:txBody>
      </p:sp>
    </p:spTree>
    <p:extLst>
      <p:ext uri="{BB962C8B-B14F-4D97-AF65-F5344CB8AC3E}">
        <p14:creationId xmlns:p14="http://schemas.microsoft.com/office/powerpoint/2010/main" val="323067431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9D78079-3D35-4005-B5B9-A92C6943EE95}" type="slidenum">
              <a:rPr lang="en-US"/>
              <a:pPr>
                <a:defRPr/>
              </a:pPr>
              <a:t>‹#›</a:t>
            </a:fld>
            <a:endParaRPr lang="en-US"/>
          </a:p>
        </p:txBody>
      </p:sp>
    </p:spTree>
    <p:extLst>
      <p:ext uri="{BB962C8B-B14F-4D97-AF65-F5344CB8AC3E}">
        <p14:creationId xmlns:p14="http://schemas.microsoft.com/office/powerpoint/2010/main" val="1707851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6480" y="273629"/>
            <a:ext cx="8219520" cy="113628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6481" y="1604328"/>
            <a:ext cx="4040640" cy="451775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5361" y="1604328"/>
            <a:ext cx="4040640" cy="218903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35361" y="3931613"/>
            <a:ext cx="4040640" cy="219047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idx="10"/>
          </p:nvPr>
        </p:nvSpPr>
        <p:spPr>
          <a:xfrm>
            <a:off x="456481" y="6247376"/>
            <a:ext cx="2121120" cy="463729"/>
          </a:xfrm>
        </p:spPr>
        <p:txBody>
          <a:bodyPr/>
          <a:lstStyle>
            <a:lvl1pPr>
              <a:defRPr/>
            </a:lvl1pPr>
          </a:lstStyle>
          <a:p>
            <a:endParaRPr lang="en-HK"/>
          </a:p>
        </p:txBody>
      </p:sp>
      <p:sp>
        <p:nvSpPr>
          <p:cNvPr id="7" name="Footer Placeholder 6"/>
          <p:cNvSpPr>
            <a:spLocks noGrp="1"/>
          </p:cNvSpPr>
          <p:nvPr>
            <p:ph type="ftr" idx="11"/>
          </p:nvPr>
        </p:nvSpPr>
        <p:spPr>
          <a:xfrm>
            <a:off x="3127681" y="6247376"/>
            <a:ext cx="2890080" cy="463729"/>
          </a:xfrm>
        </p:spPr>
        <p:txBody>
          <a:bodyPr/>
          <a:lstStyle>
            <a:lvl1pPr>
              <a:defRPr/>
            </a:lvl1pPr>
          </a:lstStyle>
          <a:p>
            <a:endParaRPr lang="en-HK"/>
          </a:p>
        </p:txBody>
      </p:sp>
      <p:sp>
        <p:nvSpPr>
          <p:cNvPr id="8" name="Slide Number Placeholder 7"/>
          <p:cNvSpPr>
            <a:spLocks noGrp="1"/>
          </p:cNvSpPr>
          <p:nvPr>
            <p:ph type="sldNum" idx="12"/>
          </p:nvPr>
        </p:nvSpPr>
        <p:spPr>
          <a:xfrm>
            <a:off x="6556321" y="6247376"/>
            <a:ext cx="2121120" cy="463729"/>
          </a:xfrm>
        </p:spPr>
        <p:txBody>
          <a:bodyPr/>
          <a:lstStyle>
            <a:lvl1pPr>
              <a:defRPr/>
            </a:lvl1pPr>
          </a:lstStyle>
          <a:p>
            <a:fld id="{73580F65-1B7B-4D36-BC32-E22AD679A9F1}" type="slidenum">
              <a:rPr lang="en-HK"/>
              <a:pPr/>
              <a:t>‹#›</a:t>
            </a:fld>
            <a:endParaRPr lang="en-HK"/>
          </a:p>
        </p:txBody>
      </p:sp>
    </p:spTree>
    <p:extLst>
      <p:ext uri="{BB962C8B-B14F-4D97-AF65-F5344CB8AC3E}">
        <p14:creationId xmlns:p14="http://schemas.microsoft.com/office/powerpoint/2010/main" val="42825696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6480" y="273629"/>
            <a:ext cx="8219520" cy="113628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6481" y="1604328"/>
            <a:ext cx="4040640" cy="218903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35361" y="1604328"/>
            <a:ext cx="4040640" cy="218903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6481" y="3931613"/>
            <a:ext cx="4040640" cy="219047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35361" y="3931613"/>
            <a:ext cx="4040640" cy="219047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idx="10"/>
          </p:nvPr>
        </p:nvSpPr>
        <p:spPr>
          <a:xfrm>
            <a:off x="456481" y="6247376"/>
            <a:ext cx="2121120" cy="463729"/>
          </a:xfrm>
        </p:spPr>
        <p:txBody>
          <a:bodyPr/>
          <a:lstStyle>
            <a:lvl1pPr>
              <a:defRPr/>
            </a:lvl1pPr>
          </a:lstStyle>
          <a:p>
            <a:endParaRPr lang="en-HK"/>
          </a:p>
        </p:txBody>
      </p:sp>
      <p:sp>
        <p:nvSpPr>
          <p:cNvPr id="8" name="Footer Placeholder 7"/>
          <p:cNvSpPr>
            <a:spLocks noGrp="1"/>
          </p:cNvSpPr>
          <p:nvPr>
            <p:ph type="ftr" idx="11"/>
          </p:nvPr>
        </p:nvSpPr>
        <p:spPr>
          <a:xfrm>
            <a:off x="3127681" y="6247376"/>
            <a:ext cx="2890080" cy="463729"/>
          </a:xfrm>
        </p:spPr>
        <p:txBody>
          <a:bodyPr/>
          <a:lstStyle>
            <a:lvl1pPr>
              <a:defRPr/>
            </a:lvl1pPr>
          </a:lstStyle>
          <a:p>
            <a:endParaRPr lang="en-HK"/>
          </a:p>
        </p:txBody>
      </p:sp>
      <p:sp>
        <p:nvSpPr>
          <p:cNvPr id="9" name="Slide Number Placeholder 8"/>
          <p:cNvSpPr>
            <a:spLocks noGrp="1"/>
          </p:cNvSpPr>
          <p:nvPr>
            <p:ph type="sldNum" idx="12"/>
          </p:nvPr>
        </p:nvSpPr>
        <p:spPr>
          <a:xfrm>
            <a:off x="6556321" y="6247376"/>
            <a:ext cx="2121120" cy="463729"/>
          </a:xfrm>
        </p:spPr>
        <p:txBody>
          <a:bodyPr/>
          <a:lstStyle>
            <a:lvl1pPr>
              <a:defRPr/>
            </a:lvl1pPr>
          </a:lstStyle>
          <a:p>
            <a:fld id="{FD5E1ACF-42FC-4895-B795-4E778A36BC21}" type="slidenum">
              <a:rPr lang="en-HK"/>
              <a:pPr/>
              <a:t>‹#›</a:t>
            </a:fld>
            <a:endParaRPr lang="en-HK"/>
          </a:p>
        </p:txBody>
      </p:sp>
    </p:spTree>
    <p:extLst>
      <p:ext uri="{BB962C8B-B14F-4D97-AF65-F5344CB8AC3E}">
        <p14:creationId xmlns:p14="http://schemas.microsoft.com/office/powerpoint/2010/main" val="2286032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FB8430C-1DA6-4C23-AB2A-5E262AC46D02}" type="datetimeFigureOut">
              <a:rPr lang="en-US" smtClean="0"/>
              <a:t>12/4/2011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03222C-EE0F-4963-BB96-0A2A449375D9}" type="slidenum">
              <a:rPr lang="en-US" smtClean="0"/>
              <a:t>‹#›</a:t>
            </a:fld>
            <a:endParaRPr lang="en-US"/>
          </a:p>
        </p:txBody>
      </p:sp>
    </p:spTree>
    <p:extLst>
      <p:ext uri="{BB962C8B-B14F-4D97-AF65-F5344CB8AC3E}">
        <p14:creationId xmlns:p14="http://schemas.microsoft.com/office/powerpoint/2010/main" val="296427517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B8430C-1DA6-4C23-AB2A-5E262AC46D02}" type="datetimeFigureOut">
              <a:rPr lang="en-US" smtClean="0"/>
              <a:t>12/4/2011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03222C-EE0F-4963-BB96-0A2A449375D9}" type="slidenum">
              <a:rPr lang="en-US" smtClean="0"/>
              <a:t>‹#›</a:t>
            </a:fld>
            <a:endParaRPr lang="en-US"/>
          </a:p>
        </p:txBody>
      </p:sp>
    </p:spTree>
    <p:extLst>
      <p:ext uri="{BB962C8B-B14F-4D97-AF65-F5344CB8AC3E}">
        <p14:creationId xmlns:p14="http://schemas.microsoft.com/office/powerpoint/2010/main" val="158982451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FB8430C-1DA6-4C23-AB2A-5E262AC46D02}" type="datetimeFigureOut">
              <a:rPr lang="en-US" smtClean="0"/>
              <a:t>12/4/2011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03222C-EE0F-4963-BB96-0A2A449375D9}" type="slidenum">
              <a:rPr lang="en-US" smtClean="0"/>
              <a:t>‹#›</a:t>
            </a:fld>
            <a:endParaRPr lang="en-US"/>
          </a:p>
        </p:txBody>
      </p:sp>
    </p:spTree>
    <p:extLst>
      <p:ext uri="{BB962C8B-B14F-4D97-AF65-F5344CB8AC3E}">
        <p14:creationId xmlns:p14="http://schemas.microsoft.com/office/powerpoint/2010/main" val="284259096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FB8430C-1DA6-4C23-AB2A-5E262AC46D02}" type="datetimeFigureOut">
              <a:rPr lang="en-US" smtClean="0"/>
              <a:t>12/4/2011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03222C-EE0F-4963-BB96-0A2A449375D9}" type="slidenum">
              <a:rPr lang="en-US" smtClean="0"/>
              <a:t>‹#›</a:t>
            </a:fld>
            <a:endParaRPr lang="en-US"/>
          </a:p>
        </p:txBody>
      </p:sp>
    </p:spTree>
    <p:extLst>
      <p:ext uri="{BB962C8B-B14F-4D97-AF65-F5344CB8AC3E}">
        <p14:creationId xmlns:p14="http://schemas.microsoft.com/office/powerpoint/2010/main" val="116890433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FB8430C-1DA6-4C23-AB2A-5E262AC46D02}" type="datetimeFigureOut">
              <a:rPr lang="en-US" smtClean="0"/>
              <a:t>12/4/2011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03222C-EE0F-4963-BB96-0A2A449375D9}" type="slidenum">
              <a:rPr lang="en-US" smtClean="0"/>
              <a:t>‹#›</a:t>
            </a:fld>
            <a:endParaRPr lang="en-US"/>
          </a:p>
        </p:txBody>
      </p:sp>
    </p:spTree>
    <p:extLst>
      <p:ext uri="{BB962C8B-B14F-4D97-AF65-F5344CB8AC3E}">
        <p14:creationId xmlns:p14="http://schemas.microsoft.com/office/powerpoint/2010/main" val="236052990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B8430C-1DA6-4C23-AB2A-5E262AC46D02}" type="datetimeFigureOut">
              <a:rPr lang="en-US" smtClean="0"/>
              <a:t>12/4/2011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03222C-EE0F-4963-BB96-0A2A449375D9}" type="slidenum">
              <a:rPr lang="en-US" smtClean="0"/>
              <a:t>‹#›</a:t>
            </a:fld>
            <a:endParaRPr lang="en-US"/>
          </a:p>
        </p:txBody>
      </p:sp>
    </p:spTree>
    <p:extLst>
      <p:ext uri="{BB962C8B-B14F-4D97-AF65-F5344CB8AC3E}">
        <p14:creationId xmlns:p14="http://schemas.microsoft.com/office/powerpoint/2010/main" val="130119853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solidFill>
                  <a:srgbClr val="007E39"/>
                </a:solidFill>
              </a:defRPr>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B8430C-1DA6-4C23-AB2A-5E262AC46D02}" type="datetimeFigureOut">
              <a:rPr lang="en-US" smtClean="0"/>
              <a:t>12/4/2011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03222C-EE0F-4963-BB96-0A2A449375D9}" type="slidenum">
              <a:rPr lang="en-US" smtClean="0"/>
              <a:t>‹#›</a:t>
            </a:fld>
            <a:endParaRPr lang="en-US"/>
          </a:p>
        </p:txBody>
      </p:sp>
    </p:spTree>
    <p:extLst>
      <p:ext uri="{BB962C8B-B14F-4D97-AF65-F5344CB8AC3E}">
        <p14:creationId xmlns:p14="http://schemas.microsoft.com/office/powerpoint/2010/main" val="148843201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B8430C-1DA6-4C23-AB2A-5E262AC46D02}" type="datetimeFigureOut">
              <a:rPr lang="en-US" smtClean="0"/>
              <a:t>12/4/2011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03222C-EE0F-4963-BB96-0A2A449375D9}" type="slidenum">
              <a:rPr lang="en-US" smtClean="0"/>
              <a:t>‹#›</a:t>
            </a:fld>
            <a:endParaRPr lang="en-US"/>
          </a:p>
        </p:txBody>
      </p:sp>
    </p:spTree>
    <p:extLst>
      <p:ext uri="{BB962C8B-B14F-4D97-AF65-F5344CB8AC3E}">
        <p14:creationId xmlns:p14="http://schemas.microsoft.com/office/powerpoint/2010/main" val="39406736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B8430C-1DA6-4C23-AB2A-5E262AC46D02}" type="datetimeFigureOut">
              <a:rPr lang="en-US" smtClean="0"/>
              <a:t>12/4/2011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03222C-EE0F-4963-BB96-0A2A449375D9}" type="slidenum">
              <a:rPr lang="en-US" smtClean="0"/>
              <a:t>‹#›</a:t>
            </a:fld>
            <a:endParaRPr lang="en-US"/>
          </a:p>
        </p:txBody>
      </p:sp>
    </p:spTree>
    <p:extLst>
      <p:ext uri="{BB962C8B-B14F-4D97-AF65-F5344CB8AC3E}">
        <p14:creationId xmlns:p14="http://schemas.microsoft.com/office/powerpoint/2010/main" val="18813453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iming>
    <p:tnLst>
      <p:par>
        <p:cTn id="1" dur="indefinite" restart="never" nodeType="tmRoot"/>
      </p:par>
    </p:tnLst>
  </p:timing>
  <p:txStyles>
    <p:titleStyle>
      <a:lvl1pPr algn="ctr" defTabSz="914400" rtl="0" eaLnBrk="1" latinLnBrk="0" hangingPunct="1">
        <a:spcBef>
          <a:spcPct val="0"/>
        </a:spcBef>
        <a:buNone/>
        <a:defRPr sz="4400" kern="1200">
          <a:solidFill>
            <a:srgbClr val="FF00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accent4">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B05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50.png"/><Relationship Id="rId4" Type="http://schemas.openxmlformats.org/officeDocument/2006/relationships/image" Target="../media/image49.wmf"/></Relationships>
</file>

<file path=ppt/slides/_rels/slide16.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54.wmf"/><Relationship Id="rId3" Type="http://schemas.openxmlformats.org/officeDocument/2006/relationships/image" Target="../media/image55.gif"/><Relationship Id="rId7"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53.wmf"/><Relationship Id="rId5" Type="http://schemas.openxmlformats.org/officeDocument/2006/relationships/oleObject" Target="../embeddings/oleObject10.bin"/><Relationship Id="rId4" Type="http://schemas.openxmlformats.org/officeDocument/2006/relationships/image" Target="../media/image56.gif"/></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62.png"/><Relationship Id="rId4" Type="http://schemas.openxmlformats.org/officeDocument/2006/relationships/image" Target="../media/image6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64.png"/><Relationship Id="rId2" Type="http://schemas.openxmlformats.org/officeDocument/2006/relationships/slideLayout" Target="../slideLayouts/slideLayout4.xml"/><Relationship Id="rId1" Type="http://schemas.openxmlformats.org/officeDocument/2006/relationships/vmlDrawing" Target="../drawings/vmlDrawing6.vml"/><Relationship Id="rId6" Type="http://schemas.openxmlformats.org/officeDocument/2006/relationships/oleObject" Target="../embeddings/oleObject13.bin"/><Relationship Id="rId5" Type="http://schemas.openxmlformats.org/officeDocument/2006/relationships/image" Target="../media/image63.png"/><Relationship Id="rId4" Type="http://schemas.openxmlformats.org/officeDocument/2006/relationships/oleObject" Target="../embeddings/oleObject12.bin"/></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72.wmf"/><Relationship Id="rId4" Type="http://schemas.openxmlformats.org/officeDocument/2006/relationships/image" Target="../media/image71.w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70.wmf"/><Relationship Id="rId4" Type="http://schemas.openxmlformats.org/officeDocument/2006/relationships/image" Target="../media/image73.wmf"/></Relationships>
</file>

<file path=ppt/slides/_rels/slide2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image" Target="../media/image73.wmf"/><Relationship Id="rId5" Type="http://schemas.openxmlformats.org/officeDocument/2006/relationships/oleObject" Target="../embeddings/oleObject15.bin"/><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slideLayout" Target="../slideLayouts/slideLayout6.xml"/><Relationship Id="rId1" Type="http://schemas.openxmlformats.org/officeDocument/2006/relationships/vmlDrawing" Target="../drawings/vmlDrawing9.vml"/><Relationship Id="rId5" Type="http://schemas.openxmlformats.org/officeDocument/2006/relationships/image" Target="../media/image78.wmf"/><Relationship Id="rId4" Type="http://schemas.openxmlformats.org/officeDocument/2006/relationships/oleObject" Target="../embeddings/oleObject16.bin"/></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8" Type="http://schemas.openxmlformats.org/officeDocument/2006/relationships/image" Target="../media/image81.wmf"/><Relationship Id="rId3" Type="http://schemas.openxmlformats.org/officeDocument/2006/relationships/image" Target="../media/image82.png"/><Relationship Id="rId7" Type="http://schemas.openxmlformats.org/officeDocument/2006/relationships/oleObject" Target="../embeddings/oleObject18.bin"/><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image" Target="../media/image83.png"/><Relationship Id="rId5" Type="http://schemas.openxmlformats.org/officeDocument/2006/relationships/image" Target="../media/image80.wmf"/><Relationship Id="rId4" Type="http://schemas.openxmlformats.org/officeDocument/2006/relationships/oleObject" Target="../embeddings/oleObject17.bin"/><Relationship Id="rId9" Type="http://schemas.openxmlformats.org/officeDocument/2006/relationships/image" Target="../media/image8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85.wmf"/><Relationship Id="rId4" Type="http://schemas.openxmlformats.org/officeDocument/2006/relationships/oleObject" Target="../embeddings/oleObject19.bin"/></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99.png"/><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100.wm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oleObject" Target="../embeddings/oleObject21.bin"/><Relationship Id="rId3" Type="http://schemas.openxmlformats.org/officeDocument/2006/relationships/notesSlide" Target="../notesSlides/notesSlide20.xml"/><Relationship Id="rId7" Type="http://schemas.openxmlformats.org/officeDocument/2006/relationships/image" Target="../media/image106.png"/><Relationship Id="rId12" Type="http://schemas.openxmlformats.org/officeDocument/2006/relationships/image" Target="../media/image101.wmf"/><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105.png"/><Relationship Id="rId11" Type="http://schemas.openxmlformats.org/officeDocument/2006/relationships/oleObject" Target="../embeddings/oleObject20.bin"/><Relationship Id="rId5" Type="http://schemas.openxmlformats.org/officeDocument/2006/relationships/image" Target="../media/image104.png"/><Relationship Id="rId15" Type="http://schemas.openxmlformats.org/officeDocument/2006/relationships/image" Target="../media/image110.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 Id="rId14" Type="http://schemas.openxmlformats.org/officeDocument/2006/relationships/image" Target="../media/image102.wmf"/></Relationships>
</file>

<file path=ppt/slides/_rels/slide43.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image" Target="../media/image115.wmf"/><Relationship Id="rId18" Type="http://schemas.openxmlformats.org/officeDocument/2006/relationships/oleObject" Target="../embeddings/oleObject29.bin"/><Relationship Id="rId3" Type="http://schemas.openxmlformats.org/officeDocument/2006/relationships/notesSlide" Target="../notesSlides/notesSlide21.xml"/><Relationship Id="rId21" Type="http://schemas.openxmlformats.org/officeDocument/2006/relationships/image" Target="../media/image119.wmf"/><Relationship Id="rId7" Type="http://schemas.openxmlformats.org/officeDocument/2006/relationships/image" Target="../media/image112.wmf"/><Relationship Id="rId12" Type="http://schemas.openxmlformats.org/officeDocument/2006/relationships/oleObject" Target="../embeddings/oleObject26.bin"/><Relationship Id="rId17" Type="http://schemas.openxmlformats.org/officeDocument/2006/relationships/image" Target="../media/image117.wmf"/><Relationship Id="rId2" Type="http://schemas.openxmlformats.org/officeDocument/2006/relationships/slideLayout" Target="../slideLayouts/slideLayout7.xml"/><Relationship Id="rId16" Type="http://schemas.openxmlformats.org/officeDocument/2006/relationships/oleObject" Target="../embeddings/oleObject28.bin"/><Relationship Id="rId20" Type="http://schemas.openxmlformats.org/officeDocument/2006/relationships/oleObject" Target="../embeddings/oleObject30.bin"/><Relationship Id="rId1" Type="http://schemas.openxmlformats.org/officeDocument/2006/relationships/vmlDrawing" Target="../drawings/vmlDrawing13.vml"/><Relationship Id="rId6" Type="http://schemas.openxmlformats.org/officeDocument/2006/relationships/oleObject" Target="../embeddings/oleObject23.bin"/><Relationship Id="rId11" Type="http://schemas.openxmlformats.org/officeDocument/2006/relationships/image" Target="../media/image114.wmf"/><Relationship Id="rId5" Type="http://schemas.openxmlformats.org/officeDocument/2006/relationships/image" Target="../media/image111.wmf"/><Relationship Id="rId15" Type="http://schemas.openxmlformats.org/officeDocument/2006/relationships/image" Target="../media/image116.wmf"/><Relationship Id="rId23" Type="http://schemas.openxmlformats.org/officeDocument/2006/relationships/image" Target="../media/image120.wmf"/><Relationship Id="rId10" Type="http://schemas.openxmlformats.org/officeDocument/2006/relationships/oleObject" Target="../embeddings/oleObject25.bin"/><Relationship Id="rId19" Type="http://schemas.openxmlformats.org/officeDocument/2006/relationships/image" Target="../media/image118.wmf"/><Relationship Id="rId4" Type="http://schemas.openxmlformats.org/officeDocument/2006/relationships/oleObject" Target="../embeddings/oleObject22.bin"/><Relationship Id="rId9" Type="http://schemas.openxmlformats.org/officeDocument/2006/relationships/image" Target="../media/image113.wmf"/><Relationship Id="rId14" Type="http://schemas.openxmlformats.org/officeDocument/2006/relationships/oleObject" Target="../embeddings/oleObject27.bin"/><Relationship Id="rId22" Type="http://schemas.openxmlformats.org/officeDocument/2006/relationships/oleObject" Target="../embeddings/oleObject31.bin"/></Relationships>
</file>

<file path=ppt/slides/_rels/slide44.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notesSlide" Target="../notesSlides/notesSlide22.xml"/><Relationship Id="rId7" Type="http://schemas.openxmlformats.org/officeDocument/2006/relationships/image" Target="../media/image122.wmf"/><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oleObject" Target="../embeddings/oleObject33.bin"/><Relationship Id="rId5" Type="http://schemas.openxmlformats.org/officeDocument/2006/relationships/image" Target="../media/image121.wmf"/><Relationship Id="rId4" Type="http://schemas.openxmlformats.org/officeDocument/2006/relationships/oleObject" Target="../embeddings/oleObject32.bin"/></Relationships>
</file>

<file path=ppt/slides/_rels/slide4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30.png"/><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image" Target="../media/image129.png"/><Relationship Id="rId5" Type="http://schemas.openxmlformats.org/officeDocument/2006/relationships/image" Target="../media/image127.wmf"/><Relationship Id="rId4" Type="http://schemas.openxmlformats.org/officeDocument/2006/relationships/oleObject" Target="../embeddings/oleObject34.bin"/></Relationships>
</file>

<file path=ppt/slides/_rels/slide5.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3.png"/><Relationship Id="rId11" Type="http://schemas.openxmlformats.org/officeDocument/2006/relationships/image" Target="../media/image9.emf"/><Relationship Id="rId5" Type="http://schemas.openxmlformats.org/officeDocument/2006/relationships/image" Target="../media/image12.png"/><Relationship Id="rId10" Type="http://schemas.openxmlformats.org/officeDocument/2006/relationships/oleObject" Target="../embeddings/oleObject1.bin"/><Relationship Id="rId4" Type="http://schemas.openxmlformats.org/officeDocument/2006/relationships/image" Target="../media/image11.gif"/><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wmf"/><Relationship Id="rId7" Type="http://schemas.openxmlformats.org/officeDocument/2006/relationships/image" Target="../media/image20.w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9.wmf"/><Relationship Id="rId5" Type="http://schemas.openxmlformats.org/officeDocument/2006/relationships/image" Target="../media/image18.wmf"/><Relationship Id="rId4" Type="http://schemas.openxmlformats.org/officeDocument/2006/relationships/image" Target="../media/image17.wmf"/></Relationships>
</file>

<file path=ppt/slides/_rels/slide7.xml.rels><?xml version="1.0" encoding="UTF-8" standalone="yes"?>
<Relationships xmlns="http://schemas.openxmlformats.org/package/2006/relationships"><Relationship Id="rId8" Type="http://schemas.openxmlformats.org/officeDocument/2006/relationships/image" Target="../media/image24.w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23.wmf"/><Relationship Id="rId5" Type="http://schemas.openxmlformats.org/officeDocument/2006/relationships/oleObject" Target="../embeddings/oleObject3.bin"/><Relationship Id="rId4" Type="http://schemas.openxmlformats.org/officeDocument/2006/relationships/image" Target="../media/image22.w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32.png"/><Relationship Id="rId3" Type="http://schemas.openxmlformats.org/officeDocument/2006/relationships/notesSlide" Target="../notesSlides/notesSlide4.xml"/><Relationship Id="rId7" Type="http://schemas.openxmlformats.org/officeDocument/2006/relationships/image" Target="../media/image25.wmf"/><Relationship Id="rId12"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5.bin"/><Relationship Id="rId11" Type="http://schemas.openxmlformats.org/officeDocument/2006/relationships/image" Target="../media/image30.png"/><Relationship Id="rId5" Type="http://schemas.openxmlformats.org/officeDocument/2006/relationships/image" Target="../media/image28.png"/><Relationship Id="rId10" Type="http://schemas.openxmlformats.org/officeDocument/2006/relationships/image" Target="../media/image29.png"/><Relationship Id="rId4" Type="http://schemas.openxmlformats.org/officeDocument/2006/relationships/image" Target="../media/image27.png"/><Relationship Id="rId9" Type="http://schemas.openxmlformats.org/officeDocument/2006/relationships/image" Target="../media/image26.wmf"/><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image" Target="../media/image37.jpeg"/><Relationship Id="rId7"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38.png"/><Relationship Id="rId5" Type="http://schemas.openxmlformats.org/officeDocument/2006/relationships/image" Target="../media/image34.wmf"/><Relationship Id="rId10" Type="http://schemas.openxmlformats.org/officeDocument/2006/relationships/image" Target="../media/image36.wmf"/><Relationship Id="rId4" Type="http://schemas.openxmlformats.org/officeDocument/2006/relationships/oleObject" Target="../embeddings/oleObject7.bin"/><Relationship Id="rId9" Type="http://schemas.openxmlformats.org/officeDocument/2006/relationships/oleObject" Target="../embeddings/oleObject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590800"/>
            <a:ext cx="7772400" cy="1470025"/>
          </a:xfrm>
        </p:spPr>
        <p:txBody>
          <a:bodyPr>
            <a:normAutofit fontScale="90000"/>
          </a:bodyPr>
          <a:lstStyle/>
          <a:p>
            <a:r>
              <a:rPr lang="en-US" sz="6000" dirty="0" smtClean="0"/>
              <a:t>Invisibility: Fact or Fiction?</a:t>
            </a:r>
            <a:br>
              <a:rPr lang="en-US" sz="6000" dirty="0" smtClean="0"/>
            </a:br>
            <a:r>
              <a:rPr lang="en-US" dirty="0"/>
              <a:t/>
            </a:r>
            <a:br>
              <a:rPr lang="en-US" dirty="0"/>
            </a:br>
            <a:r>
              <a:rPr lang="en-US" dirty="0" smtClean="0">
                <a:solidFill>
                  <a:srgbClr val="00B050"/>
                </a:solidFill>
              </a:rPr>
              <a:t>C.T. Chan</a:t>
            </a:r>
            <a:br>
              <a:rPr lang="en-US" dirty="0" smtClean="0">
                <a:solidFill>
                  <a:srgbClr val="00B050"/>
                </a:solidFill>
              </a:rPr>
            </a:br>
            <a:r>
              <a:rPr lang="en-US" dirty="0" smtClean="0">
                <a:solidFill>
                  <a:srgbClr val="0070C0"/>
                </a:solidFill>
              </a:rPr>
              <a:t>Hong Kong University of Science and Technology</a:t>
            </a:r>
            <a:br>
              <a:rPr lang="en-US" dirty="0" smtClean="0">
                <a:solidFill>
                  <a:srgbClr val="0070C0"/>
                </a:solidFill>
              </a:rPr>
            </a:br>
            <a:endParaRPr lang="en-US" dirty="0">
              <a:solidFill>
                <a:srgbClr val="0070C0"/>
              </a:solidFill>
            </a:endParaRPr>
          </a:p>
        </p:txBody>
      </p:sp>
      <p:sp>
        <p:nvSpPr>
          <p:cNvPr id="3" name="Subtitle 2"/>
          <p:cNvSpPr>
            <a:spLocks noGrp="1"/>
          </p:cNvSpPr>
          <p:nvPr>
            <p:ph type="subTitle" idx="1"/>
          </p:nvPr>
        </p:nvSpPr>
        <p:spPr>
          <a:xfrm>
            <a:off x="-67994" y="6078415"/>
            <a:ext cx="4487594" cy="762000"/>
          </a:xfrm>
        </p:spPr>
        <p:txBody>
          <a:bodyPr/>
          <a:lstStyle/>
          <a:p>
            <a:r>
              <a:rPr lang="en-US" dirty="0" smtClean="0">
                <a:solidFill>
                  <a:srgbClr val="008000"/>
                </a:solidFill>
              </a:rPr>
              <a:t>Dec 6 2011, NTU </a:t>
            </a:r>
            <a:endParaRPr lang="en-US" dirty="0">
              <a:solidFill>
                <a:srgbClr val="008000"/>
              </a:solidFill>
            </a:endParaRPr>
          </a:p>
        </p:txBody>
      </p:sp>
      <p:sp>
        <p:nvSpPr>
          <p:cNvPr id="4" name="Text Box 6"/>
          <p:cNvSpPr txBox="1">
            <a:spLocks noChangeArrowheads="1"/>
          </p:cNvSpPr>
          <p:nvPr/>
        </p:nvSpPr>
        <p:spPr bwMode="auto">
          <a:xfrm>
            <a:off x="4648200" y="6273225"/>
            <a:ext cx="4495800" cy="58477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3200" dirty="0">
                <a:solidFill>
                  <a:schemeClr val="bg1"/>
                </a:solidFill>
              </a:rPr>
              <a:t>Funding: </a:t>
            </a:r>
            <a:r>
              <a:rPr lang="en-US" sz="3200" dirty="0" smtClean="0">
                <a:solidFill>
                  <a:schemeClr val="bg1"/>
                </a:solidFill>
              </a:rPr>
              <a:t>Hong Kong  </a:t>
            </a:r>
            <a:r>
              <a:rPr lang="en-US" sz="3200" dirty="0">
                <a:solidFill>
                  <a:schemeClr val="bg1"/>
                </a:solidFill>
              </a:rPr>
              <a:t>RGC</a:t>
            </a:r>
          </a:p>
        </p:txBody>
      </p:sp>
    </p:spTree>
    <p:extLst>
      <p:ext uri="{BB962C8B-B14F-4D97-AF65-F5344CB8AC3E}">
        <p14:creationId xmlns:p14="http://schemas.microsoft.com/office/powerpoint/2010/main" val="248318879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286" y="152400"/>
            <a:ext cx="8845909" cy="1143000"/>
          </a:xfrm>
          <a:solidFill>
            <a:srgbClr val="FFFF00"/>
          </a:solidFill>
        </p:spPr>
        <p:txBody>
          <a:bodyPr>
            <a:noAutofit/>
          </a:bodyPr>
          <a:lstStyle/>
          <a:p>
            <a:pPr algn="l"/>
            <a:r>
              <a:rPr lang="en-US" sz="3600" dirty="0" smtClean="0"/>
              <a:t>Transformation optics: </a:t>
            </a:r>
            <a:r>
              <a:rPr lang="en-US" sz="3600" dirty="0" smtClean="0">
                <a:solidFill>
                  <a:srgbClr val="008000"/>
                </a:solidFill>
              </a:rPr>
              <a:t>“Blow up” transforms</a:t>
            </a:r>
            <a:r>
              <a:rPr lang="en-US" sz="3600" dirty="0" smtClean="0"/>
              <a:t/>
            </a:r>
            <a:br>
              <a:rPr lang="en-US" sz="3600" dirty="0" smtClean="0"/>
            </a:br>
            <a:r>
              <a:rPr lang="en-US" sz="3600" dirty="0" smtClean="0">
                <a:solidFill>
                  <a:srgbClr val="0070C0"/>
                </a:solidFill>
              </a:rPr>
              <a:t>(guide wave around a domain)</a:t>
            </a:r>
            <a:endParaRPr lang="en-US" sz="3600" dirty="0">
              <a:solidFill>
                <a:srgbClr val="0070C0"/>
              </a:solidFill>
            </a:endParaRPr>
          </a:p>
        </p:txBody>
      </p:sp>
      <p:sp>
        <p:nvSpPr>
          <p:cNvPr id="3" name="Content Placeholder 2"/>
          <p:cNvSpPr>
            <a:spLocks noGrp="1"/>
          </p:cNvSpPr>
          <p:nvPr>
            <p:ph idx="1"/>
          </p:nvPr>
        </p:nvSpPr>
        <p:spPr>
          <a:xfrm>
            <a:off x="381000" y="1524001"/>
            <a:ext cx="6553200" cy="4191000"/>
          </a:xfrm>
        </p:spPr>
        <p:txBody>
          <a:bodyPr>
            <a:normAutofit fontScale="85000" lnSpcReduction="10000"/>
          </a:bodyPr>
          <a:lstStyle/>
          <a:p>
            <a:r>
              <a:rPr lang="en-US" dirty="0" smtClean="0"/>
              <a:t>Blow up a point (“the” cloak)*</a:t>
            </a:r>
          </a:p>
          <a:p>
            <a:r>
              <a:rPr lang="en-US" dirty="0" smtClean="0"/>
              <a:t>Blow up a line to a tube (wormhole)**</a:t>
            </a:r>
          </a:p>
          <a:p>
            <a:r>
              <a:rPr lang="en-US" dirty="0" smtClean="0"/>
              <a:t>Blow up a plate (carpet cloak)***</a:t>
            </a:r>
          </a:p>
          <a:p>
            <a:pPr marL="457200" lvl="1" indent="0">
              <a:buNone/>
            </a:pPr>
            <a:r>
              <a:rPr lang="en-US" dirty="0" smtClean="0">
                <a:solidFill>
                  <a:srgbClr val="FF0000"/>
                </a:solidFill>
              </a:rPr>
              <a:t>Typical problem</a:t>
            </a:r>
            <a:r>
              <a:rPr lang="en-US" dirty="0" smtClean="0"/>
              <a:t>: Singular transforms, extreme parameters, narrow band width</a:t>
            </a:r>
          </a:p>
          <a:p>
            <a:pPr marL="457200" lvl="1" indent="0">
              <a:buNone/>
            </a:pPr>
            <a:r>
              <a:rPr lang="en-US" dirty="0" smtClean="0">
                <a:solidFill>
                  <a:srgbClr val="FF0000"/>
                </a:solidFill>
              </a:rPr>
              <a:t>Mitigation</a:t>
            </a:r>
            <a:r>
              <a:rPr lang="en-US" dirty="0" smtClean="0"/>
              <a:t>: </a:t>
            </a:r>
            <a:r>
              <a:rPr lang="en-US" dirty="0"/>
              <a:t>C</a:t>
            </a:r>
            <a:r>
              <a:rPr lang="en-US" dirty="0" smtClean="0"/>
              <a:t>arpet cloak: </a:t>
            </a:r>
          </a:p>
          <a:p>
            <a:pPr lvl="1"/>
            <a:r>
              <a:rPr lang="en-US" dirty="0" smtClean="0"/>
              <a:t>less singular transformation, broader band width, but carpet cloak is a “lesser cloak”.</a:t>
            </a:r>
          </a:p>
          <a:p>
            <a:r>
              <a:rPr lang="en-US" dirty="0" smtClean="0"/>
              <a:t>What we learn: </a:t>
            </a:r>
          </a:p>
          <a:p>
            <a:pPr lvl="1"/>
            <a:r>
              <a:rPr lang="en-US" dirty="0" smtClean="0"/>
              <a:t>perfectness == impractical</a:t>
            </a:r>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93309" y="1002852"/>
            <a:ext cx="2057400" cy="1810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8375" y="5105400"/>
            <a:ext cx="2952750"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3584" y="2819400"/>
            <a:ext cx="2286000"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4897" y="5924550"/>
            <a:ext cx="4724400" cy="923330"/>
          </a:xfrm>
          <a:prstGeom prst="rect">
            <a:avLst/>
          </a:prstGeom>
          <a:noFill/>
          <a:ln>
            <a:solidFill>
              <a:srgbClr val="92D050"/>
            </a:solidFill>
          </a:ln>
        </p:spPr>
        <p:txBody>
          <a:bodyPr wrap="square" rtlCol="0">
            <a:spAutoFit/>
          </a:bodyPr>
          <a:lstStyle/>
          <a:p>
            <a:r>
              <a:rPr lang="en-US" dirty="0" smtClean="0">
                <a:solidFill>
                  <a:srgbClr val="0070C0"/>
                </a:solidFill>
              </a:rPr>
              <a:t>* </a:t>
            </a:r>
            <a:r>
              <a:rPr lang="en-US" dirty="0" err="1" smtClean="0">
                <a:solidFill>
                  <a:srgbClr val="0070C0"/>
                </a:solidFill>
              </a:rPr>
              <a:t>Pendry</a:t>
            </a:r>
            <a:r>
              <a:rPr lang="en-US" dirty="0" smtClean="0">
                <a:solidFill>
                  <a:srgbClr val="0070C0"/>
                </a:solidFill>
              </a:rPr>
              <a:t> </a:t>
            </a:r>
            <a:r>
              <a:rPr lang="en-US" dirty="0">
                <a:solidFill>
                  <a:srgbClr val="0070C0"/>
                </a:solidFill>
              </a:rPr>
              <a:t>et al./ Greenleaf </a:t>
            </a:r>
            <a:r>
              <a:rPr lang="en-US" dirty="0" smtClean="0">
                <a:solidFill>
                  <a:srgbClr val="0070C0"/>
                </a:solidFill>
              </a:rPr>
              <a:t>et al./</a:t>
            </a:r>
            <a:r>
              <a:rPr lang="en-US" dirty="0" err="1" smtClean="0">
                <a:solidFill>
                  <a:srgbClr val="0070C0"/>
                </a:solidFill>
              </a:rPr>
              <a:t>Leonhardt</a:t>
            </a:r>
            <a:r>
              <a:rPr lang="en-US" dirty="0" smtClean="0">
                <a:solidFill>
                  <a:srgbClr val="0070C0"/>
                </a:solidFill>
              </a:rPr>
              <a:t> </a:t>
            </a:r>
          </a:p>
          <a:p>
            <a:r>
              <a:rPr lang="en-US" dirty="0" smtClean="0">
                <a:solidFill>
                  <a:srgbClr val="0070C0"/>
                </a:solidFill>
              </a:rPr>
              <a:t>** Greenleaf et al.</a:t>
            </a:r>
          </a:p>
          <a:p>
            <a:r>
              <a:rPr lang="en-US" dirty="0" smtClean="0">
                <a:solidFill>
                  <a:srgbClr val="0070C0"/>
                </a:solidFill>
              </a:rPr>
              <a:t>***</a:t>
            </a:r>
            <a:r>
              <a:rPr lang="en-US" dirty="0" err="1" smtClean="0">
                <a:solidFill>
                  <a:srgbClr val="0070C0"/>
                </a:solidFill>
              </a:rPr>
              <a:t>Ji</a:t>
            </a:r>
            <a:r>
              <a:rPr lang="en-US" dirty="0" smtClean="0">
                <a:solidFill>
                  <a:srgbClr val="0070C0"/>
                </a:solidFill>
              </a:rPr>
              <a:t> &amp; </a:t>
            </a:r>
            <a:r>
              <a:rPr lang="en-US" dirty="0" err="1" smtClean="0">
                <a:solidFill>
                  <a:srgbClr val="0070C0"/>
                </a:solidFill>
              </a:rPr>
              <a:t>Pendry</a:t>
            </a:r>
            <a:r>
              <a:rPr lang="en-US" dirty="0" smtClean="0">
                <a:solidFill>
                  <a:srgbClr val="0070C0"/>
                </a:solidFill>
              </a:rPr>
              <a:t> / </a:t>
            </a:r>
            <a:r>
              <a:rPr lang="en-US" dirty="0" err="1" smtClean="0">
                <a:solidFill>
                  <a:srgbClr val="0070C0"/>
                </a:solidFill>
              </a:rPr>
              <a:t>Luo</a:t>
            </a:r>
            <a:r>
              <a:rPr lang="en-US" dirty="0" smtClean="0">
                <a:solidFill>
                  <a:srgbClr val="0070C0"/>
                </a:solidFill>
              </a:rPr>
              <a:t> et al.</a:t>
            </a:r>
            <a:endParaRPr lang="en-US" dirty="0">
              <a:solidFill>
                <a:srgbClr val="0070C0"/>
              </a:solidFill>
            </a:endParaRPr>
          </a:p>
        </p:txBody>
      </p:sp>
    </p:spTree>
    <p:extLst>
      <p:ext uri="{BB962C8B-B14F-4D97-AF65-F5344CB8AC3E}">
        <p14:creationId xmlns:p14="http://schemas.microsoft.com/office/powerpoint/2010/main" val="16426015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idx="4294967295"/>
          </p:nvPr>
        </p:nvSpPr>
        <p:spPr>
          <a:xfrm>
            <a:off x="455494" y="228600"/>
            <a:ext cx="8229600" cy="685800"/>
          </a:xfrm>
        </p:spPr>
        <p:txBody>
          <a:bodyPr>
            <a:normAutofit/>
          </a:bodyPr>
          <a:lstStyle/>
          <a:p>
            <a:pPr algn="l"/>
            <a:r>
              <a:rPr lang="en-US" sz="3200" dirty="0" smtClean="0">
                <a:solidFill>
                  <a:srgbClr val="CC0000"/>
                </a:solidFill>
              </a:rPr>
              <a:t>Carpet Cloak</a:t>
            </a:r>
            <a:endParaRPr lang="en-US" sz="3200" dirty="0">
              <a:solidFill>
                <a:srgbClr val="CC0000"/>
              </a:solidFill>
            </a:endParaRPr>
          </a:p>
        </p:txBody>
      </p:sp>
      <p:sp>
        <p:nvSpPr>
          <p:cNvPr id="23556" name="Rectangle 8"/>
          <p:cNvSpPr>
            <a:spLocks noGrp="1" noChangeArrowheads="1"/>
          </p:cNvSpPr>
          <p:nvPr>
            <p:ph idx="4294967295"/>
          </p:nvPr>
        </p:nvSpPr>
        <p:spPr>
          <a:xfrm>
            <a:off x="365653" y="914400"/>
            <a:ext cx="8356266" cy="2452030"/>
          </a:xfrm>
        </p:spPr>
        <p:txBody>
          <a:bodyPr>
            <a:normAutofit lnSpcReduction="10000"/>
          </a:bodyPr>
          <a:lstStyle/>
          <a:p>
            <a:pPr>
              <a:lnSpc>
                <a:spcPct val="80000"/>
              </a:lnSpc>
            </a:pPr>
            <a:r>
              <a:rPr lang="en-US" sz="2400" dirty="0" smtClean="0">
                <a:solidFill>
                  <a:srgbClr val="FF3300"/>
                </a:solidFill>
              </a:rPr>
              <a:t>quasi-conformal map</a:t>
            </a:r>
          </a:p>
          <a:p>
            <a:pPr>
              <a:lnSpc>
                <a:spcPct val="80000"/>
              </a:lnSpc>
            </a:pPr>
            <a:r>
              <a:rPr lang="en-US" sz="2400" dirty="0" smtClean="0">
                <a:solidFill>
                  <a:srgbClr val="FF3300"/>
                </a:solidFill>
              </a:rPr>
              <a:t>a less singular transformation:  </a:t>
            </a:r>
            <a:r>
              <a:rPr lang="en-US" sz="2400" dirty="0" smtClean="0">
                <a:solidFill>
                  <a:srgbClr val="FF3300"/>
                </a:solidFill>
              </a:rPr>
              <a:t>more friendly material parameters, easier </a:t>
            </a:r>
            <a:r>
              <a:rPr lang="en-US" sz="2400" dirty="0" smtClean="0">
                <a:solidFill>
                  <a:srgbClr val="FF3300"/>
                </a:solidFill>
              </a:rPr>
              <a:t>to implement</a:t>
            </a:r>
          </a:p>
          <a:p>
            <a:pPr>
              <a:lnSpc>
                <a:spcPct val="80000"/>
              </a:lnSpc>
            </a:pPr>
            <a:r>
              <a:rPr lang="en-US" sz="2400" dirty="0" smtClean="0">
                <a:solidFill>
                  <a:srgbClr val="FF3300"/>
                </a:solidFill>
              </a:rPr>
              <a:t>Successful demonstration in optical frequency, broad bandwidth</a:t>
            </a:r>
            <a:endParaRPr lang="en-US" sz="2400" dirty="0">
              <a:solidFill>
                <a:srgbClr val="FF3300"/>
              </a:solidFill>
            </a:endParaRPr>
          </a:p>
          <a:p>
            <a:pPr>
              <a:lnSpc>
                <a:spcPct val="80000"/>
              </a:lnSpc>
            </a:pPr>
            <a:r>
              <a:rPr lang="en-US" sz="2400" dirty="0">
                <a:solidFill>
                  <a:srgbClr val="008000"/>
                </a:solidFill>
              </a:rPr>
              <a:t>Realization (Silicon SOI technology</a:t>
            </a:r>
            <a:r>
              <a:rPr lang="en-US" sz="2400" dirty="0" smtClean="0">
                <a:solidFill>
                  <a:srgbClr val="008000"/>
                </a:solidFill>
              </a:rPr>
              <a:t>)</a:t>
            </a:r>
          </a:p>
          <a:p>
            <a:pPr>
              <a:lnSpc>
                <a:spcPct val="80000"/>
              </a:lnSpc>
            </a:pPr>
            <a:r>
              <a:rPr lang="en-US" sz="2400" dirty="0" smtClean="0">
                <a:solidFill>
                  <a:srgbClr val="008000"/>
                </a:solidFill>
              </a:rPr>
              <a:t>But still requires </a:t>
            </a:r>
            <a:r>
              <a:rPr lang="en-US" sz="2400" dirty="0" smtClean="0">
                <a:solidFill>
                  <a:srgbClr val="008000"/>
                </a:solidFill>
              </a:rPr>
              <a:t>background </a:t>
            </a:r>
            <a:r>
              <a:rPr lang="en-US" sz="2400" dirty="0" smtClean="0">
                <a:solidFill>
                  <a:srgbClr val="008000"/>
                </a:solidFill>
              </a:rPr>
              <a:t>to have a higher index than cloak (i.e. cannot cloak in free space)</a:t>
            </a:r>
          </a:p>
          <a:p>
            <a:pPr>
              <a:lnSpc>
                <a:spcPct val="80000"/>
              </a:lnSpc>
            </a:pPr>
            <a:endParaRPr lang="en-US" sz="2400" dirty="0">
              <a:solidFill>
                <a:srgbClr val="008000"/>
              </a:solidFill>
            </a:endParaRPr>
          </a:p>
        </p:txBody>
      </p:sp>
      <p:pic>
        <p:nvPicPr>
          <p:cNvPr id="23557" name="Picture 15" descr="tmp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596639"/>
            <a:ext cx="330260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 Box 23"/>
          <p:cNvSpPr txBox="1">
            <a:spLocks noChangeArrowheads="1"/>
          </p:cNvSpPr>
          <p:nvPr/>
        </p:nvSpPr>
        <p:spPr bwMode="auto">
          <a:xfrm>
            <a:off x="-36617" y="5934670"/>
            <a:ext cx="4151417" cy="923330"/>
          </a:xfrm>
          <a:prstGeom prst="rect">
            <a:avLst/>
          </a:prstGeom>
          <a:solidFill>
            <a:schemeClr val="accent2"/>
          </a:solidFill>
          <a:ln w="9525">
            <a:solidFill>
              <a:srgbClr val="008000"/>
            </a:solidFill>
            <a:miter lim="800000"/>
            <a:headEnd/>
            <a:tailEnd/>
          </a:ln>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fontAlgn="base">
              <a:spcBef>
                <a:spcPct val="0"/>
              </a:spcBef>
              <a:spcAft>
                <a:spcPct val="0"/>
              </a:spcAft>
              <a:defRPr>
                <a:solidFill>
                  <a:schemeClr val="tx1"/>
                </a:solidFill>
                <a:latin typeface="Arial" pitchFamily="34" charset="0"/>
                <a:cs typeface="Arial" pitchFamily="34" charset="0"/>
              </a:defRPr>
            </a:lvl6pPr>
            <a:lvl7pPr marL="2971800" indent="-228600" fontAlgn="base">
              <a:spcBef>
                <a:spcPct val="0"/>
              </a:spcBef>
              <a:spcAft>
                <a:spcPct val="0"/>
              </a:spcAft>
              <a:defRPr>
                <a:solidFill>
                  <a:schemeClr val="tx1"/>
                </a:solidFill>
                <a:latin typeface="Arial" pitchFamily="34" charset="0"/>
                <a:cs typeface="Arial" pitchFamily="34" charset="0"/>
              </a:defRPr>
            </a:lvl7pPr>
            <a:lvl8pPr marL="3429000" indent="-228600" fontAlgn="base">
              <a:spcBef>
                <a:spcPct val="0"/>
              </a:spcBef>
              <a:spcAft>
                <a:spcPct val="0"/>
              </a:spcAft>
              <a:defRPr>
                <a:solidFill>
                  <a:schemeClr val="tx1"/>
                </a:solidFill>
                <a:latin typeface="Arial" pitchFamily="34" charset="0"/>
                <a:cs typeface="Arial" pitchFamily="34" charset="0"/>
              </a:defRPr>
            </a:lvl8pPr>
            <a:lvl9pPr marL="3886200" indent="-228600" fontAlgn="base">
              <a:spcBef>
                <a:spcPct val="0"/>
              </a:spcBef>
              <a:spcAft>
                <a:spcPct val="0"/>
              </a:spcAft>
              <a:defRPr>
                <a:solidFill>
                  <a:schemeClr val="tx1"/>
                </a:solidFill>
                <a:latin typeface="Arial" pitchFamily="34" charset="0"/>
                <a:cs typeface="Arial" pitchFamily="34" charset="0"/>
              </a:defRPr>
            </a:lvl9pPr>
          </a:lstStyle>
          <a:p>
            <a:r>
              <a:rPr lang="en-US" dirty="0" smtClean="0">
                <a:solidFill>
                  <a:schemeClr val="bg1"/>
                </a:solidFill>
                <a:latin typeface="Calibri" pitchFamily="34" charset="0"/>
              </a:rPr>
              <a:t>Li </a:t>
            </a:r>
            <a:r>
              <a:rPr lang="en-US" dirty="0">
                <a:solidFill>
                  <a:schemeClr val="bg1"/>
                </a:solidFill>
                <a:latin typeface="Calibri" pitchFamily="34" charset="0"/>
              </a:rPr>
              <a:t>and </a:t>
            </a:r>
            <a:r>
              <a:rPr lang="en-US" dirty="0" err="1" smtClean="0">
                <a:solidFill>
                  <a:schemeClr val="bg1"/>
                </a:solidFill>
                <a:latin typeface="Calibri" pitchFamily="34" charset="0"/>
              </a:rPr>
              <a:t>Pendry</a:t>
            </a:r>
            <a:r>
              <a:rPr lang="en-US" dirty="0">
                <a:solidFill>
                  <a:schemeClr val="bg1"/>
                </a:solidFill>
                <a:latin typeface="Calibri" pitchFamily="34" charset="0"/>
              </a:rPr>
              <a:t>, Phys. Rev. </a:t>
            </a:r>
            <a:r>
              <a:rPr lang="en-US" dirty="0" err="1">
                <a:solidFill>
                  <a:schemeClr val="bg1"/>
                </a:solidFill>
                <a:latin typeface="Calibri" pitchFamily="34" charset="0"/>
              </a:rPr>
              <a:t>Lett</a:t>
            </a:r>
            <a:r>
              <a:rPr lang="en-US" dirty="0">
                <a:solidFill>
                  <a:schemeClr val="bg1"/>
                </a:solidFill>
                <a:latin typeface="Calibri" pitchFamily="34" charset="0"/>
              </a:rPr>
              <a:t>. 101, 203901 (2008)</a:t>
            </a:r>
          </a:p>
          <a:p>
            <a:r>
              <a:rPr lang="en-US" dirty="0" smtClean="0">
                <a:solidFill>
                  <a:schemeClr val="bg1"/>
                </a:solidFill>
                <a:latin typeface="Calibri" pitchFamily="34" charset="0"/>
              </a:rPr>
              <a:t>Nature </a:t>
            </a:r>
            <a:r>
              <a:rPr lang="en-US" dirty="0">
                <a:solidFill>
                  <a:schemeClr val="bg1"/>
                </a:solidFill>
                <a:latin typeface="Calibri" pitchFamily="34" charset="0"/>
              </a:rPr>
              <a:t>Mater.</a:t>
            </a:r>
            <a:r>
              <a:rPr lang="en-US" i="1" dirty="0">
                <a:solidFill>
                  <a:schemeClr val="bg1"/>
                </a:solidFill>
                <a:latin typeface="Calibri" pitchFamily="34" charset="0"/>
              </a:rPr>
              <a:t> </a:t>
            </a:r>
            <a:r>
              <a:rPr lang="en-US" dirty="0">
                <a:solidFill>
                  <a:schemeClr val="bg1"/>
                </a:solidFill>
                <a:latin typeface="Calibri" pitchFamily="34" charset="0"/>
              </a:rPr>
              <a:t>8, 568 (2009)</a:t>
            </a:r>
          </a:p>
        </p:txBody>
      </p:sp>
      <p:grpSp>
        <p:nvGrpSpPr>
          <p:cNvPr id="23575" name="Group 23"/>
          <p:cNvGrpSpPr>
            <a:grpSpLocks/>
          </p:cNvGrpSpPr>
          <p:nvPr/>
        </p:nvGrpSpPr>
        <p:grpSpPr bwMode="auto">
          <a:xfrm>
            <a:off x="4114801" y="3366430"/>
            <a:ext cx="5010744" cy="3497198"/>
            <a:chOff x="2206" y="1562"/>
            <a:chExt cx="3116" cy="2337"/>
          </a:xfrm>
        </p:grpSpPr>
        <p:sp>
          <p:nvSpPr>
            <p:cNvPr id="23554" name="Rectangle 163"/>
            <p:cNvSpPr>
              <a:spLocks noChangeArrowheads="1"/>
            </p:cNvSpPr>
            <p:nvPr/>
          </p:nvSpPr>
          <p:spPr bwMode="auto">
            <a:xfrm>
              <a:off x="2206" y="1562"/>
              <a:ext cx="3108" cy="2303"/>
            </a:xfrm>
            <a:prstGeom prst="rect">
              <a:avLst/>
            </a:prstGeom>
            <a:solidFill>
              <a:srgbClr val="CCFFFF">
                <a:alpha val="43921"/>
              </a:srgbClr>
            </a:solidFill>
            <a:ln w="9525">
              <a:solidFill>
                <a:schemeClr val="accent1"/>
              </a:solidFill>
              <a:miter lim="800000"/>
              <a:headEnd/>
              <a:tailEnd/>
            </a:ln>
          </p:spPr>
          <p:txBody>
            <a:bodyPr wrap="none" anchor="ctr"/>
            <a:lstStyle/>
            <a:p>
              <a:endParaRPr lang="en-US"/>
            </a:p>
          </p:txBody>
        </p:sp>
        <p:grpSp>
          <p:nvGrpSpPr>
            <p:cNvPr id="23559" name="Group 26"/>
            <p:cNvGrpSpPr>
              <a:grpSpLocks/>
            </p:cNvGrpSpPr>
            <p:nvPr/>
          </p:nvGrpSpPr>
          <p:grpSpPr bwMode="auto">
            <a:xfrm>
              <a:off x="4272" y="1680"/>
              <a:ext cx="955" cy="2058"/>
              <a:chOff x="6798762" y="3082904"/>
              <a:chExt cx="1516380" cy="3266854"/>
            </a:xfrm>
          </p:grpSpPr>
          <p:pic>
            <p:nvPicPr>
              <p:cNvPr id="23560" name="Picture 1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34312" r="80063"/>
              <a:stretch>
                <a:fillRect/>
              </a:stretch>
            </p:blipFill>
            <p:spPr bwMode="auto">
              <a:xfrm>
                <a:off x="6798762" y="3082904"/>
                <a:ext cx="1516380" cy="3256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561" name="Gruppieren 14"/>
              <p:cNvGrpSpPr>
                <a:grpSpLocks/>
              </p:cNvGrpSpPr>
              <p:nvPr/>
            </p:nvGrpSpPr>
            <p:grpSpPr bwMode="auto">
              <a:xfrm>
                <a:off x="6860067" y="4889720"/>
                <a:ext cx="1382581" cy="1460038"/>
                <a:chOff x="533400" y="4914882"/>
                <a:chExt cx="1447800" cy="1528762"/>
              </a:xfrm>
            </p:grpSpPr>
            <p:pic>
              <p:nvPicPr>
                <p:cNvPr id="23562" name="Picture 1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9775" y="5176819"/>
                  <a:ext cx="1089025"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Picture 596"/>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700000">
                  <a:off x="838200" y="5368907"/>
                  <a:ext cx="593725"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4" name="Picture 7"/>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400" y="4914882"/>
                  <a:ext cx="1447800" cy="152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596"/>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700000">
                  <a:off x="846138" y="5411769"/>
                  <a:ext cx="592137"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6" name="Picture 11"/>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6125" y="5218094"/>
                  <a:ext cx="1089025"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23567" name="Group 24"/>
            <p:cNvGrpSpPr>
              <a:grpSpLocks/>
            </p:cNvGrpSpPr>
            <p:nvPr/>
          </p:nvGrpSpPr>
          <p:grpSpPr bwMode="auto">
            <a:xfrm>
              <a:off x="2263" y="1608"/>
              <a:ext cx="2017" cy="2051"/>
              <a:chOff x="5273040" y="3245137"/>
              <a:chExt cx="3202965" cy="3256628"/>
            </a:xfrm>
          </p:grpSpPr>
          <p:pic>
            <p:nvPicPr>
              <p:cNvPr id="23568" name="Picture 1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8782" t="34312" r="71600"/>
              <a:stretch>
                <a:fillRect/>
              </a:stretch>
            </p:blipFill>
            <p:spPr bwMode="auto">
              <a:xfrm>
                <a:off x="5273040" y="3245137"/>
                <a:ext cx="731520" cy="3256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9" name="Picture 1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9075" t="34312"/>
              <a:stretch>
                <a:fillRect/>
              </a:stretch>
            </p:blipFill>
            <p:spPr bwMode="auto">
              <a:xfrm>
                <a:off x="6123914" y="3245137"/>
                <a:ext cx="2352091" cy="3256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570" name="Rectangle 54"/>
            <p:cNvSpPr>
              <a:spLocks noChangeArrowheads="1"/>
            </p:cNvSpPr>
            <p:nvPr/>
          </p:nvSpPr>
          <p:spPr bwMode="auto">
            <a:xfrm>
              <a:off x="2386" y="3698"/>
              <a:ext cx="350" cy="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200" b="1">
                  <a:ea typeface="宋体" pitchFamily="2" charset="-122"/>
                </a:rPr>
                <a:t>Expr</a:t>
              </a:r>
            </a:p>
          </p:txBody>
        </p:sp>
        <p:sp>
          <p:nvSpPr>
            <p:cNvPr id="23571" name="Rectangle 54"/>
            <p:cNvSpPr>
              <a:spLocks noChangeArrowheads="1"/>
            </p:cNvSpPr>
            <p:nvPr/>
          </p:nvSpPr>
          <p:spPr bwMode="auto">
            <a:xfrm>
              <a:off x="3188" y="3701"/>
              <a:ext cx="462"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200" b="1">
                  <a:ea typeface="宋体" pitchFamily="2" charset="-122"/>
                </a:rPr>
                <a:t>Theory</a:t>
              </a:r>
            </a:p>
          </p:txBody>
        </p:sp>
        <p:sp>
          <p:nvSpPr>
            <p:cNvPr id="23572" name="Rectangle 54"/>
            <p:cNvSpPr>
              <a:spLocks noChangeArrowheads="1"/>
            </p:cNvSpPr>
            <p:nvPr/>
          </p:nvSpPr>
          <p:spPr bwMode="auto">
            <a:xfrm>
              <a:off x="4315" y="1614"/>
              <a:ext cx="627"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200" b="1">
                  <a:ea typeface="宋体" pitchFamily="2" charset="-122"/>
                </a:rPr>
                <a:t>uncloaked</a:t>
              </a:r>
            </a:p>
          </p:txBody>
        </p:sp>
        <p:sp>
          <p:nvSpPr>
            <p:cNvPr id="23573" name="Rectangle 54"/>
            <p:cNvSpPr>
              <a:spLocks noChangeArrowheads="1"/>
            </p:cNvSpPr>
            <p:nvPr/>
          </p:nvSpPr>
          <p:spPr bwMode="auto">
            <a:xfrm>
              <a:off x="4820" y="2863"/>
              <a:ext cx="502"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sz="1200" b="1">
                  <a:ea typeface="宋体" pitchFamily="2" charset="-122"/>
                </a:rPr>
                <a:t>cloaked</a:t>
              </a:r>
            </a:p>
          </p:txBody>
        </p:sp>
      </p:grpSp>
    </p:spTree>
    <p:extLst>
      <p:ext uri="{BB962C8B-B14F-4D97-AF65-F5344CB8AC3E}">
        <p14:creationId xmlns:p14="http://schemas.microsoft.com/office/powerpoint/2010/main" val="939310024"/>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Absorption is an issue</a:t>
            </a:r>
            <a:endParaRPr lang="en-US" dirty="0"/>
          </a:p>
        </p:txBody>
      </p:sp>
      <p:sp>
        <p:nvSpPr>
          <p:cNvPr id="3" name="Content Placeholder 2"/>
          <p:cNvSpPr>
            <a:spLocks noGrp="1"/>
          </p:cNvSpPr>
          <p:nvPr>
            <p:ph idx="1"/>
          </p:nvPr>
        </p:nvSpPr>
        <p:spPr>
          <a:xfrm>
            <a:off x="381000" y="1447800"/>
            <a:ext cx="8458200" cy="4525963"/>
          </a:xfrm>
        </p:spPr>
        <p:txBody>
          <a:bodyPr>
            <a:normAutofit fontScale="92500"/>
          </a:bodyPr>
          <a:lstStyle/>
          <a:p>
            <a:r>
              <a:rPr lang="en-US" dirty="0" smtClean="0"/>
              <a:t>Always an issue if metals is used</a:t>
            </a:r>
          </a:p>
          <a:p>
            <a:pPr lvl="1"/>
            <a:r>
              <a:rPr lang="en-US" dirty="0" smtClean="0"/>
              <a:t>Loss compensation</a:t>
            </a:r>
            <a:r>
              <a:rPr lang="en-US" dirty="0"/>
              <a:t> </a:t>
            </a:r>
            <a:r>
              <a:rPr lang="en-US" dirty="0" smtClean="0"/>
              <a:t>by gain has been demonstrated*</a:t>
            </a:r>
          </a:p>
          <a:p>
            <a:r>
              <a:rPr lang="en-US" dirty="0" smtClean="0"/>
              <a:t>Use dielectrics to do “</a:t>
            </a:r>
            <a:r>
              <a:rPr lang="en-US" dirty="0" err="1" smtClean="0"/>
              <a:t>metamaterials</a:t>
            </a:r>
            <a:r>
              <a:rPr lang="en-US" dirty="0" smtClean="0"/>
              <a:t>”: How far can we go?</a:t>
            </a:r>
          </a:p>
          <a:p>
            <a:pPr lvl="1"/>
            <a:r>
              <a:rPr lang="en-US" dirty="0" smtClean="0"/>
              <a:t>Most </a:t>
            </a:r>
            <a:r>
              <a:rPr lang="en-US" dirty="0" err="1" smtClean="0"/>
              <a:t>metamaterials</a:t>
            </a:r>
            <a:r>
              <a:rPr lang="en-US" dirty="0" smtClean="0"/>
              <a:t> can be viewed as metallic photonic crystals</a:t>
            </a:r>
          </a:p>
          <a:p>
            <a:pPr lvl="1"/>
            <a:r>
              <a:rPr lang="en-US" dirty="0" smtClean="0"/>
              <a:t>Dielectric photonic crystals: </a:t>
            </a:r>
          </a:p>
          <a:p>
            <a:pPr lvl="2"/>
            <a:r>
              <a:rPr lang="en-US" dirty="0" smtClean="0">
                <a:solidFill>
                  <a:srgbClr val="FF0000"/>
                </a:solidFill>
              </a:rPr>
              <a:t>Design dispersions and use effective medium theory to get effective </a:t>
            </a:r>
            <a:r>
              <a:rPr lang="el-GR" dirty="0" smtClean="0">
                <a:solidFill>
                  <a:srgbClr val="FF0000"/>
                </a:solidFill>
              </a:rPr>
              <a:t>ε</a:t>
            </a:r>
            <a:r>
              <a:rPr lang="en-US" dirty="0" smtClean="0">
                <a:solidFill>
                  <a:srgbClr val="FF0000"/>
                </a:solidFill>
              </a:rPr>
              <a:t> and </a:t>
            </a:r>
            <a:r>
              <a:rPr lang="el-GR" dirty="0" smtClean="0">
                <a:solidFill>
                  <a:srgbClr val="FF0000"/>
                </a:solidFill>
              </a:rPr>
              <a:t>µ</a:t>
            </a:r>
            <a:endParaRPr lang="en-US" dirty="0" smtClean="0">
              <a:solidFill>
                <a:srgbClr val="FF0000"/>
              </a:solidFill>
            </a:endParaRPr>
          </a:p>
          <a:p>
            <a:pPr lvl="2"/>
            <a:r>
              <a:rPr lang="en-US" dirty="0" smtClean="0">
                <a:solidFill>
                  <a:srgbClr val="FF0000"/>
                </a:solidFill>
              </a:rPr>
              <a:t>Example: use dielectric photonic crystals to get </a:t>
            </a:r>
            <a:r>
              <a:rPr lang="el-GR" dirty="0" smtClean="0">
                <a:solidFill>
                  <a:srgbClr val="FF0000"/>
                </a:solidFill>
              </a:rPr>
              <a:t>ε</a:t>
            </a:r>
            <a:r>
              <a:rPr lang="en-US" dirty="0" smtClean="0">
                <a:solidFill>
                  <a:srgbClr val="FF0000"/>
                </a:solidFill>
              </a:rPr>
              <a:t>=</a:t>
            </a:r>
            <a:r>
              <a:rPr lang="el-GR" dirty="0" smtClean="0">
                <a:solidFill>
                  <a:srgbClr val="FF0000"/>
                </a:solidFill>
              </a:rPr>
              <a:t>µ</a:t>
            </a:r>
            <a:r>
              <a:rPr lang="en-US" dirty="0" smtClean="0">
                <a:solidFill>
                  <a:srgbClr val="FF0000"/>
                </a:solidFill>
              </a:rPr>
              <a:t>=0</a:t>
            </a:r>
            <a:endParaRPr lang="en-US" dirty="0"/>
          </a:p>
        </p:txBody>
      </p:sp>
      <p:sp>
        <p:nvSpPr>
          <p:cNvPr id="4" name="TextBox 3"/>
          <p:cNvSpPr txBox="1"/>
          <p:nvPr/>
        </p:nvSpPr>
        <p:spPr>
          <a:xfrm>
            <a:off x="381000" y="6400800"/>
            <a:ext cx="7315200" cy="369332"/>
          </a:xfrm>
          <a:prstGeom prst="rect">
            <a:avLst/>
          </a:prstGeom>
          <a:noFill/>
        </p:spPr>
        <p:txBody>
          <a:bodyPr wrap="square" rtlCol="0">
            <a:spAutoFit/>
          </a:bodyPr>
          <a:lstStyle/>
          <a:p>
            <a:r>
              <a:rPr lang="en-US" dirty="0" smtClean="0"/>
              <a:t>* See, e.g. </a:t>
            </a:r>
            <a:r>
              <a:rPr lang="en-US" dirty="0" err="1" smtClean="0"/>
              <a:t>Shalaev</a:t>
            </a:r>
            <a:r>
              <a:rPr lang="en-US" dirty="0" smtClean="0"/>
              <a:t> group, detailed analysis by </a:t>
            </a:r>
            <a:r>
              <a:rPr lang="en-US" dirty="0" err="1" smtClean="0"/>
              <a:t>Soukoulis</a:t>
            </a:r>
            <a:r>
              <a:rPr lang="en-US" dirty="0" smtClean="0"/>
              <a:t> et al, Hess et al….</a:t>
            </a:r>
            <a:endParaRPr lang="en-US" dirty="0"/>
          </a:p>
        </p:txBody>
      </p:sp>
    </p:spTree>
    <p:extLst>
      <p:ext uri="{BB962C8B-B14F-4D97-AF65-F5344CB8AC3E}">
        <p14:creationId xmlns:p14="http://schemas.microsoft.com/office/powerpoint/2010/main" val="31818573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304800" y="609600"/>
            <a:ext cx="2514600" cy="2286000"/>
          </a:xfrm>
        </p:spPr>
        <p:txBody>
          <a:bodyPr/>
          <a:lstStyle/>
          <a:p>
            <a:pPr eaLnBrk="1" hangingPunct="1"/>
            <a:r>
              <a:rPr lang="en-US" smtClean="0"/>
              <a:t>Cloak an</a:t>
            </a:r>
            <a:br>
              <a:rPr lang="en-US" smtClean="0"/>
            </a:br>
            <a:r>
              <a:rPr lang="en-US" smtClean="0"/>
              <a:t>Interior</a:t>
            </a:r>
            <a:br>
              <a:rPr lang="en-US" smtClean="0"/>
            </a:br>
            <a:r>
              <a:rPr lang="en-US" smtClean="0"/>
              <a:t>Domain</a:t>
            </a:r>
          </a:p>
        </p:txBody>
      </p:sp>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6575" y="152400"/>
            <a:ext cx="6067425" cy="364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2" name="Rectangle 4"/>
          <p:cNvSpPr>
            <a:spLocks noChangeArrowheads="1"/>
          </p:cNvSpPr>
          <p:nvPr/>
        </p:nvSpPr>
        <p:spPr bwMode="auto">
          <a:xfrm>
            <a:off x="4514850" y="0"/>
            <a:ext cx="4629150" cy="36671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p>
            <a:pPr defTabSz="457200"/>
            <a:r>
              <a:rPr lang="en-US">
                <a:solidFill>
                  <a:schemeClr val="bg1"/>
                </a:solidFill>
              </a:rPr>
              <a:t>Pendry, Schurig and Smith, Science, (2006)</a:t>
            </a:r>
          </a:p>
        </p:txBody>
      </p:sp>
      <p:sp>
        <p:nvSpPr>
          <p:cNvPr id="12293" name="Text Box 5"/>
          <p:cNvSpPr txBox="1">
            <a:spLocks noChangeArrowheads="1"/>
          </p:cNvSpPr>
          <p:nvPr/>
        </p:nvSpPr>
        <p:spPr bwMode="auto">
          <a:xfrm>
            <a:off x="355600" y="3636963"/>
            <a:ext cx="8153400" cy="203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800">
                <a:solidFill>
                  <a:schemeClr val="accent2"/>
                </a:solidFill>
              </a:rPr>
              <a:t>Positive index metamaterial guides light “around” an enclosed domain:</a:t>
            </a:r>
          </a:p>
          <a:p>
            <a:pPr eaLnBrk="1" hangingPunct="1">
              <a:spcBef>
                <a:spcPct val="50000"/>
              </a:spcBef>
            </a:pPr>
            <a:r>
              <a:rPr lang="en-US" sz="2400">
                <a:solidFill>
                  <a:srgbClr val="006600"/>
                </a:solidFill>
              </a:rPr>
              <a:t>-  Cloaks anything inside that cloaking shell</a:t>
            </a:r>
          </a:p>
          <a:p>
            <a:pPr eaLnBrk="1" hangingPunct="1">
              <a:spcBef>
                <a:spcPct val="50000"/>
              </a:spcBef>
            </a:pPr>
            <a:r>
              <a:rPr lang="en-US" sz="2400">
                <a:solidFill>
                  <a:srgbClr val="006600"/>
                </a:solidFill>
              </a:rPr>
              <a:t>-  The cloaked object is surrounded by the cloak</a:t>
            </a:r>
          </a:p>
        </p:txBody>
      </p:sp>
      <p:sp>
        <p:nvSpPr>
          <p:cNvPr id="18438" name="Text Box 6"/>
          <p:cNvSpPr txBox="1">
            <a:spLocks noChangeArrowheads="1"/>
          </p:cNvSpPr>
          <p:nvPr/>
        </p:nvSpPr>
        <p:spPr bwMode="auto">
          <a:xfrm>
            <a:off x="152400" y="5867400"/>
            <a:ext cx="8458200" cy="86677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500">
                <a:solidFill>
                  <a:schemeClr val="bg1"/>
                </a:solidFill>
              </a:rPr>
              <a:t>Can we do cloaking at a distance: Cloak does not encircle object ?</a:t>
            </a:r>
          </a:p>
        </p:txBody>
      </p:sp>
    </p:spTree>
    <p:extLst>
      <p:ext uri="{BB962C8B-B14F-4D97-AF65-F5344CB8AC3E}">
        <p14:creationId xmlns:p14="http://schemas.microsoft.com/office/powerpoint/2010/main" val="15477773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8438"/>
                                        </p:tgtEl>
                                        <p:attrNameLst>
                                          <p:attrName>style.visibility</p:attrName>
                                        </p:attrNameLst>
                                      </p:cBhvr>
                                      <p:to>
                                        <p:strVal val="visible"/>
                                      </p:to>
                                    </p:set>
                                    <p:animEffect transition="in" filter="blinds(horizontal)">
                                      <p:cBhvr>
                                        <p:cTn id="7" dur="500"/>
                                        <p:tgtEl>
                                          <p:spTgt spid="18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3"/>
          <p:cNvSpPr>
            <a:spLocks noGrp="1" noChangeArrowheads="1"/>
          </p:cNvSpPr>
          <p:nvPr>
            <p:ph type="title"/>
          </p:nvPr>
        </p:nvSpPr>
        <p:spPr>
          <a:noFill/>
          <a:extLst>
            <a:ext uri="{909E8E84-426E-40DD-AFC4-6F175D3DCCD1}">
              <a14:hiddenFill xmlns:a14="http://schemas.microsoft.com/office/drawing/2010/main">
                <a:solidFill>
                  <a:schemeClr val="accent1"/>
                </a:solidFill>
              </a14:hiddenFill>
            </a:ext>
          </a:extLst>
        </p:spPr>
        <p:txBody>
          <a:bodyPr/>
          <a:lstStyle/>
          <a:p>
            <a:pPr eaLnBrk="1" hangingPunct="1"/>
            <a:r>
              <a:rPr lang="en-US" sz="3600" dirty="0" smtClean="0">
                <a:solidFill>
                  <a:srgbClr val="FF3300"/>
                </a:solidFill>
                <a:ea typeface="宋体" pitchFamily="2" charset="-122"/>
              </a:rPr>
              <a:t>II: Another</a:t>
            </a:r>
            <a:r>
              <a:rPr lang="en-US" altLang="zh-CN" sz="3600" dirty="0" smtClean="0">
                <a:solidFill>
                  <a:srgbClr val="FF3300"/>
                </a:solidFill>
                <a:ea typeface="宋体" pitchFamily="2" charset="-122"/>
              </a:rPr>
              <a:t> </a:t>
            </a:r>
            <a:r>
              <a:rPr lang="en-US" sz="3600" dirty="0" smtClean="0">
                <a:solidFill>
                  <a:srgbClr val="FF3300"/>
                </a:solidFill>
                <a:ea typeface="宋体" pitchFamily="2" charset="-122"/>
              </a:rPr>
              <a:t>way of “cloaking”</a:t>
            </a:r>
            <a:r>
              <a:rPr lang="en-US" dirty="0" smtClean="0">
                <a:ea typeface="宋体" pitchFamily="2" charset="-122"/>
              </a:rPr>
              <a:t> </a:t>
            </a:r>
          </a:p>
        </p:txBody>
      </p:sp>
      <p:sp>
        <p:nvSpPr>
          <p:cNvPr id="13315" name="Line 4"/>
          <p:cNvSpPr>
            <a:spLocks noChangeShapeType="1"/>
          </p:cNvSpPr>
          <p:nvPr/>
        </p:nvSpPr>
        <p:spPr bwMode="auto">
          <a:xfrm>
            <a:off x="1600200" y="3962400"/>
            <a:ext cx="1600200" cy="304800"/>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16" name="AutoShape 5"/>
          <p:cNvSpPr>
            <a:spLocks noChangeArrowheads="1"/>
          </p:cNvSpPr>
          <p:nvPr/>
        </p:nvSpPr>
        <p:spPr bwMode="auto">
          <a:xfrm>
            <a:off x="3657600" y="4114800"/>
            <a:ext cx="609600" cy="685800"/>
          </a:xfrm>
          <a:prstGeom prst="smileyFace">
            <a:avLst>
              <a:gd name="adj" fmla="val 4653"/>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267270" name="Line 6"/>
          <p:cNvSpPr>
            <a:spLocks noChangeShapeType="1"/>
          </p:cNvSpPr>
          <p:nvPr/>
        </p:nvSpPr>
        <p:spPr bwMode="auto">
          <a:xfrm flipV="1">
            <a:off x="4267200" y="3429000"/>
            <a:ext cx="685800" cy="685800"/>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271" name="Line 7"/>
          <p:cNvSpPr>
            <a:spLocks noChangeShapeType="1"/>
          </p:cNvSpPr>
          <p:nvPr/>
        </p:nvSpPr>
        <p:spPr bwMode="auto">
          <a:xfrm>
            <a:off x="4419600" y="4495800"/>
            <a:ext cx="914400" cy="0"/>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272" name="Line 8"/>
          <p:cNvSpPr>
            <a:spLocks noChangeShapeType="1"/>
          </p:cNvSpPr>
          <p:nvPr/>
        </p:nvSpPr>
        <p:spPr bwMode="auto">
          <a:xfrm>
            <a:off x="4114800" y="4953000"/>
            <a:ext cx="304800" cy="914400"/>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0" name="AutoShape 9"/>
          <p:cNvSpPr>
            <a:spLocks noChangeArrowheads="1"/>
          </p:cNvSpPr>
          <p:nvPr/>
        </p:nvSpPr>
        <p:spPr bwMode="auto">
          <a:xfrm>
            <a:off x="5105400" y="2895600"/>
            <a:ext cx="533400" cy="609600"/>
          </a:xfrm>
          <a:prstGeom prst="smileyFace">
            <a:avLst>
              <a:gd name="adj" fmla="val 4653"/>
            </a:avLst>
          </a:prstGeom>
          <a:solidFill>
            <a:srgbClr val="FF00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267274" name="AutoShape 10"/>
          <p:cNvSpPr>
            <a:spLocks noChangeArrowheads="1"/>
          </p:cNvSpPr>
          <p:nvPr/>
        </p:nvSpPr>
        <p:spPr bwMode="auto">
          <a:xfrm>
            <a:off x="3352800" y="5105400"/>
            <a:ext cx="1295400" cy="609600"/>
          </a:xfrm>
          <a:prstGeom prst="roundRect">
            <a:avLst>
              <a:gd name="adj" fmla="val 16667"/>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267275" name="Text Box 11"/>
          <p:cNvSpPr txBox="1">
            <a:spLocks noChangeArrowheads="1"/>
          </p:cNvSpPr>
          <p:nvPr/>
        </p:nvSpPr>
        <p:spPr bwMode="auto">
          <a:xfrm>
            <a:off x="3429000" y="5105400"/>
            <a:ext cx="1136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Cloaking </a:t>
            </a:r>
          </a:p>
          <a:p>
            <a:pPr eaLnBrk="1" hangingPunct="1"/>
            <a:r>
              <a:rPr lang="en-US"/>
              <a:t>device</a:t>
            </a:r>
          </a:p>
        </p:txBody>
      </p:sp>
      <p:sp>
        <p:nvSpPr>
          <p:cNvPr id="267276" name="Line 12"/>
          <p:cNvSpPr>
            <a:spLocks noChangeShapeType="1"/>
          </p:cNvSpPr>
          <p:nvPr/>
        </p:nvSpPr>
        <p:spPr bwMode="auto">
          <a:xfrm>
            <a:off x="4648200" y="4572000"/>
            <a:ext cx="1219200" cy="228600"/>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277" name="Text Box 13"/>
          <p:cNvSpPr txBox="1">
            <a:spLocks noChangeArrowheads="1"/>
          </p:cNvSpPr>
          <p:nvPr/>
        </p:nvSpPr>
        <p:spPr bwMode="auto">
          <a:xfrm>
            <a:off x="5594350" y="3062288"/>
            <a:ext cx="1035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Can see</a:t>
            </a:r>
          </a:p>
        </p:txBody>
      </p:sp>
      <p:sp>
        <p:nvSpPr>
          <p:cNvPr id="267278" name="Text Box 14"/>
          <p:cNvSpPr txBox="1">
            <a:spLocks noChangeArrowheads="1"/>
          </p:cNvSpPr>
          <p:nvPr/>
        </p:nvSpPr>
        <p:spPr bwMode="auto">
          <a:xfrm>
            <a:off x="5632450" y="3062288"/>
            <a:ext cx="1149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Can’t see</a:t>
            </a:r>
          </a:p>
        </p:txBody>
      </p:sp>
      <p:sp>
        <p:nvSpPr>
          <p:cNvPr id="13326" name="Text Box 15"/>
          <p:cNvSpPr txBox="1">
            <a:spLocks noChangeArrowheads="1"/>
          </p:cNvSpPr>
          <p:nvPr/>
        </p:nvSpPr>
        <p:spPr bwMode="auto">
          <a:xfrm>
            <a:off x="1219200" y="3465513"/>
            <a:ext cx="1581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Incident wave</a:t>
            </a:r>
          </a:p>
        </p:txBody>
      </p:sp>
      <p:sp>
        <p:nvSpPr>
          <p:cNvPr id="267280" name="Text Box 16"/>
          <p:cNvSpPr txBox="1">
            <a:spLocks noChangeArrowheads="1"/>
          </p:cNvSpPr>
          <p:nvPr/>
        </p:nvSpPr>
        <p:spPr bwMode="auto">
          <a:xfrm>
            <a:off x="4892675" y="5294313"/>
            <a:ext cx="284797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“Cancels” all the</a:t>
            </a:r>
          </a:p>
          <a:p>
            <a:pPr eaLnBrk="1" hangingPunct="1"/>
            <a:r>
              <a:rPr lang="en-US"/>
              <a:t> outgoing scattered waves</a:t>
            </a:r>
          </a:p>
        </p:txBody>
      </p:sp>
      <p:sp>
        <p:nvSpPr>
          <p:cNvPr id="267281" name="Line 17"/>
          <p:cNvSpPr>
            <a:spLocks noChangeShapeType="1"/>
          </p:cNvSpPr>
          <p:nvPr/>
        </p:nvSpPr>
        <p:spPr bwMode="auto">
          <a:xfrm flipH="1" flipV="1">
            <a:off x="3124200" y="3429000"/>
            <a:ext cx="609600" cy="685800"/>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282" name="Line 18"/>
          <p:cNvSpPr>
            <a:spLocks noChangeShapeType="1"/>
          </p:cNvSpPr>
          <p:nvPr/>
        </p:nvSpPr>
        <p:spPr bwMode="auto">
          <a:xfrm flipH="1">
            <a:off x="2667000" y="4648200"/>
            <a:ext cx="914400" cy="228600"/>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283" name="Text Box 19"/>
          <p:cNvSpPr txBox="1">
            <a:spLocks noChangeArrowheads="1"/>
          </p:cNvSpPr>
          <p:nvPr/>
        </p:nvSpPr>
        <p:spPr bwMode="auto">
          <a:xfrm>
            <a:off x="4572000" y="3824288"/>
            <a:ext cx="18732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Scattered waves</a:t>
            </a:r>
          </a:p>
        </p:txBody>
      </p:sp>
      <p:sp>
        <p:nvSpPr>
          <p:cNvPr id="13331" name="Rectangle 20"/>
          <p:cNvSpPr>
            <a:spLocks/>
          </p:cNvSpPr>
          <p:nvPr/>
        </p:nvSpPr>
        <p:spPr bwMode="auto">
          <a:xfrm>
            <a:off x="457200" y="1600200"/>
            <a:ext cx="8075613"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0" hangingPunct="0">
              <a:spcBef>
                <a:spcPct val="20000"/>
              </a:spcBef>
              <a:buFont typeface="Arial" charset="0"/>
              <a:buChar char="•"/>
            </a:pPr>
            <a:r>
              <a:rPr lang="en-US" sz="2600">
                <a:latin typeface="Calibri" pitchFamily="34" charset="0"/>
              </a:rPr>
              <a:t>Cloaking at a distance, possible?</a:t>
            </a:r>
          </a:p>
        </p:txBody>
      </p:sp>
      <p:sp>
        <p:nvSpPr>
          <p:cNvPr id="267285" name="Line 21"/>
          <p:cNvSpPr>
            <a:spLocks noChangeShapeType="1"/>
          </p:cNvSpPr>
          <p:nvPr/>
        </p:nvSpPr>
        <p:spPr bwMode="auto">
          <a:xfrm flipV="1">
            <a:off x="3924300" y="4797425"/>
            <a:ext cx="0" cy="215900"/>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7286" name="Line 22"/>
          <p:cNvSpPr>
            <a:spLocks noChangeShapeType="1"/>
          </p:cNvSpPr>
          <p:nvPr/>
        </p:nvSpPr>
        <p:spPr bwMode="auto">
          <a:xfrm>
            <a:off x="4035425" y="4837113"/>
            <a:ext cx="0" cy="215900"/>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8110441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72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7275"/>
                                        </p:tgtEl>
                                        <p:attrNameLst>
                                          <p:attrName>style.visibility</p:attrName>
                                        </p:attrNameLst>
                                      </p:cBhvr>
                                      <p:to>
                                        <p:strVal val="visible"/>
                                      </p:to>
                                    </p:set>
                                  </p:childTnLst>
                                </p:cTn>
                              </p:par>
                              <p:par>
                                <p:cTn id="9" presetID="3" presetClass="exit" presetSubtype="10" fill="hold" grpId="0" nodeType="withEffect">
                                  <p:stCondLst>
                                    <p:cond delay="0"/>
                                  </p:stCondLst>
                                  <p:childTnLst>
                                    <p:animEffect transition="out" filter="blinds(horizontal)">
                                      <p:cBhvr>
                                        <p:cTn id="10" dur="500"/>
                                        <p:tgtEl>
                                          <p:spTgt spid="267271"/>
                                        </p:tgtEl>
                                      </p:cBhvr>
                                    </p:animEffect>
                                    <p:set>
                                      <p:cBhvr>
                                        <p:cTn id="11" dur="1" fill="hold">
                                          <p:stCondLst>
                                            <p:cond delay="499"/>
                                          </p:stCondLst>
                                        </p:cTn>
                                        <p:tgtEl>
                                          <p:spTgt spid="267271"/>
                                        </p:tgtEl>
                                        <p:attrNameLst>
                                          <p:attrName>style.visibility</p:attrName>
                                        </p:attrNameLst>
                                      </p:cBhvr>
                                      <p:to>
                                        <p:strVal val="hidden"/>
                                      </p:to>
                                    </p:set>
                                  </p:childTnLst>
                                </p:cTn>
                              </p:par>
                              <p:par>
                                <p:cTn id="12" presetID="3" presetClass="exit" presetSubtype="10" fill="hold" grpId="0" nodeType="withEffect">
                                  <p:stCondLst>
                                    <p:cond delay="0"/>
                                  </p:stCondLst>
                                  <p:childTnLst>
                                    <p:animEffect transition="out" filter="blinds(horizontal)">
                                      <p:cBhvr>
                                        <p:cTn id="13" dur="500"/>
                                        <p:tgtEl>
                                          <p:spTgt spid="267270"/>
                                        </p:tgtEl>
                                      </p:cBhvr>
                                    </p:animEffect>
                                    <p:set>
                                      <p:cBhvr>
                                        <p:cTn id="14" dur="1" fill="hold">
                                          <p:stCondLst>
                                            <p:cond delay="499"/>
                                          </p:stCondLst>
                                        </p:cTn>
                                        <p:tgtEl>
                                          <p:spTgt spid="267270"/>
                                        </p:tgtEl>
                                        <p:attrNameLst>
                                          <p:attrName>style.visibility</p:attrName>
                                        </p:attrNameLst>
                                      </p:cBhvr>
                                      <p:to>
                                        <p:strVal val="hidden"/>
                                      </p:to>
                                    </p:set>
                                  </p:childTnLst>
                                </p:cTn>
                              </p:par>
                              <p:par>
                                <p:cTn id="15" presetID="3" presetClass="exit" presetSubtype="10" fill="hold" grpId="0" nodeType="withEffect">
                                  <p:stCondLst>
                                    <p:cond delay="0"/>
                                  </p:stCondLst>
                                  <p:childTnLst>
                                    <p:animEffect transition="out" filter="blinds(horizontal)">
                                      <p:cBhvr>
                                        <p:cTn id="16" dur="500"/>
                                        <p:tgtEl>
                                          <p:spTgt spid="267272"/>
                                        </p:tgtEl>
                                      </p:cBhvr>
                                    </p:animEffect>
                                    <p:set>
                                      <p:cBhvr>
                                        <p:cTn id="17" dur="1" fill="hold">
                                          <p:stCondLst>
                                            <p:cond delay="499"/>
                                          </p:stCondLst>
                                        </p:cTn>
                                        <p:tgtEl>
                                          <p:spTgt spid="267272"/>
                                        </p:tgtEl>
                                        <p:attrNameLst>
                                          <p:attrName>style.visibility</p:attrName>
                                        </p:attrNameLst>
                                      </p:cBhvr>
                                      <p:to>
                                        <p:strVal val="hidden"/>
                                      </p:to>
                                    </p:set>
                                  </p:childTnLst>
                                </p:cTn>
                              </p:par>
                              <p:par>
                                <p:cTn id="18" presetID="3" presetClass="exit" presetSubtype="10" fill="hold" grpId="0" nodeType="withEffect">
                                  <p:stCondLst>
                                    <p:cond delay="0"/>
                                  </p:stCondLst>
                                  <p:childTnLst>
                                    <p:animEffect transition="out" filter="blinds(horizontal)">
                                      <p:cBhvr>
                                        <p:cTn id="19" dur="500"/>
                                        <p:tgtEl>
                                          <p:spTgt spid="267281"/>
                                        </p:tgtEl>
                                      </p:cBhvr>
                                    </p:animEffect>
                                    <p:set>
                                      <p:cBhvr>
                                        <p:cTn id="20" dur="1" fill="hold">
                                          <p:stCondLst>
                                            <p:cond delay="499"/>
                                          </p:stCondLst>
                                        </p:cTn>
                                        <p:tgtEl>
                                          <p:spTgt spid="267281"/>
                                        </p:tgtEl>
                                        <p:attrNameLst>
                                          <p:attrName>style.visibility</p:attrName>
                                        </p:attrNameLst>
                                      </p:cBhvr>
                                      <p:to>
                                        <p:strVal val="hidden"/>
                                      </p:to>
                                    </p:set>
                                  </p:childTnLst>
                                </p:cTn>
                              </p:par>
                              <p:par>
                                <p:cTn id="21" presetID="3" presetClass="exit" presetSubtype="10" fill="hold" grpId="0" nodeType="withEffect">
                                  <p:stCondLst>
                                    <p:cond delay="0"/>
                                  </p:stCondLst>
                                  <p:childTnLst>
                                    <p:animEffect transition="out" filter="blinds(horizontal)">
                                      <p:cBhvr>
                                        <p:cTn id="22" dur="500"/>
                                        <p:tgtEl>
                                          <p:spTgt spid="267282"/>
                                        </p:tgtEl>
                                      </p:cBhvr>
                                    </p:animEffect>
                                    <p:set>
                                      <p:cBhvr>
                                        <p:cTn id="23" dur="1" fill="hold">
                                          <p:stCondLst>
                                            <p:cond delay="499"/>
                                          </p:stCondLst>
                                        </p:cTn>
                                        <p:tgtEl>
                                          <p:spTgt spid="267282"/>
                                        </p:tgtEl>
                                        <p:attrNameLst>
                                          <p:attrName>style.visibility</p:attrName>
                                        </p:attrNameLst>
                                      </p:cBhvr>
                                      <p:to>
                                        <p:strVal val="hidden"/>
                                      </p:to>
                                    </p:set>
                                  </p:childTnLst>
                                </p:cTn>
                              </p:par>
                              <p:par>
                                <p:cTn id="24" presetID="3" presetClass="entr" presetSubtype="10" fill="hold" grpId="0" nodeType="withEffect">
                                  <p:stCondLst>
                                    <p:cond delay="0"/>
                                  </p:stCondLst>
                                  <p:childTnLst>
                                    <p:set>
                                      <p:cBhvr>
                                        <p:cTn id="25" dur="1" fill="hold">
                                          <p:stCondLst>
                                            <p:cond delay="0"/>
                                          </p:stCondLst>
                                        </p:cTn>
                                        <p:tgtEl>
                                          <p:spTgt spid="267276"/>
                                        </p:tgtEl>
                                        <p:attrNameLst>
                                          <p:attrName>style.visibility</p:attrName>
                                        </p:attrNameLst>
                                      </p:cBhvr>
                                      <p:to>
                                        <p:strVal val="visible"/>
                                      </p:to>
                                    </p:set>
                                    <p:animEffect transition="in" filter="blinds(horizontal)">
                                      <p:cBhvr>
                                        <p:cTn id="26" dur="500"/>
                                        <p:tgtEl>
                                          <p:spTgt spid="267276"/>
                                        </p:tgtEl>
                                      </p:cBhvr>
                                    </p:animEffect>
                                  </p:childTnLst>
                                </p:cTn>
                              </p:par>
                              <p:par>
                                <p:cTn id="27" presetID="3" presetClass="exit" presetSubtype="10" fill="hold" grpId="0" nodeType="withEffect">
                                  <p:stCondLst>
                                    <p:cond delay="0"/>
                                  </p:stCondLst>
                                  <p:childTnLst>
                                    <p:animEffect transition="out" filter="blinds(horizontal)">
                                      <p:cBhvr>
                                        <p:cTn id="28" dur="500"/>
                                        <p:tgtEl>
                                          <p:spTgt spid="267277"/>
                                        </p:tgtEl>
                                      </p:cBhvr>
                                    </p:animEffect>
                                    <p:set>
                                      <p:cBhvr>
                                        <p:cTn id="29" dur="1" fill="hold">
                                          <p:stCondLst>
                                            <p:cond delay="499"/>
                                          </p:stCondLst>
                                        </p:cTn>
                                        <p:tgtEl>
                                          <p:spTgt spid="267277"/>
                                        </p:tgtEl>
                                        <p:attrNameLst>
                                          <p:attrName>style.visibility</p:attrName>
                                        </p:attrNameLst>
                                      </p:cBhvr>
                                      <p:to>
                                        <p:strVal val="hidden"/>
                                      </p:to>
                                    </p:set>
                                  </p:childTnLst>
                                </p:cTn>
                              </p:par>
                              <p:par>
                                <p:cTn id="30" presetID="1" presetClass="entr" presetSubtype="0" fill="hold" grpId="0" nodeType="withEffect">
                                  <p:stCondLst>
                                    <p:cond delay="0"/>
                                  </p:stCondLst>
                                  <p:childTnLst>
                                    <p:set>
                                      <p:cBhvr>
                                        <p:cTn id="31" dur="1" fill="hold">
                                          <p:stCondLst>
                                            <p:cond delay="0"/>
                                          </p:stCondLst>
                                        </p:cTn>
                                        <p:tgtEl>
                                          <p:spTgt spid="267278"/>
                                        </p:tgtEl>
                                        <p:attrNameLst>
                                          <p:attrName>style.visibility</p:attrName>
                                        </p:attrNameLst>
                                      </p:cBhvr>
                                      <p:to>
                                        <p:strVal val="visible"/>
                                      </p:to>
                                    </p:set>
                                  </p:childTnLst>
                                </p:cTn>
                              </p:par>
                              <p:par>
                                <p:cTn id="32" presetID="3" presetClass="entr" presetSubtype="10" fill="hold" grpId="0" nodeType="withEffect">
                                  <p:stCondLst>
                                    <p:cond delay="0"/>
                                  </p:stCondLst>
                                  <p:childTnLst>
                                    <p:set>
                                      <p:cBhvr>
                                        <p:cTn id="33" dur="1" fill="hold">
                                          <p:stCondLst>
                                            <p:cond delay="0"/>
                                          </p:stCondLst>
                                        </p:cTn>
                                        <p:tgtEl>
                                          <p:spTgt spid="267280"/>
                                        </p:tgtEl>
                                        <p:attrNameLst>
                                          <p:attrName>style.visibility</p:attrName>
                                        </p:attrNameLst>
                                      </p:cBhvr>
                                      <p:to>
                                        <p:strVal val="visible"/>
                                      </p:to>
                                    </p:set>
                                    <p:animEffect transition="in" filter="blinds(horizontal)">
                                      <p:cBhvr>
                                        <p:cTn id="34" dur="500"/>
                                        <p:tgtEl>
                                          <p:spTgt spid="267280"/>
                                        </p:tgtEl>
                                      </p:cBhvr>
                                    </p:animEffect>
                                  </p:childTnLst>
                                </p:cTn>
                              </p:par>
                              <p:par>
                                <p:cTn id="35" presetID="3" presetClass="exit" presetSubtype="10" fill="hold" grpId="0" nodeType="withEffect">
                                  <p:stCondLst>
                                    <p:cond delay="0"/>
                                  </p:stCondLst>
                                  <p:childTnLst>
                                    <p:animEffect transition="out" filter="blinds(horizontal)">
                                      <p:cBhvr>
                                        <p:cTn id="36" dur="500"/>
                                        <p:tgtEl>
                                          <p:spTgt spid="267283"/>
                                        </p:tgtEl>
                                      </p:cBhvr>
                                    </p:animEffect>
                                    <p:set>
                                      <p:cBhvr>
                                        <p:cTn id="37" dur="1" fill="hold">
                                          <p:stCondLst>
                                            <p:cond delay="499"/>
                                          </p:stCondLst>
                                        </p:cTn>
                                        <p:tgtEl>
                                          <p:spTgt spid="267283"/>
                                        </p:tgtEl>
                                        <p:attrNameLst>
                                          <p:attrName>style.visibility</p:attrName>
                                        </p:attrNameLst>
                                      </p:cBhvr>
                                      <p:to>
                                        <p:strVal val="hidden"/>
                                      </p:to>
                                    </p:set>
                                  </p:childTnLst>
                                </p:cTn>
                              </p:par>
                              <p:par>
                                <p:cTn id="38" presetID="3" presetClass="entr" presetSubtype="10" fill="hold" grpId="0" nodeType="withEffect">
                                  <p:stCondLst>
                                    <p:cond delay="0"/>
                                  </p:stCondLst>
                                  <p:childTnLst>
                                    <p:set>
                                      <p:cBhvr>
                                        <p:cTn id="39" dur="1" fill="hold">
                                          <p:stCondLst>
                                            <p:cond delay="0"/>
                                          </p:stCondLst>
                                        </p:cTn>
                                        <p:tgtEl>
                                          <p:spTgt spid="267286"/>
                                        </p:tgtEl>
                                        <p:attrNameLst>
                                          <p:attrName>style.visibility</p:attrName>
                                        </p:attrNameLst>
                                      </p:cBhvr>
                                      <p:to>
                                        <p:strVal val="visible"/>
                                      </p:to>
                                    </p:set>
                                    <p:animEffect transition="in" filter="blinds(horizontal)">
                                      <p:cBhvr>
                                        <p:cTn id="40" dur="500"/>
                                        <p:tgtEl>
                                          <p:spTgt spid="267286"/>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267285"/>
                                        </p:tgtEl>
                                        <p:attrNameLst>
                                          <p:attrName>style.visibility</p:attrName>
                                        </p:attrNameLst>
                                      </p:cBhvr>
                                      <p:to>
                                        <p:strVal val="visible"/>
                                      </p:to>
                                    </p:set>
                                    <p:animEffect transition="in" filter="blinds(horizontal)">
                                      <p:cBhvr>
                                        <p:cTn id="43" dur="500"/>
                                        <p:tgtEl>
                                          <p:spTgt spid="267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70" grpId="0" animBg="1"/>
      <p:bldP spid="267271" grpId="0" animBg="1"/>
      <p:bldP spid="267272" grpId="0" animBg="1"/>
      <p:bldP spid="267274" grpId="0" animBg="1"/>
      <p:bldP spid="267275" grpId="0"/>
      <p:bldP spid="267276" grpId="0" animBg="1"/>
      <p:bldP spid="267277" grpId="0"/>
      <p:bldP spid="267278" grpId="0"/>
      <p:bldP spid="267280" grpId="0"/>
      <p:bldP spid="267281" grpId="0" animBg="1"/>
      <p:bldP spid="267282" grpId="0" animBg="1"/>
      <p:bldP spid="267283" grpId="0"/>
      <p:bldP spid="267285" grpId="0" animBg="1"/>
      <p:bldP spid="267286"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p:cNvSpPr>
            <a:spLocks noGrp="1"/>
          </p:cNvSpPr>
          <p:nvPr>
            <p:ph type="title"/>
          </p:nvPr>
        </p:nvSpPr>
        <p:spPr>
          <a:xfrm>
            <a:off x="609600" y="152400"/>
            <a:ext cx="8229600" cy="1143000"/>
          </a:xfrm>
        </p:spPr>
        <p:txBody>
          <a:bodyPr>
            <a:normAutofit fontScale="90000"/>
          </a:bodyPr>
          <a:lstStyle/>
          <a:p>
            <a:pPr eaLnBrk="1" hangingPunct="1"/>
            <a:r>
              <a:rPr lang="en-US" sz="3600" dirty="0" smtClean="0">
                <a:ea typeface="宋体" pitchFamily="2" charset="-122"/>
              </a:rPr>
              <a:t>II: Complementary media: </a:t>
            </a:r>
            <a:br>
              <a:rPr lang="en-US" sz="3600" dirty="0" smtClean="0">
                <a:ea typeface="宋体" pitchFamily="2" charset="-122"/>
              </a:rPr>
            </a:br>
            <a:r>
              <a:rPr lang="en-US" sz="3600" dirty="0" smtClean="0">
                <a:ea typeface="宋体" pitchFamily="2" charset="-122"/>
              </a:rPr>
              <a:t>scattering cancellation </a:t>
            </a:r>
          </a:p>
        </p:txBody>
      </p:sp>
      <p:grpSp>
        <p:nvGrpSpPr>
          <p:cNvPr id="14339" name="Group 5"/>
          <p:cNvGrpSpPr>
            <a:grpSpLocks/>
          </p:cNvGrpSpPr>
          <p:nvPr/>
        </p:nvGrpSpPr>
        <p:grpSpPr bwMode="auto">
          <a:xfrm>
            <a:off x="742950" y="1809750"/>
            <a:ext cx="3276600" cy="3371850"/>
            <a:chOff x="468" y="1008"/>
            <a:chExt cx="2064" cy="2124"/>
          </a:xfrm>
        </p:grpSpPr>
        <p:pic>
          <p:nvPicPr>
            <p:cNvPr id="1434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 y="1008"/>
              <a:ext cx="1920" cy="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 y="2928"/>
              <a:ext cx="2064" cy="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340" name="AutoShape 13"/>
          <p:cNvSpPr>
            <a:spLocks noChangeArrowheads="1"/>
          </p:cNvSpPr>
          <p:nvPr/>
        </p:nvSpPr>
        <p:spPr bwMode="auto">
          <a:xfrm rot="10800000">
            <a:off x="1905000" y="1600200"/>
            <a:ext cx="990600" cy="381000"/>
          </a:xfrm>
          <a:prstGeom prst="curvedUpArrow">
            <a:avLst>
              <a:gd name="adj1" fmla="val 52000"/>
              <a:gd name="adj2" fmla="val 104000"/>
              <a:gd name="adj3" fmla="val 33333"/>
            </a:avLst>
          </a:prstGeom>
          <a:solidFill>
            <a:srgbClr val="33CC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wrap="none" anchor="ctr"/>
          <a:lstStyle/>
          <a:p>
            <a:pPr algn="ctr"/>
            <a:endParaRPr lang="en-US"/>
          </a:p>
        </p:txBody>
      </p:sp>
      <p:pic>
        <p:nvPicPr>
          <p:cNvPr id="14341" name="Picture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9338" y="1989138"/>
            <a:ext cx="38100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43" name="Rectangle 11"/>
          <p:cNvSpPr>
            <a:spLocks noChangeArrowheads="1"/>
          </p:cNvSpPr>
          <p:nvPr/>
        </p:nvSpPr>
        <p:spPr bwMode="auto">
          <a:xfrm>
            <a:off x="1306513" y="5988050"/>
            <a:ext cx="7775575" cy="461963"/>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a:r>
              <a:rPr lang="en-US" sz="1200">
                <a:latin typeface="Times New Roman" pitchFamily="18" charset="0"/>
              </a:rPr>
              <a:t>J. B. Pendry and S. A. Ramakrishna, </a:t>
            </a:r>
            <a:r>
              <a:rPr lang="en-US" sz="1200" i="1">
                <a:latin typeface="Times New Roman" pitchFamily="18" charset="0"/>
              </a:rPr>
              <a:t>J. Phys.: Condens. Matter</a:t>
            </a:r>
            <a:r>
              <a:rPr lang="en-US" sz="1200">
                <a:latin typeface="Times New Roman" pitchFamily="18" charset="0"/>
              </a:rPr>
              <a:t> </a:t>
            </a:r>
            <a:r>
              <a:rPr lang="en-US" sz="1200" b="1">
                <a:latin typeface="Times New Roman" pitchFamily="18" charset="0"/>
              </a:rPr>
              <a:t>14</a:t>
            </a:r>
            <a:r>
              <a:rPr lang="en-US" sz="1200">
                <a:latin typeface="Times New Roman" pitchFamily="18" charset="0"/>
              </a:rPr>
              <a:t>, 8463 (2002).</a:t>
            </a:r>
          </a:p>
          <a:p>
            <a:pPr algn="ctr"/>
            <a:r>
              <a:rPr lang="en-US" altLang="zh-CN" sz="1200">
                <a:latin typeface="Times New Roman" pitchFamily="18" charset="0"/>
                <a:ea typeface="宋体" pitchFamily="2" charset="-122"/>
              </a:rPr>
              <a:t> U. Leonhardt and T.G. Philibin, </a:t>
            </a:r>
            <a:r>
              <a:rPr lang="en-US" altLang="zh-CN" sz="1200" i="1">
                <a:latin typeface="Times New Roman" pitchFamily="18" charset="0"/>
                <a:ea typeface="宋体" pitchFamily="2" charset="-122"/>
              </a:rPr>
              <a:t>New J. Phys.</a:t>
            </a:r>
            <a:r>
              <a:rPr lang="en-US" altLang="zh-CN" sz="1200">
                <a:latin typeface="Times New Roman" pitchFamily="18" charset="0"/>
                <a:ea typeface="宋体" pitchFamily="2" charset="-122"/>
              </a:rPr>
              <a:t> </a:t>
            </a:r>
            <a:r>
              <a:rPr lang="en-US" altLang="zh-CN" sz="1200" b="1">
                <a:latin typeface="Times New Roman" pitchFamily="18" charset="0"/>
                <a:ea typeface="宋体" pitchFamily="2" charset="-122"/>
              </a:rPr>
              <a:t>8</a:t>
            </a:r>
            <a:r>
              <a:rPr lang="en-US" altLang="zh-CN" sz="1200">
                <a:latin typeface="Times New Roman" pitchFamily="18" charset="0"/>
                <a:ea typeface="宋体" pitchFamily="2" charset="-122"/>
              </a:rPr>
              <a:t>, 247 (2006). </a:t>
            </a:r>
          </a:p>
        </p:txBody>
      </p:sp>
      <p:sp>
        <p:nvSpPr>
          <p:cNvPr id="14344" name="Text Box 17"/>
          <p:cNvSpPr txBox="1">
            <a:spLocks noChangeArrowheads="1"/>
          </p:cNvSpPr>
          <p:nvPr/>
        </p:nvSpPr>
        <p:spPr bwMode="auto">
          <a:xfrm>
            <a:off x="6027738" y="1406525"/>
            <a:ext cx="1568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Space folding</a:t>
            </a:r>
          </a:p>
        </p:txBody>
      </p:sp>
      <p:sp>
        <p:nvSpPr>
          <p:cNvPr id="14345" name="Text Box 6"/>
          <p:cNvSpPr txBox="1">
            <a:spLocks noChangeArrowheads="1"/>
          </p:cNvSpPr>
          <p:nvPr/>
        </p:nvSpPr>
        <p:spPr bwMode="auto">
          <a:xfrm>
            <a:off x="806003" y="5321300"/>
            <a:ext cx="4100512" cy="598488"/>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eaLnBrk="0" hangingPunct="0">
              <a:defRPr>
                <a:solidFill>
                  <a:schemeClr val="tx1"/>
                </a:solidFill>
                <a:latin typeface="Arial" charset="0"/>
                <a:cs typeface="Arial" charset="0"/>
              </a:defRPr>
            </a:lvl1pPr>
            <a:lvl2pPr marL="742950" indent="-285750" defTabSz="828675" eaLnBrk="0" hangingPunct="0">
              <a:defRPr>
                <a:solidFill>
                  <a:schemeClr val="tx1"/>
                </a:solidFill>
                <a:latin typeface="Arial" charset="0"/>
                <a:cs typeface="Arial" charset="0"/>
              </a:defRPr>
            </a:lvl2pPr>
            <a:lvl3pPr marL="1143000" indent="-228600" defTabSz="828675" eaLnBrk="0" hangingPunct="0">
              <a:defRPr>
                <a:solidFill>
                  <a:schemeClr val="tx1"/>
                </a:solidFill>
                <a:latin typeface="Arial" charset="0"/>
                <a:cs typeface="Arial" charset="0"/>
              </a:defRPr>
            </a:lvl3pPr>
            <a:lvl4pPr marL="1600200" indent="-228600" defTabSz="828675" eaLnBrk="0" hangingPunct="0">
              <a:defRPr>
                <a:solidFill>
                  <a:schemeClr val="tx1"/>
                </a:solidFill>
                <a:latin typeface="Arial" charset="0"/>
                <a:cs typeface="Arial" charset="0"/>
              </a:defRPr>
            </a:lvl4pPr>
            <a:lvl5pPr marL="2057400" indent="-228600" defTabSz="828675" eaLnBrk="0" hangingPunct="0">
              <a:defRPr>
                <a:solidFill>
                  <a:schemeClr val="tx1"/>
                </a:solidFill>
                <a:latin typeface="Arial" charset="0"/>
                <a:cs typeface="Arial" charset="0"/>
              </a:defRPr>
            </a:lvl5pPr>
            <a:lvl6pPr marL="2514600" indent="-228600" defTabSz="828675" eaLnBrk="0" fontAlgn="base" hangingPunct="0">
              <a:spcBef>
                <a:spcPct val="0"/>
              </a:spcBef>
              <a:spcAft>
                <a:spcPct val="0"/>
              </a:spcAft>
              <a:defRPr>
                <a:solidFill>
                  <a:schemeClr val="tx1"/>
                </a:solidFill>
                <a:latin typeface="Arial" charset="0"/>
                <a:cs typeface="Arial" charset="0"/>
              </a:defRPr>
            </a:lvl6pPr>
            <a:lvl7pPr marL="2971800" indent="-228600" defTabSz="828675" eaLnBrk="0" fontAlgn="base" hangingPunct="0">
              <a:spcBef>
                <a:spcPct val="0"/>
              </a:spcBef>
              <a:spcAft>
                <a:spcPct val="0"/>
              </a:spcAft>
              <a:defRPr>
                <a:solidFill>
                  <a:schemeClr val="tx1"/>
                </a:solidFill>
                <a:latin typeface="Arial" charset="0"/>
                <a:cs typeface="Arial" charset="0"/>
              </a:defRPr>
            </a:lvl7pPr>
            <a:lvl8pPr marL="3429000" indent="-228600" defTabSz="828675" eaLnBrk="0" fontAlgn="base" hangingPunct="0">
              <a:spcBef>
                <a:spcPct val="0"/>
              </a:spcBef>
              <a:spcAft>
                <a:spcPct val="0"/>
              </a:spcAft>
              <a:defRPr>
                <a:solidFill>
                  <a:schemeClr val="tx1"/>
                </a:solidFill>
                <a:latin typeface="Arial" charset="0"/>
                <a:cs typeface="Arial" charset="0"/>
              </a:defRPr>
            </a:lvl8pPr>
            <a:lvl9pPr marL="3886200" indent="-228600" defTabSz="828675" eaLnBrk="0" fontAlgn="base" hangingPunct="0">
              <a:spcBef>
                <a:spcPct val="0"/>
              </a:spcBef>
              <a:spcAft>
                <a:spcPct val="0"/>
              </a:spcAft>
              <a:defRPr>
                <a:solidFill>
                  <a:schemeClr val="tx1"/>
                </a:solidFill>
                <a:latin typeface="Arial" charset="0"/>
                <a:cs typeface="Arial" charset="0"/>
              </a:defRPr>
            </a:lvl9pPr>
          </a:lstStyle>
          <a:p>
            <a:pPr eaLnBrk="1">
              <a:lnSpc>
                <a:spcPct val="93000"/>
              </a:lnSpc>
              <a:spcBef>
                <a:spcPct val="50000"/>
              </a:spcBef>
              <a:buClr>
                <a:srgbClr val="000000"/>
              </a:buClr>
              <a:buSzPct val="100000"/>
              <a:buFont typeface="Times New Roman" pitchFamily="18" charset="0"/>
              <a:buNone/>
            </a:pPr>
            <a:r>
              <a:rPr lang="en-US" sz="3600">
                <a:solidFill>
                  <a:schemeClr val="bg1"/>
                </a:solidFill>
              </a:rPr>
              <a:t>“  (-X)  +  X   =  0 ”</a:t>
            </a:r>
          </a:p>
        </p:txBody>
      </p:sp>
      <p:sp>
        <p:nvSpPr>
          <p:cNvPr id="2" name="Rectangle 1"/>
          <p:cNvSpPr/>
          <p:nvPr/>
        </p:nvSpPr>
        <p:spPr>
          <a:xfrm>
            <a:off x="5558632" y="5321300"/>
            <a:ext cx="3110706" cy="523220"/>
          </a:xfrm>
          <a:prstGeom prst="rect">
            <a:avLst/>
          </a:prstGeom>
          <a:solidFill>
            <a:srgbClr val="008000"/>
          </a:solidFill>
        </p:spPr>
        <p:txBody>
          <a:bodyPr wrap="square">
            <a:spAutoFit/>
          </a:bodyPr>
          <a:lstStyle/>
          <a:p>
            <a:r>
              <a:rPr lang="en-US" sz="2800" dirty="0">
                <a:solidFill>
                  <a:schemeClr val="bg1"/>
                </a:solidFill>
                <a:ea typeface="宋体" pitchFamily="2" charset="-122"/>
              </a:rPr>
              <a:t>folded </a:t>
            </a:r>
            <a:r>
              <a:rPr lang="en-US" sz="2800" dirty="0" smtClean="0">
                <a:solidFill>
                  <a:schemeClr val="bg1"/>
                </a:solidFill>
                <a:ea typeface="宋体" pitchFamily="2" charset="-122"/>
              </a:rPr>
              <a:t>geometry</a:t>
            </a:r>
            <a:endParaRPr lang="en-US" sz="2800" dirty="0">
              <a:solidFill>
                <a:schemeClr val="bg1"/>
              </a:solidFill>
            </a:endParaRPr>
          </a:p>
        </p:txBody>
      </p:sp>
    </p:spTree>
    <p:extLst>
      <p:ext uri="{BB962C8B-B14F-4D97-AF65-F5344CB8AC3E}">
        <p14:creationId xmlns:p14="http://schemas.microsoft.com/office/powerpoint/2010/main" val="21555290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11"/>
          <p:cNvGrpSpPr>
            <a:grpSpLocks/>
          </p:cNvGrpSpPr>
          <p:nvPr/>
        </p:nvGrpSpPr>
        <p:grpSpPr bwMode="auto">
          <a:xfrm>
            <a:off x="-469900" y="981075"/>
            <a:ext cx="6167438" cy="4824413"/>
            <a:chOff x="-295" y="845"/>
            <a:chExt cx="3885" cy="3039"/>
          </a:xfrm>
        </p:grpSpPr>
        <p:pic>
          <p:nvPicPr>
            <p:cNvPr id="15377" name="Picture 4"/>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50" y="981"/>
              <a:ext cx="3840" cy="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8" name="Rectangle 7"/>
            <p:cNvSpPr>
              <a:spLocks noChangeArrowheads="1"/>
            </p:cNvSpPr>
            <p:nvPr/>
          </p:nvSpPr>
          <p:spPr bwMode="auto">
            <a:xfrm>
              <a:off x="2517" y="845"/>
              <a:ext cx="998" cy="294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15379" name="Rectangle 8"/>
            <p:cNvSpPr>
              <a:spLocks noChangeArrowheads="1"/>
            </p:cNvSpPr>
            <p:nvPr/>
          </p:nvSpPr>
          <p:spPr bwMode="auto">
            <a:xfrm>
              <a:off x="-295" y="935"/>
              <a:ext cx="3855" cy="59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15380" name="Rectangle 9"/>
            <p:cNvSpPr>
              <a:spLocks noChangeArrowheads="1"/>
            </p:cNvSpPr>
            <p:nvPr/>
          </p:nvSpPr>
          <p:spPr bwMode="auto">
            <a:xfrm>
              <a:off x="-250" y="935"/>
              <a:ext cx="953" cy="294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15381" name="Rectangle 10"/>
            <p:cNvSpPr>
              <a:spLocks noChangeArrowheads="1"/>
            </p:cNvSpPr>
            <p:nvPr/>
          </p:nvSpPr>
          <p:spPr bwMode="auto">
            <a:xfrm>
              <a:off x="-204" y="3249"/>
              <a:ext cx="3220" cy="3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grpSp>
      <p:grpSp>
        <p:nvGrpSpPr>
          <p:cNvPr id="15363" name="Group 20"/>
          <p:cNvGrpSpPr>
            <a:grpSpLocks/>
          </p:cNvGrpSpPr>
          <p:nvPr/>
        </p:nvGrpSpPr>
        <p:grpSpPr bwMode="auto">
          <a:xfrm>
            <a:off x="3779838" y="1196975"/>
            <a:ext cx="6121400" cy="4608513"/>
            <a:chOff x="2426" y="981"/>
            <a:chExt cx="3856" cy="2903"/>
          </a:xfrm>
        </p:grpSpPr>
        <p:grpSp>
          <p:nvGrpSpPr>
            <p:cNvPr id="15371" name="Group 18"/>
            <p:cNvGrpSpPr>
              <a:grpSpLocks/>
            </p:cNvGrpSpPr>
            <p:nvPr/>
          </p:nvGrpSpPr>
          <p:grpSpPr bwMode="auto">
            <a:xfrm>
              <a:off x="2426" y="981"/>
              <a:ext cx="3856" cy="2880"/>
              <a:chOff x="2426" y="981"/>
              <a:chExt cx="3856" cy="2880"/>
            </a:xfrm>
          </p:grpSpPr>
          <p:pic>
            <p:nvPicPr>
              <p:cNvPr id="15373" name="Picture 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426" y="981"/>
                <a:ext cx="3840" cy="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4" name="Rectangle 13"/>
              <p:cNvSpPr>
                <a:spLocks noChangeArrowheads="1"/>
              </p:cNvSpPr>
              <p:nvPr/>
            </p:nvSpPr>
            <p:spPr bwMode="auto">
              <a:xfrm>
                <a:off x="3061" y="1071"/>
                <a:ext cx="3221" cy="40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15375" name="Rectangle 16"/>
              <p:cNvSpPr>
                <a:spLocks noChangeArrowheads="1"/>
              </p:cNvSpPr>
              <p:nvPr/>
            </p:nvSpPr>
            <p:spPr bwMode="auto">
              <a:xfrm>
                <a:off x="3152" y="3294"/>
                <a:ext cx="3085" cy="4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15376" name="Rectangle 17"/>
              <p:cNvSpPr>
                <a:spLocks noChangeArrowheads="1"/>
              </p:cNvSpPr>
              <p:nvPr/>
            </p:nvSpPr>
            <p:spPr bwMode="auto">
              <a:xfrm>
                <a:off x="5239" y="1026"/>
                <a:ext cx="952" cy="267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grpSp>
        <p:sp>
          <p:nvSpPr>
            <p:cNvPr id="15372" name="Rectangle 19"/>
            <p:cNvSpPr>
              <a:spLocks noChangeArrowheads="1"/>
            </p:cNvSpPr>
            <p:nvPr/>
          </p:nvSpPr>
          <p:spPr bwMode="auto">
            <a:xfrm>
              <a:off x="2472" y="1117"/>
              <a:ext cx="771" cy="276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grpSp>
      <p:sp>
        <p:nvSpPr>
          <p:cNvPr id="15364" name="Rectangle 21"/>
          <p:cNvSpPr>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hangingPunct="0"/>
            <a:r>
              <a:rPr lang="en-US" sz="3600">
                <a:solidFill>
                  <a:srgbClr val="FF0000"/>
                </a:solidFill>
                <a:latin typeface="Calibri" pitchFamily="34" charset="0"/>
              </a:rPr>
              <a:t>Numerical demonstration</a:t>
            </a:r>
          </a:p>
        </p:txBody>
      </p:sp>
      <p:sp>
        <p:nvSpPr>
          <p:cNvPr id="15365" name="Line 22"/>
          <p:cNvSpPr>
            <a:spLocks noChangeShapeType="1"/>
          </p:cNvSpPr>
          <p:nvPr/>
        </p:nvSpPr>
        <p:spPr bwMode="auto">
          <a:xfrm flipH="1">
            <a:off x="2349500" y="4033838"/>
            <a:ext cx="71438" cy="1150937"/>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6" name="Text Box 23"/>
          <p:cNvSpPr txBox="1">
            <a:spLocks noChangeArrowheads="1"/>
          </p:cNvSpPr>
          <p:nvPr/>
        </p:nvSpPr>
        <p:spPr bwMode="auto">
          <a:xfrm>
            <a:off x="1547813" y="5229225"/>
            <a:ext cx="17399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Dielectric </a:t>
            </a:r>
            <a:r>
              <a:rPr lang="el-GR"/>
              <a:t>ε</a:t>
            </a:r>
            <a:r>
              <a:rPr lang="en-US"/>
              <a:t>= 2</a:t>
            </a:r>
            <a:endParaRPr lang="el-GR"/>
          </a:p>
        </p:txBody>
      </p:sp>
      <p:sp>
        <p:nvSpPr>
          <p:cNvPr id="15367" name="Line 24"/>
          <p:cNvSpPr>
            <a:spLocks noChangeShapeType="1"/>
          </p:cNvSpPr>
          <p:nvPr/>
        </p:nvSpPr>
        <p:spPr bwMode="auto">
          <a:xfrm flipH="1">
            <a:off x="5435600" y="3644900"/>
            <a:ext cx="936625" cy="1439863"/>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68" name="Text Box 25"/>
          <p:cNvSpPr txBox="1">
            <a:spLocks noChangeArrowheads="1"/>
          </p:cNvSpPr>
          <p:nvPr/>
        </p:nvSpPr>
        <p:spPr bwMode="auto">
          <a:xfrm>
            <a:off x="4505325" y="5076825"/>
            <a:ext cx="17954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Our remote cloaking device</a:t>
            </a:r>
          </a:p>
        </p:txBody>
      </p:sp>
      <p:sp>
        <p:nvSpPr>
          <p:cNvPr id="15369" name="Line 26"/>
          <p:cNvSpPr>
            <a:spLocks noChangeShapeType="1"/>
          </p:cNvSpPr>
          <p:nvPr/>
        </p:nvSpPr>
        <p:spPr bwMode="auto">
          <a:xfrm>
            <a:off x="6659563" y="3644900"/>
            <a:ext cx="217487" cy="1439863"/>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70" name="Text Box 27"/>
          <p:cNvSpPr txBox="1">
            <a:spLocks noChangeArrowheads="1"/>
          </p:cNvSpPr>
          <p:nvPr/>
        </p:nvSpPr>
        <p:spPr bwMode="auto">
          <a:xfrm>
            <a:off x="6502400" y="5060950"/>
            <a:ext cx="1416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“Anti-object”</a:t>
            </a:r>
          </a:p>
        </p:txBody>
      </p:sp>
    </p:spTree>
    <p:extLst>
      <p:ext uri="{BB962C8B-B14F-4D97-AF65-F5344CB8AC3E}">
        <p14:creationId xmlns:p14="http://schemas.microsoft.com/office/powerpoint/2010/main" val="20407755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p:txBody>
          <a:bodyPr/>
          <a:lstStyle/>
          <a:p>
            <a:pPr eaLnBrk="1" hangingPunct="1"/>
            <a:r>
              <a:rPr lang="en-US" sz="2800" smtClean="0">
                <a:ea typeface="宋体" pitchFamily="2" charset="-122"/>
              </a:rPr>
              <a:t>The cloaking device does not depend on incident waves, but has to be tailored to the object</a:t>
            </a:r>
          </a:p>
        </p:txBody>
      </p:sp>
      <p:grpSp>
        <p:nvGrpSpPr>
          <p:cNvPr id="16387" name="Group 16"/>
          <p:cNvGrpSpPr>
            <a:grpSpLocks/>
          </p:cNvGrpSpPr>
          <p:nvPr/>
        </p:nvGrpSpPr>
        <p:grpSpPr bwMode="auto">
          <a:xfrm>
            <a:off x="-612775" y="1844675"/>
            <a:ext cx="6096000" cy="4572000"/>
            <a:chOff x="-386" y="1162"/>
            <a:chExt cx="3840" cy="2880"/>
          </a:xfrm>
        </p:grpSpPr>
        <p:pic>
          <p:nvPicPr>
            <p:cNvPr id="16401" name="Picture 5"/>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6" y="1162"/>
              <a:ext cx="3840" cy="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2" name="Rectangle 6"/>
            <p:cNvSpPr>
              <a:spLocks noChangeArrowheads="1"/>
            </p:cNvSpPr>
            <p:nvPr/>
          </p:nvSpPr>
          <p:spPr bwMode="auto">
            <a:xfrm>
              <a:off x="-250" y="1344"/>
              <a:ext cx="817" cy="244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16403" name="Rectangle 7"/>
            <p:cNvSpPr>
              <a:spLocks noChangeArrowheads="1"/>
            </p:cNvSpPr>
            <p:nvPr/>
          </p:nvSpPr>
          <p:spPr bwMode="auto">
            <a:xfrm>
              <a:off x="-250" y="1344"/>
              <a:ext cx="3674" cy="3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16404" name="Rectangle 9"/>
            <p:cNvSpPr>
              <a:spLocks noChangeArrowheads="1"/>
            </p:cNvSpPr>
            <p:nvPr/>
          </p:nvSpPr>
          <p:spPr bwMode="auto">
            <a:xfrm>
              <a:off x="-159" y="3430"/>
              <a:ext cx="3311" cy="40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grpSp>
      <p:grpSp>
        <p:nvGrpSpPr>
          <p:cNvPr id="16388" name="Group 15"/>
          <p:cNvGrpSpPr>
            <a:grpSpLocks/>
          </p:cNvGrpSpPr>
          <p:nvPr/>
        </p:nvGrpSpPr>
        <p:grpSpPr bwMode="auto">
          <a:xfrm>
            <a:off x="3563938" y="1844675"/>
            <a:ext cx="6096000" cy="4572000"/>
            <a:chOff x="2245" y="1162"/>
            <a:chExt cx="3840" cy="2880"/>
          </a:xfrm>
        </p:grpSpPr>
        <p:sp>
          <p:nvSpPr>
            <p:cNvPr id="16395" name="Rectangle 8"/>
            <p:cNvSpPr>
              <a:spLocks noChangeArrowheads="1"/>
            </p:cNvSpPr>
            <p:nvPr/>
          </p:nvSpPr>
          <p:spPr bwMode="auto">
            <a:xfrm>
              <a:off x="2699" y="1344"/>
              <a:ext cx="725" cy="254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pic>
          <p:nvPicPr>
            <p:cNvPr id="16396" name="Picture 1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245" y="1162"/>
              <a:ext cx="3840" cy="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7" name="Rectangle 11"/>
            <p:cNvSpPr>
              <a:spLocks noChangeArrowheads="1"/>
            </p:cNvSpPr>
            <p:nvPr/>
          </p:nvSpPr>
          <p:spPr bwMode="auto">
            <a:xfrm>
              <a:off x="2381" y="1389"/>
              <a:ext cx="817" cy="240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16398" name="Rectangle 12"/>
            <p:cNvSpPr>
              <a:spLocks noChangeArrowheads="1"/>
            </p:cNvSpPr>
            <p:nvPr/>
          </p:nvSpPr>
          <p:spPr bwMode="auto">
            <a:xfrm>
              <a:off x="4876" y="1344"/>
              <a:ext cx="1134" cy="254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16399" name="Rectangle 13"/>
            <p:cNvSpPr>
              <a:spLocks noChangeArrowheads="1"/>
            </p:cNvSpPr>
            <p:nvPr/>
          </p:nvSpPr>
          <p:spPr bwMode="auto">
            <a:xfrm>
              <a:off x="2971" y="1344"/>
              <a:ext cx="2222" cy="27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16400" name="Rectangle 14"/>
            <p:cNvSpPr>
              <a:spLocks noChangeArrowheads="1"/>
            </p:cNvSpPr>
            <p:nvPr/>
          </p:nvSpPr>
          <p:spPr bwMode="auto">
            <a:xfrm>
              <a:off x="2880" y="3521"/>
              <a:ext cx="2268" cy="27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grpSp>
      <p:graphicFrame>
        <p:nvGraphicFramePr>
          <p:cNvPr id="16389" name="Object 17"/>
          <p:cNvGraphicFramePr>
            <a:graphicFrameLocks noChangeAspect="1"/>
          </p:cNvGraphicFramePr>
          <p:nvPr/>
        </p:nvGraphicFramePr>
        <p:xfrm>
          <a:off x="4140200" y="5445125"/>
          <a:ext cx="1106488" cy="1152525"/>
        </p:xfrm>
        <a:graphic>
          <a:graphicData uri="http://schemas.openxmlformats.org/presentationml/2006/ole">
            <mc:AlternateContent xmlns:mc="http://schemas.openxmlformats.org/markup-compatibility/2006">
              <mc:Choice xmlns:v="urn:schemas-microsoft-com:vml" Requires="v">
                <p:oleObj spid="_x0000_s11278" name="Equation" r:id="rId5" imgW="889000" imgH="927100" progId="Equation.DSMT4">
                  <p:embed/>
                </p:oleObj>
              </mc:Choice>
              <mc:Fallback>
                <p:oleObj name="Equation" r:id="rId5" imgW="889000" imgH="9271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0200" y="5445125"/>
                        <a:ext cx="1106488"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6390" name="Object 18"/>
          <p:cNvGraphicFramePr>
            <a:graphicFrameLocks noChangeAspect="1"/>
          </p:cNvGraphicFramePr>
          <p:nvPr/>
        </p:nvGraphicFramePr>
        <p:xfrm>
          <a:off x="5867400" y="5516563"/>
          <a:ext cx="1584325" cy="814387"/>
        </p:xfrm>
        <a:graphic>
          <a:graphicData uri="http://schemas.openxmlformats.org/presentationml/2006/ole">
            <mc:AlternateContent xmlns:mc="http://schemas.openxmlformats.org/markup-compatibility/2006">
              <mc:Choice xmlns:v="urn:schemas-microsoft-com:vml" Requires="v">
                <p:oleObj spid="_x0000_s11279" name="Equation" r:id="rId7" imgW="1358900" imgH="698500" progId="Equation.DSMT4">
                  <p:embed/>
                </p:oleObj>
              </mc:Choice>
              <mc:Fallback>
                <p:oleObj name="Equation" r:id="rId7" imgW="1358900" imgH="6985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67400" y="5516563"/>
                        <a:ext cx="1584325" cy="814387"/>
                      </a:xfrm>
                      <a:prstGeom prst="rect">
                        <a:avLst/>
                      </a:prstGeom>
                      <a:noFill/>
                      <a:ln>
                        <a:noFill/>
                      </a:ln>
                      <a:effectLst/>
                      <a:extLst>
                        <a:ext uri="{909E8E84-426E-40DD-AFC4-6F175D3DCCD1}">
                          <a14:hiddenFill xmlns:a14="http://schemas.microsoft.com/office/drawing/2010/main">
                            <a:solidFill>
                              <a:srgbClr val="F9FBA3"/>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91" name="Line 19"/>
          <p:cNvSpPr>
            <a:spLocks noChangeShapeType="1"/>
          </p:cNvSpPr>
          <p:nvPr/>
        </p:nvSpPr>
        <p:spPr bwMode="auto">
          <a:xfrm flipH="1">
            <a:off x="4716463" y="4221163"/>
            <a:ext cx="1223962" cy="1152525"/>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2" name="Line 20"/>
          <p:cNvSpPr>
            <a:spLocks noChangeShapeType="1"/>
          </p:cNvSpPr>
          <p:nvPr/>
        </p:nvSpPr>
        <p:spPr bwMode="auto">
          <a:xfrm>
            <a:off x="6372225" y="4652963"/>
            <a:ext cx="0" cy="863600"/>
          </a:xfrm>
          <a:prstGeom prst="line">
            <a:avLst/>
          </a:prstGeom>
          <a:noFill/>
          <a:ln w="28575">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3" name="Text Box 23"/>
          <p:cNvSpPr txBox="1">
            <a:spLocks noChangeArrowheads="1"/>
          </p:cNvSpPr>
          <p:nvPr/>
        </p:nvSpPr>
        <p:spPr bwMode="auto">
          <a:xfrm>
            <a:off x="4876800" y="2008188"/>
            <a:ext cx="3511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Two corresponding “anti-objects”</a:t>
            </a:r>
          </a:p>
        </p:txBody>
      </p:sp>
      <p:sp>
        <p:nvSpPr>
          <p:cNvPr id="16394" name="Text Box 24"/>
          <p:cNvSpPr txBox="1">
            <a:spLocks noChangeArrowheads="1"/>
          </p:cNvSpPr>
          <p:nvPr/>
        </p:nvSpPr>
        <p:spPr bwMode="auto">
          <a:xfrm>
            <a:off x="1042988" y="5537200"/>
            <a:ext cx="200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Oblique incidence</a:t>
            </a:r>
          </a:p>
        </p:txBody>
      </p:sp>
    </p:spTree>
    <p:extLst>
      <p:ext uri="{BB962C8B-B14F-4D97-AF65-F5344CB8AC3E}">
        <p14:creationId xmlns:p14="http://schemas.microsoft.com/office/powerpoint/2010/main" val="42643025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8788" y="274638"/>
            <a:ext cx="8228012" cy="1143000"/>
          </a:xfrm>
        </p:spPr>
        <p:txBody>
          <a:bodyPr>
            <a:normAutofit fontScale="90000"/>
          </a:bodyPr>
          <a:lstStyle/>
          <a:p>
            <a:pPr eaLnBrk="1" hangingPunct="1"/>
            <a:r>
              <a:rPr lang="en-US" dirty="0" smtClean="0"/>
              <a:t>More amazing effect: Illusion Optics</a:t>
            </a:r>
          </a:p>
        </p:txBody>
      </p:sp>
      <p:sp>
        <p:nvSpPr>
          <p:cNvPr id="24579" name="Rectangle 3"/>
          <p:cNvSpPr>
            <a:spLocks noGrp="1" noChangeArrowheads="1"/>
          </p:cNvSpPr>
          <p:nvPr>
            <p:ph type="body" idx="1"/>
          </p:nvPr>
        </p:nvSpPr>
        <p:spPr>
          <a:xfrm>
            <a:off x="458788" y="1600200"/>
            <a:ext cx="8228012" cy="4525963"/>
          </a:xfrm>
        </p:spPr>
        <p:txBody>
          <a:bodyPr/>
          <a:lstStyle/>
          <a:p>
            <a:pPr eaLnBrk="1" hangingPunct="1"/>
            <a:r>
              <a:rPr lang="en-US" dirty="0" smtClean="0"/>
              <a:t>Invisibility cloak is a special case of illusion </a:t>
            </a:r>
          </a:p>
          <a:p>
            <a:pPr lvl="1" eaLnBrk="1" hangingPunct="1"/>
            <a:r>
              <a:rPr lang="en-US" dirty="0" smtClean="0"/>
              <a:t>An object is “optically transformed” by an device into “free space”, and thereby becomes invisible.</a:t>
            </a:r>
          </a:p>
          <a:p>
            <a:pPr eaLnBrk="1" hangingPunct="1"/>
            <a:r>
              <a:rPr lang="en-US" dirty="0" smtClean="0"/>
              <a:t>Can we have an device that “optically transform” one object into another object?</a:t>
            </a:r>
          </a:p>
        </p:txBody>
      </p:sp>
      <p:sp>
        <p:nvSpPr>
          <p:cNvPr id="24580" name="Line 4"/>
          <p:cNvSpPr>
            <a:spLocks noChangeShapeType="1"/>
          </p:cNvSpPr>
          <p:nvPr/>
        </p:nvSpPr>
        <p:spPr bwMode="auto">
          <a:xfrm>
            <a:off x="3581400" y="6019800"/>
            <a:ext cx="1981200" cy="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81" name="Text Box 5"/>
          <p:cNvSpPr txBox="1">
            <a:spLocks noChangeArrowheads="1"/>
          </p:cNvSpPr>
          <p:nvPr/>
        </p:nvSpPr>
        <p:spPr bwMode="auto">
          <a:xfrm>
            <a:off x="3506788" y="4951413"/>
            <a:ext cx="2132012" cy="700087"/>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a:solidFill>
                  <a:schemeClr val="bg1"/>
                </a:solidFill>
              </a:rPr>
              <a:t>Transformation Optics ?</a:t>
            </a:r>
          </a:p>
        </p:txBody>
      </p:sp>
      <p:pic>
        <p:nvPicPr>
          <p:cNvPr id="2458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876800"/>
            <a:ext cx="1450975" cy="14525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8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4724400"/>
            <a:ext cx="1866900" cy="140493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72908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53975"/>
            <a:ext cx="6172200" cy="506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3"/>
          <p:cNvSpPr>
            <a:spLocks noGrp="1" noChangeArrowheads="1"/>
          </p:cNvSpPr>
          <p:nvPr>
            <p:ph type="title"/>
          </p:nvPr>
        </p:nvSpPr>
        <p:spPr>
          <a:xfrm>
            <a:off x="457200" y="274638"/>
            <a:ext cx="2057400" cy="2316162"/>
          </a:xfrm>
        </p:spPr>
        <p:txBody>
          <a:bodyPr/>
          <a:lstStyle/>
          <a:p>
            <a:pPr eaLnBrk="1" hangingPunct="1"/>
            <a:r>
              <a:rPr lang="en-US" i="1" smtClean="0"/>
              <a:t>Illusion Optics</a:t>
            </a:r>
          </a:p>
        </p:txBody>
      </p:sp>
      <p:sp>
        <p:nvSpPr>
          <p:cNvPr id="25604" name="Rectangle 4"/>
          <p:cNvSpPr>
            <a:spLocks noGrp="1" noChangeArrowheads="1"/>
          </p:cNvSpPr>
          <p:nvPr>
            <p:ph type="body" idx="1"/>
          </p:nvPr>
        </p:nvSpPr>
        <p:spPr>
          <a:xfrm>
            <a:off x="0" y="5334000"/>
            <a:ext cx="8001000" cy="1219200"/>
          </a:xfrm>
        </p:spPr>
        <p:txBody>
          <a:bodyPr/>
          <a:lstStyle/>
          <a:p>
            <a:pPr eaLnBrk="1" hangingPunct="1">
              <a:lnSpc>
                <a:spcPct val="80000"/>
              </a:lnSpc>
            </a:pPr>
            <a:r>
              <a:rPr lang="en-US" sz="2800" smtClean="0"/>
              <a:t>Two steps</a:t>
            </a:r>
          </a:p>
          <a:p>
            <a:pPr lvl="1" eaLnBrk="1" hangingPunct="1">
              <a:lnSpc>
                <a:spcPct val="80000"/>
              </a:lnSpc>
            </a:pPr>
            <a:r>
              <a:rPr lang="en-US" sz="2400" smtClean="0"/>
              <a:t>Optically cancel the man</a:t>
            </a:r>
          </a:p>
          <a:p>
            <a:pPr lvl="1" eaLnBrk="1" hangingPunct="1">
              <a:lnSpc>
                <a:spcPct val="80000"/>
              </a:lnSpc>
            </a:pPr>
            <a:r>
              <a:rPr lang="en-US" sz="2400" smtClean="0"/>
              <a:t>Optically project the woman</a:t>
            </a:r>
          </a:p>
        </p:txBody>
      </p:sp>
      <p:sp>
        <p:nvSpPr>
          <p:cNvPr id="25605" name="Rectangle 5"/>
          <p:cNvSpPr>
            <a:spLocks noChangeArrowheads="1"/>
          </p:cNvSpPr>
          <p:nvPr/>
        </p:nvSpPr>
        <p:spPr bwMode="auto">
          <a:xfrm>
            <a:off x="6096000" y="5594350"/>
            <a:ext cx="2706688" cy="1006475"/>
          </a:xfrm>
          <a:prstGeom prst="rect">
            <a:avLst/>
          </a:prstGeom>
          <a:solidFill>
            <a:srgbClr val="F7FE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nchor="ctr">
            <a:spAutoFit/>
          </a:bodyPr>
          <a:lstStyle/>
          <a:p>
            <a:pPr defTabSz="457200"/>
            <a:r>
              <a:rPr lang="en-US" sz="2000" b="1"/>
              <a:t>Phys. Rev. Lett. 102, </a:t>
            </a:r>
          </a:p>
          <a:p>
            <a:pPr defTabSz="457200"/>
            <a:r>
              <a:rPr lang="en-US" sz="2000" b="1"/>
              <a:t>253902 (2009)</a:t>
            </a:r>
          </a:p>
          <a:p>
            <a:pPr defTabSz="457200" eaLnBrk="0" hangingPunct="0"/>
            <a:endParaRPr lang="en-US" sz="2000"/>
          </a:p>
        </p:txBody>
      </p:sp>
    </p:spTree>
    <p:extLst>
      <p:ext uri="{BB962C8B-B14F-4D97-AF65-F5344CB8AC3E}">
        <p14:creationId xmlns:p14="http://schemas.microsoft.com/office/powerpoint/2010/main" val="32737423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rgbClr val="FFFF00"/>
          </a:solidFill>
        </p:spPr>
        <p:txBody>
          <a:bodyPr>
            <a:normAutofit fontScale="90000"/>
          </a:bodyPr>
          <a:lstStyle/>
          <a:p>
            <a:r>
              <a:rPr lang="en-US" dirty="0" smtClean="0"/>
              <a:t>Different ways to realize “invisibility”</a:t>
            </a:r>
            <a:endParaRPr lang="en-US" dirty="0"/>
          </a:p>
        </p:txBody>
      </p:sp>
      <p:sp>
        <p:nvSpPr>
          <p:cNvPr id="3" name="Content Placeholder 2"/>
          <p:cNvSpPr>
            <a:spLocks noGrp="1"/>
          </p:cNvSpPr>
          <p:nvPr>
            <p:ph idx="1"/>
          </p:nvPr>
        </p:nvSpPr>
        <p:spPr>
          <a:xfrm>
            <a:off x="457200" y="1524000"/>
            <a:ext cx="8229600" cy="4525963"/>
          </a:xfrm>
        </p:spPr>
        <p:txBody>
          <a:bodyPr>
            <a:normAutofit fontScale="92500" lnSpcReduction="20000"/>
          </a:bodyPr>
          <a:lstStyle/>
          <a:p>
            <a:r>
              <a:rPr lang="en-US" dirty="0" smtClean="0"/>
              <a:t>Transformation optics: </a:t>
            </a:r>
          </a:p>
          <a:p>
            <a:pPr lvl="1"/>
            <a:r>
              <a:rPr lang="en-US" dirty="0" smtClean="0"/>
              <a:t>“Blow up” cloaks, optical conformal mappings…</a:t>
            </a:r>
          </a:p>
          <a:p>
            <a:r>
              <a:rPr lang="en-US" dirty="0" smtClean="0"/>
              <a:t>Complementary media: </a:t>
            </a:r>
          </a:p>
          <a:p>
            <a:pPr lvl="1"/>
            <a:r>
              <a:rPr lang="en-US" dirty="0" smtClean="0"/>
              <a:t>cloaking by cancellation</a:t>
            </a:r>
          </a:p>
          <a:p>
            <a:r>
              <a:rPr lang="en-US" dirty="0" smtClean="0"/>
              <a:t>Dipoles in front of a </a:t>
            </a:r>
            <a:r>
              <a:rPr lang="en-US" dirty="0" err="1" smtClean="0"/>
              <a:t>metamaterial</a:t>
            </a:r>
            <a:r>
              <a:rPr lang="en-US" dirty="0" smtClean="0"/>
              <a:t> slab: </a:t>
            </a:r>
          </a:p>
          <a:p>
            <a:pPr lvl="1"/>
            <a:r>
              <a:rPr lang="en-US" dirty="0" smtClean="0"/>
              <a:t>excitation suppression</a:t>
            </a:r>
          </a:p>
          <a:p>
            <a:r>
              <a:rPr lang="en-US" dirty="0" smtClean="0"/>
              <a:t>Zero refractive index:  </a:t>
            </a:r>
          </a:p>
          <a:p>
            <a:pPr lvl="1"/>
            <a:r>
              <a:rPr lang="en-US" dirty="0" smtClean="0"/>
              <a:t>absence of scattering inside channels</a:t>
            </a:r>
          </a:p>
          <a:p>
            <a:r>
              <a:rPr lang="en-US" dirty="0" smtClean="0"/>
              <a:t>Active cloaking:  </a:t>
            </a:r>
          </a:p>
          <a:p>
            <a:pPr lvl="1"/>
            <a:r>
              <a:rPr lang="en-US" dirty="0" smtClean="0"/>
              <a:t>Not </a:t>
            </a:r>
            <a:r>
              <a:rPr lang="en-US" dirty="0" err="1" smtClean="0"/>
              <a:t>metamaterial</a:t>
            </a:r>
            <a:r>
              <a:rPr lang="en-US" dirty="0" smtClean="0"/>
              <a:t> based, but can be useful</a:t>
            </a:r>
            <a:endParaRPr lang="en-US" dirty="0"/>
          </a:p>
        </p:txBody>
      </p:sp>
      <p:sp>
        <p:nvSpPr>
          <p:cNvPr id="4" name="Rectangle 4"/>
          <p:cNvSpPr>
            <a:spLocks noChangeArrowheads="1"/>
          </p:cNvSpPr>
          <p:nvPr/>
        </p:nvSpPr>
        <p:spPr bwMode="auto">
          <a:xfrm>
            <a:off x="609600" y="6331473"/>
            <a:ext cx="8534400" cy="52322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r>
              <a:rPr lang="en-GB" sz="2800" i="1" dirty="0">
                <a:solidFill>
                  <a:schemeClr val="bg1"/>
                </a:solidFill>
              </a:rPr>
              <a:t>A brief review: </a:t>
            </a:r>
            <a:r>
              <a:rPr lang="en-GB" sz="2800" i="1" dirty="0" smtClean="0">
                <a:solidFill>
                  <a:schemeClr val="bg1"/>
                </a:solidFill>
              </a:rPr>
              <a:t>Chen et al. Nature </a:t>
            </a:r>
            <a:r>
              <a:rPr lang="en-GB" sz="2800" i="1" dirty="0">
                <a:solidFill>
                  <a:schemeClr val="bg1"/>
                </a:solidFill>
              </a:rPr>
              <a:t>Materials</a:t>
            </a:r>
            <a:r>
              <a:rPr lang="en-GB" sz="2800" dirty="0">
                <a:solidFill>
                  <a:schemeClr val="bg1"/>
                </a:solidFill>
              </a:rPr>
              <a:t> 9, </a:t>
            </a:r>
            <a:r>
              <a:rPr lang="en-GB" sz="2800" dirty="0" smtClean="0">
                <a:solidFill>
                  <a:schemeClr val="bg1"/>
                </a:solidFill>
              </a:rPr>
              <a:t>387 </a:t>
            </a:r>
            <a:r>
              <a:rPr lang="en-GB" sz="2800" dirty="0">
                <a:solidFill>
                  <a:schemeClr val="bg1"/>
                </a:solidFill>
              </a:rPr>
              <a:t>(2010) </a:t>
            </a:r>
          </a:p>
        </p:txBody>
      </p:sp>
    </p:spTree>
    <p:extLst>
      <p:ext uri="{BB962C8B-B14F-4D97-AF65-F5344CB8AC3E}">
        <p14:creationId xmlns:p14="http://schemas.microsoft.com/office/powerpoint/2010/main" val="33044004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2"/>
          <p:cNvPicPr>
            <a:picLocks noChangeAspect="1" noChangeArrowheads="1"/>
          </p:cNvPicPr>
          <p:nvPr/>
        </p:nvPicPr>
        <p:blipFill>
          <a:blip r:embed="rId3">
            <a:extLst>
              <a:ext uri="{28A0092B-C50C-407E-A947-70E740481C1C}">
                <a14:useLocalDpi xmlns:a14="http://schemas.microsoft.com/office/drawing/2010/main" val="0"/>
              </a:ext>
            </a:extLst>
          </a:blip>
          <a:srcRect b="23621"/>
          <a:stretch>
            <a:fillRect/>
          </a:stretch>
        </p:blipFill>
        <p:spPr bwMode="auto">
          <a:xfrm>
            <a:off x="217488" y="3546475"/>
            <a:ext cx="8675687" cy="233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Rectangle 3"/>
          <p:cNvSpPr>
            <a:spLocks noChangeArrowheads="1"/>
          </p:cNvSpPr>
          <p:nvPr/>
        </p:nvSpPr>
        <p:spPr bwMode="auto">
          <a:xfrm>
            <a:off x="376238" y="5911850"/>
            <a:ext cx="24669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zh-CN" sz="2000">
                <a:ea typeface="宋体" pitchFamily="2" charset="-122"/>
              </a:rPr>
              <a:t>a dielectric spoon</a:t>
            </a:r>
          </a:p>
        </p:txBody>
      </p:sp>
      <p:sp>
        <p:nvSpPr>
          <p:cNvPr id="145412" name="Rectangle 4"/>
          <p:cNvSpPr>
            <a:spLocks noChangeArrowheads="1"/>
          </p:cNvSpPr>
          <p:nvPr/>
        </p:nvSpPr>
        <p:spPr bwMode="auto">
          <a:xfrm>
            <a:off x="6478588" y="5949950"/>
            <a:ext cx="1981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zh-CN" sz="2000">
                <a:ea typeface="宋体" pitchFamily="2" charset="-122"/>
              </a:rPr>
              <a:t>a metallic cup</a:t>
            </a:r>
          </a:p>
        </p:txBody>
      </p:sp>
      <p:sp>
        <p:nvSpPr>
          <p:cNvPr id="145413" name="Text Box 5"/>
          <p:cNvSpPr txBox="1">
            <a:spLocks noChangeArrowheads="1"/>
          </p:cNvSpPr>
          <p:nvPr/>
        </p:nvSpPr>
        <p:spPr bwMode="auto">
          <a:xfrm>
            <a:off x="4140200" y="5984875"/>
            <a:ext cx="1905000" cy="39687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zh-CN" sz="2000">
                <a:solidFill>
                  <a:schemeClr val="bg1"/>
                </a:solidFill>
                <a:ea typeface="宋体" pitchFamily="2" charset="-122"/>
              </a:rPr>
              <a:t>i</a:t>
            </a:r>
            <a:r>
              <a:rPr lang="en-US" sz="2000">
                <a:solidFill>
                  <a:schemeClr val="bg1"/>
                </a:solidFill>
                <a:ea typeface="宋体" pitchFamily="2" charset="-122"/>
              </a:rPr>
              <a:t>llusion Device</a:t>
            </a:r>
          </a:p>
        </p:txBody>
      </p:sp>
      <p:sp>
        <p:nvSpPr>
          <p:cNvPr id="145414" name="Line 6"/>
          <p:cNvSpPr>
            <a:spLocks noChangeShapeType="1"/>
          </p:cNvSpPr>
          <p:nvPr/>
        </p:nvSpPr>
        <p:spPr bwMode="auto">
          <a:xfrm flipH="1" flipV="1">
            <a:off x="4787900" y="4724400"/>
            <a:ext cx="288925" cy="1225550"/>
          </a:xfrm>
          <a:prstGeom prst="line">
            <a:avLst/>
          </a:prstGeom>
          <a:noFill/>
          <a:ln w="28575">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5415" name="Rectangle 7"/>
          <p:cNvSpPr>
            <a:spLocks noGrp="1" noChangeArrowheads="1"/>
          </p:cNvSpPr>
          <p:nvPr>
            <p:ph type="title"/>
          </p:nvPr>
        </p:nvSpPr>
        <p:spPr>
          <a:xfrm>
            <a:off x="419100" y="152400"/>
            <a:ext cx="8305800" cy="1401762"/>
          </a:xfrm>
        </p:spPr>
        <p:txBody>
          <a:bodyPr>
            <a:normAutofit fontScale="90000"/>
          </a:bodyPr>
          <a:lstStyle/>
          <a:p>
            <a:r>
              <a:rPr lang="en-US" sz="3200" dirty="0" smtClean="0"/>
              <a:t>Illusion optics: Numerical </a:t>
            </a:r>
            <a:r>
              <a:rPr lang="en-US" sz="3200" dirty="0"/>
              <a:t>demonstration:</a:t>
            </a:r>
            <a:br>
              <a:rPr lang="en-US" sz="3200" dirty="0"/>
            </a:br>
            <a:r>
              <a:rPr lang="en-US" sz="3200" dirty="0"/>
              <a:t>Changing a spoon into a </a:t>
            </a:r>
            <a:r>
              <a:rPr lang="en-US" sz="3200" dirty="0" smtClean="0"/>
              <a:t>cup</a:t>
            </a:r>
            <a:br>
              <a:rPr lang="en-US" sz="3200" dirty="0" smtClean="0"/>
            </a:br>
            <a:r>
              <a:rPr lang="en-US" sz="3200" dirty="0" smtClean="0"/>
              <a:t>(invisibility is a special case of illusion)</a:t>
            </a:r>
            <a:endParaRPr lang="en-US" sz="3200" dirty="0"/>
          </a:p>
        </p:txBody>
      </p:sp>
      <p:pic>
        <p:nvPicPr>
          <p:cNvPr id="145416" name="Picture 8"/>
          <p:cNvPicPr>
            <a:picLocks noChangeAspect="1" noChangeArrowheads="1"/>
          </p:cNvPicPr>
          <p:nvPr/>
        </p:nvPicPr>
        <p:blipFill>
          <a:blip r:embed="rId4">
            <a:extLst>
              <a:ext uri="{28A0092B-C50C-407E-A947-70E740481C1C}">
                <a14:useLocalDpi xmlns:a14="http://schemas.microsoft.com/office/drawing/2010/main" val="0"/>
              </a:ext>
            </a:extLst>
          </a:blip>
          <a:srcRect r="2840"/>
          <a:stretch>
            <a:fillRect/>
          </a:stretch>
        </p:blipFill>
        <p:spPr bwMode="auto">
          <a:xfrm>
            <a:off x="5435600" y="2132013"/>
            <a:ext cx="1249363" cy="100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541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7763" y="2151063"/>
            <a:ext cx="1362075" cy="90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5418" name="AutoShape 10"/>
          <p:cNvSpPr>
            <a:spLocks noChangeArrowheads="1"/>
          </p:cNvSpPr>
          <p:nvPr/>
        </p:nvSpPr>
        <p:spPr bwMode="auto">
          <a:xfrm>
            <a:off x="4211638" y="2366963"/>
            <a:ext cx="720725" cy="431800"/>
          </a:xfrm>
          <a:prstGeom prst="rightArrow">
            <a:avLst>
              <a:gd name="adj1" fmla="val 50000"/>
              <a:gd name="adj2" fmla="val 4172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ea typeface="宋体" pitchFamily="2" charset="-122"/>
            </a:endParaRPr>
          </a:p>
        </p:txBody>
      </p:sp>
    </p:spTree>
    <p:extLst>
      <p:ext uri="{BB962C8B-B14F-4D97-AF65-F5344CB8AC3E}">
        <p14:creationId xmlns:p14="http://schemas.microsoft.com/office/powerpoint/2010/main" val="40244699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8788" y="274638"/>
            <a:ext cx="8228012" cy="1143000"/>
          </a:xfrm>
        </p:spPr>
        <p:txBody>
          <a:bodyPr/>
          <a:lstStyle/>
          <a:p>
            <a:pPr eaLnBrk="1" hangingPunct="1"/>
            <a:r>
              <a:rPr lang="en-US" smtClean="0"/>
              <a:t>Independent of light source</a:t>
            </a:r>
          </a:p>
        </p:txBody>
      </p:sp>
      <p:graphicFrame>
        <p:nvGraphicFramePr>
          <p:cNvPr id="27651" name="Object 3"/>
          <p:cNvGraphicFramePr>
            <a:graphicFrameLocks noGrp="1" noChangeAspect="1"/>
          </p:cNvGraphicFramePr>
          <p:nvPr>
            <p:ph sz="half" idx="1"/>
          </p:nvPr>
        </p:nvGraphicFramePr>
        <p:xfrm>
          <a:off x="611188" y="1600200"/>
          <a:ext cx="7467600" cy="2609850"/>
        </p:xfrm>
        <a:graphic>
          <a:graphicData uri="http://schemas.openxmlformats.org/presentationml/2006/ole">
            <mc:AlternateContent xmlns:mc="http://schemas.openxmlformats.org/markup-compatibility/2006">
              <mc:Choice xmlns:v="urn:schemas-microsoft-com:vml" Requires="v">
                <p:oleObj spid="_x0000_s12302" name="Photo Editor Photo" r:id="rId4" imgW="14295238" imgH="5001323" progId="MSPhotoEd.3">
                  <p:embed/>
                </p:oleObj>
              </mc:Choice>
              <mc:Fallback>
                <p:oleObj name="Photo Editor Photo" r:id="rId4" imgW="14295238" imgH="5001323"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1600200"/>
                        <a:ext cx="7467600" cy="2609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652" name="Object 4"/>
          <p:cNvGraphicFramePr>
            <a:graphicFrameLocks noGrp="1" noChangeAspect="1"/>
          </p:cNvGraphicFramePr>
          <p:nvPr>
            <p:ph sz="half" idx="2"/>
          </p:nvPr>
        </p:nvGraphicFramePr>
        <p:xfrm>
          <a:off x="533400" y="4038600"/>
          <a:ext cx="7543800" cy="2647950"/>
        </p:xfrm>
        <a:graphic>
          <a:graphicData uri="http://schemas.openxmlformats.org/presentationml/2006/ole">
            <mc:AlternateContent xmlns:mc="http://schemas.openxmlformats.org/markup-compatibility/2006">
              <mc:Choice xmlns:v="urn:schemas-microsoft-com:vml" Requires="v">
                <p:oleObj spid="_x0000_s12303" name="Photo Editor Photo" r:id="rId6" imgW="14251389" imgH="5001323" progId="MSPhotoEd.3">
                  <p:embed/>
                </p:oleObj>
              </mc:Choice>
              <mc:Fallback>
                <p:oleObj name="Photo Editor Photo" r:id="rId6" imgW="14251389" imgH="5001323" progId="MSPhotoEd.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4038600"/>
                        <a:ext cx="75438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0711946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25449" y="249238"/>
            <a:ext cx="8537575" cy="1198562"/>
          </a:xfrm>
        </p:spPr>
        <p:txBody>
          <a:bodyPr/>
          <a:lstStyle/>
          <a:p>
            <a:pPr eaLnBrk="1" hangingPunct="1"/>
            <a:r>
              <a:rPr lang="en-US" smtClean="0"/>
              <a:t>Proof of Principle Experiment</a:t>
            </a:r>
          </a:p>
        </p:txBody>
      </p:sp>
      <p:sp>
        <p:nvSpPr>
          <p:cNvPr id="29699" name="Rectangle 3"/>
          <p:cNvSpPr>
            <a:spLocks noGrp="1" noChangeArrowheads="1"/>
          </p:cNvSpPr>
          <p:nvPr>
            <p:ph type="body" idx="1"/>
          </p:nvPr>
        </p:nvSpPr>
        <p:spPr/>
        <p:txBody>
          <a:bodyPr/>
          <a:lstStyle/>
          <a:p>
            <a:pPr eaLnBrk="1" hangingPunct="1"/>
            <a:endParaRPr lang="en-US" sz="2800" dirty="0" smtClean="0"/>
          </a:p>
        </p:txBody>
      </p:sp>
      <p:pic>
        <p:nvPicPr>
          <p:cNvPr id="655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975" y="152400"/>
            <a:ext cx="8963025" cy="1390250"/>
          </a:xfrm>
          <a:prstGeom prst="rect">
            <a:avLst/>
          </a:prstGeom>
          <a:ln/>
        </p:spPr>
        <p:style>
          <a:lnRef idx="3">
            <a:schemeClr val="lt1"/>
          </a:lnRef>
          <a:fillRef idx="1">
            <a:schemeClr val="accent4"/>
          </a:fillRef>
          <a:effectRef idx="1">
            <a:schemeClr val="accent4"/>
          </a:effectRef>
          <a:fontRef idx="minor">
            <a:schemeClr val="lt1"/>
          </a:fontRef>
        </p:style>
      </p:pic>
      <p:pic>
        <p:nvPicPr>
          <p:cNvPr id="6" name="图片 1"/>
          <p:cNvPicPr>
            <a:picLocks noChangeAspect="1" noChangeArrowheads="1"/>
          </p:cNvPicPr>
          <p:nvPr/>
        </p:nvPicPr>
        <p:blipFill>
          <a:blip r:embed="rId3">
            <a:extLst>
              <a:ext uri="{28A0092B-C50C-407E-A947-70E740481C1C}">
                <a14:useLocalDpi xmlns:a14="http://schemas.microsoft.com/office/drawing/2010/main" val="0"/>
              </a:ext>
            </a:extLst>
          </a:blip>
          <a:srcRect l="24690" t="21584" r="27206" b="25096"/>
          <a:stretch>
            <a:fillRect/>
          </a:stretch>
        </p:blipFill>
        <p:spPr bwMode="auto">
          <a:xfrm>
            <a:off x="1041400" y="2209800"/>
            <a:ext cx="2901950"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l="25989" t="24637" r="34969" b="12027"/>
          <a:stretch>
            <a:fillRect/>
          </a:stretch>
        </p:blipFill>
        <p:spPr bwMode="auto">
          <a:xfrm>
            <a:off x="4999038" y="1542650"/>
            <a:ext cx="4144962" cy="4203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00" y="5029200"/>
            <a:ext cx="5419965"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39305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II: Complementary media*</a:t>
            </a:r>
            <a:endParaRPr lang="en-US" dirty="0"/>
          </a:p>
        </p:txBody>
      </p:sp>
      <p:sp>
        <p:nvSpPr>
          <p:cNvPr id="3" name="Content Placeholder 2"/>
          <p:cNvSpPr>
            <a:spLocks noGrp="1"/>
          </p:cNvSpPr>
          <p:nvPr>
            <p:ph idx="1"/>
          </p:nvPr>
        </p:nvSpPr>
        <p:spPr>
          <a:xfrm>
            <a:off x="457200" y="1371600"/>
            <a:ext cx="8229600" cy="3962400"/>
          </a:xfrm>
        </p:spPr>
        <p:txBody>
          <a:bodyPr>
            <a:normAutofit lnSpcReduction="10000"/>
          </a:bodyPr>
          <a:lstStyle/>
          <a:p>
            <a:r>
              <a:rPr lang="en-US" dirty="0" smtClean="0"/>
              <a:t>Advantage: </a:t>
            </a:r>
          </a:p>
          <a:p>
            <a:pPr lvl="1"/>
            <a:r>
              <a:rPr lang="en-US" dirty="0" smtClean="0"/>
              <a:t>Works by “cancellation”, not “going around a domain”</a:t>
            </a:r>
          </a:p>
          <a:p>
            <a:pPr lvl="1"/>
            <a:r>
              <a:rPr lang="en-US" dirty="0" smtClean="0"/>
              <a:t>external cloaking**</a:t>
            </a:r>
          </a:p>
          <a:p>
            <a:pPr lvl="1"/>
            <a:r>
              <a:rPr lang="en-US" dirty="0" smtClean="0"/>
              <a:t>Can be generalized to “illusion” (~ deception)***</a:t>
            </a:r>
          </a:p>
          <a:p>
            <a:r>
              <a:rPr lang="en-US" dirty="0" smtClean="0"/>
              <a:t>Disadvantage</a:t>
            </a:r>
          </a:p>
          <a:p>
            <a:pPr lvl="1"/>
            <a:r>
              <a:rPr lang="en-US" dirty="0" smtClean="0"/>
              <a:t>Non-singular but requires negative index (absorption, narrow band width…</a:t>
            </a:r>
            <a:r>
              <a:rPr lang="en-US" dirty="0" err="1" smtClean="0"/>
              <a:t>etc</a:t>
            </a:r>
            <a:r>
              <a:rPr lang="en-US" dirty="0" smtClean="0"/>
              <a:t>)</a:t>
            </a:r>
            <a:endParaRPr lang="en-US" dirty="0"/>
          </a:p>
        </p:txBody>
      </p:sp>
      <p:sp>
        <p:nvSpPr>
          <p:cNvPr id="4" name="TextBox 3"/>
          <p:cNvSpPr txBox="1"/>
          <p:nvPr/>
        </p:nvSpPr>
        <p:spPr>
          <a:xfrm>
            <a:off x="2286000" y="5380672"/>
            <a:ext cx="6629400" cy="1477328"/>
          </a:xfrm>
          <a:prstGeom prst="rect">
            <a:avLst/>
          </a:prstGeom>
          <a:solidFill>
            <a:srgbClr val="FFFF00"/>
          </a:solidFill>
          <a:ln>
            <a:solidFill>
              <a:schemeClr val="accent1"/>
            </a:solidFill>
          </a:ln>
        </p:spPr>
        <p:txBody>
          <a:bodyPr wrap="square" rtlCol="0">
            <a:spAutoFit/>
          </a:bodyPr>
          <a:lstStyle/>
          <a:p>
            <a:r>
              <a:rPr lang="en-US" dirty="0"/>
              <a:t>*</a:t>
            </a:r>
            <a:r>
              <a:rPr lang="en-US" dirty="0" err="1"/>
              <a:t>Pendry</a:t>
            </a:r>
            <a:r>
              <a:rPr lang="en-US" dirty="0"/>
              <a:t>, &amp; Ramakrishna, J. Phys. </a:t>
            </a:r>
            <a:r>
              <a:rPr lang="en-US" dirty="0" err="1"/>
              <a:t>Condens</a:t>
            </a:r>
            <a:r>
              <a:rPr lang="en-US" dirty="0"/>
              <a:t>. Matter 15, 6345 (2003</a:t>
            </a:r>
            <a:r>
              <a:rPr lang="en-US" dirty="0" smtClean="0"/>
              <a:t>)</a:t>
            </a:r>
            <a:endParaRPr lang="en-US" dirty="0"/>
          </a:p>
          <a:p>
            <a:r>
              <a:rPr lang="en-US" dirty="0"/>
              <a:t>For a review: NATURE MAT 9, 387 (2010</a:t>
            </a:r>
            <a:r>
              <a:rPr lang="en-US" dirty="0" smtClean="0"/>
              <a:t>)</a:t>
            </a:r>
          </a:p>
          <a:p>
            <a:r>
              <a:rPr lang="en-US" dirty="0" smtClean="0"/>
              <a:t>**Phys</a:t>
            </a:r>
            <a:r>
              <a:rPr lang="en-US" dirty="0"/>
              <a:t>. Rev. </a:t>
            </a:r>
            <a:r>
              <a:rPr lang="en-US" dirty="0" err="1"/>
              <a:t>Lett</a:t>
            </a:r>
            <a:r>
              <a:rPr lang="en-US" dirty="0"/>
              <a:t>. 102, 093901 (2009</a:t>
            </a:r>
            <a:r>
              <a:rPr lang="en-US" dirty="0" smtClean="0"/>
              <a:t>)</a:t>
            </a:r>
          </a:p>
          <a:p>
            <a:r>
              <a:rPr lang="en-US" dirty="0" smtClean="0"/>
              <a:t>***Phys</a:t>
            </a:r>
            <a:r>
              <a:rPr lang="en-US" dirty="0"/>
              <a:t>. Rev. </a:t>
            </a:r>
            <a:r>
              <a:rPr lang="en-US" dirty="0" err="1"/>
              <a:t>Lett</a:t>
            </a:r>
            <a:r>
              <a:rPr lang="en-US" dirty="0"/>
              <a:t>. 102, 253902 (2009)</a:t>
            </a:r>
          </a:p>
          <a:p>
            <a:endParaRPr lang="en-US" dirty="0"/>
          </a:p>
        </p:txBody>
      </p:sp>
    </p:spTree>
    <p:extLst>
      <p:ext uri="{BB962C8B-B14F-4D97-AF65-F5344CB8AC3E}">
        <p14:creationId xmlns:p14="http://schemas.microsoft.com/office/powerpoint/2010/main" val="3622856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sz="4000" smtClean="0"/>
              <a:t>Other forms of Invisibility/cloaking</a:t>
            </a:r>
          </a:p>
        </p:txBody>
      </p:sp>
      <p:sp>
        <p:nvSpPr>
          <p:cNvPr id="36867" name="Rectangle 3"/>
          <p:cNvSpPr>
            <a:spLocks noGrp="1" noChangeArrowheads="1"/>
          </p:cNvSpPr>
          <p:nvPr>
            <p:ph type="body" idx="1"/>
          </p:nvPr>
        </p:nvSpPr>
        <p:spPr>
          <a:xfrm>
            <a:off x="457200" y="1600200"/>
            <a:ext cx="8229600" cy="4876800"/>
          </a:xfrm>
        </p:spPr>
        <p:txBody>
          <a:bodyPr/>
          <a:lstStyle/>
          <a:p>
            <a:pPr eaLnBrk="1" hangingPunct="1"/>
            <a:r>
              <a:rPr lang="en-US" dirty="0" smtClean="0"/>
              <a:t>In a more restrictive setting, invisibility can also be achieved using other means</a:t>
            </a:r>
          </a:p>
          <a:p>
            <a:pPr lvl="1" eaLnBrk="1" hangingPunct="1"/>
            <a:r>
              <a:rPr lang="en-US" dirty="0" smtClean="0"/>
              <a:t>In some waveguide configurations, cloaking can be achieved if we have n=0 (zero refractive index).</a:t>
            </a:r>
          </a:p>
          <a:p>
            <a:pPr lvl="1"/>
            <a:r>
              <a:rPr lang="en-US" dirty="0"/>
              <a:t>For a small object, cloaking can be achieved using enhanced reflections in a </a:t>
            </a:r>
            <a:r>
              <a:rPr lang="en-US" dirty="0" err="1"/>
              <a:t>metamaterial</a:t>
            </a:r>
            <a:r>
              <a:rPr lang="en-US" dirty="0"/>
              <a:t> slab</a:t>
            </a:r>
          </a:p>
          <a:p>
            <a:pPr lvl="1" eaLnBrk="1" hangingPunct="1"/>
            <a:endParaRPr lang="en-US" dirty="0" smtClean="0"/>
          </a:p>
        </p:txBody>
      </p:sp>
    </p:spTree>
    <p:extLst>
      <p:ext uri="{BB962C8B-B14F-4D97-AF65-F5344CB8AC3E}">
        <p14:creationId xmlns:p14="http://schemas.microsoft.com/office/powerpoint/2010/main" val="208122352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6"/>
          <p:cNvSpPr>
            <a:spLocks noChangeArrowheads="1"/>
          </p:cNvSpPr>
          <p:nvPr/>
        </p:nvSpPr>
        <p:spPr bwMode="auto">
          <a:xfrm>
            <a:off x="533400" y="5621338"/>
            <a:ext cx="3886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kumimoji="0" lang="en-US" altLang="zh-CN" sz="1400">
                <a:latin typeface="Arial" charset="0"/>
                <a:ea typeface="宋体" pitchFamily="2" charset="-122"/>
                <a:cs typeface="Arial" charset="0"/>
              </a:rPr>
              <a:t>Hao </a:t>
            </a:r>
            <a:r>
              <a:rPr kumimoji="0" lang="en-US" altLang="zh-CN" sz="1400" i="1">
                <a:latin typeface="Arial" charset="0"/>
                <a:ea typeface="宋体" pitchFamily="2" charset="-122"/>
                <a:cs typeface="Arial" charset="0"/>
              </a:rPr>
              <a:t>et al.</a:t>
            </a:r>
            <a:r>
              <a:rPr kumimoji="0" lang="en-US" altLang="zh-CN" sz="1400">
                <a:latin typeface="Arial" charset="0"/>
                <a:ea typeface="宋体" pitchFamily="2" charset="-122"/>
                <a:cs typeface="Arial" charset="0"/>
              </a:rPr>
              <a:t> Appl. Phys. Lett. </a:t>
            </a:r>
            <a:r>
              <a:rPr kumimoji="0" lang="en-US" altLang="zh-CN" sz="1400" b="1">
                <a:latin typeface="Arial" charset="0"/>
                <a:ea typeface="宋体" pitchFamily="2" charset="-122"/>
                <a:cs typeface="Arial" charset="0"/>
              </a:rPr>
              <a:t>96</a:t>
            </a:r>
            <a:r>
              <a:rPr kumimoji="0" lang="en-US" altLang="zh-CN" sz="1400">
                <a:latin typeface="Arial" charset="0"/>
                <a:ea typeface="宋体" pitchFamily="2" charset="-122"/>
                <a:cs typeface="Arial" charset="0"/>
              </a:rPr>
              <a:t>, 101109 (2010)</a:t>
            </a:r>
          </a:p>
        </p:txBody>
      </p:sp>
      <p:grpSp>
        <p:nvGrpSpPr>
          <p:cNvPr id="46083" name="Group 13"/>
          <p:cNvGrpSpPr>
            <a:grpSpLocks/>
          </p:cNvGrpSpPr>
          <p:nvPr/>
        </p:nvGrpSpPr>
        <p:grpSpPr bwMode="auto">
          <a:xfrm>
            <a:off x="152400" y="2743200"/>
            <a:ext cx="4500563" cy="1392238"/>
            <a:chOff x="152400" y="2133600"/>
            <a:chExt cx="4356100" cy="1327150"/>
          </a:xfrm>
        </p:grpSpPr>
        <p:pic>
          <p:nvPicPr>
            <p:cNvPr id="46094" name="Picture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362200"/>
              <a:ext cx="43561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5" name="Text Box 9"/>
            <p:cNvSpPr txBox="1">
              <a:spLocks noChangeArrowheads="1"/>
            </p:cNvSpPr>
            <p:nvPr/>
          </p:nvSpPr>
          <p:spPr bwMode="auto">
            <a:xfrm>
              <a:off x="762408" y="2133600"/>
              <a:ext cx="3428028" cy="37832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kumimoji="0" lang="en-US" altLang="zh-CN" sz="2000" b="1">
                  <a:solidFill>
                    <a:srgbClr val="0066FF"/>
                  </a:solidFill>
                  <a:latin typeface="Arial" charset="0"/>
                  <a:ea typeface="宋体" pitchFamily="2" charset="-122"/>
                  <a:cs typeface="Arial" charset="0"/>
                </a:rPr>
                <a:t>PEC for high reflection</a:t>
              </a:r>
            </a:p>
          </p:txBody>
        </p:sp>
      </p:grpSp>
      <p:grpSp>
        <p:nvGrpSpPr>
          <p:cNvPr id="46084" name="Group 14"/>
          <p:cNvGrpSpPr>
            <a:grpSpLocks/>
          </p:cNvGrpSpPr>
          <p:nvPr/>
        </p:nvGrpSpPr>
        <p:grpSpPr bwMode="auto">
          <a:xfrm>
            <a:off x="152400" y="4102100"/>
            <a:ext cx="4724400" cy="1403350"/>
            <a:chOff x="152400" y="4419600"/>
            <a:chExt cx="4572000" cy="1336675"/>
          </a:xfrm>
        </p:grpSpPr>
        <p:pic>
          <p:nvPicPr>
            <p:cNvPr id="46092"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648200"/>
              <a:ext cx="45720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3" name="Text Box 11"/>
            <p:cNvSpPr txBox="1">
              <a:spLocks noChangeArrowheads="1"/>
            </p:cNvSpPr>
            <p:nvPr/>
          </p:nvSpPr>
          <p:spPr bwMode="auto">
            <a:xfrm>
              <a:off x="762307" y="4419600"/>
              <a:ext cx="3429000" cy="37801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kumimoji="0" lang="en-US" altLang="zh-CN" sz="2000" b="1">
                  <a:solidFill>
                    <a:srgbClr val="0066FF"/>
                  </a:solidFill>
                  <a:latin typeface="Arial" charset="0"/>
                  <a:ea typeface="宋体" pitchFamily="2" charset="-122"/>
                  <a:cs typeface="Arial" charset="0"/>
                </a:rPr>
                <a:t>PMC for high transmission</a:t>
              </a:r>
            </a:p>
          </p:txBody>
        </p:sp>
      </p:grpSp>
      <p:sp>
        <p:nvSpPr>
          <p:cNvPr id="46085" name="Rectangle 14"/>
          <p:cNvSpPr>
            <a:spLocks noChangeArrowheads="1"/>
          </p:cNvSpPr>
          <p:nvPr/>
        </p:nvSpPr>
        <p:spPr bwMode="auto">
          <a:xfrm>
            <a:off x="5410200" y="5943600"/>
            <a:ext cx="32178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kumimoji="0" lang="en-US" altLang="zh-CN" sz="1400">
                <a:latin typeface="Arial" charset="0"/>
                <a:ea typeface="宋体" pitchFamily="2" charset="-122"/>
                <a:cs typeface="Arial" charset="0"/>
              </a:rPr>
              <a:t>Nguyen </a:t>
            </a:r>
            <a:r>
              <a:rPr kumimoji="0" lang="en-US" altLang="zh-CN" sz="1400" i="1">
                <a:latin typeface="Arial" charset="0"/>
                <a:ea typeface="宋体" pitchFamily="2" charset="-122"/>
                <a:cs typeface="Arial" charset="0"/>
              </a:rPr>
              <a:t>et al.</a:t>
            </a:r>
            <a:r>
              <a:rPr kumimoji="0" lang="en-US" altLang="zh-CN" sz="1400">
                <a:latin typeface="Arial" charset="0"/>
                <a:ea typeface="宋体" pitchFamily="2" charset="-122"/>
                <a:cs typeface="Arial" charset="0"/>
              </a:rPr>
              <a:t> PRL 105, 233908 (2010)</a:t>
            </a:r>
          </a:p>
        </p:txBody>
      </p:sp>
      <p:sp>
        <p:nvSpPr>
          <p:cNvPr id="46086" name="Text Box 16"/>
          <p:cNvSpPr txBox="1">
            <a:spLocks noChangeArrowheads="1"/>
          </p:cNvSpPr>
          <p:nvPr/>
        </p:nvSpPr>
        <p:spPr bwMode="auto">
          <a:xfrm>
            <a:off x="5635625" y="2209800"/>
            <a:ext cx="26797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algn="ctr" eaLnBrk="1" hangingPunct="1"/>
            <a:r>
              <a:rPr kumimoji="0" lang="en-US" altLang="zh-CN" sz="2000" b="1">
                <a:solidFill>
                  <a:srgbClr val="0066FF"/>
                </a:solidFill>
                <a:latin typeface="Arial" charset="0"/>
                <a:ea typeface="宋体" pitchFamily="2" charset="-122"/>
                <a:cs typeface="Arial" charset="0"/>
              </a:rPr>
              <a:t>Cavity Resonance transmission tuning</a:t>
            </a:r>
          </a:p>
        </p:txBody>
      </p:sp>
      <p:pic>
        <p:nvPicPr>
          <p:cNvPr id="46087"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2025" y="2808288"/>
            <a:ext cx="4267200" cy="159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8"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0288" y="4381500"/>
            <a:ext cx="4198937"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9" name="Rectangle 18"/>
          <p:cNvSpPr>
            <a:spLocks noGrp="1" noChangeArrowheads="1"/>
          </p:cNvSpPr>
          <p:nvPr>
            <p:ph type="title" idx="4294967295"/>
          </p:nvPr>
        </p:nvSpPr>
        <p:spPr>
          <a:xfrm>
            <a:off x="698500" y="1905000"/>
            <a:ext cx="3505200" cy="609600"/>
          </a:xfrm>
          <a:noFill/>
        </p:spPr>
        <p:txBody>
          <a:bodyPr/>
          <a:lstStyle/>
          <a:p>
            <a:pPr eaLnBrk="1" hangingPunct="1"/>
            <a:r>
              <a:rPr lang="en-US" altLang="zh-CN" sz="2400" dirty="0" smtClean="0">
                <a:ea typeface="宋体" pitchFamily="2" charset="-122"/>
              </a:rPr>
              <a:t>Cloaking Effect</a:t>
            </a:r>
          </a:p>
        </p:txBody>
      </p:sp>
      <p:sp>
        <p:nvSpPr>
          <p:cNvPr id="46090" name="TextBox 21"/>
          <p:cNvSpPr txBox="1">
            <a:spLocks noChangeArrowheads="1"/>
          </p:cNvSpPr>
          <p:nvPr/>
        </p:nvSpPr>
        <p:spPr bwMode="auto">
          <a:xfrm>
            <a:off x="304800" y="5029200"/>
            <a:ext cx="868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endParaRPr kumimoji="0" lang="en-US">
              <a:solidFill>
                <a:schemeClr val="accent1"/>
              </a:solidFill>
              <a:latin typeface="Arial" charset="0"/>
              <a:cs typeface="Arial" charset="0"/>
            </a:endParaRPr>
          </a:p>
        </p:txBody>
      </p:sp>
      <p:sp>
        <p:nvSpPr>
          <p:cNvPr id="46091" name="Text Box 16"/>
          <p:cNvSpPr txBox="1">
            <a:spLocks noChangeArrowheads="1"/>
          </p:cNvSpPr>
          <p:nvPr/>
        </p:nvSpPr>
        <p:spPr bwMode="auto">
          <a:xfrm>
            <a:off x="304800" y="304800"/>
            <a:ext cx="8153400" cy="1200329"/>
          </a:xfrm>
          <a:prstGeom prst="rect">
            <a:avLst/>
          </a:prstGeom>
          <a:solidFill>
            <a:srgbClr val="FFFF00"/>
          </a:solidFill>
          <a:ln>
            <a:noFill/>
          </a:ln>
          <a:effectLs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kumimoji="0" lang="en-US" sz="3600" dirty="0" smtClean="0">
                <a:solidFill>
                  <a:srgbClr val="FF0000"/>
                </a:solidFill>
                <a:latin typeface="Arial" charset="0"/>
              </a:rPr>
              <a:t>“Zero” refractive index can do “cloaking” inside a waveguide</a:t>
            </a:r>
            <a:endParaRPr kumimoji="0" lang="en-US" sz="3600" dirty="0">
              <a:solidFill>
                <a:srgbClr val="FF0000"/>
              </a:solidFill>
              <a:latin typeface="Arial" charset="0"/>
            </a:endParaRPr>
          </a:p>
        </p:txBody>
      </p:sp>
      <p:sp>
        <p:nvSpPr>
          <p:cNvPr id="2" name="TextBox 1"/>
          <p:cNvSpPr txBox="1"/>
          <p:nvPr/>
        </p:nvSpPr>
        <p:spPr>
          <a:xfrm>
            <a:off x="1676400" y="6235700"/>
            <a:ext cx="3352800" cy="523220"/>
          </a:xfrm>
          <a:prstGeom prst="rect">
            <a:avLst/>
          </a:prstGeom>
          <a:solidFill>
            <a:srgbClr val="0070C0"/>
          </a:solidFill>
        </p:spPr>
        <p:txBody>
          <a:bodyPr wrap="square" rtlCol="0">
            <a:spAutoFit/>
          </a:bodyPr>
          <a:lstStyle/>
          <a:p>
            <a:r>
              <a:rPr lang="en-US" sz="2800" dirty="0" smtClean="0">
                <a:solidFill>
                  <a:schemeClr val="bg1"/>
                </a:solidFill>
              </a:rPr>
              <a:t>Zero index material</a:t>
            </a:r>
            <a:endParaRPr lang="en-US" sz="2800" dirty="0">
              <a:solidFill>
                <a:schemeClr val="bg1"/>
              </a:solidFill>
            </a:endParaRPr>
          </a:p>
        </p:txBody>
      </p:sp>
      <p:cxnSp>
        <p:nvCxnSpPr>
          <p:cNvPr id="5" name="Straight Arrow Connector 4"/>
          <p:cNvCxnSpPr/>
          <p:nvPr/>
        </p:nvCxnSpPr>
        <p:spPr>
          <a:xfrm flipV="1">
            <a:off x="2133600" y="5078413"/>
            <a:ext cx="0" cy="1198235"/>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21668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Zero-index “cloaking” effect</a:t>
            </a:r>
            <a:endParaRPr lang="en-US" dirty="0"/>
          </a:p>
        </p:txBody>
      </p:sp>
      <p:sp>
        <p:nvSpPr>
          <p:cNvPr id="3" name="Content Placeholder 2"/>
          <p:cNvSpPr>
            <a:spLocks noGrp="1"/>
          </p:cNvSpPr>
          <p:nvPr>
            <p:ph idx="1"/>
          </p:nvPr>
        </p:nvSpPr>
        <p:spPr>
          <a:xfrm>
            <a:off x="457200" y="1600201"/>
            <a:ext cx="8229600" cy="2590800"/>
          </a:xfrm>
        </p:spPr>
        <p:txBody>
          <a:bodyPr>
            <a:normAutofit fontScale="92500" lnSpcReduction="10000"/>
          </a:bodyPr>
          <a:lstStyle/>
          <a:p>
            <a:r>
              <a:rPr lang="en-US" dirty="0" smtClean="0"/>
              <a:t>Disadvantage: </a:t>
            </a:r>
          </a:p>
          <a:p>
            <a:pPr lvl="1"/>
            <a:r>
              <a:rPr lang="en-US" dirty="0" smtClean="0"/>
              <a:t>Operates only under restricted conditions (inside a channel with one specific incident angle with specific boundary conditions)</a:t>
            </a:r>
          </a:p>
          <a:p>
            <a:pPr lvl="1"/>
            <a:r>
              <a:rPr lang="en-US" dirty="0" smtClean="0"/>
              <a:t>Always narrow band width</a:t>
            </a:r>
          </a:p>
          <a:p>
            <a:r>
              <a:rPr lang="en-US" dirty="0" smtClean="0"/>
              <a:t>But n=0 can be realized with pure dielectrics</a:t>
            </a:r>
          </a:p>
          <a:p>
            <a:endParaRPr lang="en-US" dirty="0"/>
          </a:p>
        </p:txBody>
      </p:sp>
      <p:graphicFrame>
        <p:nvGraphicFramePr>
          <p:cNvPr id="4" name="Object 7"/>
          <p:cNvGraphicFramePr>
            <a:graphicFrameLocks noChangeAspect="1"/>
          </p:cNvGraphicFramePr>
          <p:nvPr/>
        </p:nvGraphicFramePr>
        <p:xfrm>
          <a:off x="2971800" y="4953000"/>
          <a:ext cx="1749425" cy="392826"/>
        </p:xfrm>
        <a:graphic>
          <a:graphicData uri="http://schemas.openxmlformats.org/presentationml/2006/ole">
            <mc:AlternateContent xmlns:mc="http://schemas.openxmlformats.org/markup-compatibility/2006">
              <mc:Choice xmlns:v="urn:schemas-microsoft-com:vml" Requires="v">
                <p:oleObj spid="_x0000_s19462" name="Equation" r:id="rId3" imgW="647640" imgH="190440" progId="Equation.DSMT4">
                  <p:embed/>
                </p:oleObj>
              </mc:Choice>
              <mc:Fallback>
                <p:oleObj name="Equation" r:id="rId3" imgW="647640" imgH="19044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4953000"/>
                        <a:ext cx="1749425" cy="3928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 name="Rectangle 6"/>
          <p:cNvSpPr>
            <a:spLocks noChangeArrowheads="1"/>
          </p:cNvSpPr>
          <p:nvPr/>
        </p:nvSpPr>
        <p:spPr bwMode="auto">
          <a:xfrm>
            <a:off x="820737" y="6400800"/>
            <a:ext cx="3886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kumimoji="0" lang="en-US" altLang="zh-CN" sz="1400">
                <a:latin typeface="Arial" pitchFamily="34" charset="0"/>
                <a:ea typeface="宋体" pitchFamily="2" charset="-122"/>
                <a:cs typeface="Arial" pitchFamily="34" charset="0"/>
              </a:rPr>
              <a:t>Hao </a:t>
            </a:r>
            <a:r>
              <a:rPr kumimoji="0" lang="en-US" altLang="zh-CN" sz="1400" i="1">
                <a:latin typeface="Arial" pitchFamily="34" charset="0"/>
                <a:ea typeface="宋体" pitchFamily="2" charset="-122"/>
                <a:cs typeface="Arial" pitchFamily="34" charset="0"/>
              </a:rPr>
              <a:t>et al.</a:t>
            </a:r>
            <a:r>
              <a:rPr kumimoji="0" lang="en-US" altLang="zh-CN" sz="1400">
                <a:latin typeface="Arial" pitchFamily="34" charset="0"/>
                <a:ea typeface="宋体" pitchFamily="2" charset="-122"/>
                <a:cs typeface="Arial" pitchFamily="34" charset="0"/>
              </a:rPr>
              <a:t> Appl. Phys. Lett. </a:t>
            </a:r>
            <a:r>
              <a:rPr kumimoji="0" lang="en-US" altLang="zh-CN" sz="1400" b="1">
                <a:latin typeface="Arial" pitchFamily="34" charset="0"/>
                <a:ea typeface="宋体" pitchFamily="2" charset="-122"/>
                <a:cs typeface="Arial" pitchFamily="34" charset="0"/>
              </a:rPr>
              <a:t>96</a:t>
            </a:r>
            <a:r>
              <a:rPr kumimoji="0" lang="en-US" altLang="zh-CN" sz="1400">
                <a:latin typeface="Arial" pitchFamily="34" charset="0"/>
                <a:ea typeface="宋体" pitchFamily="2" charset="-122"/>
                <a:cs typeface="Arial" pitchFamily="34" charset="0"/>
              </a:rPr>
              <a:t>, 101109 (2010)</a:t>
            </a:r>
          </a:p>
        </p:txBody>
      </p:sp>
      <p:grpSp>
        <p:nvGrpSpPr>
          <p:cNvPr id="9" name="Group 14"/>
          <p:cNvGrpSpPr>
            <a:grpSpLocks/>
          </p:cNvGrpSpPr>
          <p:nvPr/>
        </p:nvGrpSpPr>
        <p:grpSpPr bwMode="auto">
          <a:xfrm>
            <a:off x="401637" y="4699301"/>
            <a:ext cx="4724400" cy="1403350"/>
            <a:chOff x="152400" y="4419600"/>
            <a:chExt cx="4572000" cy="1336675"/>
          </a:xfrm>
        </p:grpSpPr>
        <p:pic>
          <p:nvPicPr>
            <p:cNvPr id="10"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648200"/>
              <a:ext cx="45720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1"/>
            <p:cNvSpPr txBox="1">
              <a:spLocks noChangeArrowheads="1"/>
            </p:cNvSpPr>
            <p:nvPr/>
          </p:nvSpPr>
          <p:spPr bwMode="auto">
            <a:xfrm>
              <a:off x="762307" y="4419600"/>
              <a:ext cx="3429000" cy="37801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kumimoji="0" lang="en-US" altLang="zh-CN" sz="2000" b="1">
                  <a:solidFill>
                    <a:srgbClr val="0066FF"/>
                  </a:solidFill>
                  <a:latin typeface="Arial" pitchFamily="34" charset="0"/>
                  <a:ea typeface="宋体" pitchFamily="2" charset="-122"/>
                  <a:cs typeface="Arial" pitchFamily="34" charset="0"/>
                </a:rPr>
                <a:t>PMC for high transmission</a:t>
              </a:r>
            </a:p>
          </p:txBody>
        </p:sp>
      </p:grpSp>
      <p:sp>
        <p:nvSpPr>
          <p:cNvPr id="13" name="TextBox 12"/>
          <p:cNvSpPr txBox="1"/>
          <p:nvPr/>
        </p:nvSpPr>
        <p:spPr>
          <a:xfrm>
            <a:off x="5562600" y="5520977"/>
            <a:ext cx="914400" cy="369332"/>
          </a:xfrm>
          <a:prstGeom prst="rect">
            <a:avLst/>
          </a:prstGeom>
          <a:solidFill>
            <a:schemeClr val="accent1">
              <a:lumMod val="20000"/>
              <a:lumOff val="80000"/>
            </a:schemeClr>
          </a:solidFill>
        </p:spPr>
        <p:txBody>
          <a:bodyPr wrap="square" rtlCol="0">
            <a:spAutoFit/>
          </a:bodyPr>
          <a:lstStyle/>
          <a:p>
            <a:r>
              <a:rPr lang="en-US" dirty="0"/>
              <a:t> </a:t>
            </a:r>
            <a:r>
              <a:rPr lang="en-US" dirty="0" smtClean="0"/>
              <a:t>n = 0</a:t>
            </a:r>
            <a:endParaRPr lang="en-US" dirty="0"/>
          </a:p>
        </p:txBody>
      </p:sp>
      <p:cxnSp>
        <p:nvCxnSpPr>
          <p:cNvPr id="15" name="Straight Arrow Connector 14"/>
          <p:cNvCxnSpPr>
            <a:stCxn id="13" idx="1"/>
          </p:cNvCxnSpPr>
          <p:nvPr/>
        </p:nvCxnSpPr>
        <p:spPr>
          <a:xfrm flipH="1">
            <a:off x="3048000" y="5705643"/>
            <a:ext cx="25146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78694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ANd9GcSFXOLjY5jeo3YzITivVzWDqS5ICtOl_bGt6FLFvBXOdgwLfcRYr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2286000"/>
            <a:ext cx="3071876"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normAutofit fontScale="90000"/>
          </a:bodyPr>
          <a:lstStyle/>
          <a:p>
            <a:pPr eaLnBrk="1" hangingPunct="1">
              <a:defRPr/>
            </a:pPr>
            <a:r>
              <a:rPr lang="en-US" dirty="0" smtClean="0"/>
              <a:t>Can we get a “zero-refractive index” </a:t>
            </a:r>
            <a:r>
              <a:rPr lang="en-US" dirty="0" err="1" smtClean="0"/>
              <a:t>metamaterial</a:t>
            </a:r>
            <a:r>
              <a:rPr lang="en-US" dirty="0" smtClean="0"/>
              <a:t>?</a:t>
            </a:r>
            <a:endParaRPr lang="en-US" dirty="0"/>
          </a:p>
        </p:txBody>
      </p:sp>
      <p:sp>
        <p:nvSpPr>
          <p:cNvPr id="37891" name="Content Placeholder 2"/>
          <p:cNvSpPr>
            <a:spLocks noGrp="1"/>
          </p:cNvSpPr>
          <p:nvPr>
            <p:ph idx="1"/>
          </p:nvPr>
        </p:nvSpPr>
        <p:spPr/>
        <p:txBody>
          <a:bodyPr/>
          <a:lstStyle/>
          <a:p>
            <a:pPr eaLnBrk="1" hangingPunct="1"/>
            <a:r>
              <a:rPr lang="en-US" dirty="0" smtClean="0"/>
              <a:t>Zero index is more “empty” than vacuum, no phase change in optical path</a:t>
            </a:r>
          </a:p>
          <a:p>
            <a:pPr eaLnBrk="1" hangingPunct="1"/>
            <a:r>
              <a:rPr lang="en-US" dirty="0" smtClean="0"/>
              <a:t>Use concept of “Dirac cone”</a:t>
            </a:r>
          </a:p>
        </p:txBody>
      </p:sp>
      <p:pic>
        <p:nvPicPr>
          <p:cNvPr id="3789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76867"/>
            <a:ext cx="6629400" cy="2455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830607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5"/>
          <p:cNvSpPr txBox="1">
            <a:spLocks noChangeArrowheads="1"/>
          </p:cNvSpPr>
          <p:nvPr/>
        </p:nvSpPr>
        <p:spPr bwMode="auto">
          <a:xfrm>
            <a:off x="304800" y="261610"/>
            <a:ext cx="85836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zh-CN" sz="2800" dirty="0">
                <a:solidFill>
                  <a:srgbClr val="FF0000"/>
                </a:solidFill>
              </a:rPr>
              <a:t>Band structure of 2D dielectric PC with square </a:t>
            </a:r>
            <a:r>
              <a:rPr lang="en-US" altLang="zh-CN" sz="2800" dirty="0" smtClean="0">
                <a:solidFill>
                  <a:srgbClr val="FF0000"/>
                </a:solidFill>
              </a:rPr>
              <a:t>lattice:</a:t>
            </a:r>
          </a:p>
          <a:p>
            <a:pPr algn="ctr" eaLnBrk="1" hangingPunct="1"/>
            <a:r>
              <a:rPr lang="en-US" altLang="zh-CN" sz="2800" dirty="0" smtClean="0">
                <a:solidFill>
                  <a:srgbClr val="FF0000"/>
                </a:solidFill>
              </a:rPr>
              <a:t>Dirac cone at zone center</a:t>
            </a:r>
            <a:endParaRPr lang="en-US" altLang="zh-CN" sz="2800" dirty="0">
              <a:solidFill>
                <a:srgbClr val="FF0000"/>
              </a:solidFill>
            </a:endParaRPr>
          </a:p>
        </p:txBody>
      </p:sp>
      <p:pic>
        <p:nvPicPr>
          <p:cNvPr id="122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674072"/>
            <a:ext cx="6248400" cy="230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TextBox 5"/>
          <p:cNvSpPr txBox="1">
            <a:spLocks noChangeArrowheads="1"/>
          </p:cNvSpPr>
          <p:nvPr/>
        </p:nvSpPr>
        <p:spPr bwMode="auto">
          <a:xfrm>
            <a:off x="3352800" y="4188672"/>
            <a:ext cx="2209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dirty="0"/>
              <a:t>TM: electric field along cylinder axis</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185" y="1674072"/>
            <a:ext cx="226695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005070" y="2055072"/>
            <a:ext cx="533400" cy="381000"/>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1" name="Straight Arrow Connector 10"/>
          <p:cNvCxnSpPr/>
          <p:nvPr/>
        </p:nvCxnSpPr>
        <p:spPr>
          <a:xfrm flipH="1" flipV="1">
            <a:off x="2362200" y="1750272"/>
            <a:ext cx="1909570"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2514600" y="2436072"/>
            <a:ext cx="1757170" cy="1143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399660" y="2245572"/>
            <a:ext cx="2872110" cy="581792"/>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0" name="TextBox 14"/>
          <p:cNvSpPr txBox="1">
            <a:spLocks noChangeArrowheads="1"/>
          </p:cNvSpPr>
          <p:nvPr/>
        </p:nvSpPr>
        <p:spPr bwMode="auto">
          <a:xfrm>
            <a:off x="647700" y="5105400"/>
            <a:ext cx="7620000" cy="830997"/>
          </a:xfrm>
          <a:prstGeom prst="rect">
            <a:avLst/>
          </a:prstGeom>
          <a:solidFill>
            <a:srgbClr val="FFFF00"/>
          </a:solidFill>
          <a:ln>
            <a:noFill/>
          </a:ln>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dirty="0"/>
              <a:t>The frequency with                           is </a:t>
            </a:r>
            <a:r>
              <a:rPr lang="en-US" sz="2400" dirty="0" smtClean="0"/>
              <a:t>exactly </a:t>
            </a:r>
            <a:r>
              <a:rPr lang="en-US" sz="2400" dirty="0"/>
              <a:t>the Dirac frequency in 2D PC induced by accidental degeneracy.</a:t>
            </a:r>
          </a:p>
        </p:txBody>
      </p:sp>
      <p:graphicFrame>
        <p:nvGraphicFramePr>
          <p:cNvPr id="21" name="Object 7"/>
          <p:cNvGraphicFramePr>
            <a:graphicFrameLocks noChangeAspect="1"/>
          </p:cNvGraphicFramePr>
          <p:nvPr>
            <p:extLst>
              <p:ext uri="{D42A27DB-BD31-4B8C-83A1-F6EECF244321}">
                <p14:modId xmlns:p14="http://schemas.microsoft.com/office/powerpoint/2010/main" val="1463331240"/>
              </p:ext>
            </p:extLst>
          </p:nvPr>
        </p:nvGraphicFramePr>
        <p:xfrm>
          <a:off x="3544093" y="5181600"/>
          <a:ext cx="1827213" cy="410293"/>
        </p:xfrm>
        <a:graphic>
          <a:graphicData uri="http://schemas.openxmlformats.org/presentationml/2006/ole">
            <mc:AlternateContent xmlns:mc="http://schemas.openxmlformats.org/markup-compatibility/2006">
              <mc:Choice xmlns:v="urn:schemas-microsoft-com:vml" Requires="v">
                <p:oleObj spid="_x0000_s4126" name="Equation" r:id="rId5" imgW="647640" imgH="190440" progId="Equation.DSMT4">
                  <p:embed/>
                </p:oleObj>
              </mc:Choice>
              <mc:Fallback>
                <p:oleObj name="Equation" r:id="rId5" imgW="647640" imgH="19044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44093" y="5181600"/>
                        <a:ext cx="1827213" cy="410293"/>
                      </a:xfrm>
                      <a:prstGeom prst="rect">
                        <a:avLst/>
                      </a:prstGeom>
                      <a:noFill/>
                      <a:ln>
                        <a:noFill/>
                      </a:ln>
                      <a:effectLst/>
                      <a:extLst/>
                    </p:spPr>
                  </p:pic>
                </p:oleObj>
              </mc:Fallback>
            </mc:AlternateContent>
          </a:graphicData>
        </a:graphic>
      </p:graphicFrame>
      <p:sp>
        <p:nvSpPr>
          <p:cNvPr id="3" name="Rectangle 13"/>
          <p:cNvSpPr>
            <a:spLocks noChangeArrowheads="1"/>
          </p:cNvSpPr>
          <p:nvPr/>
        </p:nvSpPr>
        <p:spPr bwMode="auto">
          <a:xfrm>
            <a:off x="471195" y="6483418"/>
            <a:ext cx="8496816" cy="369332"/>
          </a:xfrm>
          <a:prstGeom prst="rect">
            <a:avLst/>
          </a:prstGeom>
          <a:solidFill>
            <a:srgbClr val="FF0000"/>
          </a:solidFill>
          <a:ln>
            <a:noFill/>
          </a:ln>
          <a:effectLst/>
          <a:extLst/>
        </p:spPr>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pPr>
            <a:r>
              <a:rPr lang="en-US" dirty="0" smtClean="0">
                <a:solidFill>
                  <a:schemeClr val="bg1"/>
                </a:solidFill>
                <a:latin typeface="Arial" charset="0"/>
                <a:cs typeface="Arial" charset="0"/>
              </a:rPr>
              <a:t>XQ Huang, Y Lai, ZH Hang, HH </a:t>
            </a:r>
            <a:r>
              <a:rPr lang="en-US" dirty="0" err="1" smtClean="0">
                <a:solidFill>
                  <a:schemeClr val="bg1"/>
                </a:solidFill>
                <a:latin typeface="Arial" charset="0"/>
                <a:cs typeface="Arial" charset="0"/>
              </a:rPr>
              <a:t>Zheng</a:t>
            </a:r>
            <a:r>
              <a:rPr lang="en-US" dirty="0" smtClean="0">
                <a:solidFill>
                  <a:schemeClr val="bg1"/>
                </a:solidFill>
                <a:latin typeface="Arial" charset="0"/>
                <a:cs typeface="Arial" charset="0"/>
              </a:rPr>
              <a:t> CT </a:t>
            </a:r>
            <a:r>
              <a:rPr lang="en-US" dirty="0" err="1" smtClean="0">
                <a:solidFill>
                  <a:schemeClr val="bg1"/>
                </a:solidFill>
                <a:latin typeface="Arial" charset="0"/>
                <a:cs typeface="Arial" charset="0"/>
              </a:rPr>
              <a:t>CHan</a:t>
            </a:r>
            <a:r>
              <a:rPr lang="en-US" dirty="0" smtClean="0">
                <a:solidFill>
                  <a:schemeClr val="bg1"/>
                </a:solidFill>
                <a:latin typeface="Arial" charset="0"/>
                <a:cs typeface="Arial" charset="0"/>
              </a:rPr>
              <a:t> Nature Mater. 10, 582  (</a:t>
            </a:r>
            <a:r>
              <a:rPr lang="en-US" dirty="0">
                <a:solidFill>
                  <a:schemeClr val="bg1"/>
                </a:solidFill>
                <a:latin typeface="Arial" charset="0"/>
                <a:cs typeface="Arial" charset="0"/>
              </a:rPr>
              <a:t>2011)</a:t>
            </a:r>
          </a:p>
        </p:txBody>
      </p:sp>
    </p:spTree>
    <p:extLst>
      <p:ext uri="{BB962C8B-B14F-4D97-AF65-F5344CB8AC3E}">
        <p14:creationId xmlns:p14="http://schemas.microsoft.com/office/powerpoint/2010/main" val="414951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801688"/>
            <a:ext cx="5459413"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3"/>
          <p:cNvSpPr>
            <a:spLocks noChangeArrowheads="1"/>
          </p:cNvSpPr>
          <p:nvPr/>
        </p:nvSpPr>
        <p:spPr bwMode="auto">
          <a:xfrm>
            <a:off x="3189288" y="442913"/>
            <a:ext cx="1420812" cy="341312"/>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nchor="ctr">
            <a:spAutoFit/>
          </a:bodyPr>
          <a:lstStyle/>
          <a:p>
            <a:pPr defTabSz="828675" hangingPunct="0">
              <a:lnSpc>
                <a:spcPct val="93000"/>
              </a:lnSpc>
              <a:buClr>
                <a:srgbClr val="000000"/>
              </a:buClr>
              <a:buSzPct val="100000"/>
              <a:buFont typeface="Times New Roman" pitchFamily="18" charset="0"/>
              <a:buNone/>
            </a:pPr>
            <a:r>
              <a:rPr lang="en-US" altLang="zh-CN" sz="1600" b="1">
                <a:solidFill>
                  <a:schemeClr val="bg1"/>
                </a:solidFill>
                <a:ea typeface="宋体" pitchFamily="2" charset="-122"/>
              </a:rPr>
              <a:t>PMC </a:t>
            </a:r>
            <a:r>
              <a:rPr lang="en-US" altLang="zh-CN" b="1">
                <a:solidFill>
                  <a:schemeClr val="bg1"/>
                </a:solidFill>
                <a:ea typeface="宋体" pitchFamily="2" charset="-122"/>
              </a:rPr>
              <a:t>object</a:t>
            </a:r>
            <a:r>
              <a:rPr lang="en-US" altLang="zh-CN" sz="1600">
                <a:solidFill>
                  <a:schemeClr val="bg1"/>
                </a:solidFill>
                <a:ea typeface="宋体" pitchFamily="2" charset="-122"/>
              </a:rPr>
              <a:t> </a:t>
            </a:r>
          </a:p>
        </p:txBody>
      </p:sp>
      <p:sp>
        <p:nvSpPr>
          <p:cNvPr id="41988" name="Rectangle 4"/>
          <p:cNvSpPr>
            <a:spLocks noChangeArrowheads="1"/>
          </p:cNvSpPr>
          <p:nvPr/>
        </p:nvSpPr>
        <p:spPr bwMode="auto">
          <a:xfrm>
            <a:off x="3535363" y="3692525"/>
            <a:ext cx="1036637" cy="573088"/>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nchor="ctr">
            <a:spAutoFit/>
          </a:bodyPr>
          <a:lstStyle/>
          <a:p>
            <a:pPr defTabSz="828675" hangingPunct="0">
              <a:lnSpc>
                <a:spcPct val="93000"/>
              </a:lnSpc>
              <a:buClr>
                <a:srgbClr val="000000"/>
              </a:buClr>
              <a:buSzPct val="100000"/>
              <a:buFont typeface="Times New Roman" pitchFamily="18" charset="0"/>
              <a:buNone/>
            </a:pPr>
            <a:r>
              <a:rPr lang="en-US" altLang="zh-CN" sz="1600" b="1">
                <a:solidFill>
                  <a:schemeClr val="bg1"/>
                </a:solidFill>
                <a:latin typeface="Times New Roman" pitchFamily="18" charset="0"/>
                <a:ea typeface="宋体" pitchFamily="2" charset="-122"/>
                <a:cs typeface="Times New Roman" pitchFamily="18" charset="0"/>
              </a:rPr>
              <a:t>Dielectric </a:t>
            </a:r>
            <a:r>
              <a:rPr lang="en-US" altLang="zh-CN" b="1">
                <a:solidFill>
                  <a:schemeClr val="bg1"/>
                </a:solidFill>
                <a:latin typeface="Times New Roman" pitchFamily="18" charset="0"/>
                <a:ea typeface="宋体" pitchFamily="2" charset="-122"/>
                <a:cs typeface="Times New Roman" pitchFamily="18" charset="0"/>
              </a:rPr>
              <a:t>object</a:t>
            </a:r>
            <a:endParaRPr lang="en-US" altLang="zh-CN" b="1">
              <a:solidFill>
                <a:schemeClr val="bg1"/>
              </a:solidFill>
              <a:ea typeface="宋体" pitchFamily="2" charset="-122"/>
              <a:cs typeface="Times New Roman" pitchFamily="18" charset="0"/>
            </a:endParaRPr>
          </a:p>
        </p:txBody>
      </p:sp>
      <p:graphicFrame>
        <p:nvGraphicFramePr>
          <p:cNvPr id="41989" name="Object 5"/>
          <p:cNvGraphicFramePr>
            <a:graphicFrameLocks noChangeAspect="1"/>
          </p:cNvGraphicFramePr>
          <p:nvPr/>
        </p:nvGraphicFramePr>
        <p:xfrm>
          <a:off x="3794125" y="2322513"/>
          <a:ext cx="257175" cy="138112"/>
        </p:xfrm>
        <a:graphic>
          <a:graphicData uri="http://schemas.openxmlformats.org/presentationml/2006/ole">
            <mc:AlternateContent xmlns:mc="http://schemas.openxmlformats.org/markup-compatibility/2006">
              <mc:Choice xmlns:v="urn:schemas-microsoft-com:vml" Requires="v">
                <p:oleObj spid="_x0000_s14344" name="Equation" r:id="rId4" imgW="279279" imgH="152334" progId="Equation.DSMT4">
                  <p:embed/>
                </p:oleObj>
              </mc:Choice>
              <mc:Fallback>
                <p:oleObj name="Equation" r:id="rId4" imgW="279279" imgH="152334"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4125" y="2322513"/>
                        <a:ext cx="257175"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41990" name="Rectangle 6"/>
          <p:cNvSpPr>
            <a:spLocks noChangeArrowheads="1"/>
          </p:cNvSpPr>
          <p:nvPr/>
        </p:nvSpPr>
        <p:spPr bwMode="auto">
          <a:xfrm>
            <a:off x="3794125" y="2460625"/>
            <a:ext cx="242888" cy="2381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nchor="ctr">
            <a:spAutoFit/>
          </a:bodyPr>
          <a:lstStyle/>
          <a:p>
            <a:pPr defTabSz="828675" hangingPunct="0">
              <a:lnSpc>
                <a:spcPct val="93000"/>
              </a:lnSpc>
              <a:buClr>
                <a:srgbClr val="000000"/>
              </a:buClr>
              <a:buSzPct val="100000"/>
              <a:buFont typeface="Times New Roman" pitchFamily="18" charset="0"/>
              <a:buNone/>
            </a:pPr>
            <a:r>
              <a:rPr lang="en-US" altLang="zh-CN" sz="1100">
                <a:solidFill>
                  <a:srgbClr val="000000"/>
                </a:solidFill>
                <a:latin typeface="Times New Roman" pitchFamily="18" charset="0"/>
                <a:ea typeface="宋体" pitchFamily="2" charset="-122"/>
                <a:cs typeface="Times New Roman" pitchFamily="18" charset="0"/>
              </a:rPr>
              <a:t>)</a:t>
            </a:r>
            <a:r>
              <a:rPr lang="en-US" altLang="zh-CN" sz="800">
                <a:solidFill>
                  <a:schemeClr val="bg1"/>
                </a:solidFill>
                <a:ea typeface="宋体" pitchFamily="2" charset="-122"/>
                <a:cs typeface="Times New Roman" pitchFamily="18" charset="0"/>
              </a:rPr>
              <a:t> </a:t>
            </a:r>
            <a:endParaRPr lang="en-US" altLang="zh-CN" sz="1600">
              <a:solidFill>
                <a:srgbClr val="000000"/>
              </a:solidFill>
              <a:ea typeface="宋体" pitchFamily="2" charset="-122"/>
              <a:cs typeface="Times New Roman" pitchFamily="18" charset="0"/>
            </a:endParaRPr>
          </a:p>
        </p:txBody>
      </p:sp>
      <p:sp>
        <p:nvSpPr>
          <p:cNvPr id="41991" name="Text Box 7"/>
          <p:cNvSpPr txBox="1">
            <a:spLocks noChangeArrowheads="1"/>
          </p:cNvSpPr>
          <p:nvPr/>
        </p:nvSpPr>
        <p:spPr bwMode="auto">
          <a:xfrm>
            <a:off x="701675" y="5226050"/>
            <a:ext cx="3386138" cy="1316038"/>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lvl1pPr defTabSz="828675" eaLnBrk="0" hangingPunct="0">
              <a:defRPr>
                <a:solidFill>
                  <a:schemeClr val="tx1"/>
                </a:solidFill>
                <a:latin typeface="Arial" charset="0"/>
                <a:cs typeface="Arial" charset="0"/>
              </a:defRPr>
            </a:lvl1pPr>
            <a:lvl2pPr marL="742950" indent="-285750" defTabSz="828675" eaLnBrk="0" hangingPunct="0">
              <a:defRPr>
                <a:solidFill>
                  <a:schemeClr val="tx1"/>
                </a:solidFill>
                <a:latin typeface="Arial" charset="0"/>
                <a:cs typeface="Arial" charset="0"/>
              </a:defRPr>
            </a:lvl2pPr>
            <a:lvl3pPr marL="1143000" indent="-228600" defTabSz="828675" eaLnBrk="0" hangingPunct="0">
              <a:defRPr>
                <a:solidFill>
                  <a:schemeClr val="tx1"/>
                </a:solidFill>
                <a:latin typeface="Arial" charset="0"/>
                <a:cs typeface="Arial" charset="0"/>
              </a:defRPr>
            </a:lvl3pPr>
            <a:lvl4pPr marL="1600200" indent="-228600" defTabSz="828675" eaLnBrk="0" hangingPunct="0">
              <a:defRPr>
                <a:solidFill>
                  <a:schemeClr val="tx1"/>
                </a:solidFill>
                <a:latin typeface="Arial" charset="0"/>
                <a:cs typeface="Arial" charset="0"/>
              </a:defRPr>
            </a:lvl4pPr>
            <a:lvl5pPr marL="2057400" indent="-228600" defTabSz="828675" eaLnBrk="0" hangingPunct="0">
              <a:defRPr>
                <a:solidFill>
                  <a:schemeClr val="tx1"/>
                </a:solidFill>
                <a:latin typeface="Arial" charset="0"/>
                <a:cs typeface="Arial" charset="0"/>
              </a:defRPr>
            </a:lvl5pPr>
            <a:lvl6pPr marL="2514600" indent="-228600" defTabSz="828675" eaLnBrk="0" fontAlgn="base" hangingPunct="0">
              <a:spcBef>
                <a:spcPct val="0"/>
              </a:spcBef>
              <a:spcAft>
                <a:spcPct val="0"/>
              </a:spcAft>
              <a:defRPr>
                <a:solidFill>
                  <a:schemeClr val="tx1"/>
                </a:solidFill>
                <a:latin typeface="Arial" charset="0"/>
                <a:cs typeface="Arial" charset="0"/>
              </a:defRPr>
            </a:lvl6pPr>
            <a:lvl7pPr marL="2971800" indent="-228600" defTabSz="828675" eaLnBrk="0" fontAlgn="base" hangingPunct="0">
              <a:spcBef>
                <a:spcPct val="0"/>
              </a:spcBef>
              <a:spcAft>
                <a:spcPct val="0"/>
              </a:spcAft>
              <a:defRPr>
                <a:solidFill>
                  <a:schemeClr val="tx1"/>
                </a:solidFill>
                <a:latin typeface="Arial" charset="0"/>
                <a:cs typeface="Arial" charset="0"/>
              </a:defRPr>
            </a:lvl7pPr>
            <a:lvl8pPr marL="3429000" indent="-228600" defTabSz="828675" eaLnBrk="0" fontAlgn="base" hangingPunct="0">
              <a:spcBef>
                <a:spcPct val="0"/>
              </a:spcBef>
              <a:spcAft>
                <a:spcPct val="0"/>
              </a:spcAft>
              <a:defRPr>
                <a:solidFill>
                  <a:schemeClr val="tx1"/>
                </a:solidFill>
                <a:latin typeface="Arial" charset="0"/>
                <a:cs typeface="Arial" charset="0"/>
              </a:defRPr>
            </a:lvl8pPr>
            <a:lvl9pPr marL="3886200" indent="-228600" defTabSz="828675" eaLnBrk="0" fontAlgn="base" hangingPunct="0">
              <a:spcBef>
                <a:spcPct val="0"/>
              </a:spcBef>
              <a:spcAft>
                <a:spcPct val="0"/>
              </a:spcAft>
              <a:defRPr>
                <a:solidFill>
                  <a:schemeClr val="tx1"/>
                </a:solidFill>
                <a:latin typeface="Arial" charset="0"/>
                <a:cs typeface="Arial" charset="0"/>
              </a:defRPr>
            </a:lvl9pPr>
          </a:lstStyle>
          <a:p>
            <a:pPr eaLnBrk="1">
              <a:lnSpc>
                <a:spcPct val="93000"/>
              </a:lnSpc>
              <a:spcBef>
                <a:spcPct val="50000"/>
              </a:spcBef>
              <a:buClr>
                <a:srgbClr val="000000"/>
              </a:buClr>
              <a:buSzPct val="100000"/>
              <a:buFont typeface="Times New Roman" pitchFamily="18" charset="0"/>
              <a:buNone/>
            </a:pPr>
            <a:r>
              <a:rPr lang="en-US" sz="2200" b="1">
                <a:solidFill>
                  <a:schemeClr val="bg1"/>
                </a:solidFill>
              </a:rPr>
              <a:t>Dirac cone PC can guide waves around the </a:t>
            </a:r>
            <a:r>
              <a:rPr lang="en-US" altLang="zh-CN" sz="2200" b="1">
                <a:solidFill>
                  <a:schemeClr val="bg1"/>
                </a:solidFill>
                <a:ea typeface="宋体" pitchFamily="2" charset="-122"/>
              </a:rPr>
              <a:t>90 degree bend and cloak scattering objects</a:t>
            </a:r>
            <a:endParaRPr lang="en-US" sz="2200" b="1">
              <a:solidFill>
                <a:schemeClr val="bg1"/>
              </a:solidFill>
            </a:endParaRPr>
          </a:p>
        </p:txBody>
      </p:sp>
      <p:sp>
        <p:nvSpPr>
          <p:cNvPr id="41992" name="Rectangle 8"/>
          <p:cNvSpPr>
            <a:spLocks noChangeArrowheads="1"/>
          </p:cNvSpPr>
          <p:nvPr/>
        </p:nvSpPr>
        <p:spPr bwMode="auto">
          <a:xfrm>
            <a:off x="4502150" y="5226050"/>
            <a:ext cx="4148138" cy="1482725"/>
          </a:xfrm>
          <a:prstGeom prst="rect">
            <a:avLst/>
          </a:prstGeom>
          <a:solidFill>
            <a:srgbClr val="00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p>
            <a:pPr defTabSz="828675" hangingPunct="0">
              <a:lnSpc>
                <a:spcPct val="93000"/>
              </a:lnSpc>
              <a:spcBef>
                <a:spcPct val="50000"/>
              </a:spcBef>
              <a:buClr>
                <a:srgbClr val="000000"/>
              </a:buClr>
              <a:buSzPct val="100000"/>
              <a:buFont typeface="Times New Roman" pitchFamily="18" charset="0"/>
              <a:buNone/>
            </a:pPr>
            <a:r>
              <a:rPr lang="en-US" sz="2200" b="1">
                <a:solidFill>
                  <a:schemeClr val="bg1"/>
                </a:solidFill>
              </a:rPr>
              <a:t>Control calculation : </a:t>
            </a:r>
          </a:p>
          <a:p>
            <a:pPr defTabSz="828675" hangingPunct="0">
              <a:lnSpc>
                <a:spcPct val="93000"/>
              </a:lnSpc>
              <a:spcBef>
                <a:spcPct val="50000"/>
              </a:spcBef>
              <a:buClr>
                <a:srgbClr val="000000"/>
              </a:buClr>
              <a:buSzPct val="100000"/>
              <a:buFont typeface="Times New Roman" pitchFamily="18" charset="0"/>
              <a:buNone/>
            </a:pPr>
            <a:r>
              <a:rPr lang="en-US" sz="2200" b="1">
                <a:solidFill>
                  <a:schemeClr val="bg1"/>
                </a:solidFill>
              </a:rPr>
              <a:t>PC is replaced by solid dielectrics of </a:t>
            </a:r>
            <a:r>
              <a:rPr lang="el-GR" sz="2200" b="1">
                <a:solidFill>
                  <a:schemeClr val="bg1"/>
                </a:solidFill>
              </a:rPr>
              <a:t>ε</a:t>
            </a:r>
            <a:r>
              <a:rPr lang="en-US" sz="2200" b="1">
                <a:solidFill>
                  <a:schemeClr val="bg1"/>
                </a:solidFill>
              </a:rPr>
              <a:t>=12.5. Guiding/cloaking disappeared</a:t>
            </a:r>
          </a:p>
        </p:txBody>
      </p:sp>
      <p:sp>
        <p:nvSpPr>
          <p:cNvPr id="41993" name="Line 9"/>
          <p:cNvSpPr>
            <a:spLocks noChangeShapeType="1"/>
          </p:cNvSpPr>
          <p:nvPr/>
        </p:nvSpPr>
        <p:spPr bwMode="auto">
          <a:xfrm flipH="1">
            <a:off x="2982913" y="733425"/>
            <a:ext cx="620712" cy="96678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94" name="Line 10"/>
          <p:cNvSpPr>
            <a:spLocks noChangeShapeType="1"/>
          </p:cNvSpPr>
          <p:nvPr/>
        </p:nvSpPr>
        <p:spPr bwMode="auto">
          <a:xfrm>
            <a:off x="4572000" y="733425"/>
            <a:ext cx="622300" cy="1036638"/>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95" name="Line 11"/>
          <p:cNvSpPr>
            <a:spLocks noChangeShapeType="1"/>
          </p:cNvSpPr>
          <p:nvPr/>
        </p:nvSpPr>
        <p:spPr bwMode="auto">
          <a:xfrm flipH="1">
            <a:off x="2913063" y="3981450"/>
            <a:ext cx="690562"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996" name="Line 12"/>
          <p:cNvSpPr>
            <a:spLocks noChangeShapeType="1"/>
          </p:cNvSpPr>
          <p:nvPr/>
        </p:nvSpPr>
        <p:spPr bwMode="auto">
          <a:xfrm>
            <a:off x="4572000" y="3981450"/>
            <a:ext cx="622300" cy="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2292207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304800" y="381000"/>
            <a:ext cx="8610600" cy="533400"/>
          </a:xfrm>
        </p:spPr>
        <p:txBody>
          <a:bodyPr>
            <a:normAutofit fontScale="90000"/>
          </a:bodyPr>
          <a:lstStyle/>
          <a:p>
            <a:pPr eaLnBrk="1" hangingPunct="1"/>
            <a:r>
              <a:rPr lang="en-US" sz="3600" smtClean="0"/>
              <a:t>“Stealth” ≠ “Invisibility”</a:t>
            </a:r>
          </a:p>
        </p:txBody>
      </p:sp>
      <p:sp>
        <p:nvSpPr>
          <p:cNvPr id="9219" name="Rectangle 3"/>
          <p:cNvSpPr>
            <a:spLocks noGrp="1" noChangeArrowheads="1"/>
          </p:cNvSpPr>
          <p:nvPr>
            <p:ph type="body" sz="half" idx="1"/>
          </p:nvPr>
        </p:nvSpPr>
        <p:spPr>
          <a:xfrm>
            <a:off x="228600" y="1295400"/>
            <a:ext cx="5257800" cy="3200400"/>
          </a:xfrm>
        </p:spPr>
        <p:txBody>
          <a:bodyPr/>
          <a:lstStyle/>
          <a:p>
            <a:pPr eaLnBrk="1" hangingPunct="1"/>
            <a:r>
              <a:rPr lang="en-US" smtClean="0"/>
              <a:t>Stealth Technology</a:t>
            </a:r>
          </a:p>
          <a:p>
            <a:pPr lvl="1" eaLnBrk="1" hangingPunct="1"/>
            <a:r>
              <a:rPr lang="en-US" smtClean="0"/>
              <a:t>absorbs light, object appears dark</a:t>
            </a:r>
          </a:p>
          <a:p>
            <a:pPr lvl="1" eaLnBrk="1" hangingPunct="1"/>
            <a:r>
              <a:rPr lang="en-US" smtClean="0"/>
              <a:t>Scatters EM wave to a wrong direction</a:t>
            </a:r>
          </a:p>
          <a:p>
            <a:pPr eaLnBrk="1" hangingPunct="1"/>
            <a:endParaRPr lang="en-US" smtClean="0"/>
          </a:p>
          <a:p>
            <a:pPr eaLnBrk="1" hangingPunct="1"/>
            <a:endParaRPr lang="en-US" smtClean="0"/>
          </a:p>
          <a:p>
            <a:pPr eaLnBrk="1" hangingPunct="1"/>
            <a:endParaRPr lang="en-US" smtClean="0"/>
          </a:p>
          <a:p>
            <a:pPr eaLnBrk="1" hangingPunct="1">
              <a:buFontTx/>
              <a:buNone/>
            </a:pPr>
            <a:endParaRPr lang="en-US" sz="2800" smtClean="0"/>
          </a:p>
          <a:p>
            <a:pPr eaLnBrk="1" hangingPunct="1"/>
            <a:endParaRPr lang="en-US" sz="2800" smtClean="0"/>
          </a:p>
        </p:txBody>
      </p:sp>
      <p:sp>
        <p:nvSpPr>
          <p:cNvPr id="9220" name="Rectangle 4"/>
          <p:cNvSpPr>
            <a:spLocks noChangeArrowheads="1"/>
          </p:cNvSpPr>
          <p:nvPr/>
        </p:nvSpPr>
        <p:spPr bwMode="auto">
          <a:xfrm>
            <a:off x="0" y="4343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9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4310063"/>
            <a:ext cx="3733800" cy="2547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2" name="Rectangle 6"/>
          <p:cNvSpPr>
            <a:spLocks noChangeArrowheads="1"/>
          </p:cNvSpPr>
          <p:nvPr/>
        </p:nvSpPr>
        <p:spPr bwMode="auto">
          <a:xfrm>
            <a:off x="6097588" y="6423025"/>
            <a:ext cx="2444750" cy="366713"/>
          </a:xfrm>
          <a:prstGeom prst="rect">
            <a:avLst/>
          </a:prstGeom>
          <a:solidFill>
            <a:srgbClr val="F7FE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p>
            <a:pPr defTabSz="457200"/>
            <a:r>
              <a:rPr lang="en-US"/>
              <a:t>US Navy Sea Shadow</a:t>
            </a:r>
          </a:p>
        </p:txBody>
      </p:sp>
      <p:pic>
        <p:nvPicPr>
          <p:cNvPr id="922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447800"/>
            <a:ext cx="3657600" cy="247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4" name="Rectangle 8"/>
          <p:cNvSpPr>
            <a:spLocks noChangeArrowheads="1"/>
          </p:cNvSpPr>
          <p:nvPr/>
        </p:nvSpPr>
        <p:spPr bwMode="auto">
          <a:xfrm>
            <a:off x="6934200" y="3581400"/>
            <a:ext cx="2063750" cy="366713"/>
          </a:xfrm>
          <a:prstGeom prst="rect">
            <a:avLst/>
          </a:prstGeom>
          <a:solidFill>
            <a:srgbClr val="F7FEA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p>
            <a:pPr defTabSz="457200"/>
            <a:r>
              <a:rPr lang="en-US"/>
              <a:t>F-117A Nighthawk</a:t>
            </a:r>
          </a:p>
        </p:txBody>
      </p:sp>
      <p:grpSp>
        <p:nvGrpSpPr>
          <p:cNvPr id="9225" name="Group 9"/>
          <p:cNvGrpSpPr>
            <a:grpSpLocks/>
          </p:cNvGrpSpPr>
          <p:nvPr/>
        </p:nvGrpSpPr>
        <p:grpSpPr bwMode="auto">
          <a:xfrm>
            <a:off x="914400" y="4038600"/>
            <a:ext cx="3352800" cy="2514600"/>
            <a:chOff x="576" y="2544"/>
            <a:chExt cx="2112" cy="1584"/>
          </a:xfrm>
        </p:grpSpPr>
        <p:pic>
          <p:nvPicPr>
            <p:cNvPr id="9227"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 y="2544"/>
              <a:ext cx="2112" cy="1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8" name="Rectangle 11"/>
            <p:cNvSpPr>
              <a:spLocks noChangeArrowheads="1"/>
            </p:cNvSpPr>
            <p:nvPr/>
          </p:nvSpPr>
          <p:spPr bwMode="auto">
            <a:xfrm>
              <a:off x="672" y="3696"/>
              <a:ext cx="1652"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nchor="ctr">
              <a:spAutoFit/>
            </a:bodyPr>
            <a:lstStyle/>
            <a:p>
              <a:pPr defTabSz="457200"/>
              <a:r>
                <a:rPr lang="en-US" b="1">
                  <a:solidFill>
                    <a:schemeClr val="bg1"/>
                  </a:solidFill>
                </a:rPr>
                <a:t>Swedish Stealth Ships</a:t>
              </a:r>
            </a:p>
            <a:p>
              <a:pPr defTabSz="457200" eaLnBrk="0" hangingPunct="0"/>
              <a:endParaRPr lang="en-US">
                <a:solidFill>
                  <a:schemeClr val="bg1"/>
                </a:solidFill>
              </a:endParaRPr>
            </a:p>
          </p:txBody>
        </p:sp>
      </p:grpSp>
      <p:sp>
        <p:nvSpPr>
          <p:cNvPr id="124940" name="Text Box 12"/>
          <p:cNvSpPr txBox="1">
            <a:spLocks noChangeArrowheads="1"/>
          </p:cNvSpPr>
          <p:nvPr/>
        </p:nvSpPr>
        <p:spPr bwMode="auto">
          <a:xfrm>
            <a:off x="228600" y="1371600"/>
            <a:ext cx="5181600" cy="4481513"/>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defTabSz="457200" eaLnBrk="0" hangingPunct="0">
              <a:defRPr>
                <a:solidFill>
                  <a:schemeClr val="tx1"/>
                </a:solidFill>
                <a:latin typeface="Arial" charset="0"/>
                <a:cs typeface="Arial" charset="0"/>
              </a:defRPr>
            </a:lvl1pPr>
            <a:lvl2pPr marL="742950" indent="-285750" defTabSz="457200" eaLnBrk="0" hangingPunct="0">
              <a:defRPr>
                <a:solidFill>
                  <a:schemeClr val="tx1"/>
                </a:solidFill>
                <a:latin typeface="Arial" charset="0"/>
                <a:cs typeface="Arial" charset="0"/>
              </a:defRPr>
            </a:lvl2pPr>
            <a:lvl3pPr marL="1143000" indent="-228600" defTabSz="457200" eaLnBrk="0" hangingPunct="0">
              <a:defRPr>
                <a:solidFill>
                  <a:schemeClr val="tx1"/>
                </a:solidFill>
                <a:latin typeface="Arial" charset="0"/>
                <a:cs typeface="Arial" charset="0"/>
              </a:defRPr>
            </a:lvl3pPr>
            <a:lvl4pPr marL="1600200" indent="-228600" defTabSz="457200" eaLnBrk="0" hangingPunct="0">
              <a:defRPr>
                <a:solidFill>
                  <a:schemeClr val="tx1"/>
                </a:solidFill>
                <a:latin typeface="Arial" charset="0"/>
                <a:cs typeface="Arial" charset="0"/>
              </a:defRPr>
            </a:lvl4pPr>
            <a:lvl5pPr marL="2057400" indent="-228600" defTabSz="457200" eaLnBrk="0" hangingPunct="0">
              <a:defRPr>
                <a:solidFill>
                  <a:schemeClr val="tx1"/>
                </a:solidFill>
                <a:latin typeface="Arial" charset="0"/>
                <a:cs typeface="Arial" charset="0"/>
              </a:defRPr>
            </a:lvl5pPr>
            <a:lvl6pPr marL="2514600" indent="-228600" defTabSz="457200" eaLnBrk="0" fontAlgn="base" hangingPunct="0">
              <a:spcBef>
                <a:spcPct val="0"/>
              </a:spcBef>
              <a:spcAft>
                <a:spcPct val="0"/>
              </a:spcAft>
              <a:defRPr>
                <a:solidFill>
                  <a:schemeClr val="tx1"/>
                </a:solidFill>
                <a:latin typeface="Arial" charset="0"/>
                <a:cs typeface="Arial" charset="0"/>
              </a:defRPr>
            </a:lvl6pPr>
            <a:lvl7pPr marL="2971800" indent="-228600" defTabSz="457200" eaLnBrk="0" fontAlgn="base" hangingPunct="0">
              <a:spcBef>
                <a:spcPct val="0"/>
              </a:spcBef>
              <a:spcAft>
                <a:spcPct val="0"/>
              </a:spcAft>
              <a:defRPr>
                <a:solidFill>
                  <a:schemeClr val="tx1"/>
                </a:solidFill>
                <a:latin typeface="Arial" charset="0"/>
                <a:cs typeface="Arial" charset="0"/>
              </a:defRPr>
            </a:lvl7pPr>
            <a:lvl8pPr marL="3429000" indent="-228600" defTabSz="457200" eaLnBrk="0" fontAlgn="base" hangingPunct="0">
              <a:spcBef>
                <a:spcPct val="0"/>
              </a:spcBef>
              <a:spcAft>
                <a:spcPct val="0"/>
              </a:spcAft>
              <a:defRPr>
                <a:solidFill>
                  <a:schemeClr val="tx1"/>
                </a:solidFill>
                <a:latin typeface="Arial" charset="0"/>
                <a:cs typeface="Arial" charset="0"/>
              </a:defRPr>
            </a:lvl8pPr>
            <a:lvl9pPr marL="3886200" indent="-228600" defTabSz="4572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3200">
                <a:solidFill>
                  <a:schemeClr val="bg1"/>
                </a:solidFill>
              </a:rPr>
              <a:t>Stealth objects are “dark” or “black” objects</a:t>
            </a:r>
          </a:p>
          <a:p>
            <a:pPr eaLnBrk="1" hangingPunct="1">
              <a:spcBef>
                <a:spcPct val="50000"/>
              </a:spcBef>
            </a:pPr>
            <a:endParaRPr lang="en-US" sz="3200">
              <a:solidFill>
                <a:schemeClr val="bg1"/>
              </a:solidFill>
            </a:endParaRPr>
          </a:p>
          <a:p>
            <a:pPr eaLnBrk="1" hangingPunct="1">
              <a:spcBef>
                <a:spcPct val="50000"/>
              </a:spcBef>
            </a:pPr>
            <a:r>
              <a:rPr lang="en-US" sz="3200">
                <a:solidFill>
                  <a:schemeClr val="bg1"/>
                </a:solidFill>
              </a:rPr>
              <a:t>They are not “invisible”</a:t>
            </a:r>
          </a:p>
          <a:p>
            <a:pPr eaLnBrk="1" hangingPunct="1">
              <a:spcBef>
                <a:spcPct val="50000"/>
              </a:spcBef>
            </a:pPr>
            <a:endParaRPr lang="en-US" sz="3200">
              <a:solidFill>
                <a:schemeClr val="bg1"/>
              </a:solidFill>
            </a:endParaRPr>
          </a:p>
          <a:p>
            <a:pPr eaLnBrk="1" hangingPunct="1">
              <a:spcBef>
                <a:spcPct val="50000"/>
              </a:spcBef>
            </a:pPr>
            <a:r>
              <a:rPr lang="en-US" sz="3200">
                <a:solidFill>
                  <a:schemeClr val="bg1"/>
                </a:solidFill>
              </a:rPr>
              <a:t>Invisible means “zero extinction cross section”</a:t>
            </a:r>
          </a:p>
        </p:txBody>
      </p:sp>
    </p:spTree>
    <p:extLst>
      <p:ext uri="{BB962C8B-B14F-4D97-AF65-F5344CB8AC3E}">
        <p14:creationId xmlns:p14="http://schemas.microsoft.com/office/powerpoint/2010/main" val="1544722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4940"/>
                                        </p:tgtEl>
                                        <p:attrNameLst>
                                          <p:attrName>style.visibility</p:attrName>
                                        </p:attrNameLst>
                                      </p:cBhvr>
                                      <p:to>
                                        <p:strVal val="visible"/>
                                      </p:to>
                                    </p:set>
                                    <p:animEffect transition="in" filter="blinds(horizontal)">
                                      <p:cBhvr>
                                        <p:cTn id="7" dur="500"/>
                                        <p:tgtEl>
                                          <p:spTgt spid="1249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4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50" name="Rectangle 2"/>
          <p:cNvSpPr>
            <a:spLocks noGrp="1" noChangeArrowheads="1"/>
          </p:cNvSpPr>
          <p:nvPr>
            <p:ph type="title"/>
          </p:nvPr>
        </p:nvSpPr>
        <p:spPr>
          <a:xfrm>
            <a:off x="228600" y="152400"/>
            <a:ext cx="8229600" cy="1143000"/>
          </a:xfrm>
        </p:spPr>
        <p:txBody>
          <a:bodyPr/>
          <a:lstStyle/>
          <a:p>
            <a:pPr algn="l"/>
            <a:r>
              <a:rPr lang="en-US" altLang="zh-CN" sz="2800" dirty="0">
                <a:ea typeface="宋体" pitchFamily="2" charset="-122"/>
              </a:rPr>
              <a:t>Experiment to </a:t>
            </a:r>
            <a:r>
              <a:rPr lang="en-US" altLang="zh-CN" sz="2800" dirty="0" smtClean="0">
                <a:ea typeface="宋体" pitchFamily="2" charset="-122"/>
              </a:rPr>
              <a:t>demonstrate tunneling </a:t>
            </a:r>
            <a:r>
              <a:rPr lang="en-US" altLang="zh-CN" sz="2800" dirty="0">
                <a:ea typeface="宋体" pitchFamily="2" charset="-122"/>
              </a:rPr>
              <a:t>and cloaking for </a:t>
            </a:r>
            <a:br>
              <a:rPr lang="en-US" altLang="zh-CN" sz="2800" dirty="0">
                <a:ea typeface="宋体" pitchFamily="2" charset="-122"/>
              </a:rPr>
            </a:br>
            <a:r>
              <a:rPr lang="en-US" altLang="zh-CN" sz="2800" dirty="0">
                <a:ea typeface="宋体" pitchFamily="2" charset="-122"/>
              </a:rPr>
              <a:t>“</a:t>
            </a:r>
            <a:r>
              <a:rPr lang="el-GR" altLang="zh-CN" sz="2800" dirty="0">
                <a:ea typeface="宋体" pitchFamily="2" charset="-122"/>
                <a:cs typeface="Times New Roman" pitchFamily="18" charset="0"/>
              </a:rPr>
              <a:t>ε</a:t>
            </a:r>
            <a:r>
              <a:rPr lang="en-US" altLang="zh-CN" sz="2800" dirty="0">
                <a:ea typeface="宋体" pitchFamily="2" charset="-122"/>
              </a:rPr>
              <a:t>= µ=0” photonic crystal</a:t>
            </a:r>
            <a:r>
              <a:rPr lang="en-US" altLang="zh-CN" sz="2400" dirty="0">
                <a:ea typeface="宋体" pitchFamily="2" charset="-122"/>
              </a:rPr>
              <a:t> </a:t>
            </a:r>
            <a:endParaRPr lang="en-US" sz="2400" dirty="0">
              <a:ea typeface="宋体" pitchFamily="2" charset="-122"/>
            </a:endParaRPr>
          </a:p>
        </p:txBody>
      </p:sp>
      <p:pic>
        <p:nvPicPr>
          <p:cNvPr id="64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438400"/>
            <a:ext cx="32766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42052" name="Group 4"/>
          <p:cNvGrpSpPr>
            <a:grpSpLocks/>
          </p:cNvGrpSpPr>
          <p:nvPr/>
        </p:nvGrpSpPr>
        <p:grpSpPr bwMode="auto">
          <a:xfrm>
            <a:off x="4343400" y="1752600"/>
            <a:ext cx="4267200" cy="3886200"/>
            <a:chOff x="432" y="0"/>
            <a:chExt cx="4368" cy="4188"/>
          </a:xfrm>
        </p:grpSpPr>
        <p:graphicFrame>
          <p:nvGraphicFramePr>
            <p:cNvPr id="642053" name="Object 5"/>
            <p:cNvGraphicFramePr>
              <a:graphicFrameLocks noChangeAspect="1"/>
            </p:cNvGraphicFramePr>
            <p:nvPr/>
          </p:nvGraphicFramePr>
          <p:xfrm>
            <a:off x="480" y="0"/>
            <a:ext cx="4320" cy="2016"/>
          </p:xfrm>
          <a:graphic>
            <a:graphicData uri="http://schemas.openxmlformats.org/presentationml/2006/ole">
              <mc:AlternateContent xmlns:mc="http://schemas.openxmlformats.org/markup-compatibility/2006">
                <mc:Choice xmlns:v="urn:schemas-microsoft-com:vml" Requires="v">
                  <p:oleObj spid="_x0000_s7212" name="Graph" r:id="rId4" imgW="6583680" imgH="2904120" progId="Origin50.Graph">
                    <p:embed/>
                  </p:oleObj>
                </mc:Choice>
                <mc:Fallback>
                  <p:oleObj name="Graph" r:id="rId4" imgW="6583680" imgH="2904120"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 y="0"/>
                          <a:ext cx="4320" cy="2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420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28" y="96"/>
              <a:ext cx="1905" cy="1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42055" name="Group 7"/>
            <p:cNvGrpSpPr>
              <a:grpSpLocks/>
            </p:cNvGrpSpPr>
            <p:nvPr/>
          </p:nvGrpSpPr>
          <p:grpSpPr bwMode="auto">
            <a:xfrm>
              <a:off x="432" y="2208"/>
              <a:ext cx="4332" cy="1980"/>
              <a:chOff x="480" y="2052"/>
              <a:chExt cx="4332" cy="1980"/>
            </a:xfrm>
          </p:grpSpPr>
          <p:graphicFrame>
            <p:nvGraphicFramePr>
              <p:cNvPr id="642056" name="Object 8"/>
              <p:cNvGraphicFramePr>
                <a:graphicFrameLocks noChangeAspect="1"/>
              </p:cNvGraphicFramePr>
              <p:nvPr/>
            </p:nvGraphicFramePr>
            <p:xfrm>
              <a:off x="480" y="2052"/>
              <a:ext cx="4332" cy="1980"/>
            </p:xfrm>
            <a:graphic>
              <a:graphicData uri="http://schemas.openxmlformats.org/presentationml/2006/ole">
                <mc:AlternateContent xmlns:mc="http://schemas.openxmlformats.org/markup-compatibility/2006">
                  <mc:Choice xmlns:v="urn:schemas-microsoft-com:vml" Requires="v">
                    <p:oleObj spid="_x0000_s7213" name="Graph" r:id="rId7" imgW="6583680" imgH="2904120" progId="Origin50.Graph">
                      <p:embed/>
                    </p:oleObj>
                  </mc:Choice>
                  <mc:Fallback>
                    <p:oleObj name="Graph" r:id="rId7" imgW="6583680" imgH="2904120" progId="Origin50.Graph">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0" y="2052"/>
                            <a:ext cx="4332" cy="1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642057" name="Group 9"/>
              <p:cNvGrpSpPr>
                <a:grpSpLocks/>
              </p:cNvGrpSpPr>
              <p:nvPr/>
            </p:nvGrpSpPr>
            <p:grpSpPr bwMode="auto">
              <a:xfrm>
                <a:off x="1686" y="2118"/>
                <a:ext cx="1905" cy="1612"/>
                <a:chOff x="1536" y="1872"/>
                <a:chExt cx="1905" cy="1612"/>
              </a:xfrm>
            </p:grpSpPr>
            <p:pic>
              <p:nvPicPr>
                <p:cNvPr id="642058"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1683" y="1725"/>
                  <a:ext cx="1612" cy="1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2059" name="Rectangle 11"/>
                <p:cNvSpPr>
                  <a:spLocks noChangeArrowheads="1"/>
                </p:cNvSpPr>
                <p:nvPr/>
              </p:nvSpPr>
              <p:spPr bwMode="auto">
                <a:xfrm>
                  <a:off x="1578" y="1878"/>
                  <a:ext cx="720" cy="15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2060" name="Rectangle 12"/>
                <p:cNvSpPr>
                  <a:spLocks noChangeArrowheads="1"/>
                </p:cNvSpPr>
                <p:nvPr/>
              </p:nvSpPr>
              <p:spPr bwMode="auto">
                <a:xfrm>
                  <a:off x="2700" y="1896"/>
                  <a:ext cx="720" cy="158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2061" name="Rectangle 13"/>
                <p:cNvSpPr>
                  <a:spLocks noChangeArrowheads="1"/>
                </p:cNvSpPr>
                <p:nvPr/>
              </p:nvSpPr>
              <p:spPr bwMode="auto">
                <a:xfrm>
                  <a:off x="2256" y="2880"/>
                  <a:ext cx="480" cy="57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2062" name="Rectangle 14"/>
                <p:cNvSpPr>
                  <a:spLocks noChangeArrowheads="1"/>
                </p:cNvSpPr>
                <p:nvPr/>
              </p:nvSpPr>
              <p:spPr bwMode="auto">
                <a:xfrm>
                  <a:off x="2256" y="1872"/>
                  <a:ext cx="480" cy="57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642063" name="Text Box 15"/>
          <p:cNvSpPr txBox="1">
            <a:spLocks noChangeArrowheads="1"/>
          </p:cNvSpPr>
          <p:nvPr/>
        </p:nvSpPr>
        <p:spPr bwMode="auto">
          <a:xfrm>
            <a:off x="4876800" y="5791200"/>
            <a:ext cx="3429000" cy="854075"/>
          </a:xfrm>
          <a:prstGeom prst="rect">
            <a:avLst/>
          </a:prstGeom>
          <a:solidFill>
            <a:srgbClr val="FDF9A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kumimoji="0" lang="en-US" sz="2000" b="1">
                <a:latin typeface="Arial" pitchFamily="34" charset="0"/>
                <a:cs typeface="Arial" pitchFamily="34" charset="0"/>
              </a:rPr>
              <a:t>Upper panel: With PC</a:t>
            </a:r>
          </a:p>
          <a:p>
            <a:pPr>
              <a:spcBef>
                <a:spcPct val="50000"/>
              </a:spcBef>
            </a:pPr>
            <a:r>
              <a:rPr kumimoji="0" lang="en-US" sz="2000" b="1">
                <a:latin typeface="Arial" pitchFamily="34" charset="0"/>
                <a:cs typeface="Arial" pitchFamily="34" charset="0"/>
              </a:rPr>
              <a:t>Lower panel: Without PC</a:t>
            </a:r>
          </a:p>
        </p:txBody>
      </p:sp>
      <p:sp>
        <p:nvSpPr>
          <p:cNvPr id="642064" name="Text Box 16"/>
          <p:cNvSpPr txBox="1">
            <a:spLocks noChangeArrowheads="1"/>
          </p:cNvSpPr>
          <p:nvPr/>
        </p:nvSpPr>
        <p:spPr bwMode="auto">
          <a:xfrm>
            <a:off x="6781800" y="1066800"/>
            <a:ext cx="2057400" cy="641350"/>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kumimoji="0" lang="en-US" sz="1800" b="1">
                <a:solidFill>
                  <a:schemeClr val="bg1"/>
                </a:solidFill>
                <a:latin typeface="Arial" pitchFamily="34" charset="0"/>
                <a:cs typeface="Arial" pitchFamily="34" charset="0"/>
              </a:rPr>
              <a:t>PC with Dirac cone</a:t>
            </a:r>
          </a:p>
        </p:txBody>
      </p:sp>
      <p:sp>
        <p:nvSpPr>
          <p:cNvPr id="642065" name="Line 17"/>
          <p:cNvSpPr>
            <a:spLocks noChangeShapeType="1"/>
          </p:cNvSpPr>
          <p:nvPr/>
        </p:nvSpPr>
        <p:spPr bwMode="auto">
          <a:xfrm flipH="1">
            <a:off x="7162800" y="1600200"/>
            <a:ext cx="457200" cy="685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1871458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Can we go beyond </a:t>
            </a:r>
            <a:r>
              <a:rPr lang="el-GR" dirty="0" smtClean="0"/>
              <a:t>ε</a:t>
            </a:r>
            <a:r>
              <a:rPr lang="en-US" dirty="0" smtClean="0"/>
              <a:t>=</a:t>
            </a:r>
            <a:r>
              <a:rPr lang="el-GR" dirty="0" smtClean="0"/>
              <a:t>µ</a:t>
            </a:r>
            <a:r>
              <a:rPr lang="en-US" dirty="0" smtClean="0"/>
              <a:t>=0 with pure dielectrics?</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Anisotropy (√)</a:t>
            </a:r>
          </a:p>
          <a:p>
            <a:r>
              <a:rPr lang="en-US" dirty="0" smtClean="0"/>
              <a:t>Single negativity, double negativity </a:t>
            </a:r>
            <a:r>
              <a:rPr lang="en-US" dirty="0"/>
              <a:t>(√)</a:t>
            </a:r>
            <a:endParaRPr lang="en-US" dirty="0" smtClean="0"/>
          </a:p>
          <a:p>
            <a:r>
              <a:rPr lang="en-US" dirty="0" smtClean="0"/>
              <a:t>Small values of </a:t>
            </a:r>
            <a:r>
              <a:rPr lang="el-GR" dirty="0" smtClean="0"/>
              <a:t>ε</a:t>
            </a:r>
            <a:r>
              <a:rPr lang="en-US" dirty="0" smtClean="0"/>
              <a:t> and/or </a:t>
            </a:r>
            <a:r>
              <a:rPr lang="el-GR" dirty="0" smtClean="0"/>
              <a:t>µ</a:t>
            </a:r>
            <a:r>
              <a:rPr lang="en-US" dirty="0" smtClean="0"/>
              <a:t> </a:t>
            </a:r>
            <a:r>
              <a:rPr lang="en-US" dirty="0"/>
              <a:t>(√</a:t>
            </a:r>
            <a:r>
              <a:rPr lang="en-US" dirty="0" smtClean="0"/>
              <a:t>)</a:t>
            </a:r>
          </a:p>
          <a:p>
            <a:r>
              <a:rPr lang="en-US" dirty="0" smtClean="0"/>
              <a:t>Graded (</a:t>
            </a:r>
            <a:r>
              <a:rPr lang="en-US" dirty="0"/>
              <a:t>√</a:t>
            </a:r>
            <a:r>
              <a:rPr lang="en-US" dirty="0" smtClean="0"/>
              <a:t>)</a:t>
            </a:r>
          </a:p>
          <a:p>
            <a:r>
              <a:rPr lang="en-US" smtClean="0"/>
              <a:t>Low absorption </a:t>
            </a:r>
            <a:r>
              <a:rPr lang="en-US" dirty="0"/>
              <a:t>(√)</a:t>
            </a:r>
            <a:endParaRPr lang="en-US" dirty="0" smtClean="0"/>
          </a:p>
          <a:p>
            <a:r>
              <a:rPr lang="en-US" dirty="0" smtClean="0">
                <a:solidFill>
                  <a:srgbClr val="007E39"/>
                </a:solidFill>
              </a:rPr>
              <a:t>Large values </a:t>
            </a:r>
            <a:r>
              <a:rPr lang="en-US" dirty="0">
                <a:solidFill>
                  <a:srgbClr val="007E39"/>
                </a:solidFill>
              </a:rPr>
              <a:t>of </a:t>
            </a:r>
            <a:r>
              <a:rPr lang="el-GR" dirty="0">
                <a:solidFill>
                  <a:srgbClr val="007E39"/>
                </a:solidFill>
              </a:rPr>
              <a:t>ε</a:t>
            </a:r>
            <a:r>
              <a:rPr lang="en-US" dirty="0">
                <a:solidFill>
                  <a:srgbClr val="007E39"/>
                </a:solidFill>
              </a:rPr>
              <a:t> and/or </a:t>
            </a:r>
            <a:r>
              <a:rPr lang="el-GR" dirty="0">
                <a:solidFill>
                  <a:srgbClr val="007E39"/>
                </a:solidFill>
              </a:rPr>
              <a:t>µ</a:t>
            </a:r>
            <a:r>
              <a:rPr lang="en-US" dirty="0">
                <a:solidFill>
                  <a:srgbClr val="007E39"/>
                </a:solidFill>
              </a:rPr>
              <a:t> </a:t>
            </a:r>
            <a:r>
              <a:rPr lang="en-US" dirty="0" smtClean="0">
                <a:solidFill>
                  <a:srgbClr val="007E39"/>
                </a:solidFill>
              </a:rPr>
              <a:t>(?)</a:t>
            </a:r>
          </a:p>
          <a:p>
            <a:r>
              <a:rPr lang="en-US" dirty="0" smtClean="0">
                <a:solidFill>
                  <a:srgbClr val="007E39"/>
                </a:solidFill>
              </a:rPr>
              <a:t>Bandwidth (??)</a:t>
            </a:r>
          </a:p>
          <a:p>
            <a:r>
              <a:rPr lang="en-US" dirty="0" smtClean="0">
                <a:solidFill>
                  <a:srgbClr val="007E39"/>
                </a:solidFill>
              </a:rPr>
              <a:t>How good is effective medium (?), (does it matter?)</a:t>
            </a:r>
            <a:endParaRPr lang="en-US" dirty="0">
              <a:solidFill>
                <a:srgbClr val="007E39"/>
              </a:solidFill>
            </a:endParaRPr>
          </a:p>
        </p:txBody>
      </p:sp>
    </p:spTree>
    <p:extLst>
      <p:ext uri="{BB962C8B-B14F-4D97-AF65-F5344CB8AC3E}">
        <p14:creationId xmlns:p14="http://schemas.microsoft.com/office/powerpoint/2010/main" val="5603052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Anomalous resonance/ Strong reflection</a:t>
            </a:r>
            <a:endParaRPr lang="en-US" dirty="0"/>
          </a:p>
        </p:txBody>
      </p:sp>
      <p:sp>
        <p:nvSpPr>
          <p:cNvPr id="3" name="Content Placeholder 2"/>
          <p:cNvSpPr>
            <a:spLocks noGrp="1"/>
          </p:cNvSpPr>
          <p:nvPr>
            <p:ph idx="1"/>
          </p:nvPr>
        </p:nvSpPr>
        <p:spPr/>
        <p:txBody>
          <a:bodyPr/>
          <a:lstStyle/>
          <a:p>
            <a:r>
              <a:rPr lang="en-US" dirty="0" smtClean="0"/>
              <a:t>Only for small objects</a:t>
            </a:r>
          </a:p>
          <a:p>
            <a:pPr marL="0" indent="0">
              <a:buNone/>
            </a:pPr>
            <a:endParaRPr lang="en-US" dirty="0"/>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6487" y="2819400"/>
            <a:ext cx="5497201" cy="340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6"/>
          <p:cNvGrpSpPr>
            <a:grpSpLocks/>
          </p:cNvGrpSpPr>
          <p:nvPr/>
        </p:nvGrpSpPr>
        <p:grpSpPr bwMode="auto">
          <a:xfrm>
            <a:off x="1066800" y="3590001"/>
            <a:ext cx="3076263" cy="753551"/>
            <a:chOff x="288" y="2065"/>
            <a:chExt cx="2448" cy="671"/>
          </a:xfrm>
        </p:grpSpPr>
        <p:graphicFrame>
          <p:nvGraphicFramePr>
            <p:cNvPr id="8" name="Object 7"/>
            <p:cNvGraphicFramePr>
              <a:graphicFrameLocks noChangeAspect="1"/>
            </p:cNvGraphicFramePr>
            <p:nvPr/>
          </p:nvGraphicFramePr>
          <p:xfrm>
            <a:off x="288" y="2065"/>
            <a:ext cx="1342" cy="493"/>
          </p:xfrm>
          <a:graphic>
            <a:graphicData uri="http://schemas.openxmlformats.org/presentationml/2006/ole">
              <mc:AlternateContent xmlns:mc="http://schemas.openxmlformats.org/markup-compatibility/2006">
                <mc:Choice xmlns:v="urn:schemas-microsoft-com:vml" Requires="v">
                  <p:oleObj spid="_x0000_s9239" name="Equation" r:id="rId4" imgW="1244520" imgH="457200" progId="Equation.DSMT4">
                    <p:embed/>
                  </p:oleObj>
                </mc:Choice>
                <mc:Fallback>
                  <p:oleObj name="Equation" r:id="rId4" imgW="1244520" imgH="4572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2065"/>
                          <a:ext cx="1342" cy="493"/>
                        </a:xfrm>
                        <a:prstGeom prst="rect">
                          <a:avLst/>
                        </a:prstGeom>
                        <a:solidFill>
                          <a:srgbClr val="F9FBA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Line 8"/>
            <p:cNvSpPr>
              <a:spLocks noChangeShapeType="1"/>
            </p:cNvSpPr>
            <p:nvPr/>
          </p:nvSpPr>
          <p:spPr bwMode="auto">
            <a:xfrm>
              <a:off x="1584" y="2160"/>
              <a:ext cx="1056" cy="96"/>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9"/>
            <p:cNvSpPr>
              <a:spLocks noChangeShapeType="1"/>
            </p:cNvSpPr>
            <p:nvPr/>
          </p:nvSpPr>
          <p:spPr bwMode="auto">
            <a:xfrm>
              <a:off x="1680" y="2496"/>
              <a:ext cx="1056" cy="24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 name="Rectangle 4"/>
          <p:cNvSpPr>
            <a:spLocks noChangeArrowheads="1"/>
          </p:cNvSpPr>
          <p:nvPr/>
        </p:nvSpPr>
        <p:spPr bwMode="auto">
          <a:xfrm>
            <a:off x="2821129" y="5031601"/>
            <a:ext cx="5941872" cy="655776"/>
          </a:xfrm>
          <a:prstGeom prst="rect">
            <a:avLst/>
          </a:prstGeom>
          <a:solidFill>
            <a:srgbClr val="008000"/>
          </a:solidFill>
          <a:ln>
            <a:noFill/>
          </a:ln>
          <a:effectLst/>
          <a:extLst/>
        </p:spPr>
        <p:txBody>
          <a:bodyPr wrap="square" lIns="100794" tIns="50397" rIns="100794" bIns="50397">
            <a:spAutoFit/>
          </a:bodyPr>
          <a:lstStyle/>
          <a:p>
            <a:pPr defTabSz="503238" hangingPunct="1">
              <a:lnSpc>
                <a:spcPct val="100000"/>
              </a:lnSpc>
              <a:buClrTx/>
              <a:buSzTx/>
              <a:buFontTx/>
              <a:buNone/>
            </a:pPr>
            <a:r>
              <a:rPr lang="en-US" dirty="0">
                <a:solidFill>
                  <a:schemeClr val="bg1"/>
                </a:solidFill>
                <a:cs typeface="Arial" pitchFamily="34" charset="0"/>
              </a:rPr>
              <a:t>Milton and </a:t>
            </a:r>
            <a:r>
              <a:rPr lang="en-US" dirty="0" err="1">
                <a:solidFill>
                  <a:schemeClr val="bg1"/>
                </a:solidFill>
                <a:cs typeface="Arial" pitchFamily="34" charset="0"/>
              </a:rPr>
              <a:t>Nicorovici</a:t>
            </a:r>
            <a:r>
              <a:rPr lang="en-US" dirty="0">
                <a:solidFill>
                  <a:schemeClr val="bg1"/>
                </a:solidFill>
                <a:cs typeface="Arial" pitchFamily="34" charset="0"/>
              </a:rPr>
              <a:t>, Proc. R. Soc. A (2006) 462, 3027</a:t>
            </a:r>
          </a:p>
          <a:p>
            <a:pPr defTabSz="503238" hangingPunct="1">
              <a:lnSpc>
                <a:spcPct val="100000"/>
              </a:lnSpc>
              <a:buClrTx/>
              <a:buSzTx/>
              <a:buFontTx/>
              <a:buNone/>
            </a:pPr>
            <a:r>
              <a:rPr lang="en-US" dirty="0" err="1">
                <a:solidFill>
                  <a:schemeClr val="bg1"/>
                </a:solidFill>
                <a:cs typeface="Arial" pitchFamily="34" charset="0"/>
              </a:rPr>
              <a:t>Nicorovici</a:t>
            </a:r>
            <a:r>
              <a:rPr lang="en-US" dirty="0">
                <a:solidFill>
                  <a:schemeClr val="bg1"/>
                </a:solidFill>
                <a:cs typeface="Arial" pitchFamily="34" charset="0"/>
              </a:rPr>
              <a:t>, </a:t>
            </a:r>
            <a:r>
              <a:rPr lang="en-US" dirty="0" err="1">
                <a:solidFill>
                  <a:schemeClr val="bg1"/>
                </a:solidFill>
                <a:cs typeface="Arial" pitchFamily="34" charset="0"/>
              </a:rPr>
              <a:t>McPhedran</a:t>
            </a:r>
            <a:r>
              <a:rPr lang="en-US" dirty="0">
                <a:solidFill>
                  <a:schemeClr val="bg1"/>
                </a:solidFill>
                <a:cs typeface="Arial" pitchFamily="34" charset="0"/>
              </a:rPr>
              <a:t>, Milton, Phys. Rev. B 49, 8479 (1994).</a:t>
            </a:r>
          </a:p>
        </p:txBody>
      </p:sp>
      <p:sp>
        <p:nvSpPr>
          <p:cNvPr id="4" name="Rectangle 3"/>
          <p:cNvSpPr txBox="1">
            <a:spLocks noChangeArrowheads="1"/>
          </p:cNvSpPr>
          <p:nvPr/>
        </p:nvSpPr>
        <p:spPr>
          <a:xfrm>
            <a:off x="304800" y="5783926"/>
            <a:ext cx="8585886" cy="839787"/>
          </a:xfrm>
          <a:prstGeom prst="rect">
            <a:avLst/>
          </a:prstGeom>
          <a:solidFill>
            <a:srgbClr val="F6FC04"/>
          </a:solidFill>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accent4">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B05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90000"/>
              </a:lnSpc>
              <a:spcAft>
                <a:spcPct val="0"/>
              </a:spcAft>
              <a:buNone/>
            </a:pPr>
            <a:r>
              <a:rPr lang="en-US" sz="2800" dirty="0">
                <a:latin typeface="Times New Roman" pitchFamily="18" charset="0"/>
              </a:rPr>
              <a:t>F</a:t>
            </a:r>
            <a:r>
              <a:rPr lang="en-US" sz="2800" dirty="0" smtClean="0">
                <a:latin typeface="Times New Roman" pitchFamily="18" charset="0"/>
              </a:rPr>
              <a:t>or </a:t>
            </a:r>
            <a:r>
              <a:rPr lang="en-US" sz="2800" dirty="0" smtClean="0">
                <a:solidFill>
                  <a:srgbClr val="FF0000"/>
                </a:solidFill>
                <a:latin typeface="Times New Roman" pitchFamily="18" charset="0"/>
              </a:rPr>
              <a:t>point dipoles</a:t>
            </a:r>
            <a:r>
              <a:rPr lang="en-US" sz="2800" dirty="0" smtClean="0">
                <a:latin typeface="Times New Roman" pitchFamily="18" charset="0"/>
              </a:rPr>
              <a:t> in the </a:t>
            </a:r>
            <a:r>
              <a:rPr lang="en-US" sz="2800" dirty="0" smtClean="0">
                <a:solidFill>
                  <a:srgbClr val="FF0000"/>
                </a:solidFill>
                <a:latin typeface="Times New Roman" pitchFamily="18" charset="0"/>
              </a:rPr>
              <a:t>quasi-static limit, negative index itself is already a cloak</a:t>
            </a:r>
            <a:r>
              <a:rPr lang="en-US" sz="2800" dirty="0" smtClean="0">
                <a:latin typeface="Times New Roman" pitchFamily="18" charset="0"/>
              </a:rPr>
              <a:t> </a:t>
            </a:r>
            <a:endParaRPr lang="en-US" sz="2800" dirty="0">
              <a:latin typeface="Times New Roman" pitchFamily="18" charset="0"/>
            </a:endParaRPr>
          </a:p>
        </p:txBody>
      </p:sp>
    </p:spTree>
    <p:extLst>
      <p:ext uri="{BB962C8B-B14F-4D97-AF65-F5344CB8AC3E}">
        <p14:creationId xmlns:p14="http://schemas.microsoft.com/office/powerpoint/2010/main" val="179017398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a:xfrm>
            <a:off x="456481" y="66247"/>
            <a:ext cx="8687520" cy="970662"/>
          </a:xfrm>
          <a:ln/>
        </p:spPr>
        <p:txBody>
          <a:bodyPr/>
          <a:lstStyle/>
          <a:p>
            <a:pPr algn="l">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536446" algn="l"/>
              </a:tabLst>
            </a:pPr>
            <a:r>
              <a:rPr lang="en-US"/>
              <a:t>Perfect Lens: Imaging or Cloaking</a:t>
            </a:r>
          </a:p>
        </p:txBody>
      </p:sp>
      <p:sp>
        <p:nvSpPr>
          <p:cNvPr id="369667" name="Text Box 3"/>
          <p:cNvSpPr txBox="1">
            <a:spLocks noChangeArrowheads="1"/>
          </p:cNvSpPr>
          <p:nvPr/>
        </p:nvSpPr>
        <p:spPr bwMode="auto">
          <a:xfrm>
            <a:off x="493920" y="940419"/>
            <a:ext cx="1738080" cy="12111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defRPr>
            </a:lvl9pPr>
          </a:lstStyle>
          <a:p>
            <a:r>
              <a:rPr lang="en-HK" altLang="zh-CN" b="1">
                <a:solidFill>
                  <a:srgbClr val="FF0000"/>
                </a:solidFill>
                <a:ea typeface="宋体" pitchFamily="2" charset="-122"/>
              </a:rPr>
              <a:t>Cylinder: radius </a:t>
            </a:r>
            <a:r>
              <a:rPr lang="en-HK" b="1">
                <a:solidFill>
                  <a:srgbClr val="FF0000"/>
                </a:solidFill>
              </a:rPr>
              <a:t>=</a:t>
            </a:r>
            <a:r>
              <a:rPr lang="en-HK" altLang="zh-CN" b="1">
                <a:solidFill>
                  <a:srgbClr val="FF0000"/>
                </a:solidFill>
                <a:ea typeface="宋体" pitchFamily="2" charset="-122"/>
              </a:rPr>
              <a:t> </a:t>
            </a:r>
            <a:r>
              <a:rPr lang="en-HK" b="1">
                <a:solidFill>
                  <a:srgbClr val="FF0000"/>
                </a:solidFill>
              </a:rPr>
              <a:t>0.005</a:t>
            </a:r>
            <a:r>
              <a:rPr lang="en-HK" altLang="zh-CN" b="1">
                <a:solidFill>
                  <a:srgbClr val="FF0000"/>
                </a:solidFill>
                <a:ea typeface="宋体" pitchFamily="2" charset="-122"/>
              </a:rPr>
              <a:t>, </a:t>
            </a:r>
            <a:r>
              <a:rPr lang="el-GR" altLang="zh-CN" b="1">
                <a:solidFill>
                  <a:srgbClr val="FF0000"/>
                </a:solidFill>
                <a:cs typeface="Arial" charset="0"/>
              </a:rPr>
              <a:t>ε</a:t>
            </a:r>
            <a:r>
              <a:rPr lang="en-HK" b="1">
                <a:solidFill>
                  <a:srgbClr val="FF0000"/>
                </a:solidFill>
              </a:rPr>
              <a:t> </a:t>
            </a:r>
            <a:r>
              <a:rPr lang="en-HK" altLang="zh-CN" b="1">
                <a:solidFill>
                  <a:srgbClr val="FF0000"/>
                </a:solidFill>
                <a:ea typeface="宋体" pitchFamily="2" charset="-122"/>
              </a:rPr>
              <a:t> </a:t>
            </a:r>
            <a:r>
              <a:rPr lang="en-HK" b="1">
                <a:solidFill>
                  <a:srgbClr val="FF0000"/>
                </a:solidFill>
              </a:rPr>
              <a:t>= 400</a:t>
            </a:r>
          </a:p>
          <a:p>
            <a:r>
              <a:rPr lang="el-GR" b="1">
                <a:solidFill>
                  <a:srgbClr val="FF0000"/>
                </a:solidFill>
                <a:cs typeface="Arial" charset="0"/>
              </a:rPr>
              <a:t>λ</a:t>
            </a:r>
            <a:r>
              <a:rPr lang="en-US" altLang="zh-CN" b="1">
                <a:solidFill>
                  <a:srgbClr val="FF0000"/>
                </a:solidFill>
                <a:ea typeface="宋体" pitchFamily="2" charset="-122"/>
                <a:cs typeface="Arial" charset="0"/>
              </a:rPr>
              <a:t>  </a:t>
            </a:r>
            <a:r>
              <a:rPr lang="en-HK" b="1">
                <a:solidFill>
                  <a:srgbClr val="FF0000"/>
                </a:solidFill>
              </a:rPr>
              <a:t>=</a:t>
            </a:r>
            <a:r>
              <a:rPr lang="en-HK" altLang="zh-CN" b="1">
                <a:solidFill>
                  <a:srgbClr val="FF0000"/>
                </a:solidFill>
                <a:ea typeface="宋体" pitchFamily="2" charset="-122"/>
              </a:rPr>
              <a:t> </a:t>
            </a:r>
            <a:r>
              <a:rPr lang="en-HK" b="1">
                <a:solidFill>
                  <a:srgbClr val="FF0000"/>
                </a:solidFill>
              </a:rPr>
              <a:t>1.0</a:t>
            </a:r>
          </a:p>
          <a:p>
            <a:r>
              <a:rPr lang="en-HK" altLang="zh-CN" b="1">
                <a:solidFill>
                  <a:srgbClr val="FF0000"/>
                </a:solidFill>
                <a:ea typeface="宋体" pitchFamily="2" charset="-122"/>
              </a:rPr>
              <a:t>Slab: </a:t>
            </a:r>
            <a:r>
              <a:rPr lang="en-HK" b="1">
                <a:solidFill>
                  <a:srgbClr val="FF0000"/>
                </a:solidFill>
              </a:rPr>
              <a:t>D</a:t>
            </a:r>
            <a:r>
              <a:rPr lang="en-HK" altLang="zh-CN" b="1">
                <a:solidFill>
                  <a:srgbClr val="FF0000"/>
                </a:solidFill>
                <a:ea typeface="宋体" pitchFamily="2" charset="-122"/>
              </a:rPr>
              <a:t> </a:t>
            </a:r>
            <a:r>
              <a:rPr lang="en-HK" b="1">
                <a:solidFill>
                  <a:srgbClr val="FF0000"/>
                </a:solidFill>
              </a:rPr>
              <a:t>= 1.0 </a:t>
            </a:r>
          </a:p>
        </p:txBody>
      </p:sp>
      <p:sp>
        <p:nvSpPr>
          <p:cNvPr id="369668" name="Text Box 4"/>
          <p:cNvSpPr txBox="1">
            <a:spLocks noChangeArrowheads="1"/>
          </p:cNvSpPr>
          <p:nvPr/>
        </p:nvSpPr>
        <p:spPr bwMode="auto">
          <a:xfrm>
            <a:off x="839520" y="4120274"/>
            <a:ext cx="1461600" cy="5443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0820" rIns="81639" bIns="4082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defRPr>
            </a:lvl9pPr>
          </a:lstStyle>
          <a:p>
            <a:r>
              <a:rPr lang="en-HK" altLang="zh-CN" b="1">
                <a:solidFill>
                  <a:schemeClr val="accent2"/>
                </a:solidFill>
                <a:effectLst>
                  <a:outerShdw blurRad="38100" dist="38100" dir="2700000" algn="tl">
                    <a:srgbClr val="C0C0C0"/>
                  </a:outerShdw>
                </a:effectLst>
                <a:ea typeface="宋体" pitchFamily="2" charset="-122"/>
              </a:rPr>
              <a:t>d</a:t>
            </a:r>
            <a:r>
              <a:rPr lang="en-HK" b="1">
                <a:solidFill>
                  <a:schemeClr val="accent2"/>
                </a:solidFill>
                <a:effectLst>
                  <a:outerShdw blurRad="38100" dist="38100" dir="2700000" algn="tl">
                    <a:srgbClr val="C0C0C0"/>
                  </a:outerShdw>
                </a:effectLst>
              </a:rPr>
              <a:t>is &lt; ½  D</a:t>
            </a:r>
          </a:p>
          <a:p>
            <a:r>
              <a:rPr lang="en-HK" b="1">
                <a:solidFill>
                  <a:schemeClr val="accent2"/>
                </a:solidFill>
                <a:effectLst>
                  <a:outerShdw blurRad="38100" dist="38100" dir="2700000" algn="tl">
                    <a:srgbClr val="C0C0C0"/>
                  </a:outerShdw>
                </a:effectLst>
              </a:rPr>
              <a:t>Cloaking</a:t>
            </a:r>
          </a:p>
        </p:txBody>
      </p:sp>
      <p:sp>
        <p:nvSpPr>
          <p:cNvPr id="369669" name="Text Box 5"/>
          <p:cNvSpPr txBox="1">
            <a:spLocks noChangeArrowheads="1"/>
          </p:cNvSpPr>
          <p:nvPr/>
        </p:nvSpPr>
        <p:spPr bwMode="auto">
          <a:xfrm>
            <a:off x="829440" y="2281200"/>
            <a:ext cx="1451520" cy="622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defRPr>
            </a:lvl9pPr>
          </a:lstStyle>
          <a:p>
            <a:r>
              <a:rPr lang="en-HK" altLang="zh-CN" b="1">
                <a:solidFill>
                  <a:schemeClr val="accent2"/>
                </a:solidFill>
                <a:effectLst>
                  <a:outerShdw blurRad="38100" dist="38100" dir="2700000" algn="tl">
                    <a:srgbClr val="C0C0C0"/>
                  </a:outerShdw>
                </a:effectLst>
                <a:ea typeface="宋体" pitchFamily="2" charset="-122"/>
              </a:rPr>
              <a:t>d</a:t>
            </a:r>
            <a:r>
              <a:rPr lang="en-HK" b="1">
                <a:solidFill>
                  <a:schemeClr val="accent2"/>
                </a:solidFill>
                <a:effectLst>
                  <a:outerShdw blurRad="38100" dist="38100" dir="2700000" algn="tl">
                    <a:srgbClr val="C0C0C0"/>
                  </a:outerShdw>
                </a:effectLst>
              </a:rPr>
              <a:t>is &gt; ½ D</a:t>
            </a:r>
          </a:p>
          <a:p>
            <a:r>
              <a:rPr lang="en-HK" b="1">
                <a:solidFill>
                  <a:schemeClr val="accent2"/>
                </a:solidFill>
                <a:effectLst>
                  <a:outerShdw blurRad="38100" dist="38100" dir="2700000" algn="tl">
                    <a:srgbClr val="C0C0C0"/>
                  </a:outerShdw>
                </a:effectLst>
              </a:rPr>
              <a:t>Imaging</a:t>
            </a:r>
          </a:p>
        </p:txBody>
      </p:sp>
      <p:pic>
        <p:nvPicPr>
          <p:cNvPr id="36967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7520" y="940419"/>
            <a:ext cx="2695680" cy="22811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967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7920" y="940419"/>
            <a:ext cx="2695680" cy="22811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967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8400" y="3221619"/>
            <a:ext cx="2695680" cy="22811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967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7920" y="3221619"/>
            <a:ext cx="2695680" cy="22811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9674" name="Text Box 10"/>
          <p:cNvSpPr txBox="1">
            <a:spLocks noChangeArrowheads="1"/>
          </p:cNvSpPr>
          <p:nvPr/>
        </p:nvSpPr>
        <p:spPr bwMode="auto">
          <a:xfrm>
            <a:off x="3317760" y="5806690"/>
            <a:ext cx="1061280" cy="312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0820" rIns="81639" bIns="4082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defRPr>
            </a:lvl9pPr>
          </a:lstStyle>
          <a:p>
            <a:r>
              <a:rPr lang="en-HK" b="1">
                <a:solidFill>
                  <a:srgbClr val="FF33CC"/>
                </a:solidFill>
                <a:effectLst>
                  <a:outerShdw blurRad="38100" dist="38100" dir="2700000" algn="tl">
                    <a:srgbClr val="C0C0C0"/>
                  </a:outerShdw>
                </a:effectLst>
              </a:rPr>
              <a:t>Total field</a:t>
            </a:r>
          </a:p>
        </p:txBody>
      </p:sp>
      <p:sp>
        <p:nvSpPr>
          <p:cNvPr id="369675" name="Text Box 11"/>
          <p:cNvSpPr txBox="1">
            <a:spLocks noChangeArrowheads="1"/>
          </p:cNvSpPr>
          <p:nvPr/>
        </p:nvSpPr>
        <p:spPr bwMode="auto">
          <a:xfrm>
            <a:off x="6013440" y="5806690"/>
            <a:ext cx="1532160" cy="312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0820" rIns="81639" bIns="4082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defRPr>
            </a:lvl9pPr>
          </a:lstStyle>
          <a:p>
            <a:r>
              <a:rPr lang="en-HK" b="1">
                <a:solidFill>
                  <a:srgbClr val="FF33CC"/>
                </a:solidFill>
                <a:effectLst>
                  <a:outerShdw blurRad="38100" dist="38100" dir="2700000" algn="tl">
                    <a:srgbClr val="C0C0C0"/>
                  </a:outerShdw>
                </a:effectLst>
              </a:rPr>
              <a:t>Scattering field</a:t>
            </a:r>
          </a:p>
        </p:txBody>
      </p:sp>
    </p:spTree>
    <p:extLst>
      <p:ext uri="{BB962C8B-B14F-4D97-AF65-F5344CB8AC3E}">
        <p14:creationId xmlns:p14="http://schemas.microsoft.com/office/powerpoint/2010/main" val="10332360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xfrm>
            <a:off x="424800" y="249147"/>
            <a:ext cx="8219520" cy="1136279"/>
          </a:xfrm>
        </p:spPr>
        <p:txBody>
          <a:bodyPr>
            <a:normAutofit fontScale="90000"/>
          </a:bodyPr>
          <a:lstStyle/>
          <a:p>
            <a:r>
              <a:rPr lang="en-US" sz="2900" dirty="0" smtClean="0"/>
              <a:t>Finite frequency:</a:t>
            </a:r>
            <a:br>
              <a:rPr lang="en-US" sz="2900" dirty="0" smtClean="0"/>
            </a:br>
            <a:r>
              <a:rPr lang="en-US" sz="2900" dirty="0" smtClean="0"/>
              <a:t>Any </a:t>
            </a:r>
            <a:r>
              <a:rPr lang="en-US" sz="2900" dirty="0"/>
              <a:t>slab cloaks point </a:t>
            </a:r>
            <a:r>
              <a:rPr lang="en-US" sz="2900" dirty="0" smtClean="0"/>
              <a:t>dipole if it is placed close enough, </a:t>
            </a:r>
            <a:r>
              <a:rPr lang="en-US" sz="2900" dirty="0"/>
              <a:t>but </a:t>
            </a:r>
            <a:r>
              <a:rPr lang="el-GR" sz="2900" dirty="0">
                <a:cs typeface="Arial" pitchFamily="34" charset="0"/>
              </a:rPr>
              <a:t>ε</a:t>
            </a:r>
            <a:r>
              <a:rPr lang="en-US" sz="2900" dirty="0">
                <a:cs typeface="Arial" pitchFamily="34" charset="0"/>
              </a:rPr>
              <a:t>=µ</a:t>
            </a:r>
            <a:r>
              <a:rPr lang="en-US" sz="2900" dirty="0"/>
              <a:t>=-1 cloaks </a:t>
            </a:r>
            <a:r>
              <a:rPr lang="en-US" sz="2900" dirty="0" smtClean="0"/>
              <a:t>better than others</a:t>
            </a:r>
            <a:endParaRPr lang="en-US" sz="2900" dirty="0"/>
          </a:p>
        </p:txBody>
      </p:sp>
      <p:pic>
        <p:nvPicPr>
          <p:cNvPr id="278531" name="图片 106" descr="fig4rev2"/>
          <p:cNvPicPr>
            <a:picLocks noChangeAspect="1" noChangeArrowheads="1"/>
          </p:cNvPicPr>
          <p:nvPr/>
        </p:nvPicPr>
        <p:blipFill>
          <a:blip r:embed="rId2" cstate="print">
            <a:extLst>
              <a:ext uri="{28A0092B-C50C-407E-A947-70E740481C1C}">
                <a14:useLocalDpi xmlns:a14="http://schemas.microsoft.com/office/drawing/2010/main" val="0"/>
              </a:ext>
            </a:extLst>
          </a:blip>
          <a:srcRect t="8322" b="13399"/>
          <a:stretch>
            <a:fillRect/>
          </a:stretch>
        </p:blipFill>
        <p:spPr bwMode="auto">
          <a:xfrm>
            <a:off x="355680" y="1631692"/>
            <a:ext cx="4368720" cy="4209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532" name="Rectangle 4"/>
          <p:cNvSpPr>
            <a:spLocks noChangeArrowheads="1"/>
          </p:cNvSpPr>
          <p:nvPr/>
        </p:nvSpPr>
        <p:spPr bwMode="auto">
          <a:xfrm>
            <a:off x="5124960" y="2133600"/>
            <a:ext cx="2972160" cy="1099419"/>
          </a:xfrm>
          <a:prstGeom prst="rect">
            <a:avLst/>
          </a:prstGeom>
          <a:solidFill>
            <a:srgbClr val="00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p>
            <a:r>
              <a:rPr lang="en-US" sz="2200" b="1" dirty="0">
                <a:solidFill>
                  <a:schemeClr val="bg1"/>
                </a:solidFill>
              </a:rPr>
              <a:t>Any slab “cloaks” a point dipole close to the surface</a:t>
            </a:r>
          </a:p>
        </p:txBody>
      </p:sp>
      <p:sp>
        <p:nvSpPr>
          <p:cNvPr id="278533" name="Rectangle 5"/>
          <p:cNvSpPr>
            <a:spLocks noChangeArrowheads="1"/>
          </p:cNvSpPr>
          <p:nvPr/>
        </p:nvSpPr>
        <p:spPr bwMode="auto">
          <a:xfrm>
            <a:off x="5055840" y="3886200"/>
            <a:ext cx="3110400" cy="1099419"/>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spAutoFit/>
          </a:bodyPr>
          <a:lstStyle/>
          <a:p>
            <a:r>
              <a:rPr lang="el-GR" sz="2200" b="1" dirty="0">
                <a:solidFill>
                  <a:schemeClr val="bg1"/>
                </a:solidFill>
              </a:rPr>
              <a:t>ε</a:t>
            </a:r>
            <a:r>
              <a:rPr lang="en-US" sz="2200" b="1" dirty="0">
                <a:solidFill>
                  <a:schemeClr val="bg1"/>
                </a:solidFill>
              </a:rPr>
              <a:t>=µ=-1 cloaks better: </a:t>
            </a:r>
          </a:p>
          <a:p>
            <a:r>
              <a:rPr lang="en-US" sz="2200" b="1" dirty="0">
                <a:solidFill>
                  <a:schemeClr val="bg1"/>
                </a:solidFill>
              </a:rPr>
              <a:t> it has a “suppression zone” of d/2</a:t>
            </a:r>
          </a:p>
        </p:txBody>
      </p:sp>
      <p:sp>
        <p:nvSpPr>
          <p:cNvPr id="2" name="TextBox 1"/>
          <p:cNvSpPr txBox="1"/>
          <p:nvPr/>
        </p:nvSpPr>
        <p:spPr>
          <a:xfrm>
            <a:off x="595086" y="5841577"/>
            <a:ext cx="7772400" cy="830997"/>
          </a:xfrm>
          <a:prstGeom prst="rect">
            <a:avLst/>
          </a:prstGeom>
          <a:solidFill>
            <a:srgbClr val="FFFF00"/>
          </a:solidFill>
          <a:ln>
            <a:solidFill>
              <a:srgbClr val="92D050"/>
            </a:solidFill>
          </a:ln>
        </p:spPr>
        <p:txBody>
          <a:bodyPr wrap="square" rtlCol="0">
            <a:spAutoFit/>
          </a:bodyPr>
          <a:lstStyle/>
          <a:p>
            <a:r>
              <a:rPr lang="en-US" sz="2400" dirty="0" smtClean="0">
                <a:solidFill>
                  <a:srgbClr val="FF0000"/>
                </a:solidFill>
              </a:rPr>
              <a:t>“Cloaking” effect not restricted to </a:t>
            </a:r>
            <a:r>
              <a:rPr lang="el-GR" sz="2400" dirty="0" smtClean="0">
                <a:solidFill>
                  <a:srgbClr val="FF0000"/>
                </a:solidFill>
              </a:rPr>
              <a:t>ε</a:t>
            </a:r>
            <a:r>
              <a:rPr lang="en-US" sz="2400" dirty="0" smtClean="0">
                <a:solidFill>
                  <a:srgbClr val="FF0000"/>
                </a:solidFill>
              </a:rPr>
              <a:t>=</a:t>
            </a:r>
            <a:r>
              <a:rPr lang="el-GR" sz="2400" dirty="0" smtClean="0">
                <a:solidFill>
                  <a:srgbClr val="FF0000"/>
                </a:solidFill>
              </a:rPr>
              <a:t>µ</a:t>
            </a:r>
            <a:r>
              <a:rPr lang="en-US" sz="2400" dirty="0" smtClean="0">
                <a:solidFill>
                  <a:srgbClr val="FF0000"/>
                </a:solidFill>
              </a:rPr>
              <a:t>= -1, but only works for “small” objects close to surface </a:t>
            </a:r>
            <a:endParaRPr lang="en-US" sz="2400" dirty="0">
              <a:solidFill>
                <a:srgbClr val="FF0000"/>
              </a:solidFill>
            </a:endParaRPr>
          </a:p>
        </p:txBody>
      </p:sp>
      <p:sp>
        <p:nvSpPr>
          <p:cNvPr id="3" name="TextBox 2"/>
          <p:cNvSpPr txBox="1"/>
          <p:nvPr/>
        </p:nvSpPr>
        <p:spPr>
          <a:xfrm>
            <a:off x="6102720" y="6457890"/>
            <a:ext cx="3041280" cy="400110"/>
          </a:xfrm>
          <a:prstGeom prst="rect">
            <a:avLst/>
          </a:prstGeom>
          <a:solidFill>
            <a:srgbClr val="007E39"/>
          </a:solidFill>
        </p:spPr>
        <p:txBody>
          <a:bodyPr wrap="square" rtlCol="0">
            <a:spAutoFit/>
          </a:bodyPr>
          <a:lstStyle/>
          <a:p>
            <a:r>
              <a:rPr lang="en-US" sz="2000" dirty="0">
                <a:solidFill>
                  <a:srgbClr val="FFFF00"/>
                </a:solidFill>
              </a:rPr>
              <a:t>PRB 83, 115124 (2011) </a:t>
            </a:r>
          </a:p>
        </p:txBody>
      </p:sp>
    </p:spTree>
    <p:extLst>
      <p:ext uri="{BB962C8B-B14F-4D97-AF65-F5344CB8AC3E}">
        <p14:creationId xmlns:p14="http://schemas.microsoft.com/office/powerpoint/2010/main" val="24290384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a:xfrm>
            <a:off x="424800" y="180020"/>
            <a:ext cx="8045280" cy="722956"/>
          </a:xfrm>
          <a:ln/>
        </p:spPr>
        <p:txBody>
          <a:bodyPr>
            <a:normAutofit fontScale="90000"/>
          </a:bodyPr>
          <a:lstStyle/>
          <a:p>
            <a:pPr algn="l">
              <a:tabLst>
                <a:tab pos="0" algn="l"/>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Lst>
            </a:pPr>
            <a:r>
              <a:rPr lang="en-HK"/>
              <a:t>Size effect - qualitative</a:t>
            </a:r>
          </a:p>
        </p:txBody>
      </p:sp>
      <p:pic>
        <p:nvPicPr>
          <p:cNvPr id="390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2720" y="3290746"/>
            <a:ext cx="2280960" cy="20738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0148" name="Text Box 4"/>
          <p:cNvSpPr txBox="1">
            <a:spLocks noChangeArrowheads="1"/>
          </p:cNvSpPr>
          <p:nvPr/>
        </p:nvSpPr>
        <p:spPr bwMode="auto">
          <a:xfrm>
            <a:off x="701280" y="5848455"/>
            <a:ext cx="8156160" cy="5112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defRPr>
            </a:lvl9pPr>
          </a:lstStyle>
          <a:p>
            <a:r>
              <a:rPr lang="en-HK" altLang="zh-CN" sz="2500" b="1" u="sng">
                <a:solidFill>
                  <a:srgbClr val="009900"/>
                </a:solidFill>
                <a:effectLst>
                  <a:outerShdw blurRad="38100" dist="38100" dir="2700000" algn="tl">
                    <a:srgbClr val="C0C0C0"/>
                  </a:outerShdw>
                </a:effectLst>
                <a:ea typeface="宋体" pitchFamily="2" charset="-122"/>
              </a:rPr>
              <a:t>Cloaking or Imaging: depend on the size of the object(s).</a:t>
            </a:r>
            <a:endParaRPr lang="en-HK" sz="2500" b="1" u="sng">
              <a:solidFill>
                <a:srgbClr val="009900"/>
              </a:solidFill>
              <a:effectLst>
                <a:outerShdw blurRad="38100" dist="38100" dir="2700000" algn="tl">
                  <a:srgbClr val="C0C0C0"/>
                </a:outerShdw>
              </a:effectLst>
            </a:endParaRPr>
          </a:p>
        </p:txBody>
      </p:sp>
      <p:pic>
        <p:nvPicPr>
          <p:cNvPr id="39014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00160" y="3290746"/>
            <a:ext cx="2280960" cy="20738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015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42720" y="1078674"/>
            <a:ext cx="2280960" cy="20738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015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00160" y="1078674"/>
            <a:ext cx="2280960" cy="20738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0152" name="Text Box 8"/>
          <p:cNvSpPr txBox="1">
            <a:spLocks noChangeArrowheads="1"/>
          </p:cNvSpPr>
          <p:nvPr/>
        </p:nvSpPr>
        <p:spPr bwMode="auto">
          <a:xfrm>
            <a:off x="355680" y="3567255"/>
            <a:ext cx="1451520" cy="622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0820" rIns="81639" bIns="4082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defRPr>
            </a:lvl9pPr>
          </a:lstStyle>
          <a:p>
            <a:r>
              <a:rPr lang="en-HK" b="1">
                <a:solidFill>
                  <a:schemeClr val="accent2"/>
                </a:solidFill>
                <a:effectLst>
                  <a:outerShdw blurRad="38100" dist="38100" dir="2700000" algn="tl">
                    <a:srgbClr val="C0C0C0"/>
                  </a:outerShdw>
                </a:effectLst>
              </a:rPr>
              <a:t>L=1.5</a:t>
            </a:r>
            <a:r>
              <a:rPr lang="en-HK" altLang="zh-CN" b="1">
                <a:solidFill>
                  <a:schemeClr val="accent2"/>
                </a:solidFill>
                <a:effectLst>
                  <a:outerShdw blurRad="38100" dist="38100" dir="2700000" algn="tl">
                    <a:srgbClr val="C0C0C0"/>
                  </a:outerShdw>
                </a:effectLst>
                <a:ea typeface="宋体" pitchFamily="2" charset="-122"/>
              </a:rPr>
              <a:t>  ~  </a:t>
            </a:r>
            <a:r>
              <a:rPr lang="el-GR" altLang="zh-CN" b="1">
                <a:solidFill>
                  <a:schemeClr val="accent2"/>
                </a:solidFill>
                <a:effectLst>
                  <a:outerShdw blurRad="38100" dist="38100" dir="2700000" algn="tl">
                    <a:srgbClr val="C0C0C0"/>
                  </a:outerShdw>
                </a:effectLst>
                <a:cs typeface="Arial" pitchFamily="34" charset="0"/>
              </a:rPr>
              <a:t>λ</a:t>
            </a:r>
            <a:endParaRPr lang="en-US" altLang="zh-CN" b="1">
              <a:solidFill>
                <a:schemeClr val="accent2"/>
              </a:solidFill>
              <a:effectLst>
                <a:outerShdw blurRad="38100" dist="38100" dir="2700000" algn="tl">
                  <a:srgbClr val="C0C0C0"/>
                </a:outerShdw>
              </a:effectLst>
              <a:ea typeface="宋体" pitchFamily="2" charset="-122"/>
              <a:cs typeface="Arial" pitchFamily="34" charset="0"/>
            </a:endParaRPr>
          </a:p>
          <a:p>
            <a:r>
              <a:rPr lang="en-US" altLang="zh-CN" b="1">
                <a:solidFill>
                  <a:schemeClr val="accent2"/>
                </a:solidFill>
                <a:effectLst>
                  <a:outerShdw blurRad="38100" dist="38100" dir="2700000" algn="tl">
                    <a:srgbClr val="C0C0C0"/>
                  </a:outerShdw>
                </a:effectLst>
                <a:ea typeface="宋体" pitchFamily="2" charset="-122"/>
                <a:cs typeface="Arial" pitchFamily="34" charset="0"/>
              </a:rPr>
              <a:t>Imaging for a </a:t>
            </a:r>
          </a:p>
          <a:p>
            <a:r>
              <a:rPr lang="en-US" altLang="zh-CN" b="1">
                <a:solidFill>
                  <a:schemeClr val="accent2"/>
                </a:solidFill>
                <a:effectLst>
                  <a:outerShdw blurRad="38100" dist="38100" dir="2700000" algn="tl">
                    <a:srgbClr val="C0C0C0"/>
                  </a:outerShdw>
                </a:effectLst>
                <a:ea typeface="宋体" pitchFamily="2" charset="-122"/>
                <a:cs typeface="Arial" pitchFamily="34" charset="0"/>
              </a:rPr>
              <a:t>plate</a:t>
            </a:r>
          </a:p>
          <a:p>
            <a:r>
              <a:rPr lang="en-US" altLang="zh-CN" b="1">
                <a:solidFill>
                  <a:schemeClr val="accent2"/>
                </a:solidFill>
                <a:effectLst>
                  <a:outerShdw blurRad="38100" dist="38100" dir="2700000" algn="tl">
                    <a:srgbClr val="C0C0C0"/>
                  </a:outerShdw>
                </a:effectLst>
                <a:ea typeface="宋体" pitchFamily="2" charset="-122"/>
                <a:cs typeface="Arial" pitchFamily="34" charset="0"/>
              </a:rPr>
              <a:t>(“complementary </a:t>
            </a:r>
          </a:p>
          <a:p>
            <a:r>
              <a:rPr lang="en-US" altLang="zh-CN" b="1">
                <a:solidFill>
                  <a:schemeClr val="accent2"/>
                </a:solidFill>
                <a:effectLst>
                  <a:outerShdw blurRad="38100" dist="38100" dir="2700000" algn="tl">
                    <a:srgbClr val="C0C0C0"/>
                  </a:outerShdw>
                </a:effectLst>
                <a:ea typeface="宋体" pitchFamily="2" charset="-122"/>
                <a:cs typeface="Arial" pitchFamily="34" charset="0"/>
              </a:rPr>
              <a:t>media”)</a:t>
            </a:r>
            <a:endParaRPr lang="el-GR" b="1">
              <a:solidFill>
                <a:schemeClr val="accent2"/>
              </a:solidFill>
              <a:effectLst>
                <a:outerShdw blurRad="38100" dist="38100" dir="2700000" algn="tl">
                  <a:srgbClr val="C0C0C0"/>
                </a:outerShdw>
              </a:effectLst>
              <a:cs typeface="Arial" pitchFamily="34" charset="0"/>
            </a:endParaRPr>
          </a:p>
        </p:txBody>
      </p:sp>
      <p:sp>
        <p:nvSpPr>
          <p:cNvPr id="390153" name="Text Box 9"/>
          <p:cNvSpPr txBox="1">
            <a:spLocks noChangeArrowheads="1"/>
          </p:cNvSpPr>
          <p:nvPr/>
        </p:nvSpPr>
        <p:spPr bwMode="auto">
          <a:xfrm>
            <a:off x="286561" y="1631692"/>
            <a:ext cx="1666080" cy="7690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1639" tIns="40820" rIns="81639" bIns="4082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defRPr>
            </a:lvl9pPr>
          </a:lstStyle>
          <a:p>
            <a:r>
              <a:rPr lang="en-HK" b="1">
                <a:solidFill>
                  <a:schemeClr val="accent2"/>
                </a:solidFill>
                <a:effectLst>
                  <a:outerShdw blurRad="38100" dist="38100" dir="2700000" algn="tl">
                    <a:srgbClr val="C0C0C0"/>
                  </a:outerShdw>
                </a:effectLst>
              </a:rPr>
              <a:t>L=0.1 &lt;&lt; </a:t>
            </a:r>
            <a:r>
              <a:rPr lang="el-GR" b="1">
                <a:solidFill>
                  <a:schemeClr val="accent2"/>
                </a:solidFill>
                <a:effectLst>
                  <a:outerShdw blurRad="38100" dist="38100" dir="2700000" algn="tl">
                    <a:srgbClr val="C0C0C0"/>
                  </a:outerShdw>
                </a:effectLst>
                <a:cs typeface="Arial" pitchFamily="34" charset="0"/>
              </a:rPr>
              <a:t>λ</a:t>
            </a:r>
            <a:endParaRPr lang="en-US" altLang="zh-CN" b="1">
              <a:solidFill>
                <a:schemeClr val="accent2"/>
              </a:solidFill>
              <a:effectLst>
                <a:outerShdw blurRad="38100" dist="38100" dir="2700000" algn="tl">
                  <a:srgbClr val="C0C0C0"/>
                </a:outerShdw>
              </a:effectLst>
              <a:ea typeface="宋体" pitchFamily="2" charset="-122"/>
              <a:cs typeface="Arial" pitchFamily="34" charset="0"/>
            </a:endParaRPr>
          </a:p>
          <a:p>
            <a:r>
              <a:rPr lang="en-US" altLang="zh-CN" b="1">
                <a:solidFill>
                  <a:schemeClr val="accent2"/>
                </a:solidFill>
                <a:effectLst>
                  <a:outerShdw blurRad="38100" dist="38100" dir="2700000" algn="tl">
                    <a:srgbClr val="C0C0C0"/>
                  </a:outerShdw>
                </a:effectLst>
                <a:ea typeface="宋体" pitchFamily="2" charset="-122"/>
                <a:cs typeface="Arial" pitchFamily="34" charset="0"/>
              </a:rPr>
              <a:t>Cloaking for </a:t>
            </a:r>
          </a:p>
          <a:p>
            <a:r>
              <a:rPr lang="en-US" altLang="zh-CN" b="1">
                <a:solidFill>
                  <a:schemeClr val="accent2"/>
                </a:solidFill>
                <a:effectLst>
                  <a:outerShdw blurRad="38100" dist="38100" dir="2700000" algn="tl">
                    <a:srgbClr val="C0C0C0"/>
                  </a:outerShdw>
                </a:effectLst>
                <a:ea typeface="宋体" pitchFamily="2" charset="-122"/>
                <a:cs typeface="Arial" pitchFamily="34" charset="0"/>
              </a:rPr>
              <a:t>isolated cylinders</a:t>
            </a:r>
            <a:endParaRPr lang="el-GR" b="1">
              <a:solidFill>
                <a:schemeClr val="accent2"/>
              </a:solidFill>
              <a:effectLst>
                <a:outerShdw blurRad="38100" dist="38100" dir="2700000" algn="tl">
                  <a:srgbClr val="C0C0C0"/>
                </a:outerShdw>
              </a:effectLst>
              <a:cs typeface="Arial" pitchFamily="34" charset="0"/>
            </a:endParaRPr>
          </a:p>
        </p:txBody>
      </p:sp>
      <p:sp>
        <p:nvSpPr>
          <p:cNvPr id="390154" name="Text Box 10"/>
          <p:cNvSpPr txBox="1">
            <a:spLocks noChangeArrowheads="1"/>
          </p:cNvSpPr>
          <p:nvPr/>
        </p:nvSpPr>
        <p:spPr bwMode="auto">
          <a:xfrm>
            <a:off x="7277760" y="180019"/>
            <a:ext cx="1866240" cy="12385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40820" rIns="81639" bIns="4082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defRPr>
            </a:lvl5pPr>
            <a:lvl6pPr marL="25146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defRPr>
            </a:lvl6pPr>
            <a:lvl7pPr marL="29718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defRPr>
            </a:lvl7pPr>
            <a:lvl8pPr marL="34290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defRPr>
            </a:lvl8pPr>
            <a:lvl9pPr marL="3886200" indent="-228600" defTabSz="457200" fontAlgn="base" hangingPunct="0">
              <a:lnSpc>
                <a:spcPct val="93000"/>
              </a:lnSpc>
              <a:spcBef>
                <a:spcPct val="0"/>
              </a:spcBef>
              <a:spcAft>
                <a:spcPct val="0"/>
              </a:spcAft>
              <a:buClr>
                <a:srgbClr val="000000"/>
              </a:buClr>
              <a:buSzPct val="100000"/>
              <a:buFont typeface="Times New Roman"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pitchFamily="34" charset="0"/>
              </a:defRPr>
            </a:lvl9pPr>
          </a:lstStyle>
          <a:p>
            <a:r>
              <a:rPr lang="en-HK" b="1">
                <a:solidFill>
                  <a:srgbClr val="FF0000"/>
                </a:solidFill>
                <a:effectLst>
                  <a:outerShdw blurRad="38100" dist="38100" dir="2700000" algn="tl">
                    <a:srgbClr val="C0C0C0"/>
                  </a:outerShdw>
                </a:effectLst>
              </a:rPr>
              <a:t>Line</a:t>
            </a:r>
            <a:r>
              <a:rPr lang="en-HK" altLang="zh-CN" b="1">
                <a:solidFill>
                  <a:srgbClr val="FF0000"/>
                </a:solidFill>
                <a:effectLst>
                  <a:outerShdw blurRad="38100" dist="38100" dir="2700000" algn="tl">
                    <a:srgbClr val="C0C0C0"/>
                  </a:outerShdw>
                </a:effectLst>
                <a:ea typeface="宋体" pitchFamily="2" charset="-122"/>
              </a:rPr>
              <a:t>:</a:t>
            </a:r>
            <a:r>
              <a:rPr lang="en-HK" b="1">
                <a:solidFill>
                  <a:srgbClr val="FF0000"/>
                </a:solidFill>
                <a:effectLst>
                  <a:outerShdw blurRad="38100" dist="38100" dir="2700000" algn="tl">
                    <a:srgbClr val="C0C0C0"/>
                  </a:outerShdw>
                </a:effectLst>
              </a:rPr>
              <a:t> a X L</a:t>
            </a:r>
          </a:p>
          <a:p>
            <a:r>
              <a:rPr lang="el-GR" b="1">
                <a:solidFill>
                  <a:srgbClr val="FF0000"/>
                </a:solidFill>
                <a:effectLst>
                  <a:outerShdw blurRad="38100" dist="38100" dir="2700000" algn="tl">
                    <a:srgbClr val="C0C0C0"/>
                  </a:outerShdw>
                </a:effectLst>
                <a:cs typeface="Arial" pitchFamily="34" charset="0"/>
              </a:rPr>
              <a:t>λ</a:t>
            </a:r>
            <a:r>
              <a:rPr lang="en-HK" b="1">
                <a:solidFill>
                  <a:srgbClr val="FF0000"/>
                </a:solidFill>
                <a:effectLst>
                  <a:outerShdw blurRad="38100" dist="38100" dir="2700000" algn="tl">
                    <a:srgbClr val="C0C0C0"/>
                  </a:outerShdw>
                </a:effectLst>
              </a:rPr>
              <a:t> = D =1.0</a:t>
            </a:r>
            <a:endParaRPr lang="en-HK" altLang="zh-CN" b="1">
              <a:solidFill>
                <a:srgbClr val="FF0000"/>
              </a:solidFill>
              <a:effectLst>
                <a:outerShdw blurRad="38100" dist="38100" dir="2700000" algn="tl">
                  <a:srgbClr val="C0C0C0"/>
                </a:outerShdw>
              </a:effectLst>
              <a:ea typeface="宋体" pitchFamily="2" charset="-122"/>
            </a:endParaRPr>
          </a:p>
          <a:p>
            <a:r>
              <a:rPr lang="en-HK" altLang="zh-CN" b="1">
                <a:solidFill>
                  <a:srgbClr val="FF0000"/>
                </a:solidFill>
                <a:effectLst>
                  <a:outerShdw blurRad="38100" dist="38100" dir="2700000" algn="tl">
                    <a:srgbClr val="C0C0C0"/>
                  </a:outerShdw>
                </a:effectLst>
                <a:ea typeface="宋体" pitchFamily="2" charset="-122"/>
              </a:rPr>
              <a:t>a</a:t>
            </a:r>
            <a:r>
              <a:rPr lang="en-HK" b="1">
                <a:solidFill>
                  <a:srgbClr val="FF0000"/>
                </a:solidFill>
                <a:effectLst>
                  <a:outerShdw blurRad="38100" dist="38100" dir="2700000" algn="tl">
                    <a:srgbClr val="C0C0C0"/>
                  </a:outerShdw>
                </a:effectLst>
              </a:rPr>
              <a:t> = 0.005 </a:t>
            </a:r>
            <a:r>
              <a:rPr lang="en-HK" altLang="zh-CN" b="1">
                <a:solidFill>
                  <a:srgbClr val="FF0000"/>
                </a:solidFill>
                <a:effectLst>
                  <a:outerShdw blurRad="38100" dist="38100" dir="2700000" algn="tl">
                    <a:srgbClr val="C0C0C0"/>
                  </a:outerShdw>
                </a:effectLst>
                <a:ea typeface="宋体" pitchFamily="2" charset="-122"/>
              </a:rPr>
              <a:t>&lt;&lt; </a:t>
            </a:r>
            <a:r>
              <a:rPr lang="el-GR" b="1">
                <a:solidFill>
                  <a:srgbClr val="FF0000"/>
                </a:solidFill>
                <a:effectLst>
                  <a:outerShdw blurRad="38100" dist="38100" dir="2700000" algn="tl">
                    <a:srgbClr val="C0C0C0"/>
                  </a:outerShdw>
                </a:effectLst>
                <a:cs typeface="Arial" pitchFamily="34" charset="0"/>
              </a:rPr>
              <a:t>λ</a:t>
            </a:r>
            <a:endParaRPr lang="en-US" altLang="zh-CN" b="1">
              <a:solidFill>
                <a:srgbClr val="FF0000"/>
              </a:solidFill>
              <a:effectLst>
                <a:outerShdw blurRad="38100" dist="38100" dir="2700000" algn="tl">
                  <a:srgbClr val="C0C0C0"/>
                </a:outerShdw>
              </a:effectLst>
              <a:ea typeface="宋体" pitchFamily="2" charset="-122"/>
              <a:cs typeface="Arial" pitchFamily="34" charset="0"/>
            </a:endParaRPr>
          </a:p>
          <a:p>
            <a:r>
              <a:rPr lang="el-GR" b="1">
                <a:solidFill>
                  <a:srgbClr val="FF0000"/>
                </a:solidFill>
                <a:effectLst>
                  <a:outerShdw blurRad="38100" dist="38100" dir="2700000" algn="tl">
                    <a:srgbClr val="C0C0C0"/>
                  </a:outerShdw>
                </a:effectLst>
                <a:cs typeface="Arial" pitchFamily="34" charset="0"/>
              </a:rPr>
              <a:t>ε</a:t>
            </a:r>
            <a:r>
              <a:rPr lang="en-HK" b="1">
                <a:solidFill>
                  <a:srgbClr val="FF0000"/>
                </a:solidFill>
                <a:effectLst>
                  <a:outerShdw blurRad="38100" dist="38100" dir="2700000" algn="tl">
                    <a:srgbClr val="C0C0C0"/>
                  </a:outerShdw>
                </a:effectLst>
              </a:rPr>
              <a:t> = 400</a:t>
            </a:r>
          </a:p>
          <a:p>
            <a:r>
              <a:rPr lang="en-HK" altLang="zh-CN" b="1">
                <a:solidFill>
                  <a:srgbClr val="FF0000"/>
                </a:solidFill>
                <a:effectLst>
                  <a:outerShdw blurRad="38100" dist="38100" dir="2700000" algn="tl">
                    <a:srgbClr val="C0C0C0"/>
                  </a:outerShdw>
                </a:effectLst>
                <a:ea typeface="宋体" pitchFamily="2" charset="-122"/>
              </a:rPr>
              <a:t>dis</a:t>
            </a:r>
            <a:r>
              <a:rPr lang="en-HK" b="1">
                <a:solidFill>
                  <a:srgbClr val="FF0000"/>
                </a:solidFill>
                <a:effectLst>
                  <a:outerShdw blurRad="38100" dist="38100" dir="2700000" algn="tl">
                    <a:srgbClr val="C0C0C0"/>
                  </a:outerShdw>
                </a:effectLst>
              </a:rPr>
              <a:t> = 1/5 D &lt; ½ D</a:t>
            </a:r>
          </a:p>
        </p:txBody>
      </p:sp>
      <p:sp>
        <p:nvSpPr>
          <p:cNvPr id="390155" name="Text Box 11"/>
          <p:cNvSpPr txBox="1">
            <a:spLocks noChangeArrowheads="1"/>
          </p:cNvSpPr>
          <p:nvPr/>
        </p:nvSpPr>
        <p:spPr bwMode="auto">
          <a:xfrm>
            <a:off x="5401440" y="5502818"/>
            <a:ext cx="1036338" cy="36075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p>
            <a:r>
              <a:rPr lang="en-US" altLang="zh-CN" b="1">
                <a:solidFill>
                  <a:srgbClr val="0066FF"/>
                </a:solidFill>
                <a:effectLst>
                  <a:outerShdw blurRad="38100" dist="38100" dir="2700000" algn="tl">
                    <a:srgbClr val="C0C0C0"/>
                  </a:outerShdw>
                </a:effectLst>
                <a:ea typeface="宋体" pitchFamily="2" charset="-122"/>
              </a:rPr>
              <a:t>with slab</a:t>
            </a:r>
            <a:endParaRPr lang="en-US" b="1">
              <a:solidFill>
                <a:srgbClr val="0066FF"/>
              </a:solidFill>
              <a:effectLst>
                <a:outerShdw blurRad="38100" dist="38100" dir="2700000" algn="tl">
                  <a:srgbClr val="C0C0C0"/>
                </a:outerShdw>
              </a:effectLst>
            </a:endParaRPr>
          </a:p>
        </p:txBody>
      </p:sp>
      <p:sp>
        <p:nvSpPr>
          <p:cNvPr id="390156" name="Text Box 12"/>
          <p:cNvSpPr txBox="1">
            <a:spLocks noChangeArrowheads="1"/>
          </p:cNvSpPr>
          <p:nvPr/>
        </p:nvSpPr>
        <p:spPr bwMode="auto">
          <a:xfrm>
            <a:off x="2636640" y="5502818"/>
            <a:ext cx="1363350" cy="36075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spAutoFit/>
          </a:bodyPr>
          <a:lstStyle/>
          <a:p>
            <a:r>
              <a:rPr lang="en-US" altLang="zh-CN" b="1">
                <a:solidFill>
                  <a:srgbClr val="0066FF"/>
                </a:solidFill>
                <a:effectLst>
                  <a:outerShdw blurRad="38100" dist="38100" dir="2700000" algn="tl">
                    <a:srgbClr val="C0C0C0"/>
                  </a:outerShdw>
                </a:effectLst>
                <a:ea typeface="宋体" pitchFamily="2" charset="-122"/>
              </a:rPr>
              <a:t>without slab</a:t>
            </a:r>
            <a:endParaRPr lang="en-US" b="1">
              <a:solidFill>
                <a:srgbClr val="0066FF"/>
              </a:solidFill>
              <a:effectLst>
                <a:outerShdw blurRad="38100" dist="38100" dir="2700000" algn="tl">
                  <a:srgbClr val="C0C0C0"/>
                </a:outerShdw>
              </a:effectLst>
            </a:endParaRPr>
          </a:p>
        </p:txBody>
      </p:sp>
    </p:spTree>
    <p:extLst>
      <p:ext uri="{BB962C8B-B14F-4D97-AF65-F5344CB8AC3E}">
        <p14:creationId xmlns:p14="http://schemas.microsoft.com/office/powerpoint/2010/main" val="187072108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Anomalous resonance/ Strong reflection </a:t>
            </a:r>
            <a:r>
              <a:rPr lang="en-US" dirty="0" smtClean="0"/>
              <a:t>“cloaking” effect</a:t>
            </a:r>
            <a:endParaRPr lang="en-US" dirty="0"/>
          </a:p>
        </p:txBody>
      </p:sp>
      <p:sp>
        <p:nvSpPr>
          <p:cNvPr id="3" name="Content Placeholder 2"/>
          <p:cNvSpPr>
            <a:spLocks noGrp="1"/>
          </p:cNvSpPr>
          <p:nvPr>
            <p:ph idx="1"/>
          </p:nvPr>
        </p:nvSpPr>
        <p:spPr>
          <a:xfrm>
            <a:off x="457200" y="1600201"/>
            <a:ext cx="8229600" cy="2590800"/>
          </a:xfrm>
        </p:spPr>
        <p:txBody>
          <a:bodyPr>
            <a:normAutofit/>
          </a:bodyPr>
          <a:lstStyle/>
          <a:p>
            <a:r>
              <a:rPr lang="en-US" dirty="0" smtClean="0"/>
              <a:t>Disadvantage: </a:t>
            </a:r>
          </a:p>
          <a:p>
            <a:pPr lvl="1"/>
            <a:r>
              <a:rPr lang="en-US" dirty="0" smtClean="0"/>
              <a:t>Operates only under very restricted conditions </a:t>
            </a:r>
          </a:p>
          <a:p>
            <a:pPr lvl="1"/>
            <a:r>
              <a:rPr lang="en-US" dirty="0" smtClean="0"/>
              <a:t>Only works for small point like objects placed very close to a </a:t>
            </a:r>
            <a:r>
              <a:rPr lang="en-US" dirty="0" err="1" smtClean="0"/>
              <a:t>metamaterial</a:t>
            </a:r>
            <a:r>
              <a:rPr lang="en-US" dirty="0" smtClean="0"/>
              <a:t> slab</a:t>
            </a:r>
            <a:endParaRPr lang="en-US" dirty="0"/>
          </a:p>
        </p:txBody>
      </p:sp>
    </p:spTree>
    <p:extLst>
      <p:ext uri="{BB962C8B-B14F-4D97-AF65-F5344CB8AC3E}">
        <p14:creationId xmlns:p14="http://schemas.microsoft.com/office/powerpoint/2010/main" val="38318029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24800" y="249147"/>
            <a:ext cx="8218080" cy="1136279"/>
          </a:xfrm>
        </p:spPr>
        <p:txBody>
          <a:bodyPr/>
          <a:lstStyle/>
          <a:p>
            <a:r>
              <a:rPr lang="en-US"/>
              <a:t>Active sources?</a:t>
            </a:r>
          </a:p>
        </p:txBody>
      </p:sp>
      <p:sp>
        <p:nvSpPr>
          <p:cNvPr id="97283" name="Rectangle 3"/>
          <p:cNvSpPr>
            <a:spLocks noGrp="1" noChangeArrowheads="1"/>
          </p:cNvSpPr>
          <p:nvPr>
            <p:ph type="body" idx="1"/>
          </p:nvPr>
        </p:nvSpPr>
        <p:spPr>
          <a:xfrm>
            <a:off x="493920" y="1631692"/>
            <a:ext cx="8229600" cy="5502817"/>
          </a:xfrm>
        </p:spPr>
        <p:txBody>
          <a:bodyPr/>
          <a:lstStyle/>
          <a:p>
            <a:pPr>
              <a:lnSpc>
                <a:spcPct val="80000"/>
              </a:lnSpc>
            </a:pPr>
            <a:r>
              <a:rPr lang="en-US" sz="2500" dirty="0"/>
              <a:t>Cloaking: Use active source to create a “quiet zone”</a:t>
            </a:r>
          </a:p>
          <a:p>
            <a:pPr lvl="1">
              <a:lnSpc>
                <a:spcPct val="80000"/>
              </a:lnSpc>
            </a:pPr>
            <a:r>
              <a:rPr lang="en-US" sz="2000" dirty="0">
                <a:solidFill>
                  <a:srgbClr val="008000"/>
                </a:solidFill>
              </a:rPr>
              <a:t>D. A. B. Miller, Opt. Express 14, 12457 (2006):  </a:t>
            </a:r>
          </a:p>
          <a:p>
            <a:pPr lvl="2">
              <a:lnSpc>
                <a:spcPct val="80000"/>
              </a:lnSpc>
            </a:pPr>
            <a:r>
              <a:rPr lang="en-US" sz="1600" dirty="0"/>
              <a:t>Cloaking possible if the active sources encircle the “quiet zone”</a:t>
            </a:r>
          </a:p>
          <a:p>
            <a:pPr lvl="1">
              <a:lnSpc>
                <a:spcPct val="80000"/>
              </a:lnSpc>
            </a:pPr>
            <a:r>
              <a:rPr lang="en-US" sz="2000" dirty="0">
                <a:solidFill>
                  <a:srgbClr val="008000"/>
                </a:solidFill>
              </a:rPr>
              <a:t>Vasquez, Milton, </a:t>
            </a:r>
            <a:r>
              <a:rPr lang="en-US" sz="2000" dirty="0" err="1">
                <a:solidFill>
                  <a:srgbClr val="008000"/>
                </a:solidFill>
              </a:rPr>
              <a:t>Onofrei</a:t>
            </a:r>
            <a:r>
              <a:rPr lang="en-US" sz="2000" dirty="0">
                <a:solidFill>
                  <a:srgbClr val="008000"/>
                </a:solidFill>
              </a:rPr>
              <a:t>, PRL, 103 (2009), 073901.</a:t>
            </a:r>
          </a:p>
          <a:p>
            <a:pPr lvl="2">
              <a:lnSpc>
                <a:spcPct val="80000"/>
              </a:lnSpc>
            </a:pPr>
            <a:r>
              <a:rPr lang="en-US" sz="1600" dirty="0"/>
              <a:t>Cloaking possible even if the active sources do not encircle the “quiet zone”. </a:t>
            </a:r>
          </a:p>
          <a:p>
            <a:pPr lvl="2">
              <a:lnSpc>
                <a:spcPct val="80000"/>
              </a:lnSpc>
            </a:pPr>
            <a:r>
              <a:rPr lang="en-US" sz="1600" dirty="0"/>
              <a:t>“Remote active source cloaking</a:t>
            </a:r>
            <a:r>
              <a:rPr lang="en-US" sz="1600" dirty="0" smtClean="0"/>
              <a:t>”</a:t>
            </a:r>
          </a:p>
          <a:p>
            <a:pPr lvl="1">
              <a:lnSpc>
                <a:spcPct val="80000"/>
              </a:lnSpc>
            </a:pPr>
            <a:r>
              <a:rPr lang="en-US" sz="2000" dirty="0" smtClean="0">
                <a:solidFill>
                  <a:srgbClr val="008000"/>
                </a:solidFill>
              </a:rPr>
              <a:t>HH </a:t>
            </a:r>
            <a:r>
              <a:rPr lang="en-US" sz="2000" dirty="0" err="1" smtClean="0">
                <a:solidFill>
                  <a:srgbClr val="008000"/>
                </a:solidFill>
              </a:rPr>
              <a:t>Zheng</a:t>
            </a:r>
            <a:r>
              <a:rPr lang="en-US" sz="2000" dirty="0" smtClean="0">
                <a:solidFill>
                  <a:srgbClr val="008000"/>
                </a:solidFill>
              </a:rPr>
              <a:t>, JJ Xiao,  Y Lai, C.T. Chan, PRB , 81, 195116 (2010)</a:t>
            </a:r>
          </a:p>
          <a:p>
            <a:pPr lvl="2">
              <a:lnSpc>
                <a:spcPct val="80000"/>
              </a:lnSpc>
            </a:pPr>
            <a:r>
              <a:rPr lang="en-US" sz="1600" dirty="0" smtClean="0"/>
              <a:t>Extend to remote illusion with sources</a:t>
            </a:r>
            <a:endParaRPr lang="en-US" sz="1600" dirty="0"/>
          </a:p>
          <a:p>
            <a:pPr lvl="2">
              <a:lnSpc>
                <a:spcPct val="80000"/>
              </a:lnSpc>
            </a:pPr>
            <a:endParaRPr lang="en-US" sz="1600" dirty="0"/>
          </a:p>
          <a:p>
            <a:pPr>
              <a:lnSpc>
                <a:spcPct val="80000"/>
              </a:lnSpc>
            </a:pPr>
            <a:r>
              <a:rPr lang="en-US" sz="2500" dirty="0" smtClean="0"/>
              <a:t>Advantage</a:t>
            </a:r>
          </a:p>
          <a:p>
            <a:pPr lvl="1">
              <a:lnSpc>
                <a:spcPct val="80000"/>
              </a:lnSpc>
            </a:pPr>
            <a:r>
              <a:rPr lang="en-US" sz="2400" dirty="0" smtClean="0"/>
              <a:t>No bandwidth limitation, absorption compensation</a:t>
            </a:r>
          </a:p>
          <a:p>
            <a:pPr>
              <a:lnSpc>
                <a:spcPct val="80000"/>
              </a:lnSpc>
            </a:pPr>
            <a:r>
              <a:rPr lang="en-US" sz="2500" dirty="0" smtClean="0"/>
              <a:t>Challenge</a:t>
            </a:r>
            <a:endParaRPr lang="en-US" sz="2500" dirty="0"/>
          </a:p>
          <a:p>
            <a:pPr lvl="1">
              <a:lnSpc>
                <a:spcPct val="80000"/>
              </a:lnSpc>
            </a:pPr>
            <a:r>
              <a:rPr lang="en-US" sz="2400" dirty="0"/>
              <a:t>Knowledge of the incoming wave </a:t>
            </a:r>
            <a:endParaRPr lang="en-US" sz="2400" dirty="0" smtClean="0"/>
          </a:p>
          <a:p>
            <a:pPr lvl="1">
              <a:lnSpc>
                <a:spcPct val="80000"/>
              </a:lnSpc>
            </a:pPr>
            <a:r>
              <a:rPr lang="en-US" sz="2400" dirty="0" smtClean="0"/>
              <a:t>Fast </a:t>
            </a:r>
            <a:r>
              <a:rPr lang="en-US" sz="2400" dirty="0"/>
              <a:t>computer to compute the active sources…</a:t>
            </a:r>
          </a:p>
          <a:p>
            <a:pPr lvl="1">
              <a:lnSpc>
                <a:spcPct val="80000"/>
              </a:lnSpc>
            </a:pPr>
            <a:r>
              <a:rPr lang="en-US" sz="2400" dirty="0"/>
              <a:t>Fast </a:t>
            </a:r>
            <a:r>
              <a:rPr lang="en-US" sz="2400" dirty="0" smtClean="0"/>
              <a:t>electronics </a:t>
            </a:r>
            <a:r>
              <a:rPr lang="en-US" sz="2400" dirty="0"/>
              <a:t>to create the source</a:t>
            </a:r>
          </a:p>
        </p:txBody>
      </p:sp>
    </p:spTree>
    <p:extLst>
      <p:ext uri="{BB962C8B-B14F-4D97-AF65-F5344CB8AC3E}">
        <p14:creationId xmlns:p14="http://schemas.microsoft.com/office/powerpoint/2010/main" val="20609084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355681" y="761840"/>
            <a:ext cx="4368960" cy="1561124"/>
          </a:xfrm>
        </p:spPr>
        <p:txBody>
          <a:bodyPr/>
          <a:lstStyle/>
          <a:p>
            <a:r>
              <a:rPr lang="en-US" sz="3600"/>
              <a:t>“</a:t>
            </a:r>
            <a:r>
              <a:rPr lang="en-US" sz="2900"/>
              <a:t>Active source illusion” </a:t>
            </a:r>
            <a:br>
              <a:rPr lang="en-US" sz="2900"/>
            </a:br>
            <a:r>
              <a:rPr lang="en-US" sz="2900"/>
              <a:t>using Boundary Element Method</a:t>
            </a:r>
          </a:p>
        </p:txBody>
      </p:sp>
      <p:sp>
        <p:nvSpPr>
          <p:cNvPr id="98307" name="Rectangle 3"/>
          <p:cNvSpPr>
            <a:spLocks noGrp="1" noChangeArrowheads="1"/>
          </p:cNvSpPr>
          <p:nvPr>
            <p:ph type="body" idx="1"/>
          </p:nvPr>
        </p:nvSpPr>
        <p:spPr>
          <a:xfrm>
            <a:off x="228960" y="3123688"/>
            <a:ext cx="8686080" cy="3352672"/>
          </a:xfrm>
        </p:spPr>
        <p:txBody>
          <a:bodyPr/>
          <a:lstStyle/>
          <a:p>
            <a:r>
              <a:rPr lang="en-US"/>
              <a:t>Put active sources on the boundaries </a:t>
            </a:r>
            <a:r>
              <a:rPr lang="el-GR"/>
              <a:t>Γ</a:t>
            </a:r>
            <a:r>
              <a:rPr lang="en-US" sz="2200" i="1"/>
              <a:t>a</a:t>
            </a:r>
            <a:r>
              <a:rPr lang="en-US" i="1"/>
              <a:t> </a:t>
            </a:r>
            <a:r>
              <a:rPr lang="en-US"/>
              <a:t>that would do</a:t>
            </a:r>
          </a:p>
          <a:p>
            <a:pPr lvl="1"/>
            <a:r>
              <a:rPr lang="en-US"/>
              <a:t>“cloaking”: create a “quiet” region </a:t>
            </a:r>
            <a:r>
              <a:rPr lang="el-GR"/>
              <a:t>Ω</a:t>
            </a:r>
            <a:r>
              <a:rPr lang="en-US" sz="1800" i="1"/>
              <a:t>c</a:t>
            </a:r>
            <a:r>
              <a:rPr lang="en-US" sz="2200" i="1"/>
              <a:t> </a:t>
            </a:r>
            <a:r>
              <a:rPr lang="en-US"/>
              <a:t>which can conceal an arbitrary scatter</a:t>
            </a:r>
          </a:p>
          <a:p>
            <a:pPr lvl="1"/>
            <a:r>
              <a:rPr lang="en-US"/>
              <a:t>“illusion”: the total system appears like another object outside the boundary </a:t>
            </a:r>
            <a:r>
              <a:rPr lang="el-GR"/>
              <a:t>Ω</a:t>
            </a:r>
            <a:r>
              <a:rPr lang="en-US" sz="1800" i="1"/>
              <a:t>b</a:t>
            </a:r>
            <a:r>
              <a:rPr lang="en-US"/>
              <a:t>.</a:t>
            </a:r>
          </a:p>
          <a:p>
            <a:pPr lvl="1"/>
            <a:endParaRPr lang="en-US"/>
          </a:p>
        </p:txBody>
      </p:sp>
      <p:pic>
        <p:nvPicPr>
          <p:cNvPr id="983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17601" y="249146"/>
            <a:ext cx="4000320" cy="2533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09345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sz="quarter"/>
          </p:nvPr>
        </p:nvSpPr>
        <p:spPr>
          <a:xfrm>
            <a:off x="286560" y="0"/>
            <a:ext cx="8219520" cy="1136280"/>
          </a:xfrm>
        </p:spPr>
        <p:txBody>
          <a:bodyPr/>
          <a:lstStyle/>
          <a:p>
            <a:r>
              <a:rPr lang="en-US" altLang="zh-CN" dirty="0">
                <a:ea typeface="宋体" pitchFamily="2" charset="-122"/>
              </a:rPr>
              <a:t>Illusion by active sources</a:t>
            </a:r>
            <a:endParaRPr lang="en-US" dirty="0"/>
          </a:p>
        </p:txBody>
      </p:sp>
      <p:pic>
        <p:nvPicPr>
          <p:cNvPr id="41988" name="Picture 4" descr="banana_tot"/>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rcRect/>
          <a:stretch>
            <a:fillRect/>
          </a:stretch>
        </p:blipFill>
        <p:spPr>
          <a:xfrm>
            <a:off x="5644944" y="2499156"/>
            <a:ext cx="2728693" cy="2357399"/>
          </a:xfrm>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90" name="Picture 6" descr="apple_tot"/>
          <p:cNvPicPr>
            <a:picLocks noGrp="1" noChangeAspect="1" noChangeArrowheads="1"/>
          </p:cNvPicPr>
          <p:nvPr>
            <p:ph sz="quarter" idx="2"/>
          </p:nvPr>
        </p:nvPicPr>
        <p:blipFill>
          <a:blip r:embed="rId4" cstate="print">
            <a:extLst>
              <a:ext uri="{28A0092B-C50C-407E-A947-70E740481C1C}">
                <a14:useLocalDpi xmlns:a14="http://schemas.microsoft.com/office/drawing/2010/main" val="0"/>
              </a:ext>
            </a:extLst>
          </a:blip>
          <a:srcRect/>
          <a:stretch>
            <a:fillRect/>
          </a:stretch>
        </p:blipFill>
        <p:spPr>
          <a:xfrm>
            <a:off x="875664" y="2419947"/>
            <a:ext cx="2826147" cy="2442681"/>
          </a:xfrm>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92" name="Picture 8" descr="banana_illusion_tot"/>
          <p:cNvPicPr>
            <a:picLocks noGrp="1" noChangeAspect="1" noChangeArrowheads="1"/>
          </p:cNvPicPr>
          <p:nvPr>
            <p:ph sz="quarter" idx="3"/>
          </p:nvPr>
        </p:nvPicPr>
        <p:blipFill>
          <a:blip r:embed="rId5" cstate="print">
            <a:extLst>
              <a:ext uri="{28A0092B-C50C-407E-A947-70E740481C1C}">
                <a14:useLocalDpi xmlns:a14="http://schemas.microsoft.com/office/drawing/2010/main" val="0"/>
              </a:ext>
            </a:extLst>
          </a:blip>
          <a:srcRect/>
          <a:stretch>
            <a:fillRect/>
          </a:stretch>
        </p:blipFill>
        <p:spPr>
          <a:xfrm>
            <a:off x="3294865" y="2430029"/>
            <a:ext cx="2826146" cy="2442679"/>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94" name="Text Box 10"/>
          <p:cNvSpPr txBox="1">
            <a:spLocks noChangeArrowheads="1"/>
          </p:cNvSpPr>
          <p:nvPr/>
        </p:nvSpPr>
        <p:spPr bwMode="auto">
          <a:xfrm>
            <a:off x="94829" y="5812802"/>
            <a:ext cx="6670560" cy="1099419"/>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p>
            <a:r>
              <a:rPr lang="en-US" altLang="zh-CN" sz="2200" b="1" dirty="0">
                <a:solidFill>
                  <a:srgbClr val="0066FF"/>
                </a:solidFill>
                <a:ea typeface="宋体" pitchFamily="2" charset="-122"/>
              </a:rPr>
              <a:t>Change an apple </a:t>
            </a:r>
            <a:r>
              <a:rPr lang="en-US" altLang="zh-CN" b="1" dirty="0">
                <a:solidFill>
                  <a:srgbClr val="0066FF"/>
                </a:solidFill>
                <a:ea typeface="宋体" pitchFamily="2" charset="-122"/>
              </a:rPr>
              <a:t>(</a:t>
            </a:r>
            <a:r>
              <a:rPr lang="el-GR" altLang="zh-CN" b="1" dirty="0">
                <a:solidFill>
                  <a:srgbClr val="0066FF"/>
                </a:solidFill>
              </a:rPr>
              <a:t>ε</a:t>
            </a:r>
            <a:r>
              <a:rPr lang="en-US" altLang="zh-CN" b="1" dirty="0">
                <a:solidFill>
                  <a:srgbClr val="0066FF"/>
                </a:solidFill>
                <a:ea typeface="宋体" pitchFamily="2" charset="-122"/>
              </a:rPr>
              <a:t>=16)</a:t>
            </a:r>
            <a:r>
              <a:rPr lang="en-US" altLang="zh-CN" dirty="0">
                <a:ea typeface="宋体" pitchFamily="2" charset="-122"/>
              </a:rPr>
              <a:t> </a:t>
            </a:r>
            <a:r>
              <a:rPr lang="en-US" altLang="zh-CN" sz="2200" b="1" dirty="0">
                <a:solidFill>
                  <a:srgbClr val="0066FF"/>
                </a:solidFill>
                <a:ea typeface="宋体" pitchFamily="2" charset="-122"/>
              </a:rPr>
              <a:t>to a banana </a:t>
            </a:r>
            <a:r>
              <a:rPr lang="en-US" altLang="zh-CN" b="1" dirty="0">
                <a:solidFill>
                  <a:srgbClr val="0066FF"/>
                </a:solidFill>
                <a:ea typeface="宋体" pitchFamily="2" charset="-122"/>
              </a:rPr>
              <a:t>(</a:t>
            </a:r>
            <a:r>
              <a:rPr lang="el-GR" altLang="zh-CN" b="1" dirty="0">
                <a:solidFill>
                  <a:srgbClr val="0066FF"/>
                </a:solidFill>
              </a:rPr>
              <a:t>ε</a:t>
            </a:r>
            <a:r>
              <a:rPr lang="en-US" altLang="zh-CN" b="1" dirty="0">
                <a:solidFill>
                  <a:srgbClr val="0066FF"/>
                </a:solidFill>
                <a:ea typeface="宋体" pitchFamily="2" charset="-122"/>
              </a:rPr>
              <a:t>=5)</a:t>
            </a:r>
            <a:r>
              <a:rPr lang="en-US" altLang="zh-CN" dirty="0">
                <a:ea typeface="宋体" pitchFamily="2" charset="-122"/>
              </a:rPr>
              <a:t> </a:t>
            </a:r>
            <a:r>
              <a:rPr lang="en-US" altLang="zh-CN" sz="2200" b="1" dirty="0">
                <a:solidFill>
                  <a:srgbClr val="0066FF"/>
                </a:solidFill>
                <a:ea typeface="宋体" pitchFamily="2" charset="-122"/>
              </a:rPr>
              <a:t>: </a:t>
            </a:r>
          </a:p>
          <a:p>
            <a:r>
              <a:rPr lang="en-US" altLang="zh-CN" sz="2200" b="1" dirty="0">
                <a:solidFill>
                  <a:srgbClr val="009900"/>
                </a:solidFill>
                <a:ea typeface="宋体" pitchFamily="2" charset="-122"/>
              </a:rPr>
              <a:t>(a), (b) and (c) are total fields</a:t>
            </a:r>
          </a:p>
          <a:p>
            <a:endParaRPr lang="en-US" sz="2200" b="1" dirty="0">
              <a:solidFill>
                <a:srgbClr val="0066FF"/>
              </a:solidFill>
            </a:endParaRPr>
          </a:p>
        </p:txBody>
      </p:sp>
      <p:sp>
        <p:nvSpPr>
          <p:cNvPr id="41995" name="Text Box 11"/>
          <p:cNvSpPr txBox="1">
            <a:spLocks noChangeArrowheads="1"/>
          </p:cNvSpPr>
          <p:nvPr/>
        </p:nvSpPr>
        <p:spPr bwMode="auto">
          <a:xfrm>
            <a:off x="1769132" y="5006046"/>
            <a:ext cx="456713" cy="36075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p>
            <a:r>
              <a:rPr lang="en-US" altLang="zh-CN" dirty="0">
                <a:solidFill>
                  <a:schemeClr val="tx1"/>
                </a:solidFill>
                <a:ea typeface="宋体" pitchFamily="2" charset="-122"/>
              </a:rPr>
              <a:t>(a)</a:t>
            </a:r>
            <a:endParaRPr lang="en-US" dirty="0">
              <a:solidFill>
                <a:schemeClr val="tx1"/>
              </a:solidFill>
            </a:endParaRPr>
          </a:p>
        </p:txBody>
      </p:sp>
      <p:sp>
        <p:nvSpPr>
          <p:cNvPr id="41996" name="Text Box 12"/>
          <p:cNvSpPr txBox="1">
            <a:spLocks noChangeArrowheads="1"/>
          </p:cNvSpPr>
          <p:nvPr/>
        </p:nvSpPr>
        <p:spPr bwMode="auto">
          <a:xfrm>
            <a:off x="4289654" y="5006046"/>
            <a:ext cx="468939" cy="36075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p>
            <a:r>
              <a:rPr lang="en-US" altLang="zh-CN" dirty="0">
                <a:solidFill>
                  <a:schemeClr val="tx2"/>
                </a:solidFill>
                <a:ea typeface="宋体" pitchFamily="2" charset="-122"/>
              </a:rPr>
              <a:t>(b)</a:t>
            </a:r>
            <a:endParaRPr lang="en-US" dirty="0">
              <a:solidFill>
                <a:schemeClr val="tx2"/>
              </a:solidFill>
            </a:endParaRPr>
          </a:p>
        </p:txBody>
      </p:sp>
      <p:sp>
        <p:nvSpPr>
          <p:cNvPr id="41997" name="Text Box 13"/>
          <p:cNvSpPr txBox="1">
            <a:spLocks noChangeArrowheads="1"/>
          </p:cNvSpPr>
          <p:nvPr/>
        </p:nvSpPr>
        <p:spPr bwMode="auto">
          <a:xfrm>
            <a:off x="6777992" y="5006046"/>
            <a:ext cx="442741" cy="36075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2945" tIns="41473" rIns="82945" bIns="41473">
            <a:spAutoFit/>
          </a:bodyPr>
          <a:lstStyle/>
          <a:p>
            <a:r>
              <a:rPr lang="en-US" altLang="zh-CN" dirty="0">
                <a:solidFill>
                  <a:schemeClr val="tx1"/>
                </a:solidFill>
                <a:ea typeface="宋体" pitchFamily="2" charset="-122"/>
              </a:rPr>
              <a:t>(c)</a:t>
            </a:r>
            <a:endParaRPr lang="en-US" dirty="0">
              <a:solidFill>
                <a:schemeClr val="tx1"/>
              </a:solidFill>
            </a:endParaRPr>
          </a:p>
        </p:txBody>
      </p:sp>
      <p:sp>
        <p:nvSpPr>
          <p:cNvPr id="3" name="TextBox 2"/>
          <p:cNvSpPr txBox="1"/>
          <p:nvPr/>
        </p:nvSpPr>
        <p:spPr>
          <a:xfrm>
            <a:off x="4791751" y="5378165"/>
            <a:ext cx="3590249" cy="523220"/>
          </a:xfrm>
          <a:prstGeom prst="rect">
            <a:avLst/>
          </a:prstGeom>
          <a:noFill/>
          <a:ln>
            <a:solidFill>
              <a:srgbClr val="00B0F0"/>
            </a:solidFill>
          </a:ln>
        </p:spPr>
        <p:txBody>
          <a:bodyPr wrap="square" rtlCol="0">
            <a:spAutoFit/>
          </a:bodyPr>
          <a:lstStyle/>
          <a:p>
            <a:r>
              <a:rPr lang="en-US" sz="2800" dirty="0" smtClean="0"/>
              <a:t>Sources on boundary</a:t>
            </a:r>
            <a:endParaRPr lang="en-US" sz="2800" dirty="0"/>
          </a:p>
        </p:txBody>
      </p:sp>
      <p:sp>
        <p:nvSpPr>
          <p:cNvPr id="4" name="TextBox 3"/>
          <p:cNvSpPr txBox="1"/>
          <p:nvPr/>
        </p:nvSpPr>
        <p:spPr>
          <a:xfrm>
            <a:off x="3668827" y="1219199"/>
            <a:ext cx="1241654" cy="954107"/>
          </a:xfrm>
          <a:prstGeom prst="rect">
            <a:avLst/>
          </a:prstGeom>
          <a:noFill/>
          <a:ln>
            <a:solidFill>
              <a:srgbClr val="00B0F0"/>
            </a:solidFill>
          </a:ln>
        </p:spPr>
        <p:txBody>
          <a:bodyPr wrap="square" rtlCol="0">
            <a:spAutoFit/>
          </a:bodyPr>
          <a:lstStyle/>
          <a:p>
            <a:r>
              <a:rPr lang="en-US" sz="2800" dirty="0" smtClean="0"/>
              <a:t>Quiet zone</a:t>
            </a:r>
            <a:endParaRPr lang="en-US" sz="2800" dirty="0"/>
          </a:p>
        </p:txBody>
      </p:sp>
      <p:sp>
        <p:nvSpPr>
          <p:cNvPr id="5" name="TextBox 4"/>
          <p:cNvSpPr txBox="1"/>
          <p:nvPr/>
        </p:nvSpPr>
        <p:spPr>
          <a:xfrm>
            <a:off x="5301178" y="1242254"/>
            <a:ext cx="2928422" cy="830997"/>
          </a:xfrm>
          <a:prstGeom prst="rect">
            <a:avLst/>
          </a:prstGeom>
          <a:noFill/>
          <a:ln>
            <a:solidFill>
              <a:srgbClr val="008000"/>
            </a:solidFill>
          </a:ln>
        </p:spPr>
        <p:txBody>
          <a:bodyPr wrap="square" rtlCol="0">
            <a:spAutoFit/>
          </a:bodyPr>
          <a:lstStyle/>
          <a:p>
            <a:r>
              <a:rPr lang="en-US" sz="2400" dirty="0" smtClean="0"/>
              <a:t>Scattered wave like that of banana</a:t>
            </a:r>
            <a:endParaRPr lang="en-US" sz="2400" dirty="0"/>
          </a:p>
        </p:txBody>
      </p:sp>
      <p:cxnSp>
        <p:nvCxnSpPr>
          <p:cNvPr id="7" name="Straight Arrow Connector 6"/>
          <p:cNvCxnSpPr/>
          <p:nvPr/>
        </p:nvCxnSpPr>
        <p:spPr>
          <a:xfrm flipH="1">
            <a:off x="5486400" y="2073251"/>
            <a:ext cx="304800" cy="59374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4594454" y="2173306"/>
            <a:ext cx="0" cy="1255694"/>
          </a:xfrm>
          <a:prstGeom prst="straightConnector1">
            <a:avLst/>
          </a:prstGeom>
          <a:ln>
            <a:solidFill>
              <a:srgbClr val="00B0F0"/>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H="1" flipV="1">
            <a:off x="4622589" y="4300001"/>
            <a:ext cx="891946" cy="1066800"/>
          </a:xfrm>
          <a:prstGeom prst="straightConnector1">
            <a:avLst/>
          </a:prstGeom>
          <a:ln>
            <a:solidFill>
              <a:srgbClr val="00B0F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54330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fontScale="90000"/>
          </a:bodyPr>
          <a:lstStyle/>
          <a:p>
            <a:pPr eaLnBrk="1" hangingPunct="1"/>
            <a:r>
              <a:rPr lang="en-US" sz="4000" dirty="0" smtClean="0"/>
              <a:t>“Invisibility” means perfect transparency</a:t>
            </a:r>
          </a:p>
        </p:txBody>
      </p:sp>
      <p:pic>
        <p:nvPicPr>
          <p:cNvPr id="1024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1319" y="1916906"/>
            <a:ext cx="2763838" cy="268128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938" y="5019675"/>
            <a:ext cx="1555750" cy="15541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7163" y="2460625"/>
            <a:ext cx="2071687" cy="41211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5363" y="2012157"/>
            <a:ext cx="2419350" cy="16081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89287" y="4419600"/>
            <a:ext cx="2962805" cy="2222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2513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8" name="Rectangle 4"/>
          <p:cNvSpPr>
            <a:spLocks noGrp="1" noChangeArrowheads="1"/>
          </p:cNvSpPr>
          <p:nvPr>
            <p:ph type="title"/>
          </p:nvPr>
        </p:nvSpPr>
        <p:spPr>
          <a:xfrm>
            <a:off x="424080" y="0"/>
            <a:ext cx="8262720" cy="2049336"/>
          </a:xfrm>
        </p:spPr>
        <p:txBody>
          <a:bodyPr>
            <a:normAutofit fontScale="90000"/>
          </a:bodyPr>
          <a:lstStyle/>
          <a:p>
            <a:r>
              <a:rPr lang="en-US" dirty="0"/>
              <a:t>Any object inside the quiet zone will be cloaked to give the same illusion effect</a:t>
            </a:r>
          </a:p>
        </p:txBody>
      </p:sp>
      <p:pic>
        <p:nvPicPr>
          <p:cNvPr id="1546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321" y="2875983"/>
            <a:ext cx="8723520" cy="290478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90600" y="2173306"/>
            <a:ext cx="5943600" cy="523220"/>
          </a:xfrm>
          <a:prstGeom prst="rect">
            <a:avLst/>
          </a:prstGeom>
          <a:noFill/>
          <a:ln>
            <a:solidFill>
              <a:srgbClr val="00B0F0"/>
            </a:solidFill>
          </a:ln>
        </p:spPr>
        <p:txBody>
          <a:bodyPr wrap="square" rtlCol="0">
            <a:spAutoFit/>
          </a:bodyPr>
          <a:lstStyle/>
          <a:p>
            <a:r>
              <a:rPr lang="en-US" sz="2800" dirty="0" smtClean="0"/>
              <a:t>Quiet zone can hide anything inside</a:t>
            </a:r>
            <a:endParaRPr lang="en-US" sz="2800" dirty="0"/>
          </a:p>
        </p:txBody>
      </p:sp>
      <p:cxnSp>
        <p:nvCxnSpPr>
          <p:cNvPr id="5" name="Straight Arrow Connector 4"/>
          <p:cNvCxnSpPr/>
          <p:nvPr/>
        </p:nvCxnSpPr>
        <p:spPr>
          <a:xfrm flipH="1">
            <a:off x="1600876" y="2696526"/>
            <a:ext cx="468428" cy="118967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71500" y="5943600"/>
            <a:ext cx="8115300" cy="830997"/>
          </a:xfrm>
          <a:prstGeom prst="rect">
            <a:avLst/>
          </a:prstGeom>
          <a:solidFill>
            <a:schemeClr val="accent2"/>
          </a:solidFill>
        </p:spPr>
        <p:txBody>
          <a:bodyPr wrap="square" rtlCol="0">
            <a:spAutoFit/>
          </a:bodyPr>
          <a:lstStyle/>
          <a:p>
            <a:r>
              <a:rPr lang="en-US" sz="2400" dirty="0" smtClean="0">
                <a:solidFill>
                  <a:schemeClr val="bg1"/>
                </a:solidFill>
              </a:rPr>
              <a:t>In (b) and (c), objects are hidden inside quiet zone.</a:t>
            </a:r>
          </a:p>
          <a:p>
            <a:r>
              <a:rPr lang="en-US" sz="2400" dirty="0" smtClean="0">
                <a:solidFill>
                  <a:schemeClr val="bg1"/>
                </a:solidFill>
              </a:rPr>
              <a:t>The scattering remain the same (i.e. still looks like banana)</a:t>
            </a:r>
            <a:endParaRPr lang="en-US" sz="2400" dirty="0">
              <a:solidFill>
                <a:schemeClr val="bg1"/>
              </a:solidFill>
            </a:endParaRPr>
          </a:p>
        </p:txBody>
      </p:sp>
    </p:spTree>
    <p:extLst>
      <p:ext uri="{BB962C8B-B14F-4D97-AF65-F5344CB8AC3E}">
        <p14:creationId xmlns:p14="http://schemas.microsoft.com/office/powerpoint/2010/main" val="4225343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Beyond EM wave</a:t>
            </a:r>
            <a:endParaRPr lang="en-US" dirty="0"/>
          </a:p>
        </p:txBody>
      </p:sp>
      <p:sp>
        <p:nvSpPr>
          <p:cNvPr id="3" name="Content Placeholder 2"/>
          <p:cNvSpPr>
            <a:spLocks noGrp="1"/>
          </p:cNvSpPr>
          <p:nvPr>
            <p:ph idx="1"/>
          </p:nvPr>
        </p:nvSpPr>
        <p:spPr/>
        <p:txBody>
          <a:bodyPr/>
          <a:lstStyle/>
          <a:p>
            <a:r>
              <a:rPr lang="en-US" dirty="0" smtClean="0"/>
              <a:t>Acoustics, elastic wave (?), water waves should be easier</a:t>
            </a:r>
          </a:p>
          <a:p>
            <a:pPr lvl="1"/>
            <a:r>
              <a:rPr lang="en-US" dirty="0" smtClean="0"/>
              <a:t>Wide band width quite possible</a:t>
            </a:r>
          </a:p>
          <a:p>
            <a:pPr lvl="1"/>
            <a:r>
              <a:rPr lang="en-US" dirty="0" smtClean="0"/>
              <a:t>Quite a few experimental demonstrations (…)</a:t>
            </a:r>
          </a:p>
          <a:p>
            <a:pPr lvl="1"/>
            <a:r>
              <a:rPr lang="en-US" dirty="0" smtClean="0"/>
              <a:t>Should be able to combine passive cloaking with active sources</a:t>
            </a:r>
            <a:endParaRPr lang="en-US" dirty="0"/>
          </a:p>
        </p:txBody>
      </p:sp>
    </p:spTree>
    <p:extLst>
      <p:ext uri="{BB962C8B-B14F-4D97-AF65-F5344CB8AC3E}">
        <p14:creationId xmlns:p14="http://schemas.microsoft.com/office/powerpoint/2010/main" val="4967512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81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957388"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813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85813"/>
            <a:ext cx="1857375"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813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676400"/>
            <a:ext cx="3560763"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813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6313" y="0"/>
            <a:ext cx="3035300"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8134"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14875" y="714375"/>
            <a:ext cx="257175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8135"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40275" y="1500188"/>
            <a:ext cx="440372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左右箭头 9"/>
          <p:cNvSpPr/>
          <p:nvPr/>
        </p:nvSpPr>
        <p:spPr>
          <a:xfrm>
            <a:off x="3071813" y="928688"/>
            <a:ext cx="928687" cy="42862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sz="1800"/>
          </a:p>
        </p:txBody>
      </p:sp>
      <p:pic>
        <p:nvPicPr>
          <p:cNvPr id="688137"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1500" y="2500313"/>
            <a:ext cx="7248525" cy="64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88138" name="Object 12"/>
          <p:cNvGraphicFramePr>
            <a:graphicFrameLocks noChangeAspect="1"/>
          </p:cNvGraphicFramePr>
          <p:nvPr/>
        </p:nvGraphicFramePr>
        <p:xfrm>
          <a:off x="457200" y="4343400"/>
          <a:ext cx="4495800" cy="738188"/>
        </p:xfrm>
        <a:graphic>
          <a:graphicData uri="http://schemas.openxmlformats.org/presentationml/2006/ole">
            <mc:AlternateContent xmlns:mc="http://schemas.openxmlformats.org/markup-compatibility/2006">
              <mc:Choice xmlns:v="urn:schemas-microsoft-com:vml" Requires="v">
                <p:oleObj spid="_x0000_s20490" name="Equation" r:id="rId11" imgW="2552400" imgH="419040" progId="Equation.DSMT4">
                  <p:embed/>
                </p:oleObj>
              </mc:Choice>
              <mc:Fallback>
                <p:oleObj name="Equation" r:id="rId11" imgW="2552400" imgH="41904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 y="4343400"/>
                        <a:ext cx="4495800" cy="738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88139" name="Rectangle 11"/>
          <p:cNvSpPr>
            <a:spLocks noChangeArrowheads="1"/>
          </p:cNvSpPr>
          <p:nvPr/>
        </p:nvSpPr>
        <p:spPr bwMode="auto">
          <a:xfrm>
            <a:off x="179388" y="6308725"/>
            <a:ext cx="5905500" cy="366713"/>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kumimoji="0" lang="en-US" altLang="zh-CN" sz="1800">
                <a:latin typeface="Calibri" pitchFamily="34" charset="0"/>
                <a:ea typeface="宋体" pitchFamily="2" charset="-122"/>
              </a:rPr>
              <a:t>S. A. Cummer and D. Schurig, New J. Phys </a:t>
            </a:r>
            <a:r>
              <a:rPr kumimoji="0" lang="en-US" altLang="zh-CN" sz="1800" b="1">
                <a:latin typeface="Calibri" pitchFamily="34" charset="0"/>
                <a:ea typeface="宋体" pitchFamily="2" charset="-122"/>
              </a:rPr>
              <a:t>9</a:t>
            </a:r>
            <a:r>
              <a:rPr kumimoji="0" lang="en-US" altLang="zh-CN" sz="1800">
                <a:latin typeface="Calibri" pitchFamily="34" charset="0"/>
                <a:ea typeface="宋体" pitchFamily="2" charset="-122"/>
              </a:rPr>
              <a:t>, 45 (2007). </a:t>
            </a:r>
          </a:p>
        </p:txBody>
      </p:sp>
      <p:graphicFrame>
        <p:nvGraphicFramePr>
          <p:cNvPr id="688140" name="Object 14"/>
          <p:cNvGraphicFramePr>
            <a:graphicFrameLocks noChangeAspect="1"/>
          </p:cNvGraphicFramePr>
          <p:nvPr/>
        </p:nvGraphicFramePr>
        <p:xfrm>
          <a:off x="228600" y="3886200"/>
          <a:ext cx="4584700" cy="428625"/>
        </p:xfrm>
        <a:graphic>
          <a:graphicData uri="http://schemas.openxmlformats.org/presentationml/2006/ole">
            <mc:AlternateContent xmlns:mc="http://schemas.openxmlformats.org/markup-compatibility/2006">
              <mc:Choice xmlns:v="urn:schemas-microsoft-com:vml" Requires="v">
                <p:oleObj spid="_x0000_s20491" name="Equation" r:id="rId13" imgW="1968480" imgH="203040" progId="Equation.DSMT4">
                  <p:embed/>
                </p:oleObj>
              </mc:Choice>
              <mc:Fallback>
                <p:oleObj name="Equation" r:id="rId13" imgW="1968480" imgH="20304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8600" y="3886200"/>
                        <a:ext cx="4584700" cy="42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88141" name="TextBox 20"/>
          <p:cNvSpPr txBox="1">
            <a:spLocks noChangeArrowheads="1"/>
          </p:cNvSpPr>
          <p:nvPr/>
        </p:nvSpPr>
        <p:spPr bwMode="auto">
          <a:xfrm>
            <a:off x="457200" y="3276600"/>
            <a:ext cx="8001000" cy="457200"/>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kumimoji="0" lang="en-US" altLang="zh-CN">
                <a:solidFill>
                  <a:srgbClr val="0070C0"/>
                </a:solidFill>
                <a:latin typeface="Calibri" pitchFamily="34" charset="0"/>
                <a:ea typeface="宋体" pitchFamily="2" charset="-122"/>
              </a:rPr>
              <a:t>2D EM cloaking 	</a:t>
            </a:r>
            <a:r>
              <a:rPr kumimoji="0" lang="en-US" altLang="zh-CN">
                <a:solidFill>
                  <a:srgbClr val="0070C0"/>
                </a:solidFill>
                <a:latin typeface="Calibri" pitchFamily="34" charset="0"/>
                <a:ea typeface="宋体" pitchFamily="2" charset="-122"/>
                <a:sym typeface="Symbol" pitchFamily="18" charset="2"/>
              </a:rPr>
              <a:t></a:t>
            </a:r>
            <a:r>
              <a:rPr kumimoji="0" lang="en-US" altLang="zh-CN">
                <a:solidFill>
                  <a:srgbClr val="0070C0"/>
                </a:solidFill>
                <a:latin typeface="Calibri" pitchFamily="34" charset="0"/>
                <a:ea typeface="宋体" pitchFamily="2" charset="-122"/>
              </a:rPr>
              <a:t> 		2D acoustic cloaking:</a:t>
            </a:r>
            <a:endParaRPr kumimoji="0" lang="zh-CN" altLang="en-US">
              <a:solidFill>
                <a:srgbClr val="0070C0"/>
              </a:solidFill>
              <a:latin typeface="Calibri" pitchFamily="34" charset="0"/>
              <a:ea typeface="宋体" pitchFamily="2" charset="-122"/>
            </a:endParaRPr>
          </a:p>
        </p:txBody>
      </p:sp>
      <p:pic>
        <p:nvPicPr>
          <p:cNvPr id="688142" name="Picture 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300788" y="4086225"/>
            <a:ext cx="2843212"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303247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Text Box 4"/>
          <p:cNvSpPr txBox="1">
            <a:spLocks noChangeArrowheads="1"/>
          </p:cNvSpPr>
          <p:nvPr/>
        </p:nvSpPr>
        <p:spPr bwMode="auto">
          <a:xfrm>
            <a:off x="0" y="0"/>
            <a:ext cx="457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kumimoji="0" lang="en-US" altLang="zh-CN" b="1">
                <a:solidFill>
                  <a:srgbClr val="3333FF"/>
                </a:solidFill>
                <a:latin typeface="Calibri" pitchFamily="34" charset="0"/>
                <a:ea typeface="宋体" pitchFamily="2" charset="-122"/>
              </a:rPr>
              <a:t>DC conductivity equations:</a:t>
            </a:r>
          </a:p>
        </p:txBody>
      </p:sp>
      <p:sp>
        <p:nvSpPr>
          <p:cNvPr id="690179" name="Text Box 4"/>
          <p:cNvSpPr txBox="1">
            <a:spLocks noChangeArrowheads="1"/>
          </p:cNvSpPr>
          <p:nvPr/>
        </p:nvSpPr>
        <p:spPr bwMode="auto">
          <a:xfrm>
            <a:off x="0" y="1785938"/>
            <a:ext cx="5651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spcBef>
                <a:spcPct val="50000"/>
              </a:spcBef>
            </a:pPr>
            <a:r>
              <a:rPr kumimoji="0" lang="en-US" altLang="zh-CN" b="1">
                <a:solidFill>
                  <a:srgbClr val="FF0000"/>
                </a:solidFill>
                <a:latin typeface="Calibri" pitchFamily="34" charset="0"/>
                <a:ea typeface="宋体" pitchFamily="2" charset="-122"/>
              </a:rPr>
              <a:t>Acoustic eqns at fixed frequency :</a:t>
            </a:r>
          </a:p>
        </p:txBody>
      </p:sp>
      <p:sp>
        <p:nvSpPr>
          <p:cNvPr id="690180" name="Rectangle 11"/>
          <p:cNvSpPr>
            <a:spLocks noChangeArrowheads="1"/>
          </p:cNvSpPr>
          <p:nvPr/>
        </p:nvSpPr>
        <p:spPr bwMode="auto">
          <a:xfrm>
            <a:off x="5795963" y="2924175"/>
            <a:ext cx="3132137"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kumimoji="0" lang="en-US" altLang="zh-CN" sz="1800">
                <a:solidFill>
                  <a:schemeClr val="accent2"/>
                </a:solidFill>
                <a:latin typeface="Calibri" pitchFamily="34" charset="0"/>
                <a:ea typeface="宋体" pitchFamily="2" charset="-122"/>
              </a:rPr>
              <a:t>G. W. Milton, M. Briane and J. R. Wills, New J. Phys </a:t>
            </a:r>
            <a:r>
              <a:rPr kumimoji="0" lang="en-US" altLang="zh-CN" sz="1800" b="1">
                <a:solidFill>
                  <a:schemeClr val="accent2"/>
                </a:solidFill>
                <a:latin typeface="Calibri" pitchFamily="34" charset="0"/>
                <a:ea typeface="宋体" pitchFamily="2" charset="-122"/>
              </a:rPr>
              <a:t>8</a:t>
            </a:r>
            <a:r>
              <a:rPr kumimoji="0" lang="en-US" altLang="zh-CN" sz="1800">
                <a:solidFill>
                  <a:schemeClr val="accent2"/>
                </a:solidFill>
                <a:latin typeface="Calibri" pitchFamily="34" charset="0"/>
                <a:ea typeface="宋体" pitchFamily="2" charset="-122"/>
              </a:rPr>
              <a:t>, 248 (2006). </a:t>
            </a:r>
          </a:p>
        </p:txBody>
      </p:sp>
      <p:sp>
        <p:nvSpPr>
          <p:cNvPr id="690181" name="Rectangle 11"/>
          <p:cNvSpPr>
            <a:spLocks noChangeArrowheads="1"/>
          </p:cNvSpPr>
          <p:nvPr/>
        </p:nvSpPr>
        <p:spPr bwMode="auto">
          <a:xfrm>
            <a:off x="5867400" y="1989138"/>
            <a:ext cx="28194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kumimoji="0" lang="en-US" altLang="zh-CN" sz="1800">
                <a:solidFill>
                  <a:schemeClr val="accent2"/>
                </a:solidFill>
                <a:latin typeface="Calibri" pitchFamily="34" charset="0"/>
                <a:ea typeface="宋体" pitchFamily="2" charset="-122"/>
              </a:rPr>
              <a:t>A. Greenleaf, M. Lassas and G. Uhlmann, Physiol. Meas. </a:t>
            </a:r>
            <a:r>
              <a:rPr kumimoji="0" lang="en-US" altLang="zh-CN" sz="1800" b="1">
                <a:solidFill>
                  <a:schemeClr val="accent2"/>
                </a:solidFill>
                <a:latin typeface="Calibri" pitchFamily="34" charset="0"/>
                <a:ea typeface="宋体" pitchFamily="2" charset="-122"/>
              </a:rPr>
              <a:t>24</a:t>
            </a:r>
            <a:r>
              <a:rPr kumimoji="0" lang="en-US" altLang="zh-CN" sz="1800">
                <a:solidFill>
                  <a:schemeClr val="accent2"/>
                </a:solidFill>
                <a:latin typeface="Calibri" pitchFamily="34" charset="0"/>
                <a:ea typeface="宋体" pitchFamily="2" charset="-122"/>
              </a:rPr>
              <a:t>, 413 (2003). </a:t>
            </a:r>
          </a:p>
        </p:txBody>
      </p:sp>
      <p:sp>
        <p:nvSpPr>
          <p:cNvPr id="15" name="下箭头 14"/>
          <p:cNvSpPr/>
          <p:nvPr/>
        </p:nvSpPr>
        <p:spPr>
          <a:xfrm>
            <a:off x="5003800" y="1916113"/>
            <a:ext cx="428625" cy="16430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CN" altLang="en-US" sz="1800"/>
          </a:p>
        </p:txBody>
      </p:sp>
      <p:sp>
        <p:nvSpPr>
          <p:cNvPr id="690183" name="Rectangle 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kumimoji="0" lang="zh-CN" altLang="en-US" sz="1800">
              <a:latin typeface="Calibri" pitchFamily="34" charset="0"/>
              <a:ea typeface="宋体" pitchFamily="2" charset="-122"/>
            </a:endParaRPr>
          </a:p>
        </p:txBody>
      </p:sp>
      <p:graphicFrame>
        <p:nvGraphicFramePr>
          <p:cNvPr id="690184" name="Object 1"/>
          <p:cNvGraphicFramePr>
            <a:graphicFrameLocks noChangeAspect="1"/>
          </p:cNvGraphicFramePr>
          <p:nvPr/>
        </p:nvGraphicFramePr>
        <p:xfrm>
          <a:off x="0" y="571500"/>
          <a:ext cx="2857500" cy="387350"/>
        </p:xfrm>
        <a:graphic>
          <a:graphicData uri="http://schemas.openxmlformats.org/presentationml/2006/ole">
            <mc:AlternateContent xmlns:mc="http://schemas.openxmlformats.org/markup-compatibility/2006">
              <mc:Choice xmlns:v="urn:schemas-microsoft-com:vml" Requires="v">
                <p:oleObj spid="_x0000_s21546" name="Equation" r:id="rId4" imgW="1473200" imgH="203200" progId="Equation.DSMT4">
                  <p:embed/>
                </p:oleObj>
              </mc:Choice>
              <mc:Fallback>
                <p:oleObj name="Equation" r:id="rId4" imgW="1473200" imgH="2032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71500"/>
                        <a:ext cx="2857500" cy="387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90185"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kumimoji="0" lang="zh-CN" altLang="en-US" sz="1800">
              <a:latin typeface="Calibri" pitchFamily="34" charset="0"/>
              <a:ea typeface="宋体" pitchFamily="2" charset="-122"/>
            </a:endParaRPr>
          </a:p>
        </p:txBody>
      </p:sp>
      <p:graphicFrame>
        <p:nvGraphicFramePr>
          <p:cNvPr id="690186" name="Object 3"/>
          <p:cNvGraphicFramePr>
            <a:graphicFrameLocks noChangeAspect="1"/>
          </p:cNvGraphicFramePr>
          <p:nvPr/>
        </p:nvGraphicFramePr>
        <p:xfrm>
          <a:off x="3071813" y="571500"/>
          <a:ext cx="3643312" cy="414338"/>
        </p:xfrm>
        <a:graphic>
          <a:graphicData uri="http://schemas.openxmlformats.org/presentationml/2006/ole">
            <mc:AlternateContent xmlns:mc="http://schemas.openxmlformats.org/markup-compatibility/2006">
              <mc:Choice xmlns:v="urn:schemas-microsoft-com:vml" Requires="v">
                <p:oleObj spid="_x0000_s21547" name="Equation" r:id="rId6" imgW="1765300" imgH="203200" progId="Equation.DSMT4">
                  <p:embed/>
                </p:oleObj>
              </mc:Choice>
              <mc:Fallback>
                <p:oleObj name="Equation" r:id="rId6" imgW="1765300" imgH="2032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1813" y="571500"/>
                        <a:ext cx="3643312" cy="4143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90187"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kumimoji="0" lang="zh-CN" altLang="en-US" sz="1800">
              <a:latin typeface="Calibri" pitchFamily="34" charset="0"/>
              <a:ea typeface="宋体" pitchFamily="2" charset="-122"/>
            </a:endParaRPr>
          </a:p>
        </p:txBody>
      </p:sp>
      <p:graphicFrame>
        <p:nvGraphicFramePr>
          <p:cNvPr id="690188" name="Object 5"/>
          <p:cNvGraphicFramePr>
            <a:graphicFrameLocks noChangeAspect="1"/>
          </p:cNvGraphicFramePr>
          <p:nvPr/>
        </p:nvGraphicFramePr>
        <p:xfrm>
          <a:off x="0" y="1143000"/>
          <a:ext cx="2874963" cy="428625"/>
        </p:xfrm>
        <a:graphic>
          <a:graphicData uri="http://schemas.openxmlformats.org/presentationml/2006/ole">
            <mc:AlternateContent xmlns:mc="http://schemas.openxmlformats.org/markup-compatibility/2006">
              <mc:Choice xmlns:v="urn:schemas-microsoft-com:vml" Requires="v">
                <p:oleObj spid="_x0000_s21548" name="Equation" r:id="rId8" imgW="1536700" imgH="228600" progId="Equation.DSMT4">
                  <p:embed/>
                </p:oleObj>
              </mc:Choice>
              <mc:Fallback>
                <p:oleObj name="Equation" r:id="rId8" imgW="1536700" imgH="2286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143000"/>
                        <a:ext cx="2874963" cy="4286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90189" name="Rectangle 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kumimoji="0" lang="zh-CN" altLang="en-US" sz="1800">
              <a:latin typeface="Calibri" pitchFamily="34" charset="0"/>
              <a:ea typeface="宋体" pitchFamily="2" charset="-122"/>
            </a:endParaRPr>
          </a:p>
        </p:txBody>
      </p:sp>
      <p:graphicFrame>
        <p:nvGraphicFramePr>
          <p:cNvPr id="690190" name="Object 7"/>
          <p:cNvGraphicFramePr>
            <a:graphicFrameLocks noChangeAspect="1"/>
          </p:cNvGraphicFramePr>
          <p:nvPr/>
        </p:nvGraphicFramePr>
        <p:xfrm>
          <a:off x="3286125" y="1143000"/>
          <a:ext cx="2857500" cy="450850"/>
        </p:xfrm>
        <a:graphic>
          <a:graphicData uri="http://schemas.openxmlformats.org/presentationml/2006/ole">
            <mc:AlternateContent xmlns:mc="http://schemas.openxmlformats.org/markup-compatibility/2006">
              <mc:Choice xmlns:v="urn:schemas-microsoft-com:vml" Requires="v">
                <p:oleObj spid="_x0000_s21549" name="Equation" r:id="rId10" imgW="1269449" imgH="203112" progId="Equation.DSMT4">
                  <p:embed/>
                </p:oleObj>
              </mc:Choice>
              <mc:Fallback>
                <p:oleObj name="Equation" r:id="rId10" imgW="1269449" imgH="203112"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86125" y="1143000"/>
                        <a:ext cx="2857500" cy="450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90191" name="Rectangle 1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kumimoji="0" lang="zh-CN" altLang="en-US" sz="1800">
              <a:latin typeface="Calibri" pitchFamily="34" charset="0"/>
              <a:ea typeface="宋体" pitchFamily="2" charset="-122"/>
            </a:endParaRPr>
          </a:p>
        </p:txBody>
      </p:sp>
      <p:graphicFrame>
        <p:nvGraphicFramePr>
          <p:cNvPr id="690192" name="Object 9"/>
          <p:cNvGraphicFramePr>
            <a:graphicFrameLocks noChangeAspect="1"/>
          </p:cNvGraphicFramePr>
          <p:nvPr/>
        </p:nvGraphicFramePr>
        <p:xfrm>
          <a:off x="0" y="2428875"/>
          <a:ext cx="3327400" cy="785813"/>
        </p:xfrm>
        <a:graphic>
          <a:graphicData uri="http://schemas.openxmlformats.org/presentationml/2006/ole">
            <mc:AlternateContent xmlns:mc="http://schemas.openxmlformats.org/markup-compatibility/2006">
              <mc:Choice xmlns:v="urn:schemas-microsoft-com:vml" Requires="v">
                <p:oleObj spid="_x0000_s21550" name="Equation" r:id="rId12" imgW="1892160" imgH="444240" progId="Equation.DSMT4">
                  <p:embed/>
                </p:oleObj>
              </mc:Choice>
              <mc:Fallback>
                <p:oleObj name="Equation" r:id="rId12" imgW="1892160" imgH="44424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2428875"/>
                        <a:ext cx="3327400" cy="785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90193" name="Rectangle 12"/>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kumimoji="0" lang="zh-CN" altLang="en-US" sz="1800">
              <a:latin typeface="Calibri" pitchFamily="34" charset="0"/>
              <a:ea typeface="宋体" pitchFamily="2" charset="-122"/>
            </a:endParaRPr>
          </a:p>
        </p:txBody>
      </p:sp>
      <p:graphicFrame>
        <p:nvGraphicFramePr>
          <p:cNvPr id="690194" name="Object 11"/>
          <p:cNvGraphicFramePr>
            <a:graphicFrameLocks noChangeAspect="1"/>
          </p:cNvGraphicFramePr>
          <p:nvPr/>
        </p:nvGraphicFramePr>
        <p:xfrm>
          <a:off x="0" y="3429000"/>
          <a:ext cx="4029075" cy="785813"/>
        </p:xfrm>
        <a:graphic>
          <a:graphicData uri="http://schemas.openxmlformats.org/presentationml/2006/ole">
            <mc:AlternateContent xmlns:mc="http://schemas.openxmlformats.org/markup-compatibility/2006">
              <mc:Choice xmlns:v="urn:schemas-microsoft-com:vml" Requires="v">
                <p:oleObj spid="_x0000_s21551" name="Equation" r:id="rId14" imgW="2298600" imgH="444240" progId="Equation.DSMT4">
                  <p:embed/>
                </p:oleObj>
              </mc:Choice>
              <mc:Fallback>
                <p:oleObj name="Equation" r:id="rId14" imgW="2298600" imgH="44424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3429000"/>
                        <a:ext cx="4029075" cy="7858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90195"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kumimoji="0" lang="zh-CN" altLang="en-US" sz="1800">
              <a:latin typeface="Calibri" pitchFamily="34" charset="0"/>
              <a:ea typeface="宋体" pitchFamily="2" charset="-122"/>
            </a:endParaRPr>
          </a:p>
        </p:txBody>
      </p:sp>
      <p:graphicFrame>
        <p:nvGraphicFramePr>
          <p:cNvPr id="690196" name="Object 13"/>
          <p:cNvGraphicFramePr>
            <a:graphicFrameLocks noChangeAspect="1"/>
          </p:cNvGraphicFramePr>
          <p:nvPr/>
        </p:nvGraphicFramePr>
        <p:xfrm>
          <a:off x="0" y="4429125"/>
          <a:ext cx="2776538" cy="714375"/>
        </p:xfrm>
        <a:graphic>
          <a:graphicData uri="http://schemas.openxmlformats.org/presentationml/2006/ole">
            <mc:AlternateContent xmlns:mc="http://schemas.openxmlformats.org/markup-compatibility/2006">
              <mc:Choice xmlns:v="urn:schemas-microsoft-com:vml" Requires="v">
                <p:oleObj spid="_x0000_s21552" name="Equation" r:id="rId16" imgW="1625600" imgH="419100" progId="Equation.DSMT4">
                  <p:embed/>
                </p:oleObj>
              </mc:Choice>
              <mc:Fallback>
                <p:oleObj name="Equation" r:id="rId16" imgW="1625600" imgH="419100" progId="Equation.DSMT4">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4429125"/>
                        <a:ext cx="2776538"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90197" name="Rectangle 1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kumimoji="0" lang="zh-CN" altLang="en-US" sz="1800">
              <a:latin typeface="Calibri" pitchFamily="34" charset="0"/>
              <a:ea typeface="宋体" pitchFamily="2" charset="-122"/>
            </a:endParaRPr>
          </a:p>
        </p:txBody>
      </p:sp>
      <p:graphicFrame>
        <p:nvGraphicFramePr>
          <p:cNvPr id="690198" name="Object 15"/>
          <p:cNvGraphicFramePr>
            <a:graphicFrameLocks noChangeAspect="1"/>
          </p:cNvGraphicFramePr>
          <p:nvPr/>
        </p:nvGraphicFramePr>
        <p:xfrm>
          <a:off x="0" y="5286375"/>
          <a:ext cx="2386013" cy="714375"/>
        </p:xfrm>
        <a:graphic>
          <a:graphicData uri="http://schemas.openxmlformats.org/presentationml/2006/ole">
            <mc:AlternateContent xmlns:mc="http://schemas.openxmlformats.org/markup-compatibility/2006">
              <mc:Choice xmlns:v="urn:schemas-microsoft-com:vml" Requires="v">
                <p:oleObj spid="_x0000_s21553" name="Equation" r:id="rId18" imgW="1498320" imgH="444240" progId="Equation.DSMT4">
                  <p:embed/>
                </p:oleObj>
              </mc:Choice>
              <mc:Fallback>
                <p:oleObj name="Equation" r:id="rId18" imgW="1498320" imgH="44424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5286375"/>
                        <a:ext cx="2386013" cy="71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90199" name="Rectangle 18"/>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kumimoji="0" lang="zh-CN" altLang="en-US" sz="1800">
              <a:latin typeface="Calibri" pitchFamily="34" charset="0"/>
              <a:ea typeface="宋体" pitchFamily="2" charset="-122"/>
            </a:endParaRPr>
          </a:p>
        </p:txBody>
      </p:sp>
      <p:graphicFrame>
        <p:nvGraphicFramePr>
          <p:cNvPr id="690200" name="Object 17"/>
          <p:cNvGraphicFramePr>
            <a:graphicFrameLocks noChangeAspect="1"/>
          </p:cNvGraphicFramePr>
          <p:nvPr/>
        </p:nvGraphicFramePr>
        <p:xfrm>
          <a:off x="500063" y="6215063"/>
          <a:ext cx="1857375" cy="317500"/>
        </p:xfrm>
        <a:graphic>
          <a:graphicData uri="http://schemas.openxmlformats.org/presentationml/2006/ole">
            <mc:AlternateContent xmlns:mc="http://schemas.openxmlformats.org/markup-compatibility/2006">
              <mc:Choice xmlns:v="urn:schemas-microsoft-com:vml" Requires="v">
                <p:oleObj spid="_x0000_s21554" name="Equation" r:id="rId20" imgW="1168200" imgH="203040" progId="Equation.DSMT4">
                  <p:embed/>
                </p:oleObj>
              </mc:Choice>
              <mc:Fallback>
                <p:oleObj name="Equation" r:id="rId20" imgW="1168200" imgH="203040" progId="Equation.DSMT4">
                  <p:embed/>
                  <p:pic>
                    <p:nvPicPr>
                      <p:cNvPr id="0" name=""/>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00063" y="6215063"/>
                        <a:ext cx="1857375" cy="317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90201" name="Rectangle 20"/>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kumimoji="0" lang="zh-CN" altLang="en-US" sz="1800">
              <a:latin typeface="Calibri" pitchFamily="34" charset="0"/>
              <a:ea typeface="宋体" pitchFamily="2" charset="-122"/>
            </a:endParaRPr>
          </a:p>
        </p:txBody>
      </p:sp>
      <p:graphicFrame>
        <p:nvGraphicFramePr>
          <p:cNvPr id="690202" name="Object 19"/>
          <p:cNvGraphicFramePr>
            <a:graphicFrameLocks noChangeAspect="1"/>
          </p:cNvGraphicFramePr>
          <p:nvPr/>
        </p:nvGraphicFramePr>
        <p:xfrm>
          <a:off x="4111625" y="4114800"/>
          <a:ext cx="5032375" cy="785813"/>
        </p:xfrm>
        <a:graphic>
          <a:graphicData uri="http://schemas.openxmlformats.org/presentationml/2006/ole">
            <mc:AlternateContent xmlns:mc="http://schemas.openxmlformats.org/markup-compatibility/2006">
              <mc:Choice xmlns:v="urn:schemas-microsoft-com:vml" Requires="v">
                <p:oleObj spid="_x0000_s21555" name="Equation" r:id="rId22" imgW="2869920" imgH="444240" progId="Equation.DSMT4">
                  <p:embed/>
                </p:oleObj>
              </mc:Choice>
              <mc:Fallback>
                <p:oleObj name="Equation" r:id="rId22" imgW="2869920" imgH="444240" progId="Equation.DSMT4">
                  <p:embed/>
                  <p:pic>
                    <p:nvPicPr>
                      <p:cNvPr id="0" name=""/>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111625" y="4114800"/>
                        <a:ext cx="5032375" cy="785813"/>
                      </a:xfrm>
                      <a:prstGeom prst="rect">
                        <a:avLst/>
                      </a:prstGeom>
                      <a:noFill/>
                      <a:ln w="9525">
                        <a:solidFill>
                          <a:srgbClr val="0033CC"/>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90203" name="Rectangle 11"/>
          <p:cNvSpPr>
            <a:spLocks noChangeArrowheads="1"/>
          </p:cNvSpPr>
          <p:nvPr/>
        </p:nvSpPr>
        <p:spPr bwMode="auto">
          <a:xfrm>
            <a:off x="4038600" y="5638800"/>
            <a:ext cx="4157663" cy="366713"/>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kumimoji="0" lang="en-US" altLang="zh-CN" sz="1800">
                <a:latin typeface="Calibri" pitchFamily="34" charset="0"/>
                <a:ea typeface="宋体" pitchFamily="2" charset="-122"/>
              </a:rPr>
              <a:t>H. Chen and C. T. Chan (APL 2007). </a:t>
            </a:r>
          </a:p>
        </p:txBody>
      </p:sp>
    </p:spTree>
    <p:extLst>
      <p:ext uri="{BB962C8B-B14F-4D97-AF65-F5344CB8AC3E}">
        <p14:creationId xmlns:p14="http://schemas.microsoft.com/office/powerpoint/2010/main" val="22657809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6" name="TextBox 4"/>
          <p:cNvSpPr txBox="1">
            <a:spLocks noChangeArrowheads="1"/>
          </p:cNvSpPr>
          <p:nvPr/>
        </p:nvSpPr>
        <p:spPr bwMode="auto">
          <a:xfrm>
            <a:off x="152400" y="0"/>
            <a:ext cx="60960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endParaRPr kumimoji="0" lang="en-US" altLang="zh-CN">
              <a:solidFill>
                <a:srgbClr val="FF0000"/>
              </a:solidFill>
              <a:latin typeface="Calibri" pitchFamily="34" charset="0"/>
              <a:ea typeface="宋体" pitchFamily="2" charset="-122"/>
            </a:endParaRPr>
          </a:p>
          <a:p>
            <a:r>
              <a:rPr kumimoji="0" lang="en-US" altLang="zh-CN" sz="3600">
                <a:solidFill>
                  <a:srgbClr val="FF0000"/>
                </a:solidFill>
                <a:latin typeface="Calibri" pitchFamily="34" charset="0"/>
                <a:ea typeface="宋体" pitchFamily="2" charset="-122"/>
              </a:rPr>
              <a:t>3D acoustic cloaking</a:t>
            </a:r>
            <a:endParaRPr kumimoji="0" lang="zh-CN" altLang="en-US" sz="3600">
              <a:solidFill>
                <a:srgbClr val="FF0000"/>
              </a:solidFill>
              <a:latin typeface="Calibri" pitchFamily="34" charset="0"/>
              <a:ea typeface="宋体" pitchFamily="2" charset="-122"/>
            </a:endParaRPr>
          </a:p>
        </p:txBody>
      </p:sp>
      <p:sp>
        <p:nvSpPr>
          <p:cNvPr id="692227" name="Rectangle 11"/>
          <p:cNvSpPr>
            <a:spLocks noChangeArrowheads="1"/>
          </p:cNvSpPr>
          <p:nvPr/>
        </p:nvSpPr>
        <p:spPr bwMode="auto">
          <a:xfrm>
            <a:off x="0" y="4840288"/>
            <a:ext cx="4724400" cy="1749425"/>
          </a:xfrm>
          <a:prstGeom prst="rect">
            <a:avLst/>
          </a:prstGeom>
          <a:solidFill>
            <a:schemeClr val="bg1"/>
          </a:solidFill>
          <a:ln w="9525">
            <a:solidFill>
              <a:srgbClr val="0033CC"/>
            </a:solidFill>
            <a:miter lim="800000"/>
            <a:headEnd/>
            <a:tailEnd/>
          </a:ln>
        </p:spPr>
        <p:txBody>
          <a:bodyPr anchor="ctr">
            <a:spAutoFit/>
          </a:bodyPr>
          <a:lstStyle/>
          <a:p>
            <a:r>
              <a:rPr kumimoji="0" lang="en-US" altLang="zh-CN" sz="1800">
                <a:solidFill>
                  <a:schemeClr val="accent2"/>
                </a:solidFill>
              </a:rPr>
              <a:t>H. Chen and C. T. Chan, </a:t>
            </a:r>
            <a:r>
              <a:rPr kumimoji="0" lang="en-US" altLang="zh-CN" sz="1800" i="1">
                <a:solidFill>
                  <a:schemeClr val="accent2"/>
                </a:solidFill>
              </a:rPr>
              <a:t>Appl. Phys. Lett. </a:t>
            </a:r>
            <a:r>
              <a:rPr kumimoji="0" lang="en-US" altLang="zh-CN" sz="1800" b="1">
                <a:solidFill>
                  <a:schemeClr val="accent2"/>
                </a:solidFill>
              </a:rPr>
              <a:t>91</a:t>
            </a:r>
            <a:r>
              <a:rPr kumimoji="0" lang="en-US" altLang="zh-CN" sz="1800">
                <a:solidFill>
                  <a:schemeClr val="accent2"/>
                </a:solidFill>
              </a:rPr>
              <a:t>, 183518 (2007).</a:t>
            </a:r>
            <a:r>
              <a:rPr kumimoji="0" lang="en-US" altLang="zh-CN" sz="1800"/>
              <a:t> </a:t>
            </a:r>
          </a:p>
          <a:p>
            <a:r>
              <a:rPr kumimoji="0" lang="en-US" altLang="zh-CN" sz="1800"/>
              <a:t>See also, S.A. Cummer, et. al, Physical Review Letters, </a:t>
            </a:r>
            <a:r>
              <a:rPr kumimoji="0" lang="en-US" altLang="zh-CN" sz="1800" b="1"/>
              <a:t>100</a:t>
            </a:r>
            <a:r>
              <a:rPr kumimoji="0" lang="en-US" altLang="zh-CN" sz="1800"/>
              <a:t>, 024301 (2008);</a:t>
            </a:r>
          </a:p>
          <a:p>
            <a:r>
              <a:rPr kumimoji="0" lang="en-US" altLang="zh-CN" sz="1800"/>
              <a:t>D.Torrent and J. Sánchez-Dehesa, New Journal of Physics </a:t>
            </a:r>
            <a:r>
              <a:rPr kumimoji="0" lang="en-US" altLang="zh-CN" sz="1800" b="1"/>
              <a:t>10</a:t>
            </a:r>
            <a:r>
              <a:rPr kumimoji="0" lang="en-US" altLang="zh-CN" sz="1800"/>
              <a:t> 023004 (2008).</a:t>
            </a:r>
          </a:p>
        </p:txBody>
      </p:sp>
      <p:graphicFrame>
        <p:nvGraphicFramePr>
          <p:cNvPr id="692228" name="Object 11"/>
          <p:cNvGraphicFramePr>
            <a:graphicFrameLocks noChangeAspect="1"/>
          </p:cNvGraphicFramePr>
          <p:nvPr/>
        </p:nvGraphicFramePr>
        <p:xfrm>
          <a:off x="228600" y="2133600"/>
          <a:ext cx="7772400" cy="974725"/>
        </p:xfrm>
        <a:graphic>
          <a:graphicData uri="http://schemas.openxmlformats.org/presentationml/2006/ole">
            <mc:AlternateContent xmlns:mc="http://schemas.openxmlformats.org/markup-compatibility/2006">
              <mc:Choice xmlns:v="urn:schemas-microsoft-com:vml" Requires="v">
                <p:oleObj spid="_x0000_s22538" name="Equation" r:id="rId4" imgW="3543120" imgH="444240" progId="Equation.DSMT4">
                  <p:embed/>
                </p:oleObj>
              </mc:Choice>
              <mc:Fallback>
                <p:oleObj name="Equation" r:id="rId4" imgW="3543120" imgH="44424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133600"/>
                        <a:ext cx="7772400" cy="974725"/>
                      </a:xfrm>
                      <a:prstGeom prst="rect">
                        <a:avLst/>
                      </a:prstGeom>
                      <a:solidFill>
                        <a:srgbClr val="FFFF00"/>
                      </a:solidFill>
                      <a:ln w="9525">
                        <a:solidFill>
                          <a:srgbClr val="0033CC"/>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692229" name="Object 13"/>
          <p:cNvGraphicFramePr>
            <a:graphicFrameLocks noChangeAspect="1"/>
          </p:cNvGraphicFramePr>
          <p:nvPr/>
        </p:nvGraphicFramePr>
        <p:xfrm>
          <a:off x="304800" y="1295400"/>
          <a:ext cx="6172200" cy="555625"/>
        </p:xfrm>
        <a:graphic>
          <a:graphicData uri="http://schemas.openxmlformats.org/presentationml/2006/ole">
            <mc:AlternateContent xmlns:mc="http://schemas.openxmlformats.org/markup-compatibility/2006">
              <mc:Choice xmlns:v="urn:schemas-microsoft-com:vml" Requires="v">
                <p:oleObj spid="_x0000_s22539" name="Equation" r:id="rId6" imgW="2044440" imgH="203040" progId="Equation.DSMT4">
                  <p:embed/>
                </p:oleObj>
              </mc:Choice>
              <mc:Fallback>
                <p:oleObj name="Equation" r:id="rId6" imgW="2044440" imgH="20304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4800" y="1295400"/>
                        <a:ext cx="6172200" cy="555625"/>
                      </a:xfrm>
                      <a:prstGeom prst="rect">
                        <a:avLst/>
                      </a:prstGeom>
                      <a:solidFill>
                        <a:srgbClr val="CCFF99"/>
                      </a:solidFill>
                      <a:ln w="9525">
                        <a:solidFill>
                          <a:srgbClr val="CC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69223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6313" y="3219450"/>
            <a:ext cx="4357687" cy="363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92338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 make it practical</a:t>
            </a:r>
            <a:endParaRPr lang="en-US" dirty="0"/>
          </a:p>
        </p:txBody>
      </p:sp>
      <p:sp>
        <p:nvSpPr>
          <p:cNvPr id="3" name="Content Placeholder 2"/>
          <p:cNvSpPr>
            <a:spLocks noGrp="1"/>
          </p:cNvSpPr>
          <p:nvPr>
            <p:ph idx="1"/>
          </p:nvPr>
        </p:nvSpPr>
        <p:spPr/>
        <p:txBody>
          <a:bodyPr/>
          <a:lstStyle/>
          <a:p>
            <a:r>
              <a:rPr lang="en-US" dirty="0" smtClean="0"/>
              <a:t>Settle for something less</a:t>
            </a:r>
          </a:p>
          <a:p>
            <a:pPr lvl="1"/>
            <a:r>
              <a:rPr lang="en-US" dirty="0" smtClean="0"/>
              <a:t>Approximate cloaks* (bigger band width)</a:t>
            </a:r>
          </a:p>
          <a:p>
            <a:pPr lvl="1"/>
            <a:r>
              <a:rPr lang="en-US" dirty="0" smtClean="0"/>
              <a:t>Ray optics (?)</a:t>
            </a:r>
          </a:p>
          <a:p>
            <a:r>
              <a:rPr lang="en-US" dirty="0" smtClean="0"/>
              <a:t>For EM wave: Use dielectrics (possible, I think)</a:t>
            </a:r>
          </a:p>
          <a:p>
            <a:r>
              <a:rPr lang="en-US" dirty="0" smtClean="0"/>
              <a:t>Use combination of strategies (e.g. passive/active)</a:t>
            </a:r>
          </a:p>
          <a:p>
            <a:pPr marL="0" indent="0">
              <a:buNone/>
            </a:pPr>
            <a:endParaRPr lang="en-US" dirty="0"/>
          </a:p>
        </p:txBody>
      </p:sp>
      <p:sp>
        <p:nvSpPr>
          <p:cNvPr id="4" name="TextBox 3"/>
          <p:cNvSpPr txBox="1"/>
          <p:nvPr/>
        </p:nvSpPr>
        <p:spPr>
          <a:xfrm>
            <a:off x="141514" y="5319801"/>
            <a:ext cx="8839200" cy="1200329"/>
          </a:xfrm>
          <a:prstGeom prst="rect">
            <a:avLst/>
          </a:prstGeom>
          <a:solidFill>
            <a:srgbClr val="FFFF00"/>
          </a:solidFill>
        </p:spPr>
        <p:txBody>
          <a:bodyPr wrap="square" rtlCol="0">
            <a:spAutoFit/>
          </a:bodyPr>
          <a:lstStyle/>
          <a:p>
            <a:r>
              <a:rPr lang="en-US" sz="2400" dirty="0" smtClean="0"/>
              <a:t>* For “blowing up a point/line” cloaks:  </a:t>
            </a:r>
            <a:r>
              <a:rPr lang="en-US" sz="2400" dirty="0" smtClean="0">
                <a:solidFill>
                  <a:srgbClr val="FF0000"/>
                </a:solidFill>
              </a:rPr>
              <a:t>Zero </a:t>
            </a:r>
            <a:r>
              <a:rPr lang="en-US" sz="2400" dirty="0" err="1" smtClean="0">
                <a:solidFill>
                  <a:srgbClr val="FF0000"/>
                </a:solidFill>
              </a:rPr>
              <a:t>bandwith</a:t>
            </a:r>
            <a:r>
              <a:rPr lang="en-US" sz="2400" dirty="0" smtClean="0">
                <a:solidFill>
                  <a:srgbClr val="FF0000"/>
                </a:solidFill>
              </a:rPr>
              <a:t> </a:t>
            </a:r>
            <a:r>
              <a:rPr lang="en-US" sz="2400" dirty="0" smtClean="0">
                <a:solidFill>
                  <a:srgbClr val="FF0000"/>
                </a:solidFill>
              </a:rPr>
              <a:t>if we want zero cross section</a:t>
            </a:r>
          </a:p>
          <a:p>
            <a:r>
              <a:rPr lang="en-US" sz="2400" dirty="0"/>
              <a:t>(see </a:t>
            </a:r>
            <a:r>
              <a:rPr lang="en-US" sz="2400" dirty="0" smtClean="0"/>
              <a:t>e.g. PRB  </a:t>
            </a:r>
            <a:r>
              <a:rPr lang="en-US" sz="2400" b="1" dirty="0" smtClean="0"/>
              <a:t>76   </a:t>
            </a:r>
            <a:r>
              <a:rPr lang="en-US" sz="2400" dirty="0" smtClean="0"/>
              <a:t>241104 (2007))</a:t>
            </a:r>
            <a:endParaRPr lang="en-US" sz="24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400" y="5919966"/>
            <a:ext cx="1219200" cy="77152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18785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Invisibility : fact or fiction ?</a:t>
            </a:r>
            <a:endParaRPr lang="en-US" dirty="0"/>
          </a:p>
        </p:txBody>
      </p:sp>
      <p:sp>
        <p:nvSpPr>
          <p:cNvPr id="3" name="Content Placeholder 2"/>
          <p:cNvSpPr>
            <a:spLocks noGrp="1"/>
          </p:cNvSpPr>
          <p:nvPr>
            <p:ph idx="1"/>
          </p:nvPr>
        </p:nvSpPr>
        <p:spPr>
          <a:xfrm>
            <a:off x="381000" y="1447800"/>
            <a:ext cx="8305800" cy="2743200"/>
          </a:xfrm>
        </p:spPr>
        <p:txBody>
          <a:bodyPr>
            <a:normAutofit/>
          </a:bodyPr>
          <a:lstStyle/>
          <a:p>
            <a:r>
              <a:rPr lang="en-US" sz="3600" dirty="0" smtClean="0"/>
              <a:t>We still have a long way to go to become a Harry Porter</a:t>
            </a:r>
          </a:p>
          <a:p>
            <a:r>
              <a:rPr lang="en-US" sz="3600" dirty="0" smtClean="0"/>
              <a:t>But look at what an octopus can do :</a:t>
            </a:r>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6533" y="3733800"/>
            <a:ext cx="3917467" cy="3137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4339883"/>
            <a:ext cx="5105400" cy="2554545"/>
          </a:xfrm>
          <a:prstGeom prst="rect">
            <a:avLst/>
          </a:prstGeom>
          <a:solidFill>
            <a:schemeClr val="accent2"/>
          </a:solidFill>
        </p:spPr>
        <p:txBody>
          <a:bodyPr wrap="square">
            <a:spAutoFit/>
          </a:bodyPr>
          <a:lstStyle/>
          <a:p>
            <a:r>
              <a:rPr lang="en-US" sz="3200" dirty="0">
                <a:solidFill>
                  <a:schemeClr val="bg1"/>
                </a:solidFill>
              </a:rPr>
              <a:t>They have a small brain, very limited materials to use, and no nanotechnology… </a:t>
            </a:r>
            <a:endParaRPr lang="en-US" sz="3200" dirty="0" smtClean="0">
              <a:solidFill>
                <a:schemeClr val="bg1"/>
              </a:solidFill>
            </a:endParaRPr>
          </a:p>
          <a:p>
            <a:r>
              <a:rPr lang="en-US" sz="3200" dirty="0" smtClean="0">
                <a:solidFill>
                  <a:schemeClr val="bg1"/>
                </a:solidFill>
              </a:rPr>
              <a:t>We </a:t>
            </a:r>
            <a:r>
              <a:rPr lang="en-US" sz="3200" dirty="0">
                <a:solidFill>
                  <a:schemeClr val="bg1"/>
                </a:solidFill>
              </a:rPr>
              <a:t>should be able to do better</a:t>
            </a:r>
            <a:endParaRPr lang="en-US" sz="3200" dirty="0">
              <a:solidFill>
                <a:schemeClr val="bg1"/>
              </a:solidFill>
            </a:endParaRPr>
          </a:p>
        </p:txBody>
      </p:sp>
    </p:spTree>
    <p:extLst>
      <p:ext uri="{BB962C8B-B14F-4D97-AF65-F5344CB8AC3E}">
        <p14:creationId xmlns:p14="http://schemas.microsoft.com/office/powerpoint/2010/main" val="336094143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Rectangle 2"/>
          <p:cNvSpPr>
            <a:spLocks noGrp="1" noChangeArrowheads="1"/>
          </p:cNvSpPr>
          <p:nvPr>
            <p:ph type="title"/>
          </p:nvPr>
        </p:nvSpPr>
        <p:spPr>
          <a:xfrm>
            <a:off x="667764" y="37514"/>
            <a:ext cx="7772400" cy="1066800"/>
          </a:xfrm>
        </p:spPr>
        <p:txBody>
          <a:bodyPr/>
          <a:lstStyle/>
          <a:p>
            <a:r>
              <a:rPr lang="en-US" sz="6000" dirty="0"/>
              <a:t>Thank you</a:t>
            </a:r>
          </a:p>
        </p:txBody>
      </p:sp>
      <p:sp>
        <p:nvSpPr>
          <p:cNvPr id="673795" name="Rectangle 3"/>
          <p:cNvSpPr>
            <a:spLocks noGrp="1" noChangeArrowheads="1"/>
          </p:cNvSpPr>
          <p:nvPr>
            <p:ph type="body" idx="1"/>
          </p:nvPr>
        </p:nvSpPr>
        <p:spPr/>
        <p:txBody>
          <a:bodyPr/>
          <a:lstStyle/>
          <a:p>
            <a:endParaRPr lang="en-US"/>
          </a:p>
          <a:p>
            <a:pPr>
              <a:buFontTx/>
              <a:buNone/>
            </a:pPr>
            <a:endParaRPr lang="en-US" sz="9600"/>
          </a:p>
        </p:txBody>
      </p:sp>
      <p:pic>
        <p:nvPicPr>
          <p:cNvPr id="67380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2" y="4513983"/>
            <a:ext cx="3961228" cy="2344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6"/>
          <p:cNvSpPr txBox="1">
            <a:spLocks noChangeArrowheads="1"/>
          </p:cNvSpPr>
          <p:nvPr/>
        </p:nvSpPr>
        <p:spPr bwMode="auto">
          <a:xfrm>
            <a:off x="4419600" y="6273225"/>
            <a:ext cx="4495800" cy="584775"/>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3200" dirty="0">
                <a:solidFill>
                  <a:schemeClr val="bg1"/>
                </a:solidFill>
              </a:rPr>
              <a:t>Funding: </a:t>
            </a:r>
            <a:r>
              <a:rPr lang="en-US" sz="3200" dirty="0" smtClean="0">
                <a:solidFill>
                  <a:schemeClr val="bg1"/>
                </a:solidFill>
              </a:rPr>
              <a:t>Hong Kong  </a:t>
            </a:r>
            <a:r>
              <a:rPr lang="en-US" sz="3200" dirty="0">
                <a:solidFill>
                  <a:schemeClr val="bg1"/>
                </a:solidFill>
              </a:rPr>
              <a:t>RGC</a:t>
            </a:r>
          </a:p>
        </p:txBody>
      </p:sp>
      <p:sp>
        <p:nvSpPr>
          <p:cNvPr id="2" name="TextBox 1"/>
          <p:cNvSpPr txBox="1"/>
          <p:nvPr/>
        </p:nvSpPr>
        <p:spPr>
          <a:xfrm>
            <a:off x="246636" y="1066800"/>
            <a:ext cx="8345928" cy="3046988"/>
          </a:xfrm>
          <a:prstGeom prst="rect">
            <a:avLst/>
          </a:prstGeom>
          <a:noFill/>
        </p:spPr>
        <p:txBody>
          <a:bodyPr wrap="square" rtlCol="0">
            <a:spAutoFit/>
          </a:bodyPr>
          <a:lstStyle/>
          <a:p>
            <a:r>
              <a:rPr lang="en-US" sz="2400" dirty="0" smtClean="0"/>
              <a:t>Collaborators (invisibility)</a:t>
            </a:r>
          </a:p>
          <a:p>
            <a:r>
              <a:rPr lang="en-US" sz="2400" dirty="0" smtClean="0"/>
              <a:t>Kenyon </a:t>
            </a:r>
            <a:r>
              <a:rPr lang="en-US" sz="2400" dirty="0" smtClean="0"/>
              <a:t>Chen (now at </a:t>
            </a:r>
            <a:r>
              <a:rPr lang="en-US" sz="2400" dirty="0" err="1" smtClean="0"/>
              <a:t>SooChow</a:t>
            </a:r>
            <a:r>
              <a:rPr lang="en-US" sz="2400" dirty="0" smtClean="0"/>
              <a:t>)</a:t>
            </a:r>
          </a:p>
          <a:p>
            <a:r>
              <a:rPr lang="en-US" sz="2400" dirty="0" smtClean="0"/>
              <a:t>Z H Hang</a:t>
            </a:r>
          </a:p>
          <a:p>
            <a:r>
              <a:rPr lang="en-US" sz="2400" dirty="0" smtClean="0"/>
              <a:t>Y Lai  (now at </a:t>
            </a:r>
            <a:r>
              <a:rPr lang="en-US" sz="2400" dirty="0" err="1" smtClean="0"/>
              <a:t>SooChow</a:t>
            </a:r>
            <a:r>
              <a:rPr lang="en-US" sz="2400" dirty="0" smtClean="0"/>
              <a:t>)</a:t>
            </a:r>
          </a:p>
          <a:p>
            <a:r>
              <a:rPr lang="en-US" sz="2400" dirty="0" smtClean="0"/>
              <a:t>ZQ Zhang</a:t>
            </a:r>
          </a:p>
          <a:p>
            <a:r>
              <a:rPr lang="en-US" sz="2400" dirty="0"/>
              <a:t>HH </a:t>
            </a:r>
            <a:r>
              <a:rPr lang="en-US" sz="2400" dirty="0" err="1"/>
              <a:t>Zheng</a:t>
            </a:r>
            <a:r>
              <a:rPr lang="en-US" sz="2400" dirty="0"/>
              <a:t> </a:t>
            </a:r>
            <a:r>
              <a:rPr lang="en-US" sz="2400" dirty="0" smtClean="0"/>
              <a:t>(now at UIUC)</a:t>
            </a:r>
          </a:p>
          <a:p>
            <a:r>
              <a:rPr lang="en-US" sz="2400" dirty="0" smtClean="0"/>
              <a:t>FM Liu</a:t>
            </a:r>
            <a:endParaRPr lang="en-US" sz="2400" dirty="0"/>
          </a:p>
          <a:p>
            <a:r>
              <a:rPr lang="en-US" sz="2400" dirty="0" smtClean="0"/>
              <a:t>External Collaborations (</a:t>
            </a:r>
            <a:r>
              <a:rPr lang="en-US" sz="2400" dirty="0" err="1" smtClean="0"/>
              <a:t>Fudan</a:t>
            </a:r>
            <a:r>
              <a:rPr lang="en-US" sz="2400" dirty="0" smtClean="0"/>
              <a:t>, Nanjing, </a:t>
            </a:r>
            <a:r>
              <a:rPr lang="en-US" sz="2400" dirty="0" err="1" smtClean="0"/>
              <a:t>SunYatSun</a:t>
            </a:r>
            <a:r>
              <a:rPr lang="en-US" sz="2400" dirty="0" smtClean="0"/>
              <a:t>, CAS)</a:t>
            </a:r>
            <a:endParaRPr lang="en-US" sz="2400" dirty="0"/>
          </a:p>
        </p:txBody>
      </p:sp>
    </p:spTree>
    <p:extLst>
      <p:ext uri="{BB962C8B-B14F-4D97-AF65-F5344CB8AC3E}">
        <p14:creationId xmlns:p14="http://schemas.microsoft.com/office/powerpoint/2010/main" val="337535425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Issues</a:t>
            </a:r>
            <a:endParaRPr lang="en-US" dirty="0"/>
          </a:p>
        </p:txBody>
      </p:sp>
      <p:sp>
        <p:nvSpPr>
          <p:cNvPr id="8" name="Content Placeholder 7"/>
          <p:cNvSpPr>
            <a:spLocks noGrp="1"/>
          </p:cNvSpPr>
          <p:nvPr>
            <p:ph idx="1"/>
          </p:nvPr>
        </p:nvSpPr>
        <p:spPr/>
        <p:txBody>
          <a:bodyPr>
            <a:normAutofit fontScale="62500" lnSpcReduction="20000"/>
          </a:bodyPr>
          <a:lstStyle/>
          <a:p>
            <a:r>
              <a:rPr lang="en-US" dirty="0" smtClean="0"/>
              <a:t>1.   </a:t>
            </a:r>
            <a:r>
              <a:rPr lang="en-US" i="1" dirty="0" smtClean="0"/>
              <a:t>Spectral bandwidth</a:t>
            </a:r>
            <a:r>
              <a:rPr lang="en-US" dirty="0" smtClean="0"/>
              <a:t>: Is it possible to achieve a wide bandwidth with resonant systems for realistic cloaking?</a:t>
            </a:r>
          </a:p>
          <a:p>
            <a:r>
              <a:rPr lang="en-US" dirty="0" smtClean="0"/>
              <a:t>2.   </a:t>
            </a:r>
            <a:r>
              <a:rPr lang="en-US" i="1" dirty="0" smtClean="0"/>
              <a:t>Losses</a:t>
            </a:r>
            <a:r>
              <a:rPr lang="en-US" dirty="0" smtClean="0"/>
              <a:t>: </a:t>
            </a:r>
            <a:r>
              <a:rPr lang="en-US" dirty="0" err="1" smtClean="0"/>
              <a:t>Metamaterial</a:t>
            </a:r>
            <a:r>
              <a:rPr lang="en-US" dirty="0" smtClean="0"/>
              <a:t> cloaks usually use metallic elements. Is loss detrimental to the cloak performance and can it be overcome? </a:t>
            </a:r>
          </a:p>
          <a:p>
            <a:r>
              <a:rPr lang="en-US" dirty="0" smtClean="0"/>
              <a:t>3.   </a:t>
            </a:r>
            <a:r>
              <a:rPr lang="en-US" i="1" dirty="0" smtClean="0"/>
              <a:t>Ostrich effect</a:t>
            </a:r>
            <a:r>
              <a:rPr lang="en-US" dirty="0" smtClean="0"/>
              <a:t>: Is cloaking of the cloaking system essential for cloaking? For example, dielectric systems for cloaking can be broad-bandwidth, but the cloaking system itself is not cloaked. </a:t>
            </a:r>
          </a:p>
          <a:p>
            <a:r>
              <a:rPr lang="en-US" dirty="0" smtClean="0"/>
              <a:t>4.   </a:t>
            </a:r>
            <a:r>
              <a:rPr lang="en-US" i="1" dirty="0" smtClean="0"/>
              <a:t>Camouflage vs. invisibility</a:t>
            </a:r>
            <a:r>
              <a:rPr lang="en-US" dirty="0" smtClean="0"/>
              <a:t>: Is it better to aim for deception than invisibility (</a:t>
            </a:r>
            <a:r>
              <a:rPr lang="en-US" dirty="0" err="1" smtClean="0"/>
              <a:t>e.g</a:t>
            </a:r>
            <a:r>
              <a:rPr lang="en-US" dirty="0" smtClean="0"/>
              <a:t> misleading information with regard to size, speed or direction of motion)?</a:t>
            </a:r>
          </a:p>
          <a:p>
            <a:r>
              <a:rPr lang="en-US" dirty="0" smtClean="0"/>
              <a:t>5.   </a:t>
            </a:r>
            <a:r>
              <a:rPr lang="en-US" i="1" dirty="0" smtClean="0"/>
              <a:t>High tech</a:t>
            </a:r>
            <a:r>
              <a:rPr lang="en-US" dirty="0" smtClean="0"/>
              <a:t>: What new technologies will still need to be developed to enable realistic cloaking?</a:t>
            </a:r>
          </a:p>
          <a:p>
            <a:r>
              <a:rPr lang="en-US" dirty="0" smtClean="0"/>
              <a:t>6.   </a:t>
            </a:r>
            <a:r>
              <a:rPr lang="en-US" i="1" dirty="0" smtClean="0"/>
              <a:t>Beyond electromagnetic cloaking</a:t>
            </a:r>
            <a:r>
              <a:rPr lang="en-US" dirty="0" smtClean="0"/>
              <a:t>: Is cloaking more realistic for other types of waves rather than electromagnetic, e.g. acoustic, or elastic, or </a:t>
            </a:r>
            <a:r>
              <a:rPr lang="en-US" dirty="0" err="1" smtClean="0"/>
              <a:t>plasmonic</a:t>
            </a:r>
            <a:r>
              <a:rPr lang="en-US" dirty="0" smtClean="0"/>
              <a:t>?</a:t>
            </a:r>
          </a:p>
          <a:p>
            <a:r>
              <a:rPr lang="en-US" dirty="0" smtClean="0"/>
              <a:t> </a:t>
            </a:r>
          </a:p>
          <a:p>
            <a:endParaRPr lang="en-US" dirty="0"/>
          </a:p>
        </p:txBody>
      </p:sp>
    </p:spTree>
    <p:extLst>
      <p:ext uri="{BB962C8B-B14F-4D97-AF65-F5344CB8AC3E}">
        <p14:creationId xmlns:p14="http://schemas.microsoft.com/office/powerpoint/2010/main" val="12721815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8" name="TextBox 3"/>
          <p:cNvSpPr txBox="1">
            <a:spLocks noChangeArrowheads="1"/>
          </p:cNvSpPr>
          <p:nvPr/>
        </p:nvSpPr>
        <p:spPr bwMode="auto">
          <a:xfrm>
            <a:off x="576943" y="99926"/>
            <a:ext cx="6204857" cy="461665"/>
          </a:xfrm>
          <a:prstGeom prst="rect">
            <a:avLst/>
          </a:prstGeom>
          <a:solidFill>
            <a:srgbClr val="FFFF00"/>
          </a:solidFill>
          <a:ln>
            <a:noFill/>
          </a:ln>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kumimoji="0" lang="en-US" b="1" dirty="0" smtClean="0">
                <a:solidFill>
                  <a:srgbClr val="FF0000"/>
                </a:solidFill>
                <a:latin typeface="Calibri" pitchFamily="34" charset="0"/>
                <a:cs typeface="Arial" pitchFamily="34" charset="0"/>
              </a:rPr>
              <a:t>Photonic Crystal really behave like</a:t>
            </a:r>
            <a:r>
              <a:rPr kumimoji="0" lang="en-US" b="1" i="1" dirty="0" smtClean="0">
                <a:solidFill>
                  <a:srgbClr val="FF0000"/>
                </a:solidFill>
                <a:latin typeface="Calibri" pitchFamily="34" charset="0"/>
                <a:cs typeface="Arial" pitchFamily="34" charset="0"/>
              </a:rPr>
              <a:t> </a:t>
            </a:r>
            <a:r>
              <a:rPr lang="el-GR" altLang="zh-CN" dirty="0">
                <a:ea typeface="宋体" pitchFamily="2" charset="-122"/>
                <a:cs typeface="Times New Roman" pitchFamily="18" charset="0"/>
              </a:rPr>
              <a:t>ε</a:t>
            </a:r>
            <a:r>
              <a:rPr lang="en-US" altLang="zh-CN" dirty="0">
                <a:ea typeface="宋体" pitchFamily="2" charset="-122"/>
              </a:rPr>
              <a:t>= µ=0</a:t>
            </a:r>
            <a:endParaRPr kumimoji="0" lang="en-US" b="1" baseline="-25000" dirty="0">
              <a:solidFill>
                <a:srgbClr val="FF0000"/>
              </a:solidFill>
              <a:latin typeface="Calibri" pitchFamily="34" charset="0"/>
              <a:cs typeface="Arial" pitchFamily="34" charset="0"/>
            </a:endParaRPr>
          </a:p>
        </p:txBody>
      </p:sp>
      <p:grpSp>
        <p:nvGrpSpPr>
          <p:cNvPr id="644099" name="Group 45"/>
          <p:cNvGrpSpPr>
            <a:grpSpLocks/>
          </p:cNvGrpSpPr>
          <p:nvPr/>
        </p:nvGrpSpPr>
        <p:grpSpPr bwMode="auto">
          <a:xfrm>
            <a:off x="381000" y="685800"/>
            <a:ext cx="3429000" cy="1828800"/>
            <a:chOff x="762000" y="609600"/>
            <a:chExt cx="3429000" cy="1828800"/>
          </a:xfrm>
        </p:grpSpPr>
        <p:sp>
          <p:nvSpPr>
            <p:cNvPr id="5" name="Rectangle 4"/>
            <p:cNvSpPr/>
            <p:nvPr/>
          </p:nvSpPr>
          <p:spPr>
            <a:xfrm>
              <a:off x="762000" y="609600"/>
              <a:ext cx="3429000" cy="1828800"/>
            </a:xfrm>
            <a:prstGeom prst="rect">
              <a:avLst/>
            </a:prstGeom>
            <a:solidFill>
              <a:schemeClr val="accent3">
                <a:lumMod val="40000"/>
                <a:lumOff val="60000"/>
              </a:schemeClr>
            </a:solidFill>
          </p:spPr>
          <p:style>
            <a:lnRef idx="1">
              <a:schemeClr val="accent3"/>
            </a:lnRef>
            <a:fillRef idx="2">
              <a:schemeClr val="accent3"/>
            </a:fillRef>
            <a:effectRef idx="1">
              <a:schemeClr val="accent3"/>
            </a:effectRef>
            <a:fontRef idx="minor">
              <a:schemeClr val="dk1"/>
            </a:fontRef>
          </p:style>
          <p:txBody>
            <a:bodyPr anchor="ctr"/>
            <a:lstStyle/>
            <a:p>
              <a:pPr algn="ctr"/>
              <a:endParaRPr kumimoji="0" lang="en-US" sz="1800">
                <a:solidFill>
                  <a:srgbClr val="000000"/>
                </a:solidFill>
                <a:latin typeface="Calibri" pitchFamily="34" charset="0"/>
                <a:ea typeface="新細明體" pitchFamily="18" charset="-120"/>
                <a:cs typeface="Arial" pitchFamily="34" charset="0"/>
              </a:endParaRPr>
            </a:p>
          </p:txBody>
        </p:sp>
        <p:sp>
          <p:nvSpPr>
            <p:cNvPr id="6" name="Rectangle 5"/>
            <p:cNvSpPr/>
            <p:nvPr/>
          </p:nvSpPr>
          <p:spPr>
            <a:xfrm>
              <a:off x="1447800" y="609600"/>
              <a:ext cx="2057400" cy="182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0" lang="en-US" sz="1800">
                <a:solidFill>
                  <a:srgbClr val="FFFFFF"/>
                </a:solidFill>
                <a:latin typeface="Calibri" pitchFamily="34" charset="0"/>
                <a:ea typeface="新細明體" pitchFamily="18" charset="-120"/>
                <a:cs typeface="Arial" pitchFamily="34" charset="0"/>
              </a:endParaRPr>
            </a:p>
          </p:txBody>
        </p:sp>
        <p:sp>
          <p:nvSpPr>
            <p:cNvPr id="7" name="Rectangle 6"/>
            <p:cNvSpPr/>
            <p:nvPr/>
          </p:nvSpPr>
          <p:spPr>
            <a:xfrm>
              <a:off x="2057400" y="1066800"/>
              <a:ext cx="762000" cy="762000"/>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0" lang="en-US" sz="1800">
                <a:solidFill>
                  <a:srgbClr val="FFFFFF"/>
                </a:solidFill>
                <a:latin typeface="Calibri" pitchFamily="34" charset="0"/>
                <a:ea typeface="新細明體" pitchFamily="18" charset="-120"/>
                <a:cs typeface="Arial" pitchFamily="34" charset="0"/>
              </a:endParaRPr>
            </a:p>
          </p:txBody>
        </p:sp>
        <p:sp>
          <p:nvSpPr>
            <p:cNvPr id="8" name="Rectangle 7"/>
            <p:cNvSpPr/>
            <p:nvPr/>
          </p:nvSpPr>
          <p:spPr>
            <a:xfrm>
              <a:off x="2209800" y="1219200"/>
              <a:ext cx="457200" cy="45720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endParaRPr kumimoji="0" lang="en-US" sz="1800">
                <a:solidFill>
                  <a:srgbClr val="FFFFFF"/>
                </a:solidFill>
                <a:latin typeface="Calibri" pitchFamily="34" charset="0"/>
                <a:ea typeface="新細明體" pitchFamily="18" charset="-120"/>
                <a:cs typeface="Arial" pitchFamily="34" charset="0"/>
              </a:endParaRPr>
            </a:p>
          </p:txBody>
        </p:sp>
        <p:cxnSp>
          <p:nvCxnSpPr>
            <p:cNvPr id="10" name="Straight Connector 9"/>
            <p:cNvCxnSpPr/>
            <p:nvPr/>
          </p:nvCxnSpPr>
          <p:spPr>
            <a:xfrm rot="5400000">
              <a:off x="1752600" y="2133600"/>
              <a:ext cx="609600" cy="0"/>
            </a:xfrm>
            <a:prstGeom prst="line">
              <a:avLst/>
            </a:prstGeom>
            <a:ln w="9525"/>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rot="5400000">
              <a:off x="2514600" y="2133600"/>
              <a:ext cx="609600" cy="0"/>
            </a:xfrm>
            <a:prstGeom prst="line">
              <a:avLst/>
            </a:prstGeom>
            <a:ln w="9525"/>
          </p:spPr>
          <p:style>
            <a:lnRef idx="2">
              <a:schemeClr val="dk1"/>
            </a:lnRef>
            <a:fillRef idx="0">
              <a:schemeClr val="dk1"/>
            </a:fillRef>
            <a:effectRef idx="1">
              <a:schemeClr val="dk1"/>
            </a:effectRef>
            <a:fontRef idx="minor">
              <a:schemeClr val="tx1"/>
            </a:fontRef>
          </p:style>
        </p:cxnSp>
        <p:sp>
          <p:nvSpPr>
            <p:cNvPr id="644106" name="TextBox 14"/>
            <p:cNvSpPr txBox="1">
              <a:spLocks noChangeArrowheads="1"/>
            </p:cNvSpPr>
            <p:nvPr/>
          </p:nvSpPr>
          <p:spPr bwMode="auto">
            <a:xfrm>
              <a:off x="1981200" y="762000"/>
              <a:ext cx="9906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kumimoji="0" lang="en-US" sz="1200" b="1" i="1">
                  <a:latin typeface="Calibri" pitchFamily="34" charset="0"/>
                  <a:cs typeface="Arial" pitchFamily="34" charset="0"/>
                </a:rPr>
                <a:t>n=0 medium</a:t>
              </a:r>
            </a:p>
          </p:txBody>
        </p:sp>
        <p:cxnSp>
          <p:nvCxnSpPr>
            <p:cNvPr id="17" name="Straight Connector 16"/>
            <p:cNvCxnSpPr/>
            <p:nvPr/>
          </p:nvCxnSpPr>
          <p:spPr>
            <a:xfrm>
              <a:off x="2667000" y="1219200"/>
              <a:ext cx="5334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18" name="Straight Connector 17"/>
            <p:cNvCxnSpPr/>
            <p:nvPr/>
          </p:nvCxnSpPr>
          <p:spPr>
            <a:xfrm>
              <a:off x="2667000" y="1676400"/>
              <a:ext cx="533400"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22" name="Straight Arrow Connector 21"/>
            <p:cNvCxnSpPr/>
            <p:nvPr/>
          </p:nvCxnSpPr>
          <p:spPr>
            <a:xfrm rot="5400000">
              <a:off x="2743201" y="1447800"/>
              <a:ext cx="457200" cy="3175"/>
            </a:xfrm>
            <a:prstGeom prst="straightConnector1">
              <a:avLst/>
            </a:prstGeom>
            <a:ln>
              <a:headEnd type="arrow"/>
              <a:tailEnd type="arrow"/>
            </a:ln>
          </p:spPr>
          <p:style>
            <a:lnRef idx="1">
              <a:schemeClr val="accent2"/>
            </a:lnRef>
            <a:fillRef idx="0">
              <a:schemeClr val="accent2"/>
            </a:fillRef>
            <a:effectRef idx="0">
              <a:schemeClr val="accent2"/>
            </a:effectRef>
            <a:fontRef idx="minor">
              <a:schemeClr val="tx1"/>
            </a:fontRef>
          </p:style>
        </p:cxnSp>
        <p:sp>
          <p:nvSpPr>
            <p:cNvPr id="644110" name="TextBox 22"/>
            <p:cNvSpPr txBox="1">
              <a:spLocks noChangeArrowheads="1"/>
            </p:cNvSpPr>
            <p:nvPr/>
          </p:nvSpPr>
          <p:spPr bwMode="auto">
            <a:xfrm>
              <a:off x="3124200" y="1295400"/>
              <a:ext cx="228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kumimoji="0" lang="en-US" sz="1400" b="1" i="1">
                  <a:solidFill>
                    <a:schemeClr val="accent2"/>
                  </a:solidFill>
                  <a:latin typeface="Calibri" pitchFamily="34" charset="0"/>
                  <a:cs typeface="Arial" pitchFamily="34" charset="0"/>
                </a:rPr>
                <a:t>d</a:t>
              </a:r>
            </a:p>
          </p:txBody>
        </p:sp>
        <p:cxnSp>
          <p:nvCxnSpPr>
            <p:cNvPr id="27" name="Straight Arrow Connector 26"/>
            <p:cNvCxnSpPr/>
            <p:nvPr/>
          </p:nvCxnSpPr>
          <p:spPr>
            <a:xfrm>
              <a:off x="2057400" y="2286000"/>
              <a:ext cx="762000" cy="1588"/>
            </a:xfrm>
            <a:prstGeom prst="straightConnector1">
              <a:avLst/>
            </a:prstGeom>
            <a:ln w="6350">
              <a:headEnd type="arrow"/>
              <a:tailEnd type="arrow"/>
            </a:ln>
          </p:spPr>
          <p:style>
            <a:lnRef idx="2">
              <a:schemeClr val="dk1"/>
            </a:lnRef>
            <a:fillRef idx="0">
              <a:schemeClr val="dk1"/>
            </a:fillRef>
            <a:effectRef idx="1">
              <a:schemeClr val="dk1"/>
            </a:effectRef>
            <a:fontRef idx="minor">
              <a:schemeClr val="tx1"/>
            </a:fontRef>
          </p:style>
        </p:cxnSp>
        <p:sp>
          <p:nvSpPr>
            <p:cNvPr id="644112" name="TextBox 27"/>
            <p:cNvSpPr txBox="1">
              <a:spLocks noChangeArrowheads="1"/>
            </p:cNvSpPr>
            <p:nvPr/>
          </p:nvSpPr>
          <p:spPr bwMode="auto">
            <a:xfrm>
              <a:off x="2286000" y="1981200"/>
              <a:ext cx="381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kumimoji="0" lang="en-US" sz="1800" i="1">
                  <a:latin typeface="Calibri" pitchFamily="34" charset="0"/>
                  <a:cs typeface="Arial" pitchFamily="34" charset="0"/>
                </a:rPr>
                <a:t>L</a:t>
              </a:r>
            </a:p>
          </p:txBody>
        </p:sp>
        <p:sp>
          <p:nvSpPr>
            <p:cNvPr id="644113" name="TextBox 28"/>
            <p:cNvSpPr txBox="1">
              <a:spLocks noChangeArrowheads="1"/>
            </p:cNvSpPr>
            <p:nvPr/>
          </p:nvSpPr>
          <p:spPr bwMode="auto">
            <a:xfrm>
              <a:off x="3657600" y="1295400"/>
              <a:ext cx="533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kumimoji="0" lang="en-US" sz="1200" b="1" i="1">
                  <a:latin typeface="Calibri" pitchFamily="34" charset="0"/>
                  <a:cs typeface="Arial" pitchFamily="34" charset="0"/>
                </a:rPr>
                <a:t>air</a:t>
              </a:r>
            </a:p>
          </p:txBody>
        </p:sp>
        <p:sp>
          <p:nvSpPr>
            <p:cNvPr id="644114" name="TextBox 29"/>
            <p:cNvSpPr txBox="1">
              <a:spLocks noChangeArrowheads="1"/>
            </p:cNvSpPr>
            <p:nvPr/>
          </p:nvSpPr>
          <p:spPr bwMode="auto">
            <a:xfrm>
              <a:off x="990600" y="1371600"/>
              <a:ext cx="5334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kumimoji="0" lang="en-US" sz="1200" b="1" i="1">
                  <a:latin typeface="Calibri" pitchFamily="34" charset="0"/>
                  <a:cs typeface="Arial" pitchFamily="34" charset="0"/>
                </a:rPr>
                <a:t>air</a:t>
              </a:r>
            </a:p>
          </p:txBody>
        </p:sp>
        <p:cxnSp>
          <p:nvCxnSpPr>
            <p:cNvPr id="32" name="Straight Arrow Connector 31"/>
            <p:cNvCxnSpPr/>
            <p:nvPr/>
          </p:nvCxnSpPr>
          <p:spPr>
            <a:xfrm>
              <a:off x="762000" y="762000"/>
              <a:ext cx="228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762000" y="914400"/>
              <a:ext cx="228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762000" y="1066800"/>
              <a:ext cx="228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762000" y="1219200"/>
              <a:ext cx="228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762000" y="1371600"/>
              <a:ext cx="228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762000" y="1524000"/>
              <a:ext cx="228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762000" y="1676400"/>
              <a:ext cx="228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762000" y="1828800"/>
              <a:ext cx="228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762000" y="1981200"/>
              <a:ext cx="228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762000" y="2133600"/>
              <a:ext cx="228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762000" y="2286000"/>
              <a:ext cx="228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644126" name="Group 49"/>
          <p:cNvGrpSpPr>
            <a:grpSpLocks/>
          </p:cNvGrpSpPr>
          <p:nvPr/>
        </p:nvGrpSpPr>
        <p:grpSpPr bwMode="auto">
          <a:xfrm>
            <a:off x="4648200" y="609600"/>
            <a:ext cx="3429000" cy="1920875"/>
            <a:chOff x="4715434" y="2653556"/>
            <a:chExt cx="3429001" cy="1920538"/>
          </a:xfrm>
        </p:grpSpPr>
        <p:pic>
          <p:nvPicPr>
            <p:cNvPr id="644127" name="Picture 3" descr="F:\Research\Zittebewegung\ep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469666" y="1899324"/>
              <a:ext cx="1920538" cy="3429001"/>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49" name="Rectangle 48"/>
            <p:cNvSpPr/>
            <p:nvPr/>
          </p:nvSpPr>
          <p:spPr>
            <a:xfrm>
              <a:off x="6221972" y="3429708"/>
              <a:ext cx="411162" cy="398392"/>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kumimoji="0" lang="en-US" sz="1800">
                <a:solidFill>
                  <a:srgbClr val="FFFFFF"/>
                </a:solidFill>
                <a:latin typeface="Calibri" pitchFamily="34" charset="0"/>
                <a:ea typeface="新細明體" pitchFamily="18" charset="-120"/>
                <a:cs typeface="Arial" pitchFamily="34" charset="0"/>
              </a:endParaRPr>
            </a:p>
          </p:txBody>
        </p:sp>
      </p:grpSp>
      <p:sp>
        <p:nvSpPr>
          <p:cNvPr id="644129" name="Rectangle 51"/>
          <p:cNvSpPr>
            <a:spLocks noChangeArrowheads="1"/>
          </p:cNvSpPr>
          <p:nvPr/>
        </p:nvSpPr>
        <p:spPr bwMode="auto">
          <a:xfrm>
            <a:off x="5638800" y="2590800"/>
            <a:ext cx="160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kumimoji="0" lang="en-US" sz="1200" b="1" i="1">
                <a:latin typeface="Calibri" pitchFamily="34" charset="0"/>
                <a:cs typeface="Arial" pitchFamily="34" charset="0"/>
              </a:rPr>
              <a:t>n</a:t>
            </a:r>
            <a:r>
              <a:rPr kumimoji="0" lang="en-US" sz="1200" b="1" i="1" baseline="-25000">
                <a:latin typeface="Calibri" pitchFamily="34" charset="0"/>
                <a:cs typeface="Arial" pitchFamily="34" charset="0"/>
              </a:rPr>
              <a:t>eff</a:t>
            </a:r>
            <a:r>
              <a:rPr kumimoji="0" lang="en-US" sz="1200" b="1">
                <a:latin typeface="Calibri" pitchFamily="34" charset="0"/>
                <a:cs typeface="Arial" pitchFamily="34" charset="0"/>
              </a:rPr>
              <a:t>=0 PhC with alumina rods</a:t>
            </a:r>
          </a:p>
        </p:txBody>
      </p:sp>
      <p:cxnSp>
        <p:nvCxnSpPr>
          <p:cNvPr id="54" name="Straight Arrow Connector 53"/>
          <p:cNvCxnSpPr>
            <a:stCxn id="644129" idx="0"/>
          </p:cNvCxnSpPr>
          <p:nvPr/>
        </p:nvCxnSpPr>
        <p:spPr>
          <a:xfrm rot="16200000" flipV="1">
            <a:off x="6229350" y="2381250"/>
            <a:ext cx="381000" cy="381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rot="16200000" flipH="1">
            <a:off x="5457826" y="1651000"/>
            <a:ext cx="203200" cy="3175"/>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644132" name="TextBox 59"/>
          <p:cNvSpPr txBox="1">
            <a:spLocks noChangeArrowheads="1"/>
          </p:cNvSpPr>
          <p:nvPr/>
        </p:nvSpPr>
        <p:spPr bwMode="auto">
          <a:xfrm>
            <a:off x="5257800" y="1524000"/>
            <a:ext cx="304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kumimoji="0" lang="en-US" sz="1200" b="1" i="1">
                <a:solidFill>
                  <a:schemeClr val="tx2"/>
                </a:solidFill>
                <a:latin typeface="Calibri" pitchFamily="34" charset="0"/>
                <a:cs typeface="Arial" pitchFamily="34" charset="0"/>
              </a:rPr>
              <a:t>a</a:t>
            </a:r>
          </a:p>
        </p:txBody>
      </p:sp>
      <p:graphicFrame>
        <p:nvGraphicFramePr>
          <p:cNvPr id="644133" name="Object 4"/>
          <p:cNvGraphicFramePr>
            <a:graphicFrameLocks noChangeAspect="1"/>
          </p:cNvGraphicFramePr>
          <p:nvPr/>
        </p:nvGraphicFramePr>
        <p:xfrm>
          <a:off x="0" y="3182938"/>
          <a:ext cx="5264150" cy="3675062"/>
        </p:xfrm>
        <a:graphic>
          <a:graphicData uri="http://schemas.openxmlformats.org/presentationml/2006/ole">
            <mc:AlternateContent xmlns:mc="http://schemas.openxmlformats.org/markup-compatibility/2006">
              <mc:Choice xmlns:v="urn:schemas-microsoft-com:vml" Requires="v">
                <p:oleObj spid="_x0000_s24579" name="Graph" r:id="rId4" imgW="4157280" imgH="2904120" progId="Origin50.Graph">
                  <p:embed/>
                </p:oleObj>
              </mc:Choice>
              <mc:Fallback>
                <p:oleObj name="Graph" r:id="rId4" imgW="4157280" imgH="2904120" progId="Origin50.Graph">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82938"/>
                        <a:ext cx="5264150" cy="3675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44134" name="TextBox 63"/>
          <p:cNvSpPr txBox="1">
            <a:spLocks noChangeArrowheads="1"/>
          </p:cNvSpPr>
          <p:nvPr/>
        </p:nvSpPr>
        <p:spPr bwMode="auto">
          <a:xfrm>
            <a:off x="2057400" y="4648200"/>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kumimoji="0" lang="en-US" sz="1800" i="1">
                <a:latin typeface="Calibri" pitchFamily="34" charset="0"/>
                <a:cs typeface="Arial" pitchFamily="34" charset="0"/>
              </a:rPr>
              <a:t>L=4a</a:t>
            </a:r>
          </a:p>
        </p:txBody>
      </p:sp>
      <p:sp>
        <p:nvSpPr>
          <p:cNvPr id="644135" name="TextBox 64"/>
          <p:cNvSpPr txBox="1">
            <a:spLocks noChangeArrowheads="1"/>
          </p:cNvSpPr>
          <p:nvPr/>
        </p:nvSpPr>
        <p:spPr bwMode="auto">
          <a:xfrm>
            <a:off x="0" y="2590800"/>
            <a:ext cx="4800600" cy="581025"/>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kumimoji="0" lang="en-US" sz="1600" b="1">
                <a:solidFill>
                  <a:schemeClr val="bg1"/>
                </a:solidFill>
                <a:latin typeface="Calibri" pitchFamily="34" charset="0"/>
                <a:cs typeface="Arial" pitchFamily="34" charset="0"/>
              </a:rPr>
              <a:t>For a hole inside n=0 medium (or n</a:t>
            </a:r>
            <a:r>
              <a:rPr kumimoji="0" lang="en-US" sz="1600" b="1" baseline="-25000">
                <a:solidFill>
                  <a:schemeClr val="bg1"/>
                </a:solidFill>
                <a:latin typeface="Calibri" pitchFamily="34" charset="0"/>
                <a:cs typeface="Arial" pitchFamily="34" charset="0"/>
              </a:rPr>
              <a:t>eff</a:t>
            </a:r>
            <a:r>
              <a:rPr kumimoji="0" lang="en-US" sz="1600" b="1">
                <a:solidFill>
                  <a:schemeClr val="bg1"/>
                </a:solidFill>
                <a:latin typeface="Calibri" pitchFamily="34" charset="0"/>
                <a:cs typeface="Arial" pitchFamily="34" charset="0"/>
              </a:rPr>
              <a:t>=0 PC), transmission can be tuned by the size of the PEC block</a:t>
            </a:r>
          </a:p>
        </p:txBody>
      </p:sp>
      <p:sp>
        <p:nvSpPr>
          <p:cNvPr id="644136" name="TextBox 67"/>
          <p:cNvSpPr txBox="1">
            <a:spLocks noChangeArrowheads="1"/>
          </p:cNvSpPr>
          <p:nvPr/>
        </p:nvSpPr>
        <p:spPr bwMode="auto">
          <a:xfrm>
            <a:off x="1828800" y="1371600"/>
            <a:ext cx="45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kumimoji="0" lang="en-US" sz="1200" b="1" i="1">
                <a:latin typeface="Calibri" pitchFamily="34" charset="0"/>
                <a:cs typeface="Arial" pitchFamily="34" charset="0"/>
              </a:rPr>
              <a:t>pec</a:t>
            </a:r>
          </a:p>
        </p:txBody>
      </p:sp>
      <p:pic>
        <p:nvPicPr>
          <p:cNvPr id="644137" name="Picture 6" descr="F:\Research\Experiment of PRL\2.4X2.4 (-0.5,-0.5) 0.002515.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76800" y="4724400"/>
            <a:ext cx="3048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4138" name="Picture 7" descr="F:\Research\Experiment of PRL\3.2X3.2 (-0.5,-0.5) 0.028595.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6800" y="2971800"/>
            <a:ext cx="3048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3" name="Straight Arrow Connector 72"/>
          <p:cNvCxnSpPr/>
          <p:nvPr/>
        </p:nvCxnSpPr>
        <p:spPr>
          <a:xfrm rot="10800000">
            <a:off x="3124200" y="5791200"/>
            <a:ext cx="1828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rot="10800000">
            <a:off x="3810000" y="3657600"/>
            <a:ext cx="1066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44141" name="TextBox 77"/>
          <p:cNvSpPr txBox="1">
            <a:spLocks noChangeArrowheads="1"/>
          </p:cNvSpPr>
          <p:nvPr/>
        </p:nvSpPr>
        <p:spPr bwMode="auto">
          <a:xfrm>
            <a:off x="7848600" y="3505200"/>
            <a:ext cx="12954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lgn="ctr"/>
            <a:r>
              <a:rPr kumimoji="0" lang="en-US" sz="1400" b="1">
                <a:latin typeface="Calibri" pitchFamily="34" charset="0"/>
                <a:cs typeface="Arial" pitchFamily="34" charset="0"/>
              </a:rPr>
              <a:t>Nearly perfect transmission</a:t>
            </a:r>
          </a:p>
        </p:txBody>
      </p:sp>
      <p:sp>
        <p:nvSpPr>
          <p:cNvPr id="644142" name="TextBox 78"/>
          <p:cNvSpPr txBox="1">
            <a:spLocks noChangeArrowheads="1"/>
          </p:cNvSpPr>
          <p:nvPr/>
        </p:nvSpPr>
        <p:spPr bwMode="auto">
          <a:xfrm>
            <a:off x="7924800" y="5253038"/>
            <a:ext cx="12192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lgn="ctr"/>
            <a:r>
              <a:rPr kumimoji="0" lang="en-US" sz="1400" b="1">
                <a:latin typeface="Calibri" pitchFamily="34" charset="0"/>
                <a:cs typeface="Arial" pitchFamily="34" charset="0"/>
              </a:rPr>
              <a:t>Low transmission</a:t>
            </a:r>
          </a:p>
        </p:txBody>
      </p:sp>
      <p:sp>
        <p:nvSpPr>
          <p:cNvPr id="644143" name="TextBox 80"/>
          <p:cNvSpPr txBox="1">
            <a:spLocks noChangeArrowheads="1"/>
          </p:cNvSpPr>
          <p:nvPr/>
        </p:nvSpPr>
        <p:spPr bwMode="auto">
          <a:xfrm>
            <a:off x="4876800" y="6488113"/>
            <a:ext cx="4114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kumimoji="0" lang="en-US" sz="1800">
                <a:latin typeface="Calibri" pitchFamily="34" charset="0"/>
                <a:cs typeface="Arial" pitchFamily="34" charset="0"/>
              </a:rPr>
              <a:t>The incident frequency:  n</a:t>
            </a:r>
            <a:r>
              <a:rPr kumimoji="0" lang="en-US" sz="1800" baseline="-25000">
                <a:latin typeface="Calibri" pitchFamily="34" charset="0"/>
                <a:cs typeface="Arial" pitchFamily="34" charset="0"/>
              </a:rPr>
              <a:t>eff</a:t>
            </a:r>
            <a:r>
              <a:rPr kumimoji="0" lang="en-US" sz="1800">
                <a:latin typeface="Calibri" pitchFamily="34" charset="0"/>
                <a:cs typeface="Arial" pitchFamily="34" charset="0"/>
              </a:rPr>
              <a:t>=0 frequency </a:t>
            </a:r>
          </a:p>
        </p:txBody>
      </p:sp>
    </p:spTree>
    <p:extLst>
      <p:ext uri="{BB962C8B-B14F-4D97-AF65-F5344CB8AC3E}">
        <p14:creationId xmlns:p14="http://schemas.microsoft.com/office/powerpoint/2010/main" val="27132954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4207" name="Group 15"/>
          <p:cNvGrpSpPr>
            <a:grpSpLocks/>
          </p:cNvGrpSpPr>
          <p:nvPr/>
        </p:nvGrpSpPr>
        <p:grpSpPr bwMode="auto">
          <a:xfrm>
            <a:off x="3084513" y="1989138"/>
            <a:ext cx="6096000" cy="4572000"/>
            <a:chOff x="1920" y="1440"/>
            <a:chExt cx="3840" cy="2880"/>
          </a:xfrm>
        </p:grpSpPr>
        <p:pic>
          <p:nvPicPr>
            <p:cNvPr id="11288"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7" y="1570"/>
              <a:ext cx="1628" cy="1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89" name="Picture 1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920" y="1440"/>
              <a:ext cx="3840" cy="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90" name="Rectangle 11"/>
            <p:cNvSpPr>
              <a:spLocks noChangeArrowheads="1"/>
            </p:cNvSpPr>
            <p:nvPr/>
          </p:nvSpPr>
          <p:spPr bwMode="auto">
            <a:xfrm>
              <a:off x="2018" y="1525"/>
              <a:ext cx="862" cy="26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11291" name="Rectangle 12"/>
            <p:cNvSpPr>
              <a:spLocks noChangeArrowheads="1"/>
            </p:cNvSpPr>
            <p:nvPr/>
          </p:nvSpPr>
          <p:spPr bwMode="auto">
            <a:xfrm>
              <a:off x="2245" y="1480"/>
              <a:ext cx="3515" cy="49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11292" name="Rectangle 13"/>
            <p:cNvSpPr>
              <a:spLocks noChangeArrowheads="1"/>
            </p:cNvSpPr>
            <p:nvPr/>
          </p:nvSpPr>
          <p:spPr bwMode="auto">
            <a:xfrm>
              <a:off x="4876" y="1480"/>
              <a:ext cx="884" cy="272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sp>
          <p:nvSpPr>
            <p:cNvPr id="11293" name="Rectangle 14"/>
            <p:cNvSpPr>
              <a:spLocks noChangeArrowheads="1"/>
            </p:cNvSpPr>
            <p:nvPr/>
          </p:nvSpPr>
          <p:spPr bwMode="auto">
            <a:xfrm>
              <a:off x="2562" y="3702"/>
              <a:ext cx="3085" cy="4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p>
          </p:txBody>
        </p:sp>
      </p:grpSp>
      <p:grpSp>
        <p:nvGrpSpPr>
          <p:cNvPr id="264223" name="Group 31"/>
          <p:cNvGrpSpPr>
            <a:grpSpLocks/>
          </p:cNvGrpSpPr>
          <p:nvPr/>
        </p:nvGrpSpPr>
        <p:grpSpPr bwMode="auto">
          <a:xfrm>
            <a:off x="339725" y="2557463"/>
            <a:ext cx="8353425" cy="3036887"/>
            <a:chOff x="249" y="1611"/>
            <a:chExt cx="5262" cy="1913"/>
          </a:xfrm>
        </p:grpSpPr>
        <p:pic>
          <p:nvPicPr>
            <p:cNvPr id="11282" name="Picture 25"/>
            <p:cNvPicPr>
              <a:picLocks noChangeAspect="1" noChangeArrowheads="1"/>
            </p:cNvPicPr>
            <p:nvPr/>
          </p:nvPicPr>
          <p:blipFill>
            <a:blip r:embed="rId5">
              <a:extLst>
                <a:ext uri="{28A0092B-C50C-407E-A947-70E740481C1C}">
                  <a14:useLocalDpi xmlns:a14="http://schemas.microsoft.com/office/drawing/2010/main" val="0"/>
                </a:ext>
              </a:extLst>
            </a:blip>
            <a:srcRect l="23720"/>
            <a:stretch>
              <a:fillRect/>
            </a:stretch>
          </p:blipFill>
          <p:spPr bwMode="auto">
            <a:xfrm>
              <a:off x="249" y="1888"/>
              <a:ext cx="1460" cy="1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83" name="Text Box 26"/>
            <p:cNvSpPr txBox="1">
              <a:spLocks noChangeArrowheads="1"/>
            </p:cNvSpPr>
            <p:nvPr/>
          </p:nvSpPr>
          <p:spPr bwMode="auto">
            <a:xfrm>
              <a:off x="295" y="1616"/>
              <a:ext cx="138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Harry potter’s Cloak</a:t>
              </a:r>
            </a:p>
          </p:txBody>
        </p:sp>
        <p:pic>
          <p:nvPicPr>
            <p:cNvPr id="11284" name="Picture 2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37" y="1888"/>
              <a:ext cx="2041" cy="1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85" name="Picture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9" y="1842"/>
              <a:ext cx="1542" cy="1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86" name="Text Box 29"/>
            <p:cNvSpPr txBox="1">
              <a:spLocks noChangeArrowheads="1"/>
            </p:cNvSpPr>
            <p:nvPr/>
          </p:nvSpPr>
          <p:spPr bwMode="auto">
            <a:xfrm>
              <a:off x="1791" y="1611"/>
              <a:ext cx="20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Star Trek, Star Wars, StarCraft</a:t>
              </a:r>
            </a:p>
          </p:txBody>
        </p:sp>
        <p:sp>
          <p:nvSpPr>
            <p:cNvPr id="11287" name="Text Box 30"/>
            <p:cNvSpPr txBox="1">
              <a:spLocks noChangeArrowheads="1"/>
            </p:cNvSpPr>
            <p:nvPr/>
          </p:nvSpPr>
          <p:spPr bwMode="auto">
            <a:xfrm>
              <a:off x="4422" y="1611"/>
              <a:ext cx="66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Predator</a:t>
              </a:r>
            </a:p>
          </p:txBody>
        </p:sp>
      </p:grpSp>
      <p:sp>
        <p:nvSpPr>
          <p:cNvPr id="264194" name="Rectangle 2"/>
          <p:cNvSpPr>
            <a:spLocks noGrp="1"/>
          </p:cNvSpPr>
          <p:nvPr>
            <p:ph type="title"/>
          </p:nvPr>
        </p:nvSpPr>
        <p:spPr/>
        <p:txBody>
          <a:bodyPr>
            <a:normAutofit fontScale="90000"/>
          </a:bodyPr>
          <a:lstStyle/>
          <a:p>
            <a:pPr eaLnBrk="1" hangingPunct="1">
              <a:defRPr/>
            </a:pPr>
            <a:r>
              <a:rPr lang="en-US" sz="4000" dirty="0" smtClean="0">
                <a:solidFill>
                  <a:srgbClr val="FF3300"/>
                </a:solidFill>
                <a:ea typeface="宋体" pitchFamily="2" charset="-122"/>
              </a:rPr>
              <a:t>I: Transformation Optics:</a:t>
            </a:r>
            <a:br>
              <a:rPr lang="en-US" sz="4000" dirty="0" smtClean="0">
                <a:solidFill>
                  <a:srgbClr val="FF3300"/>
                </a:solidFill>
                <a:ea typeface="宋体" pitchFamily="2" charset="-122"/>
              </a:rPr>
            </a:br>
            <a:r>
              <a:rPr lang="en-US" sz="4000" dirty="0" smtClean="0">
                <a:solidFill>
                  <a:srgbClr val="FF3300"/>
                </a:solidFill>
                <a:ea typeface="宋体" pitchFamily="2" charset="-122"/>
              </a:rPr>
              <a:t>invisibility = perfect transparency</a:t>
            </a:r>
          </a:p>
        </p:txBody>
      </p:sp>
      <p:pic>
        <p:nvPicPr>
          <p:cNvPr id="26419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23963" y="2943225"/>
            <a:ext cx="2555875" cy="2541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4201" name="Rectangle 9"/>
          <p:cNvSpPr>
            <a:spLocks noGrp="1"/>
          </p:cNvSpPr>
          <p:nvPr>
            <p:ph type="body" idx="1"/>
          </p:nvPr>
        </p:nvSpPr>
        <p:spPr>
          <a:xfrm>
            <a:off x="257969" y="1417637"/>
            <a:ext cx="8701088" cy="4525963"/>
          </a:xfrm>
        </p:spPr>
        <p:txBody>
          <a:bodyPr/>
          <a:lstStyle/>
          <a:p>
            <a:pPr eaLnBrk="1" hangingPunct="1"/>
            <a:r>
              <a:rPr lang="en-US" sz="3000" dirty="0" smtClean="0">
                <a:ea typeface="宋体" pitchFamily="2" charset="-122"/>
              </a:rPr>
              <a:t>Making something invisible by guiding light around a domain</a:t>
            </a:r>
          </a:p>
        </p:txBody>
      </p:sp>
      <p:sp>
        <p:nvSpPr>
          <p:cNvPr id="11271" name="Rectangle 11"/>
          <p:cNvSpPr>
            <a:spLocks noChangeArrowheads="1"/>
          </p:cNvSpPr>
          <p:nvPr/>
        </p:nvSpPr>
        <p:spPr bwMode="auto">
          <a:xfrm>
            <a:off x="1044575" y="5846763"/>
            <a:ext cx="6767513" cy="671512"/>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en-US" altLang="zh-CN">
                <a:latin typeface="Times New Roman" pitchFamily="18" charset="0"/>
                <a:ea typeface="宋体" pitchFamily="2" charset="-122"/>
              </a:rPr>
              <a:t>J. B. Pendry, D. Schurig, and D. R. Smith, </a:t>
            </a:r>
            <a:r>
              <a:rPr lang="en-US" altLang="zh-CN" i="1">
                <a:latin typeface="Times New Roman" pitchFamily="18" charset="0"/>
                <a:ea typeface="宋体" pitchFamily="2" charset="-122"/>
              </a:rPr>
              <a:t>Science</a:t>
            </a:r>
            <a:r>
              <a:rPr lang="en-US" altLang="zh-CN">
                <a:latin typeface="Times New Roman" pitchFamily="18" charset="0"/>
                <a:ea typeface="宋体" pitchFamily="2" charset="-122"/>
              </a:rPr>
              <a:t> </a:t>
            </a:r>
            <a:r>
              <a:rPr lang="en-US" altLang="zh-CN" b="1">
                <a:latin typeface="Times New Roman" pitchFamily="18" charset="0"/>
                <a:ea typeface="宋体" pitchFamily="2" charset="-122"/>
              </a:rPr>
              <a:t>312</a:t>
            </a:r>
            <a:r>
              <a:rPr lang="en-US" altLang="zh-CN">
                <a:latin typeface="Times New Roman" pitchFamily="18" charset="0"/>
                <a:ea typeface="宋体" pitchFamily="2" charset="-122"/>
              </a:rPr>
              <a:t>, 1780 (2006).</a:t>
            </a:r>
          </a:p>
          <a:p>
            <a:r>
              <a:rPr lang="en-US" altLang="zh-CN">
                <a:latin typeface="Times New Roman" pitchFamily="18" charset="0"/>
                <a:ea typeface="宋体" pitchFamily="2" charset="-122"/>
              </a:rPr>
              <a:t>U. Leonhardt, </a:t>
            </a:r>
            <a:r>
              <a:rPr lang="en-US" altLang="zh-CN" i="1">
                <a:latin typeface="Times New Roman" pitchFamily="18" charset="0"/>
                <a:ea typeface="宋体" pitchFamily="2" charset="-122"/>
              </a:rPr>
              <a:t>Science</a:t>
            </a:r>
            <a:r>
              <a:rPr lang="en-US" altLang="zh-CN">
                <a:latin typeface="Times New Roman" pitchFamily="18" charset="0"/>
                <a:ea typeface="宋体" pitchFamily="2" charset="-122"/>
              </a:rPr>
              <a:t> </a:t>
            </a:r>
            <a:r>
              <a:rPr lang="en-US" altLang="zh-CN" b="1">
                <a:latin typeface="Times New Roman" pitchFamily="18" charset="0"/>
                <a:ea typeface="宋体" pitchFamily="2" charset="-122"/>
              </a:rPr>
              <a:t>312</a:t>
            </a:r>
            <a:r>
              <a:rPr lang="en-US" altLang="zh-CN">
                <a:latin typeface="Times New Roman" pitchFamily="18" charset="0"/>
                <a:ea typeface="宋体" pitchFamily="2" charset="-122"/>
              </a:rPr>
              <a:t>, 1777 (2006).</a:t>
            </a:r>
            <a:r>
              <a:rPr lang="en-US" altLang="zh-CN" sz="2000">
                <a:latin typeface="Times New Roman" pitchFamily="18" charset="0"/>
                <a:ea typeface="宋体" pitchFamily="2" charset="-122"/>
              </a:rPr>
              <a:t> </a:t>
            </a:r>
          </a:p>
        </p:txBody>
      </p:sp>
      <p:grpSp>
        <p:nvGrpSpPr>
          <p:cNvPr id="264216" name="Group 24"/>
          <p:cNvGrpSpPr>
            <a:grpSpLocks/>
          </p:cNvGrpSpPr>
          <p:nvPr/>
        </p:nvGrpSpPr>
        <p:grpSpPr bwMode="auto">
          <a:xfrm>
            <a:off x="2339975" y="2727325"/>
            <a:ext cx="5637213" cy="1697038"/>
            <a:chOff x="1474" y="1718"/>
            <a:chExt cx="3551" cy="1069"/>
          </a:xfrm>
        </p:grpSpPr>
        <p:grpSp>
          <p:nvGrpSpPr>
            <p:cNvPr id="11276" name="Group 22"/>
            <p:cNvGrpSpPr>
              <a:grpSpLocks/>
            </p:cNvGrpSpPr>
            <p:nvPr/>
          </p:nvGrpSpPr>
          <p:grpSpPr bwMode="auto">
            <a:xfrm>
              <a:off x="1701" y="1718"/>
              <a:ext cx="3324" cy="850"/>
              <a:chOff x="1701" y="1718"/>
              <a:chExt cx="3324" cy="850"/>
            </a:xfrm>
          </p:grpSpPr>
          <p:sp>
            <p:nvSpPr>
              <p:cNvPr id="11278" name="Text Box 18"/>
              <p:cNvSpPr txBox="1">
                <a:spLocks noChangeArrowheads="1"/>
              </p:cNvSpPr>
              <p:nvPr/>
            </p:nvSpPr>
            <p:spPr bwMode="auto">
              <a:xfrm>
                <a:off x="2064" y="1718"/>
                <a:ext cx="2961" cy="44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000" dirty="0" smtClean="0">
                    <a:solidFill>
                      <a:schemeClr val="bg1"/>
                    </a:solidFill>
                  </a:rPr>
                  <a:t>Problem: no </a:t>
                </a:r>
                <a:r>
                  <a:rPr lang="en-US" sz="2000" dirty="0">
                    <a:solidFill>
                      <a:schemeClr val="bg1"/>
                    </a:solidFill>
                  </a:rPr>
                  <a:t>light enters into the shell, a person inside cannot see outside.</a:t>
                </a:r>
              </a:p>
            </p:txBody>
          </p:sp>
          <p:sp>
            <p:nvSpPr>
              <p:cNvPr id="11279" name="Line 20"/>
              <p:cNvSpPr>
                <a:spLocks noChangeShapeType="1"/>
              </p:cNvSpPr>
              <p:nvPr/>
            </p:nvSpPr>
            <p:spPr bwMode="auto">
              <a:xfrm flipH="1">
                <a:off x="1701" y="2069"/>
                <a:ext cx="363" cy="499"/>
              </a:xfrm>
              <a:prstGeom prst="line">
                <a:avLst/>
              </a:prstGeom>
              <a:noFill/>
              <a:ln w="28575">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1277" name="Picture 2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74" y="2523"/>
              <a:ext cx="234"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274" name="Text Box 33"/>
          <p:cNvSpPr txBox="1">
            <a:spLocks noChangeArrowheads="1"/>
          </p:cNvSpPr>
          <p:nvPr/>
        </p:nvSpPr>
        <p:spPr bwMode="auto">
          <a:xfrm>
            <a:off x="2392363" y="4010025"/>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p>
        </p:txBody>
      </p:sp>
      <p:graphicFrame>
        <p:nvGraphicFramePr>
          <p:cNvPr id="264226" name="Object 34"/>
          <p:cNvGraphicFramePr>
            <a:graphicFrameLocks noChangeAspect="1"/>
          </p:cNvGraphicFramePr>
          <p:nvPr/>
        </p:nvGraphicFramePr>
        <p:xfrm>
          <a:off x="2297113" y="3957638"/>
          <a:ext cx="504825" cy="560387"/>
        </p:xfrm>
        <a:graphic>
          <a:graphicData uri="http://schemas.openxmlformats.org/presentationml/2006/ole">
            <mc:AlternateContent xmlns:mc="http://schemas.openxmlformats.org/markup-compatibility/2006">
              <mc:Choice xmlns:v="urn:schemas-microsoft-com:vml" Requires="v">
                <p:oleObj spid="_x0000_s10249" name="Equation" r:id="rId10" imgW="177840" imgH="203040" progId="Equation.DSMT4">
                  <p:embed/>
                </p:oleObj>
              </mc:Choice>
              <mc:Fallback>
                <p:oleObj name="Equation" r:id="rId10" imgW="177840" imgH="20304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97113" y="3957638"/>
                        <a:ext cx="504825" cy="560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8373641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419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4207"/>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264223"/>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64201">
                                            <p:txEl>
                                              <p:pRg st="0" end="0"/>
                                            </p:txEl>
                                          </p:spTgt>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642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4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201"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4"/>
          <p:cNvSpPr txBox="1">
            <a:spLocks noChangeArrowheads="1"/>
          </p:cNvSpPr>
          <p:nvPr/>
        </p:nvSpPr>
        <p:spPr bwMode="auto">
          <a:xfrm>
            <a:off x="4953600" y="1371024"/>
            <a:ext cx="4037760" cy="369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1008063">
              <a:defRPr>
                <a:solidFill>
                  <a:srgbClr val="000000"/>
                </a:solidFill>
                <a:latin typeface="Arial" charset="0"/>
              </a:defRPr>
            </a:lvl1pPr>
            <a:lvl2pPr marL="819150" indent="-315913" defTabSz="1008063">
              <a:defRPr>
                <a:solidFill>
                  <a:srgbClr val="000000"/>
                </a:solidFill>
                <a:latin typeface="Arial" charset="0"/>
              </a:defRPr>
            </a:lvl2pPr>
            <a:lvl3pPr marL="1260475" indent="-252413" defTabSz="1008063">
              <a:defRPr>
                <a:solidFill>
                  <a:srgbClr val="000000"/>
                </a:solidFill>
                <a:latin typeface="Arial" charset="0"/>
              </a:defRPr>
            </a:lvl3pPr>
            <a:lvl4pPr marL="1763713" indent="-252413" defTabSz="1008063">
              <a:defRPr>
                <a:solidFill>
                  <a:srgbClr val="000000"/>
                </a:solidFill>
                <a:latin typeface="Arial" charset="0"/>
              </a:defRPr>
            </a:lvl4pPr>
            <a:lvl5pPr marL="2268538" indent="-252413" defTabSz="1008063">
              <a:defRPr>
                <a:solidFill>
                  <a:srgbClr val="000000"/>
                </a:solidFill>
                <a:latin typeface="Arial" charset="0"/>
              </a:defRPr>
            </a:lvl5pPr>
            <a:lvl6pPr marL="2725738" indent="-252413" defTabSz="1008063"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charset="0"/>
              </a:defRPr>
            </a:lvl6pPr>
            <a:lvl7pPr marL="3182938" indent="-252413" defTabSz="1008063"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charset="0"/>
              </a:defRPr>
            </a:lvl7pPr>
            <a:lvl8pPr marL="3640138" indent="-252413" defTabSz="1008063"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charset="0"/>
              </a:defRPr>
            </a:lvl8pPr>
            <a:lvl9pPr marL="4097338" indent="-252413" defTabSz="1008063"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charset="0"/>
              </a:defRPr>
            </a:lvl9pPr>
          </a:lstStyle>
          <a:p>
            <a:pPr hangingPunct="1">
              <a:lnSpc>
                <a:spcPct val="100000"/>
              </a:lnSpc>
              <a:spcBef>
                <a:spcPct val="50000"/>
              </a:spcBef>
              <a:buClrTx/>
              <a:buSzTx/>
              <a:buFontTx/>
              <a:buNone/>
            </a:pPr>
            <a:r>
              <a:rPr lang="en-US" altLang="zh-CN" b="1">
                <a:solidFill>
                  <a:srgbClr val="3333FF"/>
                </a:solidFill>
                <a:latin typeface="Calibri" pitchFamily="34" charset="0"/>
                <a:ea typeface="宋体" pitchFamily="2" charset="-122"/>
                <a:cs typeface="Arial" charset="0"/>
              </a:rPr>
              <a:t>Maxwell’s equations at fixed frequency</a:t>
            </a:r>
          </a:p>
        </p:txBody>
      </p:sp>
      <p:pic>
        <p:nvPicPr>
          <p:cNvPr id="5325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960" y="1294697"/>
            <a:ext cx="4648320" cy="489651"/>
          </a:xfrm>
          <a:prstGeom prst="rect">
            <a:avLst/>
          </a:prstGeom>
          <a:solidFill>
            <a:srgbClr val="F7FEA0"/>
          </a:solidFill>
          <a:ln w="9525">
            <a:solidFill>
              <a:srgbClr val="006600"/>
            </a:solidFill>
            <a:miter lim="800000"/>
            <a:headEnd/>
            <a:tailEnd/>
          </a:ln>
        </p:spPr>
      </p:pic>
      <p:pic>
        <p:nvPicPr>
          <p:cNvPr id="5325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960" y="2033494"/>
            <a:ext cx="6588000" cy="420524"/>
          </a:xfrm>
          <a:prstGeom prst="rect">
            <a:avLst/>
          </a:prstGeom>
          <a:solidFill>
            <a:srgbClr val="F7FEA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325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7680" y="2322965"/>
            <a:ext cx="1296000" cy="733037"/>
          </a:xfrm>
          <a:prstGeom prst="rect">
            <a:avLst/>
          </a:prstGeom>
          <a:solidFill>
            <a:schemeClr val="folHlink"/>
          </a:solidFill>
          <a:ln w="9525">
            <a:solidFill>
              <a:srgbClr val="FF33CC"/>
            </a:solidFill>
            <a:miter lim="800000"/>
            <a:headEnd/>
            <a:tailEnd/>
          </a:ln>
        </p:spPr>
      </p:pic>
      <p:pic>
        <p:nvPicPr>
          <p:cNvPr id="5325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801" y="2599473"/>
            <a:ext cx="4858560" cy="483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4800" y="3290746"/>
            <a:ext cx="6324480" cy="590462"/>
          </a:xfrm>
          <a:prstGeom prst="rect">
            <a:avLst/>
          </a:prstGeom>
          <a:solidFill>
            <a:srgbClr val="F6FC04"/>
          </a:solidFill>
          <a:ln w="9525">
            <a:solidFill>
              <a:srgbClr val="009900"/>
            </a:solidFill>
            <a:miter lim="800000"/>
            <a:headEnd/>
            <a:tailEnd/>
          </a:ln>
        </p:spPr>
      </p:pic>
      <p:sp>
        <p:nvSpPr>
          <p:cNvPr id="53256" name="Rectangle 11"/>
          <p:cNvSpPr>
            <a:spLocks noChangeArrowheads="1"/>
          </p:cNvSpPr>
          <p:nvPr/>
        </p:nvSpPr>
        <p:spPr bwMode="auto">
          <a:xfrm>
            <a:off x="217441" y="4277249"/>
            <a:ext cx="5790240" cy="2580751"/>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nchor="ctr">
            <a:spAutoFit/>
          </a:bodyPr>
          <a:lstStyle/>
          <a:p>
            <a:pPr algn="ctr" defTabSz="914414"/>
            <a:r>
              <a:rPr lang="en-US">
                <a:cs typeface="Arial" charset="0"/>
              </a:rPr>
              <a:t>J. B. Pendry, D. Schurig, and D. R. Smith, Science 312, 1780 (2006)</a:t>
            </a:r>
          </a:p>
          <a:p>
            <a:pPr algn="ctr" defTabSz="914414"/>
            <a:r>
              <a:rPr lang="en-US">
                <a:cs typeface="Arial" charset="0"/>
              </a:rPr>
              <a:t>U. Leonhardt, Science 312, 1777 (2006).</a:t>
            </a:r>
          </a:p>
          <a:p>
            <a:pPr algn="ctr" defTabSz="914414"/>
            <a:r>
              <a:rPr lang="en-US">
                <a:cs typeface="Arial" charset="0"/>
              </a:rPr>
              <a:t>A. Greenleaf, M. Lassas, and G. Uhlmann, Physiol. Meas. 24, 413 (2003)</a:t>
            </a:r>
          </a:p>
          <a:p>
            <a:pPr algn="ctr" defTabSz="914414"/>
            <a:r>
              <a:rPr lang="en-US">
                <a:cs typeface="Arial" charset="0"/>
              </a:rPr>
              <a:t>L. S. Dolin, Izv. Vyssh. Uchebn. Zaved. Radiofizika 4, 964 (1961) </a:t>
            </a:r>
          </a:p>
          <a:p>
            <a:pPr algn="ctr" defTabSz="914414"/>
            <a:r>
              <a:rPr lang="en-US" altLang="zh-CN">
                <a:ea typeface="宋体" pitchFamily="2" charset="-122"/>
              </a:rPr>
              <a:t>G. W. Milton, M. Briane and J. R. Wills, New J. Phys </a:t>
            </a:r>
            <a:r>
              <a:rPr lang="en-US" altLang="zh-CN" b="1">
                <a:ea typeface="宋体" pitchFamily="2" charset="-122"/>
              </a:rPr>
              <a:t>8</a:t>
            </a:r>
            <a:r>
              <a:rPr lang="en-US" altLang="zh-CN">
                <a:ea typeface="宋体" pitchFamily="2" charset="-122"/>
              </a:rPr>
              <a:t>, 248 (2006).</a:t>
            </a:r>
          </a:p>
        </p:txBody>
      </p:sp>
      <p:sp>
        <p:nvSpPr>
          <p:cNvPr id="13" name="矩形 12"/>
          <p:cNvSpPr>
            <a:spLocks noChangeArrowheads="1"/>
          </p:cNvSpPr>
          <p:nvPr/>
        </p:nvSpPr>
        <p:spPr bwMode="auto">
          <a:xfrm>
            <a:off x="6095520" y="4190840"/>
            <a:ext cx="501120" cy="499733"/>
          </a:xfrm>
          <a:prstGeom prst="rect">
            <a:avLst/>
          </a:prstGeom>
          <a:solidFill>
            <a:schemeClr val="bg1"/>
          </a:solidFill>
          <a:ln w="25400" algn="ctr">
            <a:solidFill>
              <a:schemeClr val="bg1"/>
            </a:solidFill>
            <a:miter lim="800000"/>
            <a:headEnd/>
            <a:tailEnd/>
          </a:ln>
        </p:spPr>
        <p:txBody>
          <a:bodyPr lIns="91430" tIns="45715" rIns="91430" bIns="45715" anchor="ctr"/>
          <a:lstStyle/>
          <a:p>
            <a:pPr algn="ctr" defTabSz="914414"/>
            <a:endParaRPr lang="zh-CN" altLang="en-US">
              <a:solidFill>
                <a:srgbClr val="FFFFFF"/>
              </a:solidFill>
              <a:latin typeface="Calibri" pitchFamily="34" charset="0"/>
              <a:ea typeface="宋体" pitchFamily="2" charset="-122"/>
              <a:cs typeface="Arial" charset="0"/>
            </a:endParaRPr>
          </a:p>
        </p:txBody>
      </p:sp>
      <p:sp>
        <p:nvSpPr>
          <p:cNvPr id="53258" name="TextBox 13"/>
          <p:cNvSpPr txBox="1">
            <a:spLocks noChangeArrowheads="1"/>
          </p:cNvSpPr>
          <p:nvPr/>
        </p:nvSpPr>
        <p:spPr bwMode="auto">
          <a:xfrm>
            <a:off x="457920" y="152657"/>
            <a:ext cx="8380800" cy="1006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5" rIns="91430" bIns="45715">
            <a:spAutoFit/>
          </a:bodyPr>
          <a:lstStyle>
            <a:lvl1pPr defTabSz="1008063">
              <a:defRPr>
                <a:solidFill>
                  <a:srgbClr val="000000"/>
                </a:solidFill>
                <a:latin typeface="Arial" charset="0"/>
              </a:defRPr>
            </a:lvl1pPr>
            <a:lvl2pPr marL="819150" indent="-315913" defTabSz="1008063">
              <a:defRPr>
                <a:solidFill>
                  <a:srgbClr val="000000"/>
                </a:solidFill>
                <a:latin typeface="Arial" charset="0"/>
              </a:defRPr>
            </a:lvl2pPr>
            <a:lvl3pPr marL="1260475" indent="-252413" defTabSz="1008063">
              <a:defRPr>
                <a:solidFill>
                  <a:srgbClr val="000000"/>
                </a:solidFill>
                <a:latin typeface="Arial" charset="0"/>
              </a:defRPr>
            </a:lvl3pPr>
            <a:lvl4pPr marL="1763713" indent="-252413" defTabSz="1008063">
              <a:defRPr>
                <a:solidFill>
                  <a:srgbClr val="000000"/>
                </a:solidFill>
                <a:latin typeface="Arial" charset="0"/>
              </a:defRPr>
            </a:lvl4pPr>
            <a:lvl5pPr marL="2268538" indent="-252413" defTabSz="1008063">
              <a:defRPr>
                <a:solidFill>
                  <a:srgbClr val="000000"/>
                </a:solidFill>
                <a:latin typeface="Arial" charset="0"/>
              </a:defRPr>
            </a:lvl5pPr>
            <a:lvl6pPr marL="2725738" indent="-252413" defTabSz="1008063"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charset="0"/>
              </a:defRPr>
            </a:lvl6pPr>
            <a:lvl7pPr marL="3182938" indent="-252413" defTabSz="1008063"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charset="0"/>
              </a:defRPr>
            </a:lvl7pPr>
            <a:lvl8pPr marL="3640138" indent="-252413" defTabSz="1008063"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charset="0"/>
              </a:defRPr>
            </a:lvl8pPr>
            <a:lvl9pPr marL="4097338" indent="-252413" defTabSz="1008063"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charset="0"/>
              </a:defRPr>
            </a:lvl9pPr>
          </a:lstStyle>
          <a:p>
            <a:pPr hangingPunct="1">
              <a:lnSpc>
                <a:spcPct val="100000"/>
              </a:lnSpc>
              <a:buClrTx/>
              <a:buSzTx/>
              <a:buFontTx/>
              <a:buNone/>
            </a:pPr>
            <a:r>
              <a:rPr lang="en-US" altLang="zh-CN" sz="3200">
                <a:solidFill>
                  <a:srgbClr val="FF0000"/>
                </a:solidFill>
                <a:latin typeface="Calibri" pitchFamily="34" charset="0"/>
                <a:ea typeface="宋体" pitchFamily="2" charset="-122"/>
                <a:cs typeface="Arial" charset="0"/>
              </a:rPr>
              <a:t>Transformation optics: </a:t>
            </a:r>
            <a:r>
              <a:rPr lang="en-US" altLang="zh-CN" sz="2800">
                <a:solidFill>
                  <a:srgbClr val="FF0000"/>
                </a:solidFill>
                <a:latin typeface="Calibri" pitchFamily="34" charset="0"/>
                <a:ea typeface="宋体" pitchFamily="2" charset="-122"/>
                <a:cs typeface="Arial" charset="0"/>
              </a:rPr>
              <a:t>Maxwell Equations are form invariant under a coordinate transformation</a:t>
            </a:r>
            <a:endParaRPr lang="zh-CN" altLang="en-US" sz="2800">
              <a:solidFill>
                <a:srgbClr val="FF0000"/>
              </a:solidFill>
              <a:latin typeface="Calibri" pitchFamily="34" charset="0"/>
              <a:ea typeface="宋体" pitchFamily="2" charset="-122"/>
              <a:cs typeface="Arial" charset="0"/>
            </a:endParaRPr>
          </a:p>
        </p:txBody>
      </p:sp>
      <p:pic>
        <p:nvPicPr>
          <p:cNvPr id="53259"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24480" y="4355018"/>
            <a:ext cx="2819520" cy="25029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13138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2"/>
          <p:cNvSpPr>
            <a:spLocks noGrp="1" noChangeArrowheads="1"/>
          </p:cNvSpPr>
          <p:nvPr>
            <p:ph type="title"/>
          </p:nvPr>
        </p:nvSpPr>
        <p:spPr>
          <a:xfrm>
            <a:off x="457921" y="273629"/>
            <a:ext cx="8218080" cy="1136280"/>
          </a:xfrm>
        </p:spPr>
        <p:txBody>
          <a:bodyPr/>
          <a:lstStyle/>
          <a:p>
            <a:r>
              <a:rPr lang="en-US"/>
              <a:t>A simple scale change</a:t>
            </a:r>
          </a:p>
        </p:txBody>
      </p:sp>
      <p:graphicFrame>
        <p:nvGraphicFramePr>
          <p:cNvPr id="324611" name="Object 2"/>
          <p:cNvGraphicFramePr>
            <a:graphicFrameLocks noGrp="1" noChangeAspect="1"/>
          </p:cNvGraphicFramePr>
          <p:nvPr>
            <p:ph sz="half" idx="1"/>
            <p:extLst>
              <p:ext uri="{D42A27DB-BD31-4B8C-83A1-F6EECF244321}">
                <p14:modId xmlns:p14="http://schemas.microsoft.com/office/powerpoint/2010/main" val="3893950830"/>
              </p:ext>
            </p:extLst>
          </p:nvPr>
        </p:nvGraphicFramePr>
        <p:xfrm>
          <a:off x="160540" y="1905000"/>
          <a:ext cx="2477886" cy="1712913"/>
        </p:xfrm>
        <a:graphic>
          <a:graphicData uri="http://schemas.openxmlformats.org/presentationml/2006/ole">
            <mc:AlternateContent xmlns:mc="http://schemas.openxmlformats.org/markup-compatibility/2006">
              <mc:Choice xmlns:v="urn:schemas-microsoft-com:vml" Requires="v">
                <p:oleObj spid="_x0000_s16404" name="Equation" r:id="rId3" imgW="1028520" imgH="711000" progId="Equation.DSMT4">
                  <p:embed/>
                </p:oleObj>
              </mc:Choice>
              <mc:Fallback>
                <p:oleObj name="Equation" r:id="rId3" imgW="1028520" imgH="711000" progId="Equation.DSMT4">
                  <p:embed/>
                  <p:pic>
                    <p:nvPicPr>
                      <p:cNvPr id="0" name=""/>
                      <p:cNvPicPr>
                        <a:picLocks noChangeAspect="1" noChangeArrowheads="1"/>
                      </p:cNvPicPr>
                      <p:nvPr/>
                    </p:nvPicPr>
                    <p:blipFill>
                      <a:blip r:embed="rId4"/>
                      <a:srcRect/>
                      <a:stretch>
                        <a:fillRect/>
                      </a:stretch>
                    </p:blipFill>
                    <p:spPr bwMode="auto">
                      <a:xfrm>
                        <a:off x="160540" y="1905000"/>
                        <a:ext cx="2477886" cy="1712913"/>
                      </a:xfrm>
                      <a:prstGeom prst="rect">
                        <a:avLst/>
                      </a:prstGeom>
                      <a:noFill/>
                      <a:ln>
                        <a:noFill/>
                      </a:ln>
                      <a:effectLst/>
                    </p:spPr>
                  </p:pic>
                </p:oleObj>
              </mc:Fallback>
            </mc:AlternateContent>
          </a:graphicData>
        </a:graphic>
      </p:graphicFrame>
      <p:graphicFrame>
        <p:nvGraphicFramePr>
          <p:cNvPr id="324612" name="Object 4"/>
          <p:cNvGraphicFramePr>
            <a:graphicFrameLocks noGrp="1" noChangeAspect="1"/>
          </p:cNvGraphicFramePr>
          <p:nvPr>
            <p:ph sz="quarter" idx="2"/>
            <p:extLst>
              <p:ext uri="{D42A27DB-BD31-4B8C-83A1-F6EECF244321}">
                <p14:modId xmlns:p14="http://schemas.microsoft.com/office/powerpoint/2010/main" val="3616680459"/>
              </p:ext>
            </p:extLst>
          </p:nvPr>
        </p:nvGraphicFramePr>
        <p:xfrm>
          <a:off x="5562600" y="2057400"/>
          <a:ext cx="3262377" cy="1534868"/>
        </p:xfrm>
        <a:graphic>
          <a:graphicData uri="http://schemas.openxmlformats.org/presentationml/2006/ole">
            <mc:AlternateContent xmlns:mc="http://schemas.openxmlformats.org/markup-compatibility/2006">
              <mc:Choice xmlns:v="urn:schemas-microsoft-com:vml" Requires="v">
                <p:oleObj spid="_x0000_s16405" name="Equation" r:id="rId5" imgW="1511280" imgH="711000" progId="Equation.DSMT4">
                  <p:embed/>
                </p:oleObj>
              </mc:Choice>
              <mc:Fallback>
                <p:oleObj name="Equation" r:id="rId5" imgW="1511280" imgH="7110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2600" y="2057400"/>
                        <a:ext cx="3262377" cy="1534868"/>
                      </a:xfrm>
                      <a:prstGeom prst="rect">
                        <a:avLst/>
                      </a:prstGeom>
                      <a:noFill/>
                      <a:ln>
                        <a:noFill/>
                      </a:ln>
                      <a:effectLst/>
                    </p:spPr>
                  </p:pic>
                </p:oleObj>
              </mc:Fallback>
            </mc:AlternateContent>
          </a:graphicData>
        </a:graphic>
      </p:graphicFrame>
      <p:graphicFrame>
        <p:nvGraphicFramePr>
          <p:cNvPr id="324613" name="Object 5"/>
          <p:cNvGraphicFramePr>
            <a:graphicFrameLocks noGrp="1" noChangeAspect="1"/>
          </p:cNvGraphicFramePr>
          <p:nvPr>
            <p:ph sz="quarter" idx="3"/>
            <p:extLst>
              <p:ext uri="{D42A27DB-BD31-4B8C-83A1-F6EECF244321}">
                <p14:modId xmlns:p14="http://schemas.microsoft.com/office/powerpoint/2010/main" val="1309876493"/>
              </p:ext>
            </p:extLst>
          </p:nvPr>
        </p:nvGraphicFramePr>
        <p:xfrm>
          <a:off x="2285999" y="1600200"/>
          <a:ext cx="3095109" cy="762000"/>
        </p:xfrm>
        <a:graphic>
          <a:graphicData uri="http://schemas.openxmlformats.org/presentationml/2006/ole">
            <mc:AlternateContent xmlns:mc="http://schemas.openxmlformats.org/markup-compatibility/2006">
              <mc:Choice xmlns:v="urn:schemas-microsoft-com:vml" Requires="v">
                <p:oleObj spid="_x0000_s16406" name="Equation" r:id="rId7" imgW="1701720" imgH="419040" progId="Equation.DSMT4">
                  <p:embed/>
                </p:oleObj>
              </mc:Choice>
              <mc:Fallback>
                <p:oleObj name="Equation" r:id="rId7" imgW="1701720" imgH="41904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5999" y="1600200"/>
                        <a:ext cx="3095109" cy="762000"/>
                      </a:xfrm>
                      <a:prstGeom prst="rect">
                        <a:avLst/>
                      </a:prstGeom>
                      <a:solidFill>
                        <a:srgbClr val="F6FC04"/>
                      </a:solidFill>
                      <a:ln w="9525">
                        <a:solidFill>
                          <a:srgbClr val="006600"/>
                        </a:solidFill>
                        <a:miter lim="800000"/>
                        <a:headEnd/>
                        <a:tailEnd/>
                      </a:ln>
                      <a:effectLst/>
                    </p:spPr>
                  </p:pic>
                </p:oleObj>
              </mc:Fallback>
            </mc:AlternateContent>
          </a:graphicData>
        </a:graphic>
      </p:graphicFrame>
      <p:sp>
        <p:nvSpPr>
          <p:cNvPr id="2" name="Right Arrow 1"/>
          <p:cNvSpPr/>
          <p:nvPr/>
        </p:nvSpPr>
        <p:spPr>
          <a:xfrm>
            <a:off x="3048000" y="2724175"/>
            <a:ext cx="1661701" cy="2423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3"/>
          <p:cNvSpPr txBox="1">
            <a:spLocks noChangeArrowheads="1"/>
          </p:cNvSpPr>
          <p:nvPr/>
        </p:nvSpPr>
        <p:spPr>
          <a:xfrm>
            <a:off x="0" y="4018936"/>
            <a:ext cx="9144000" cy="2819400"/>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accent4">
                    <a:lumMod val="7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00B05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pPr>
            <a:r>
              <a:rPr lang="en-US" dirty="0" smtClean="0"/>
              <a:t>Even very simple transform gives complex material parameters</a:t>
            </a:r>
          </a:p>
          <a:p>
            <a:pPr lvl="1">
              <a:lnSpc>
                <a:spcPct val="90000"/>
              </a:lnSpc>
            </a:pPr>
            <a:r>
              <a:rPr lang="en-US" dirty="0" smtClean="0"/>
              <a:t>Anisotropic</a:t>
            </a:r>
          </a:p>
          <a:p>
            <a:pPr lvl="1">
              <a:lnSpc>
                <a:spcPct val="90000"/>
              </a:lnSpc>
            </a:pPr>
            <a:r>
              <a:rPr lang="en-US" dirty="0" smtClean="0"/>
              <a:t>Very strange values of </a:t>
            </a:r>
            <a:r>
              <a:rPr lang="el-GR" dirty="0" smtClean="0"/>
              <a:t>ε</a:t>
            </a:r>
            <a:r>
              <a:rPr lang="en-US" dirty="0" smtClean="0"/>
              <a:t> and µ (less than unity)</a:t>
            </a:r>
          </a:p>
          <a:p>
            <a:pPr lvl="1">
              <a:lnSpc>
                <a:spcPct val="90000"/>
              </a:lnSpc>
            </a:pPr>
            <a:r>
              <a:rPr lang="en-US" dirty="0" smtClean="0"/>
              <a:t>Generally position dependent (inhomogeneous)</a:t>
            </a:r>
          </a:p>
          <a:p>
            <a:pPr lvl="1">
              <a:lnSpc>
                <a:spcPct val="90000"/>
              </a:lnSpc>
            </a:pPr>
            <a:r>
              <a:rPr lang="en-US" dirty="0" smtClean="0"/>
              <a:t>µ is required. </a:t>
            </a:r>
          </a:p>
          <a:p>
            <a:pPr>
              <a:lnSpc>
                <a:spcPct val="90000"/>
              </a:lnSpc>
            </a:pPr>
            <a:r>
              <a:rPr lang="en-US" dirty="0" smtClean="0"/>
              <a:t>Such materials do not exist in nature</a:t>
            </a:r>
          </a:p>
          <a:p>
            <a:pPr>
              <a:lnSpc>
                <a:spcPct val="90000"/>
              </a:lnSpc>
            </a:pPr>
            <a:r>
              <a:rPr lang="en-US" dirty="0" smtClean="0"/>
              <a:t>Realization depends on man-made </a:t>
            </a:r>
            <a:r>
              <a:rPr lang="en-US" dirty="0" err="1" smtClean="0"/>
              <a:t>metamaterials</a:t>
            </a:r>
            <a:endParaRPr lang="en-US" dirty="0"/>
          </a:p>
        </p:txBody>
      </p:sp>
    </p:spTree>
    <p:extLst>
      <p:ext uri="{BB962C8B-B14F-4D97-AF65-F5344CB8AC3E}">
        <p14:creationId xmlns:p14="http://schemas.microsoft.com/office/powerpoint/2010/main" val="30482701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a:xfrm>
            <a:off x="4724641" y="275070"/>
            <a:ext cx="4190400" cy="1095955"/>
          </a:xfrm>
        </p:spPr>
        <p:txBody>
          <a:bodyPr/>
          <a:lstStyle/>
          <a:p>
            <a:r>
              <a:rPr lang="en-US" altLang="zh-TW" sz="3300">
                <a:ea typeface="新細明體" pitchFamily="18" charset="-120"/>
              </a:rPr>
              <a:t>Meta-material</a:t>
            </a:r>
            <a:br>
              <a:rPr lang="en-US" altLang="zh-TW" sz="3300">
                <a:ea typeface="新細明體" pitchFamily="18" charset="-120"/>
              </a:rPr>
            </a:br>
            <a:r>
              <a:rPr lang="en-US" altLang="zh-TW" sz="1800">
                <a:ea typeface="新細明體" pitchFamily="18" charset="-120"/>
              </a:rPr>
              <a:t>(Electromagnetic resonant structures)</a:t>
            </a:r>
          </a:p>
        </p:txBody>
      </p:sp>
      <p:pic>
        <p:nvPicPr>
          <p:cNvPr id="3184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280" y="1828992"/>
            <a:ext cx="1941120" cy="274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84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34081" y="1828992"/>
            <a:ext cx="1766880" cy="1536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18469" name="Object 5"/>
          <p:cNvGraphicFramePr>
            <a:graphicFrameLocks noChangeAspect="1"/>
          </p:cNvGraphicFramePr>
          <p:nvPr/>
        </p:nvGraphicFramePr>
        <p:xfrm>
          <a:off x="761761" y="4876352"/>
          <a:ext cx="1143360" cy="589022"/>
        </p:xfrm>
        <a:graphic>
          <a:graphicData uri="http://schemas.openxmlformats.org/presentationml/2006/ole">
            <mc:AlternateContent xmlns:mc="http://schemas.openxmlformats.org/markup-compatibility/2006">
              <mc:Choice xmlns:v="urn:schemas-microsoft-com:vml" Requires="v">
                <p:oleObj spid="_x0000_s17420" name="Equation" r:id="rId6" imgW="393480" imgH="203040" progId="Equation.DSMT4">
                  <p:embed/>
                </p:oleObj>
              </mc:Choice>
              <mc:Fallback>
                <p:oleObj name="Equation" r:id="rId6" imgW="393480" imgH="20304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1761" y="4876352"/>
                        <a:ext cx="1143360" cy="589022"/>
                      </a:xfrm>
                      <a:prstGeom prst="rect">
                        <a:avLst/>
                      </a:prstGeom>
                      <a:solidFill>
                        <a:srgbClr val="FFFF66"/>
                      </a:solidFill>
                      <a:ln w="9525">
                        <a:solidFill>
                          <a:srgbClr val="0066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8470" name="Object 6"/>
          <p:cNvGraphicFramePr>
            <a:graphicFrameLocks noGrp="1" noChangeAspect="1"/>
          </p:cNvGraphicFramePr>
          <p:nvPr>
            <p:ph idx="1"/>
          </p:nvPr>
        </p:nvGraphicFramePr>
        <p:xfrm>
          <a:off x="6240960" y="4977163"/>
          <a:ext cx="1827360" cy="449327"/>
        </p:xfrm>
        <a:graphic>
          <a:graphicData uri="http://schemas.openxmlformats.org/presentationml/2006/ole">
            <mc:AlternateContent xmlns:mc="http://schemas.openxmlformats.org/markup-compatibility/2006">
              <mc:Choice xmlns:v="urn:schemas-microsoft-com:vml" Requires="v">
                <p:oleObj spid="_x0000_s17421" name="Equation" r:id="rId8" imgW="977760" imgH="241200" progId="Equation.DSMT4">
                  <p:embed/>
                </p:oleObj>
              </mc:Choice>
              <mc:Fallback>
                <p:oleObj name="Equation" r:id="rId8" imgW="977760" imgH="2412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40960" y="4977163"/>
                        <a:ext cx="1827360" cy="449327"/>
                      </a:xfrm>
                      <a:prstGeom prst="rect">
                        <a:avLst/>
                      </a:prstGeom>
                      <a:solidFill>
                        <a:schemeClr val="accent1"/>
                      </a:solidFill>
                      <a:ln w="9525">
                        <a:solidFill>
                          <a:srgbClr val="99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318471" name="Group 7"/>
          <p:cNvGrpSpPr>
            <a:grpSpLocks noChangeAspect="1"/>
          </p:cNvGrpSpPr>
          <p:nvPr/>
        </p:nvGrpSpPr>
        <p:grpSpPr bwMode="auto">
          <a:xfrm>
            <a:off x="5181120" y="2896145"/>
            <a:ext cx="3473280" cy="1121877"/>
            <a:chOff x="3402" y="1133"/>
            <a:chExt cx="2185" cy="706"/>
          </a:xfrm>
        </p:grpSpPr>
        <p:pic>
          <p:nvPicPr>
            <p:cNvPr id="318472"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02" y="1133"/>
              <a:ext cx="1092" cy="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473"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94" y="1138"/>
              <a:ext cx="1093" cy="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18474" name="Rectangle 10"/>
          <p:cNvSpPr>
            <a:spLocks noChangeArrowheads="1"/>
          </p:cNvSpPr>
          <p:nvPr/>
        </p:nvSpPr>
        <p:spPr bwMode="auto">
          <a:xfrm>
            <a:off x="381600" y="532857"/>
            <a:ext cx="3234583" cy="646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p>
            <a:pPr defTabSz="456487"/>
            <a:r>
              <a:rPr lang="en-US" sz="3600">
                <a:solidFill>
                  <a:srgbClr val="FF0000"/>
                </a:solidFill>
                <a:cs typeface="Arial" charset="0"/>
              </a:rPr>
              <a:t>Natural material</a:t>
            </a:r>
          </a:p>
        </p:txBody>
      </p:sp>
      <p:sp>
        <p:nvSpPr>
          <p:cNvPr id="318475" name="Text Box 11"/>
          <p:cNvSpPr txBox="1">
            <a:spLocks noChangeArrowheads="1"/>
          </p:cNvSpPr>
          <p:nvPr/>
        </p:nvSpPr>
        <p:spPr bwMode="auto">
          <a:xfrm>
            <a:off x="2514240" y="3810641"/>
            <a:ext cx="838080" cy="365798"/>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defTabSz="503238">
              <a:defRPr>
                <a:solidFill>
                  <a:srgbClr val="000000"/>
                </a:solidFill>
                <a:latin typeface="Arial" charset="0"/>
              </a:defRPr>
            </a:lvl1pPr>
            <a:lvl2pPr marL="819150" indent="-315913" defTabSz="503238">
              <a:defRPr>
                <a:solidFill>
                  <a:srgbClr val="000000"/>
                </a:solidFill>
                <a:latin typeface="Arial" charset="0"/>
              </a:defRPr>
            </a:lvl2pPr>
            <a:lvl3pPr marL="1260475" indent="-252413" defTabSz="503238">
              <a:defRPr>
                <a:solidFill>
                  <a:srgbClr val="000000"/>
                </a:solidFill>
                <a:latin typeface="Arial" charset="0"/>
              </a:defRPr>
            </a:lvl3pPr>
            <a:lvl4pPr marL="1763713" indent="-252413" defTabSz="503238">
              <a:defRPr>
                <a:solidFill>
                  <a:srgbClr val="000000"/>
                </a:solidFill>
                <a:latin typeface="Arial" charset="0"/>
              </a:defRPr>
            </a:lvl4pPr>
            <a:lvl5pPr marL="2268538" indent="-252413" defTabSz="503238">
              <a:defRPr>
                <a:solidFill>
                  <a:srgbClr val="000000"/>
                </a:solidFill>
                <a:latin typeface="Arial" charset="0"/>
              </a:defRPr>
            </a:lvl5pPr>
            <a:lvl6pPr marL="2725738" indent="-252413" defTabSz="503238"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charset="0"/>
              </a:defRPr>
            </a:lvl6pPr>
            <a:lvl7pPr marL="3182938" indent="-252413" defTabSz="503238"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charset="0"/>
              </a:defRPr>
            </a:lvl7pPr>
            <a:lvl8pPr marL="3640138" indent="-252413" defTabSz="503238"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charset="0"/>
              </a:defRPr>
            </a:lvl8pPr>
            <a:lvl9pPr marL="4097338" indent="-252413" defTabSz="503238"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charset="0"/>
              </a:defRPr>
            </a:lvl9pPr>
          </a:lstStyle>
          <a:p>
            <a:pPr hangingPunct="1">
              <a:lnSpc>
                <a:spcPct val="100000"/>
              </a:lnSpc>
              <a:spcBef>
                <a:spcPct val="50000"/>
              </a:spcBef>
              <a:buClrTx/>
              <a:buSzTx/>
              <a:buFontTx/>
              <a:buNone/>
            </a:pPr>
            <a:r>
              <a:rPr lang="en-US">
                <a:solidFill>
                  <a:srgbClr val="FFFF66"/>
                </a:solidFill>
                <a:cs typeface="Arial" charset="0"/>
              </a:rPr>
              <a:t>Atom</a:t>
            </a:r>
          </a:p>
        </p:txBody>
      </p:sp>
      <p:sp>
        <p:nvSpPr>
          <p:cNvPr id="318476" name="Line 12"/>
          <p:cNvSpPr>
            <a:spLocks noChangeShapeType="1"/>
          </p:cNvSpPr>
          <p:nvPr/>
        </p:nvSpPr>
        <p:spPr bwMode="auto">
          <a:xfrm flipV="1">
            <a:off x="2895840" y="3352672"/>
            <a:ext cx="228960" cy="457968"/>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lstStyle/>
          <a:p>
            <a:endParaRPr lang="en-US"/>
          </a:p>
        </p:txBody>
      </p:sp>
      <p:sp>
        <p:nvSpPr>
          <p:cNvPr id="318477" name="Text Box 13"/>
          <p:cNvSpPr txBox="1">
            <a:spLocks noChangeArrowheads="1"/>
          </p:cNvSpPr>
          <p:nvPr/>
        </p:nvSpPr>
        <p:spPr bwMode="auto">
          <a:xfrm>
            <a:off x="5486400" y="4343496"/>
            <a:ext cx="3657600" cy="367239"/>
          </a:xfrm>
          <a:prstGeom prst="rect">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defTabSz="503238">
              <a:defRPr>
                <a:solidFill>
                  <a:srgbClr val="000000"/>
                </a:solidFill>
                <a:latin typeface="Arial" charset="0"/>
              </a:defRPr>
            </a:lvl1pPr>
            <a:lvl2pPr marL="819150" indent="-315913" defTabSz="503238">
              <a:defRPr>
                <a:solidFill>
                  <a:srgbClr val="000000"/>
                </a:solidFill>
                <a:latin typeface="Arial" charset="0"/>
              </a:defRPr>
            </a:lvl2pPr>
            <a:lvl3pPr marL="1260475" indent="-252413" defTabSz="503238">
              <a:defRPr>
                <a:solidFill>
                  <a:srgbClr val="000000"/>
                </a:solidFill>
                <a:latin typeface="Arial" charset="0"/>
              </a:defRPr>
            </a:lvl3pPr>
            <a:lvl4pPr marL="1763713" indent="-252413" defTabSz="503238">
              <a:defRPr>
                <a:solidFill>
                  <a:srgbClr val="000000"/>
                </a:solidFill>
                <a:latin typeface="Arial" charset="0"/>
              </a:defRPr>
            </a:lvl4pPr>
            <a:lvl5pPr marL="2268538" indent="-252413" defTabSz="503238">
              <a:defRPr>
                <a:solidFill>
                  <a:srgbClr val="000000"/>
                </a:solidFill>
                <a:latin typeface="Arial" charset="0"/>
              </a:defRPr>
            </a:lvl5pPr>
            <a:lvl6pPr marL="2725738" indent="-252413" defTabSz="503238"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charset="0"/>
              </a:defRPr>
            </a:lvl6pPr>
            <a:lvl7pPr marL="3182938" indent="-252413" defTabSz="503238"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charset="0"/>
              </a:defRPr>
            </a:lvl7pPr>
            <a:lvl8pPr marL="3640138" indent="-252413" defTabSz="503238"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charset="0"/>
              </a:defRPr>
            </a:lvl8pPr>
            <a:lvl9pPr marL="4097338" indent="-252413" defTabSz="503238"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charset="0"/>
              </a:defRPr>
            </a:lvl9pPr>
          </a:lstStyle>
          <a:p>
            <a:pPr hangingPunct="1">
              <a:lnSpc>
                <a:spcPct val="100000"/>
              </a:lnSpc>
              <a:spcBef>
                <a:spcPct val="50000"/>
              </a:spcBef>
              <a:buClrTx/>
              <a:buSzTx/>
              <a:buFontTx/>
              <a:buNone/>
            </a:pPr>
            <a:r>
              <a:rPr lang="en-US">
                <a:solidFill>
                  <a:srgbClr val="FFFF66"/>
                </a:solidFill>
                <a:cs typeface="Arial" charset="0"/>
              </a:rPr>
              <a:t>Resonators (“Artificial Atom”)</a:t>
            </a:r>
          </a:p>
        </p:txBody>
      </p:sp>
      <p:sp>
        <p:nvSpPr>
          <p:cNvPr id="318478" name="Line 14"/>
          <p:cNvSpPr>
            <a:spLocks noChangeShapeType="1"/>
          </p:cNvSpPr>
          <p:nvPr/>
        </p:nvSpPr>
        <p:spPr bwMode="auto">
          <a:xfrm flipV="1">
            <a:off x="7086240" y="3961857"/>
            <a:ext cx="228960" cy="457968"/>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45" tIns="41473" rIns="82945" bIns="41473"/>
          <a:lstStyle/>
          <a:p>
            <a:endParaRPr lang="en-US"/>
          </a:p>
        </p:txBody>
      </p:sp>
      <p:sp>
        <p:nvSpPr>
          <p:cNvPr id="318479" name="Text Box 15"/>
          <p:cNvSpPr txBox="1">
            <a:spLocks noChangeArrowheads="1"/>
          </p:cNvSpPr>
          <p:nvPr/>
        </p:nvSpPr>
        <p:spPr bwMode="auto">
          <a:xfrm>
            <a:off x="305280" y="5563304"/>
            <a:ext cx="2819520" cy="830987"/>
          </a:xfrm>
          <a:prstGeom prst="rect">
            <a:avLst/>
          </a:prstGeom>
          <a:solidFill>
            <a:srgbClr val="00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0" tIns="45715" rIns="91430" bIns="45715">
            <a:spAutoFit/>
          </a:bodyPr>
          <a:lstStyle>
            <a:lvl1pPr defTabSz="503238">
              <a:defRPr>
                <a:solidFill>
                  <a:srgbClr val="000000"/>
                </a:solidFill>
                <a:latin typeface="Arial" charset="0"/>
              </a:defRPr>
            </a:lvl1pPr>
            <a:lvl2pPr marL="819150" indent="-315913" defTabSz="503238">
              <a:defRPr>
                <a:solidFill>
                  <a:srgbClr val="000000"/>
                </a:solidFill>
                <a:latin typeface="Arial" charset="0"/>
              </a:defRPr>
            </a:lvl2pPr>
            <a:lvl3pPr marL="1260475" indent="-252413" defTabSz="503238">
              <a:defRPr>
                <a:solidFill>
                  <a:srgbClr val="000000"/>
                </a:solidFill>
                <a:latin typeface="Arial" charset="0"/>
              </a:defRPr>
            </a:lvl3pPr>
            <a:lvl4pPr marL="1763713" indent="-252413" defTabSz="503238">
              <a:defRPr>
                <a:solidFill>
                  <a:srgbClr val="000000"/>
                </a:solidFill>
                <a:latin typeface="Arial" charset="0"/>
              </a:defRPr>
            </a:lvl4pPr>
            <a:lvl5pPr marL="2268538" indent="-252413" defTabSz="503238">
              <a:defRPr>
                <a:solidFill>
                  <a:srgbClr val="000000"/>
                </a:solidFill>
                <a:latin typeface="Arial" charset="0"/>
              </a:defRPr>
            </a:lvl5pPr>
            <a:lvl6pPr marL="2725738" indent="-252413" defTabSz="503238"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charset="0"/>
              </a:defRPr>
            </a:lvl6pPr>
            <a:lvl7pPr marL="3182938" indent="-252413" defTabSz="503238"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charset="0"/>
              </a:defRPr>
            </a:lvl7pPr>
            <a:lvl8pPr marL="3640138" indent="-252413" defTabSz="503238"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charset="0"/>
              </a:defRPr>
            </a:lvl8pPr>
            <a:lvl9pPr marL="4097338" indent="-252413" defTabSz="503238"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charset="0"/>
              </a:defRPr>
            </a:lvl9pPr>
          </a:lstStyle>
          <a:p>
            <a:pPr hangingPunct="1">
              <a:lnSpc>
                <a:spcPct val="100000"/>
              </a:lnSpc>
              <a:spcBef>
                <a:spcPct val="50000"/>
              </a:spcBef>
              <a:buClrTx/>
              <a:buSzTx/>
              <a:buFontTx/>
              <a:buNone/>
            </a:pPr>
            <a:r>
              <a:rPr lang="en-US" sz="2400">
                <a:solidFill>
                  <a:srgbClr val="FFFF66"/>
                </a:solidFill>
                <a:cs typeface="Arial" charset="0"/>
              </a:rPr>
              <a:t>Optical properties given by nature</a:t>
            </a:r>
          </a:p>
        </p:txBody>
      </p:sp>
      <p:sp>
        <p:nvSpPr>
          <p:cNvPr id="318480" name="Rectangle 16"/>
          <p:cNvSpPr>
            <a:spLocks noChangeArrowheads="1"/>
          </p:cNvSpPr>
          <p:nvPr/>
        </p:nvSpPr>
        <p:spPr bwMode="auto">
          <a:xfrm>
            <a:off x="5715361" y="5486976"/>
            <a:ext cx="2501755" cy="1015653"/>
          </a:xfrm>
          <a:prstGeom prst="rect">
            <a:avLst/>
          </a:prstGeom>
          <a:solidFill>
            <a:srgbClr val="99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spAutoFit/>
          </a:bodyPr>
          <a:lstStyle/>
          <a:p>
            <a:pPr defTabSz="456487">
              <a:spcBef>
                <a:spcPct val="50000"/>
              </a:spcBef>
            </a:pPr>
            <a:r>
              <a:rPr lang="en-US" sz="2400">
                <a:solidFill>
                  <a:srgbClr val="FFFF66"/>
                </a:solidFill>
                <a:cs typeface="Arial" charset="0"/>
              </a:rPr>
              <a:t>Optical properties </a:t>
            </a:r>
          </a:p>
          <a:p>
            <a:pPr defTabSz="456487">
              <a:spcBef>
                <a:spcPct val="50000"/>
              </a:spcBef>
            </a:pPr>
            <a:r>
              <a:rPr lang="en-US" sz="2400">
                <a:solidFill>
                  <a:srgbClr val="FFFF66"/>
                </a:solidFill>
                <a:cs typeface="Arial" charset="0"/>
              </a:rPr>
              <a:t>designed at will</a:t>
            </a:r>
          </a:p>
        </p:txBody>
      </p:sp>
      <p:pic>
        <p:nvPicPr>
          <p:cNvPr id="318481" name="Picture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86241" y="1600009"/>
            <a:ext cx="2057760" cy="1290375"/>
          </a:xfrm>
          <a:prstGeom prst="rect">
            <a:avLst/>
          </a:prstGeom>
          <a:noFill/>
          <a:extLst>
            <a:ext uri="{909E8E84-426E-40DD-AFC4-6F175D3DCCD1}">
              <a14:hiddenFill xmlns:a14="http://schemas.microsoft.com/office/drawing/2010/main">
                <a:solidFill>
                  <a:srgbClr val="FFFFFF"/>
                </a:solidFill>
              </a14:hiddenFill>
            </a:ext>
          </a:extLst>
        </p:spPr>
      </p:pic>
      <p:pic>
        <p:nvPicPr>
          <p:cNvPr id="318482" name="Picture 1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33760" y="1600009"/>
            <a:ext cx="1752480" cy="1322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8483" name="Picture 1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87040" y="2896145"/>
            <a:ext cx="2856960" cy="1142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68998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2" name="Picture 19" descr="tm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8055" y="1173551"/>
            <a:ext cx="2437920" cy="2153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22563" name="Object 17"/>
          <p:cNvGraphicFramePr>
            <a:graphicFrameLocks noChangeAspect="1"/>
          </p:cNvGraphicFramePr>
          <p:nvPr>
            <p:extLst>
              <p:ext uri="{D42A27DB-BD31-4B8C-83A1-F6EECF244321}">
                <p14:modId xmlns:p14="http://schemas.microsoft.com/office/powerpoint/2010/main" val="1614769517"/>
              </p:ext>
            </p:extLst>
          </p:nvPr>
        </p:nvGraphicFramePr>
        <p:xfrm>
          <a:off x="2755494" y="2188857"/>
          <a:ext cx="524160" cy="370119"/>
        </p:xfrm>
        <a:graphic>
          <a:graphicData uri="http://schemas.openxmlformats.org/presentationml/2006/ole">
            <mc:AlternateContent xmlns:mc="http://schemas.openxmlformats.org/markup-compatibility/2006">
              <mc:Choice xmlns:v="urn:schemas-microsoft-com:vml" Requires="v">
                <p:oleObj spid="_x0000_s18446" name="Equation" r:id="rId4" imgW="215640" imgH="152280" progId="Equation.DSMT4">
                  <p:embed/>
                </p:oleObj>
              </mc:Choice>
              <mc:Fallback>
                <p:oleObj name="Equation" r:id="rId4" imgW="215640" imgH="1522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5494" y="2188857"/>
                        <a:ext cx="524160" cy="37011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22564"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9735" y="1123146"/>
            <a:ext cx="2514240" cy="2302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322565" name="Line 20"/>
          <p:cNvSpPr>
            <a:spLocks noChangeShapeType="1"/>
          </p:cNvSpPr>
          <p:nvPr/>
        </p:nvSpPr>
        <p:spPr bwMode="auto">
          <a:xfrm flipV="1">
            <a:off x="2375334" y="1808658"/>
            <a:ext cx="1676160" cy="22898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82945" tIns="41473" rIns="82945" bIns="41473"/>
          <a:lstStyle/>
          <a:p>
            <a:endParaRPr lang="en-US"/>
          </a:p>
        </p:txBody>
      </p:sp>
      <p:sp>
        <p:nvSpPr>
          <p:cNvPr id="322566" name="Text Box 12"/>
          <p:cNvSpPr txBox="1">
            <a:spLocks noChangeArrowheads="1"/>
          </p:cNvSpPr>
          <p:nvPr/>
        </p:nvSpPr>
        <p:spPr bwMode="auto">
          <a:xfrm>
            <a:off x="470214" y="3408665"/>
            <a:ext cx="2148480" cy="397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1008063">
              <a:defRPr>
                <a:solidFill>
                  <a:srgbClr val="000000"/>
                </a:solidFill>
                <a:latin typeface="Arial" charset="0"/>
              </a:defRPr>
            </a:lvl1pPr>
            <a:lvl2pPr marL="819150" indent="-315913" defTabSz="1008063">
              <a:defRPr>
                <a:solidFill>
                  <a:srgbClr val="000000"/>
                </a:solidFill>
                <a:latin typeface="Arial" charset="0"/>
              </a:defRPr>
            </a:lvl2pPr>
            <a:lvl3pPr marL="1260475" indent="-252413" defTabSz="1008063">
              <a:defRPr>
                <a:solidFill>
                  <a:srgbClr val="000000"/>
                </a:solidFill>
                <a:latin typeface="Arial" charset="0"/>
              </a:defRPr>
            </a:lvl3pPr>
            <a:lvl4pPr marL="1763713" indent="-252413" defTabSz="1008063">
              <a:defRPr>
                <a:solidFill>
                  <a:srgbClr val="000000"/>
                </a:solidFill>
                <a:latin typeface="Arial" charset="0"/>
              </a:defRPr>
            </a:lvl4pPr>
            <a:lvl5pPr marL="2268538" indent="-252413" defTabSz="1008063">
              <a:defRPr>
                <a:solidFill>
                  <a:srgbClr val="000000"/>
                </a:solidFill>
                <a:latin typeface="Arial" charset="0"/>
              </a:defRPr>
            </a:lvl5pPr>
            <a:lvl6pPr marL="2725738" indent="-252413" defTabSz="1008063"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charset="0"/>
              </a:defRPr>
            </a:lvl6pPr>
            <a:lvl7pPr marL="3182938" indent="-252413" defTabSz="1008063"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charset="0"/>
              </a:defRPr>
            </a:lvl7pPr>
            <a:lvl8pPr marL="3640138" indent="-252413" defTabSz="1008063"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charset="0"/>
              </a:defRPr>
            </a:lvl8pPr>
            <a:lvl9pPr marL="4097338" indent="-252413" defTabSz="1008063"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charset="0"/>
              </a:defRPr>
            </a:lvl9pPr>
          </a:lstStyle>
          <a:p>
            <a:pPr hangingPunct="1">
              <a:lnSpc>
                <a:spcPct val="100000"/>
              </a:lnSpc>
              <a:buClrTx/>
              <a:buSzTx/>
              <a:buFontTx/>
              <a:buNone/>
            </a:pPr>
            <a:r>
              <a:rPr lang="en-US" altLang="zh-CN" sz="2000">
                <a:solidFill>
                  <a:schemeClr val="tx1"/>
                </a:solidFill>
                <a:latin typeface="Calibri" pitchFamily="34" charset="0"/>
                <a:ea typeface="宋体" pitchFamily="2" charset="-122"/>
                <a:cs typeface="Arial" charset="0"/>
              </a:rPr>
              <a:t>Virtual space (r’,</a:t>
            </a:r>
            <a:r>
              <a:rPr lang="en-US" altLang="zh-CN" sz="2000">
                <a:solidFill>
                  <a:schemeClr val="tx1"/>
                </a:solidFill>
                <a:latin typeface="Symbol" pitchFamily="18" charset="2"/>
                <a:ea typeface="宋体" pitchFamily="2" charset="-122"/>
                <a:cs typeface="Arial" charset="0"/>
              </a:rPr>
              <a:t>q</a:t>
            </a:r>
            <a:r>
              <a:rPr lang="en-US" altLang="zh-CN" sz="2000">
                <a:solidFill>
                  <a:schemeClr val="tx1"/>
                </a:solidFill>
                <a:latin typeface="Calibri" pitchFamily="34" charset="0"/>
                <a:ea typeface="宋体" pitchFamily="2" charset="-122"/>
                <a:cs typeface="Arial" charset="0"/>
              </a:rPr>
              <a:t>’)</a:t>
            </a:r>
          </a:p>
        </p:txBody>
      </p:sp>
      <p:sp>
        <p:nvSpPr>
          <p:cNvPr id="322567" name="Text Box 12"/>
          <p:cNvSpPr txBox="1">
            <a:spLocks noChangeArrowheads="1"/>
          </p:cNvSpPr>
          <p:nvPr/>
        </p:nvSpPr>
        <p:spPr bwMode="auto">
          <a:xfrm>
            <a:off x="3442375" y="3408665"/>
            <a:ext cx="2155680" cy="397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0" tIns="45715" rIns="91430" bIns="45715">
            <a:spAutoFit/>
          </a:bodyPr>
          <a:lstStyle>
            <a:lvl1pPr defTabSz="1008063">
              <a:defRPr>
                <a:solidFill>
                  <a:srgbClr val="000000"/>
                </a:solidFill>
                <a:latin typeface="Arial" charset="0"/>
              </a:defRPr>
            </a:lvl1pPr>
            <a:lvl2pPr marL="819150" indent="-315913" defTabSz="1008063">
              <a:defRPr>
                <a:solidFill>
                  <a:srgbClr val="000000"/>
                </a:solidFill>
                <a:latin typeface="Arial" charset="0"/>
              </a:defRPr>
            </a:lvl2pPr>
            <a:lvl3pPr marL="1260475" indent="-252413" defTabSz="1008063">
              <a:defRPr>
                <a:solidFill>
                  <a:srgbClr val="000000"/>
                </a:solidFill>
                <a:latin typeface="Arial" charset="0"/>
              </a:defRPr>
            </a:lvl3pPr>
            <a:lvl4pPr marL="1763713" indent="-252413" defTabSz="1008063">
              <a:defRPr>
                <a:solidFill>
                  <a:srgbClr val="000000"/>
                </a:solidFill>
                <a:latin typeface="Arial" charset="0"/>
              </a:defRPr>
            </a:lvl4pPr>
            <a:lvl5pPr marL="2268538" indent="-252413" defTabSz="1008063">
              <a:defRPr>
                <a:solidFill>
                  <a:srgbClr val="000000"/>
                </a:solidFill>
                <a:latin typeface="Arial" charset="0"/>
              </a:defRPr>
            </a:lvl5pPr>
            <a:lvl6pPr marL="2725738" indent="-252413" defTabSz="1008063"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charset="0"/>
              </a:defRPr>
            </a:lvl6pPr>
            <a:lvl7pPr marL="3182938" indent="-252413" defTabSz="1008063"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charset="0"/>
              </a:defRPr>
            </a:lvl7pPr>
            <a:lvl8pPr marL="3640138" indent="-252413" defTabSz="1008063"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charset="0"/>
              </a:defRPr>
            </a:lvl8pPr>
            <a:lvl9pPr marL="4097338" indent="-252413" defTabSz="1008063"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charset="0"/>
              </a:defRPr>
            </a:lvl9pPr>
          </a:lstStyle>
          <a:p>
            <a:pPr hangingPunct="1">
              <a:lnSpc>
                <a:spcPct val="100000"/>
              </a:lnSpc>
              <a:buClrTx/>
              <a:buSzTx/>
              <a:buFontTx/>
              <a:buNone/>
            </a:pPr>
            <a:r>
              <a:rPr lang="en-US" altLang="zh-CN" sz="2000">
                <a:solidFill>
                  <a:schemeClr val="tx1"/>
                </a:solidFill>
                <a:latin typeface="Calibri" pitchFamily="34" charset="0"/>
                <a:ea typeface="宋体" pitchFamily="2" charset="-122"/>
                <a:cs typeface="Arial" charset="0"/>
              </a:rPr>
              <a:t>Physical space (r,</a:t>
            </a:r>
            <a:r>
              <a:rPr lang="en-US" altLang="zh-CN" sz="2000">
                <a:solidFill>
                  <a:schemeClr val="tx1"/>
                </a:solidFill>
                <a:latin typeface="Symbol" pitchFamily="18" charset="2"/>
                <a:ea typeface="宋体" pitchFamily="2" charset="-122"/>
                <a:cs typeface="Arial" charset="0"/>
              </a:rPr>
              <a:t>q</a:t>
            </a:r>
            <a:r>
              <a:rPr lang="en-US" altLang="zh-CN" sz="2000">
                <a:solidFill>
                  <a:schemeClr val="tx1"/>
                </a:solidFill>
                <a:latin typeface="Calibri" pitchFamily="34" charset="0"/>
                <a:ea typeface="宋体" pitchFamily="2" charset="-122"/>
                <a:cs typeface="Arial" charset="0"/>
              </a:rPr>
              <a:t>)</a:t>
            </a:r>
          </a:p>
        </p:txBody>
      </p:sp>
      <p:sp>
        <p:nvSpPr>
          <p:cNvPr id="27" name="Text Box 20"/>
          <p:cNvSpPr txBox="1">
            <a:spLocks noChangeArrowheads="1"/>
          </p:cNvSpPr>
          <p:nvPr/>
        </p:nvSpPr>
        <p:spPr bwMode="auto">
          <a:xfrm>
            <a:off x="2146374" y="2570498"/>
            <a:ext cx="1905120" cy="669670"/>
          </a:xfrm>
          <a:prstGeom prst="rect">
            <a:avLst/>
          </a:prstGeom>
          <a:solidFill>
            <a:schemeClr val="bg1"/>
          </a:solidFill>
          <a:ln w="28575" algn="ctr">
            <a:solidFill>
              <a:srgbClr val="0066FF"/>
            </a:solidFill>
            <a:miter lim="800000"/>
            <a:headEnd/>
            <a:tailEnd/>
          </a:ln>
          <a:effectLst>
            <a:outerShdw dist="20000" dir="5400000" rotWithShape="0">
              <a:srgbClr val="000000">
                <a:alpha val="37999"/>
              </a:srgbClr>
            </a:outerShdw>
          </a:effectLst>
        </p:spPr>
        <p:txBody>
          <a:bodyPr lIns="91430" tIns="45715" rIns="91430" bIns="45715">
            <a:spAutoFit/>
          </a:bodyPr>
          <a:lstStyle>
            <a:lvl1pPr defTabSz="1008063">
              <a:defRPr>
                <a:solidFill>
                  <a:srgbClr val="000000"/>
                </a:solidFill>
                <a:latin typeface="Arial" charset="0"/>
              </a:defRPr>
            </a:lvl1pPr>
            <a:lvl2pPr marL="819150" indent="-315913" defTabSz="1008063">
              <a:defRPr>
                <a:solidFill>
                  <a:srgbClr val="000000"/>
                </a:solidFill>
                <a:latin typeface="Arial" charset="0"/>
              </a:defRPr>
            </a:lvl2pPr>
            <a:lvl3pPr marL="1260475" indent="-252413" defTabSz="1008063">
              <a:defRPr>
                <a:solidFill>
                  <a:srgbClr val="000000"/>
                </a:solidFill>
                <a:latin typeface="Arial" charset="0"/>
              </a:defRPr>
            </a:lvl3pPr>
            <a:lvl4pPr marL="1763713" indent="-252413" defTabSz="1008063">
              <a:defRPr>
                <a:solidFill>
                  <a:srgbClr val="000000"/>
                </a:solidFill>
                <a:latin typeface="Arial" charset="0"/>
              </a:defRPr>
            </a:lvl4pPr>
            <a:lvl5pPr marL="2268538" indent="-252413" defTabSz="1008063">
              <a:defRPr>
                <a:solidFill>
                  <a:srgbClr val="000000"/>
                </a:solidFill>
                <a:latin typeface="Arial" charset="0"/>
              </a:defRPr>
            </a:lvl5pPr>
            <a:lvl6pPr marL="2725738" indent="-252413" defTabSz="1008063"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charset="0"/>
              </a:defRPr>
            </a:lvl6pPr>
            <a:lvl7pPr marL="3182938" indent="-252413" defTabSz="1008063"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charset="0"/>
              </a:defRPr>
            </a:lvl7pPr>
            <a:lvl8pPr marL="3640138" indent="-252413" defTabSz="1008063"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charset="0"/>
              </a:defRPr>
            </a:lvl8pPr>
            <a:lvl9pPr marL="4097338" indent="-252413" defTabSz="1008063"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charset="0"/>
              </a:defRPr>
            </a:lvl9pPr>
          </a:lstStyle>
          <a:p>
            <a:pPr algn="ctr" hangingPunct="1">
              <a:lnSpc>
                <a:spcPct val="100000"/>
              </a:lnSpc>
              <a:buClrTx/>
              <a:buSzTx/>
              <a:buFontTx/>
              <a:buNone/>
            </a:pPr>
            <a:r>
              <a:rPr lang="en-US" b="1">
                <a:solidFill>
                  <a:srgbClr val="4D4D4D"/>
                </a:solidFill>
                <a:latin typeface="Calibri" pitchFamily="34" charset="0"/>
                <a:ea typeface="宋体" pitchFamily="2" charset="-122"/>
                <a:cs typeface="Arial" charset="0"/>
              </a:rPr>
              <a:t>Transformation Optics</a:t>
            </a:r>
          </a:p>
        </p:txBody>
      </p:sp>
      <p:sp>
        <p:nvSpPr>
          <p:cNvPr id="322569" name="Rectangle 3"/>
          <p:cNvSpPr txBox="1">
            <a:spLocks noChangeArrowheads="1"/>
          </p:cNvSpPr>
          <p:nvPr/>
        </p:nvSpPr>
        <p:spPr bwMode="auto">
          <a:xfrm>
            <a:off x="1079334" y="1503345"/>
            <a:ext cx="838080" cy="381641"/>
          </a:xfrm>
          <a:prstGeom prst="rect">
            <a:avLst/>
          </a:prstGeom>
          <a:solidFill>
            <a:schemeClr val="bg1">
              <a:alpha val="79999"/>
            </a:schemeClr>
          </a:solidFill>
          <a:ln>
            <a:noFill/>
          </a:ln>
          <a:extLst>
            <a:ext uri="{91240B29-F687-4F45-9708-019B960494DF}">
              <a14:hiddenLine xmlns:a14="http://schemas.microsoft.com/office/drawing/2010/main" w="28575">
                <a:solidFill>
                  <a:srgbClr val="000000"/>
                </a:solidFill>
                <a:miter lim="800000"/>
                <a:headEnd/>
                <a:tailEnd/>
              </a14:hiddenLine>
            </a:ext>
          </a:extLst>
        </p:spPr>
        <p:txBody>
          <a:bodyPr lIns="91430" tIns="45715" rIns="91430" bIns="45715"/>
          <a:lstStyle>
            <a:lvl1pPr marL="377825" indent="-377825" defTabSz="1008063">
              <a:defRPr>
                <a:solidFill>
                  <a:srgbClr val="000000"/>
                </a:solidFill>
                <a:latin typeface="Arial" charset="0"/>
              </a:defRPr>
            </a:lvl1pPr>
            <a:lvl2pPr marL="819150" indent="-315913" defTabSz="1008063">
              <a:defRPr>
                <a:solidFill>
                  <a:srgbClr val="000000"/>
                </a:solidFill>
                <a:latin typeface="Arial" charset="0"/>
              </a:defRPr>
            </a:lvl2pPr>
            <a:lvl3pPr marL="1260475" indent="-252413" defTabSz="1008063">
              <a:defRPr>
                <a:solidFill>
                  <a:srgbClr val="000000"/>
                </a:solidFill>
                <a:latin typeface="Arial" charset="0"/>
              </a:defRPr>
            </a:lvl3pPr>
            <a:lvl4pPr marL="1763713" indent="-252413" defTabSz="1008063">
              <a:defRPr>
                <a:solidFill>
                  <a:srgbClr val="000000"/>
                </a:solidFill>
                <a:latin typeface="Arial" charset="0"/>
              </a:defRPr>
            </a:lvl4pPr>
            <a:lvl5pPr marL="2268538" indent="-252413" defTabSz="1008063">
              <a:defRPr>
                <a:solidFill>
                  <a:srgbClr val="000000"/>
                </a:solidFill>
                <a:latin typeface="Arial" charset="0"/>
              </a:defRPr>
            </a:lvl5pPr>
            <a:lvl6pPr marL="2725738" indent="-252413" defTabSz="1008063"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charset="0"/>
              </a:defRPr>
            </a:lvl6pPr>
            <a:lvl7pPr marL="3182938" indent="-252413" defTabSz="1008063"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charset="0"/>
              </a:defRPr>
            </a:lvl7pPr>
            <a:lvl8pPr marL="3640138" indent="-252413" defTabSz="1008063"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charset="0"/>
              </a:defRPr>
            </a:lvl8pPr>
            <a:lvl9pPr marL="4097338" indent="-252413" defTabSz="1008063"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charset="0"/>
              </a:defRPr>
            </a:lvl9pPr>
          </a:lstStyle>
          <a:p>
            <a:pPr hangingPunct="1">
              <a:lnSpc>
                <a:spcPct val="100000"/>
              </a:lnSpc>
              <a:buClrTx/>
              <a:buSzTx/>
              <a:buFontTx/>
              <a:buNone/>
            </a:pPr>
            <a:r>
              <a:rPr lang="en-US" sz="2000" dirty="0">
                <a:solidFill>
                  <a:srgbClr val="4D4D4D"/>
                </a:solidFill>
                <a:latin typeface="Symbol" pitchFamily="18" charset="2"/>
                <a:cs typeface="Arial" charset="0"/>
              </a:rPr>
              <a:t>e</a:t>
            </a:r>
            <a:r>
              <a:rPr lang="en-US" sz="2000" dirty="0">
                <a:solidFill>
                  <a:srgbClr val="4D4D4D"/>
                </a:solidFill>
                <a:latin typeface="Calibri" pitchFamily="34" charset="0"/>
                <a:cs typeface="Arial" charset="0"/>
              </a:rPr>
              <a:t>=</a:t>
            </a:r>
            <a:r>
              <a:rPr lang="en-US" sz="2000" dirty="0">
                <a:solidFill>
                  <a:srgbClr val="4D4D4D"/>
                </a:solidFill>
                <a:latin typeface="Symbol" pitchFamily="18" charset="2"/>
                <a:cs typeface="Arial" charset="0"/>
              </a:rPr>
              <a:t>m</a:t>
            </a:r>
            <a:r>
              <a:rPr lang="en-US" sz="2000" dirty="0">
                <a:solidFill>
                  <a:srgbClr val="4D4D4D"/>
                </a:solidFill>
                <a:latin typeface="Calibri" pitchFamily="34" charset="0"/>
                <a:cs typeface="Arial" charset="0"/>
              </a:rPr>
              <a:t>=1</a:t>
            </a:r>
            <a:endParaRPr lang="en-US" sz="2000" baseline="-25000" dirty="0">
              <a:solidFill>
                <a:srgbClr val="4D4D4D"/>
              </a:solidFill>
              <a:latin typeface="Calibri" pitchFamily="34" charset="0"/>
              <a:cs typeface="Arial" charset="0"/>
            </a:endParaRPr>
          </a:p>
          <a:p>
            <a:pPr hangingPunct="1">
              <a:lnSpc>
                <a:spcPct val="100000"/>
              </a:lnSpc>
              <a:buClrTx/>
              <a:buSzTx/>
              <a:buFontTx/>
              <a:buNone/>
            </a:pPr>
            <a:endParaRPr lang="en-US" sz="2000" dirty="0">
              <a:solidFill>
                <a:srgbClr val="4D4D4D"/>
              </a:solidFill>
              <a:latin typeface="Calibri" pitchFamily="34" charset="0"/>
              <a:cs typeface="Arial" charset="0"/>
            </a:endParaRPr>
          </a:p>
        </p:txBody>
      </p:sp>
      <p:sp>
        <p:nvSpPr>
          <p:cNvPr id="322570" name="Rectangle 3"/>
          <p:cNvSpPr txBox="1">
            <a:spLocks noChangeArrowheads="1"/>
          </p:cNvSpPr>
          <p:nvPr/>
        </p:nvSpPr>
        <p:spPr bwMode="auto">
          <a:xfrm>
            <a:off x="4051494" y="1274362"/>
            <a:ext cx="761760" cy="381640"/>
          </a:xfrm>
          <a:prstGeom prst="rect">
            <a:avLst/>
          </a:prstGeom>
          <a:solidFill>
            <a:schemeClr val="bg1">
              <a:alpha val="79999"/>
            </a:schemeClr>
          </a:solidFill>
          <a:ln>
            <a:noFill/>
          </a:ln>
          <a:extLst>
            <a:ext uri="{91240B29-F687-4F45-9708-019B960494DF}">
              <a14:hiddenLine xmlns:a14="http://schemas.microsoft.com/office/drawing/2010/main" w="28575">
                <a:solidFill>
                  <a:srgbClr val="000000"/>
                </a:solidFill>
                <a:miter lim="800000"/>
                <a:headEnd/>
                <a:tailEnd/>
              </a14:hiddenLine>
            </a:ext>
          </a:extLst>
        </p:spPr>
        <p:txBody>
          <a:bodyPr lIns="91430" tIns="45715" rIns="91430" bIns="45715"/>
          <a:lstStyle>
            <a:lvl1pPr marL="377825" indent="-377825" defTabSz="1008063">
              <a:defRPr>
                <a:solidFill>
                  <a:srgbClr val="000000"/>
                </a:solidFill>
                <a:latin typeface="Arial" charset="0"/>
              </a:defRPr>
            </a:lvl1pPr>
            <a:lvl2pPr marL="819150" indent="-315913" defTabSz="1008063">
              <a:defRPr>
                <a:solidFill>
                  <a:srgbClr val="000000"/>
                </a:solidFill>
                <a:latin typeface="Arial" charset="0"/>
              </a:defRPr>
            </a:lvl2pPr>
            <a:lvl3pPr marL="1260475" indent="-252413" defTabSz="1008063">
              <a:defRPr>
                <a:solidFill>
                  <a:srgbClr val="000000"/>
                </a:solidFill>
                <a:latin typeface="Arial" charset="0"/>
              </a:defRPr>
            </a:lvl3pPr>
            <a:lvl4pPr marL="1763713" indent="-252413" defTabSz="1008063">
              <a:defRPr>
                <a:solidFill>
                  <a:srgbClr val="000000"/>
                </a:solidFill>
                <a:latin typeface="Arial" charset="0"/>
              </a:defRPr>
            </a:lvl4pPr>
            <a:lvl5pPr marL="2268538" indent="-252413" defTabSz="1008063">
              <a:defRPr>
                <a:solidFill>
                  <a:srgbClr val="000000"/>
                </a:solidFill>
                <a:latin typeface="Arial" charset="0"/>
              </a:defRPr>
            </a:lvl5pPr>
            <a:lvl6pPr marL="2725738" indent="-252413" defTabSz="1008063"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charset="0"/>
              </a:defRPr>
            </a:lvl6pPr>
            <a:lvl7pPr marL="3182938" indent="-252413" defTabSz="1008063"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charset="0"/>
              </a:defRPr>
            </a:lvl7pPr>
            <a:lvl8pPr marL="3640138" indent="-252413" defTabSz="1008063"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charset="0"/>
              </a:defRPr>
            </a:lvl8pPr>
            <a:lvl9pPr marL="4097338" indent="-252413" defTabSz="1008063" fontAlgn="base" hangingPunct="0">
              <a:lnSpc>
                <a:spcPct val="93000"/>
              </a:lnSpc>
              <a:spcBef>
                <a:spcPct val="0"/>
              </a:spcBef>
              <a:spcAft>
                <a:spcPct val="0"/>
              </a:spcAft>
              <a:buClr>
                <a:srgbClr val="000000"/>
              </a:buClr>
              <a:buSzPct val="100000"/>
              <a:buFont typeface="Times New Roman" pitchFamily="18" charset="0"/>
              <a:defRPr>
                <a:solidFill>
                  <a:srgbClr val="000000"/>
                </a:solidFill>
                <a:latin typeface="Arial" charset="0"/>
              </a:defRPr>
            </a:lvl9pPr>
          </a:lstStyle>
          <a:p>
            <a:pPr hangingPunct="1">
              <a:lnSpc>
                <a:spcPct val="100000"/>
              </a:lnSpc>
              <a:buClrTx/>
              <a:buSzTx/>
              <a:buFontTx/>
              <a:buNone/>
            </a:pPr>
            <a:r>
              <a:rPr lang="en-US" sz="2000">
                <a:solidFill>
                  <a:srgbClr val="4D4D4D"/>
                </a:solidFill>
                <a:latin typeface="Symbol" pitchFamily="18" charset="2"/>
                <a:cs typeface="Arial" charset="0"/>
              </a:rPr>
              <a:t>e</a:t>
            </a:r>
            <a:r>
              <a:rPr lang="en-US" sz="2000" baseline="30000">
                <a:solidFill>
                  <a:srgbClr val="4D4D4D"/>
                </a:solidFill>
                <a:latin typeface="Calibri" pitchFamily="34" charset="0"/>
                <a:cs typeface="Arial" charset="0"/>
              </a:rPr>
              <a:t>ij</a:t>
            </a:r>
            <a:r>
              <a:rPr lang="en-US" sz="2000">
                <a:solidFill>
                  <a:srgbClr val="4D4D4D"/>
                </a:solidFill>
                <a:latin typeface="Calibri" pitchFamily="34" charset="0"/>
                <a:cs typeface="Arial" charset="0"/>
              </a:rPr>
              <a:t>, </a:t>
            </a:r>
            <a:r>
              <a:rPr lang="en-US" sz="2000">
                <a:solidFill>
                  <a:srgbClr val="4D4D4D"/>
                </a:solidFill>
                <a:latin typeface="Symbol" pitchFamily="18" charset="2"/>
                <a:cs typeface="Arial" charset="0"/>
              </a:rPr>
              <a:t>m</a:t>
            </a:r>
            <a:r>
              <a:rPr lang="en-US" sz="2000" baseline="30000">
                <a:solidFill>
                  <a:srgbClr val="4D4D4D"/>
                </a:solidFill>
                <a:latin typeface="Calibri" pitchFamily="34" charset="0"/>
                <a:cs typeface="Arial" charset="0"/>
              </a:rPr>
              <a:t>ij</a:t>
            </a:r>
          </a:p>
          <a:p>
            <a:pPr hangingPunct="1">
              <a:lnSpc>
                <a:spcPct val="100000"/>
              </a:lnSpc>
              <a:buClrTx/>
              <a:buSzTx/>
              <a:buFontTx/>
              <a:buNone/>
            </a:pPr>
            <a:endParaRPr lang="en-US" sz="2000">
              <a:solidFill>
                <a:srgbClr val="4D4D4D"/>
              </a:solidFill>
              <a:latin typeface="Calibri" pitchFamily="34" charset="0"/>
              <a:cs typeface="Arial" charset="0"/>
            </a:endParaRPr>
          </a:p>
        </p:txBody>
      </p:sp>
      <p:sp>
        <p:nvSpPr>
          <p:cNvPr id="322571" name="Rectangle 11"/>
          <p:cNvSpPr>
            <a:spLocks noChangeArrowheads="1"/>
          </p:cNvSpPr>
          <p:nvPr/>
        </p:nvSpPr>
        <p:spPr bwMode="auto">
          <a:xfrm>
            <a:off x="159119" y="3745409"/>
            <a:ext cx="167575" cy="360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2945" tIns="41473" rIns="82945" bIns="41473" anchor="ctr">
            <a:spAutoFit/>
          </a:bodyPr>
          <a:lstStyle/>
          <a:p>
            <a:endParaRPr lang="en-US"/>
          </a:p>
        </p:txBody>
      </p:sp>
      <p:graphicFrame>
        <p:nvGraphicFramePr>
          <p:cNvPr id="322572" name="Object 12"/>
          <p:cNvGraphicFramePr>
            <a:graphicFrameLocks noChangeAspect="1"/>
          </p:cNvGraphicFramePr>
          <p:nvPr>
            <p:extLst>
              <p:ext uri="{D42A27DB-BD31-4B8C-83A1-F6EECF244321}">
                <p14:modId xmlns:p14="http://schemas.microsoft.com/office/powerpoint/2010/main" val="295686850"/>
              </p:ext>
            </p:extLst>
          </p:nvPr>
        </p:nvGraphicFramePr>
        <p:xfrm>
          <a:off x="1645920" y="4131008"/>
          <a:ext cx="2666880" cy="861210"/>
        </p:xfrm>
        <a:graphic>
          <a:graphicData uri="http://schemas.openxmlformats.org/presentationml/2006/ole">
            <mc:AlternateContent xmlns:mc="http://schemas.openxmlformats.org/markup-compatibility/2006">
              <mc:Choice xmlns:v="urn:schemas-microsoft-com:vml" Requires="v">
                <p:oleObj spid="_x0000_s18447" name="Equation" r:id="rId7" imgW="1206360" imgH="393480" progId="Equation.DSMT4">
                  <p:embed/>
                </p:oleObj>
              </mc:Choice>
              <mc:Fallback>
                <p:oleObj name="Equation" r:id="rId7" imgW="1206360" imgH="39348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45920" y="4131008"/>
                        <a:ext cx="2666880" cy="861210"/>
                      </a:xfrm>
                      <a:prstGeom prst="rect">
                        <a:avLst/>
                      </a:prstGeom>
                      <a:solidFill>
                        <a:schemeClr val="folHlink"/>
                      </a:solidFill>
                      <a:ln w="9525">
                        <a:solidFill>
                          <a:srgbClr val="FF0000"/>
                        </a:solidFill>
                        <a:miter lim="800000"/>
                        <a:headEnd/>
                        <a:tailEnd/>
                      </a:ln>
                    </p:spPr>
                  </p:pic>
                </p:oleObj>
              </mc:Fallback>
            </mc:AlternateContent>
          </a:graphicData>
        </a:graphic>
      </p:graphicFrame>
      <p:sp>
        <p:nvSpPr>
          <p:cNvPr id="322573" name="Rectangle 13"/>
          <p:cNvSpPr>
            <a:spLocks noChangeArrowheads="1"/>
          </p:cNvSpPr>
          <p:nvPr/>
        </p:nvSpPr>
        <p:spPr bwMode="auto">
          <a:xfrm>
            <a:off x="-114481" y="2375208"/>
            <a:ext cx="184710" cy="369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nchor="ctr">
            <a:spAutoFit/>
          </a:bodyPr>
          <a:lstStyle/>
          <a:p>
            <a:pPr defTabSz="456487"/>
            <a:endParaRPr lang="en-US">
              <a:cs typeface="Arial" charset="0"/>
            </a:endParaRPr>
          </a:p>
        </p:txBody>
      </p:sp>
      <p:graphicFrame>
        <p:nvGraphicFramePr>
          <p:cNvPr id="322574" name="Object 14"/>
          <p:cNvGraphicFramePr>
            <a:graphicFrameLocks noChangeAspect="1"/>
          </p:cNvGraphicFramePr>
          <p:nvPr>
            <p:extLst>
              <p:ext uri="{D42A27DB-BD31-4B8C-83A1-F6EECF244321}">
                <p14:modId xmlns:p14="http://schemas.microsoft.com/office/powerpoint/2010/main" val="3010040980"/>
              </p:ext>
            </p:extLst>
          </p:nvPr>
        </p:nvGraphicFramePr>
        <p:xfrm>
          <a:off x="5712536" y="3900810"/>
          <a:ext cx="3316984" cy="2957189"/>
        </p:xfrm>
        <a:graphic>
          <a:graphicData uri="http://schemas.openxmlformats.org/presentationml/2006/ole">
            <mc:AlternateContent xmlns:mc="http://schemas.openxmlformats.org/markup-compatibility/2006">
              <mc:Choice xmlns:v="urn:schemas-microsoft-com:vml" Requires="v">
                <p:oleObj spid="_x0000_s18448" name="Equation" r:id="rId9" imgW="1765080" imgH="1574640" progId="Equation.DSMT4">
                  <p:embed/>
                </p:oleObj>
              </mc:Choice>
              <mc:Fallback>
                <p:oleObj name="Equation" r:id="rId9" imgW="1765080" imgH="157464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12536" y="3900810"/>
                        <a:ext cx="3316984" cy="2957189"/>
                      </a:xfrm>
                      <a:prstGeom prst="rect">
                        <a:avLst/>
                      </a:prstGeom>
                      <a:solidFill>
                        <a:srgbClr val="F7FEA0"/>
                      </a:solidFill>
                      <a:ln w="9525">
                        <a:solidFill>
                          <a:srgbClr val="006600"/>
                        </a:solidFill>
                        <a:miter lim="800000"/>
                        <a:headEnd/>
                        <a:tailEnd/>
                      </a:ln>
                    </p:spPr>
                  </p:pic>
                </p:oleObj>
              </mc:Fallback>
            </mc:AlternateContent>
          </a:graphicData>
        </a:graphic>
      </p:graphicFrame>
      <p:sp>
        <p:nvSpPr>
          <p:cNvPr id="322575" name="Rectangle 15"/>
          <p:cNvSpPr>
            <a:spLocks noChangeArrowheads="1"/>
          </p:cNvSpPr>
          <p:nvPr/>
        </p:nvSpPr>
        <p:spPr bwMode="auto">
          <a:xfrm>
            <a:off x="502561" y="5334974"/>
            <a:ext cx="4580640" cy="1373904"/>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0" tIns="45715" rIns="91430" bIns="45715" anchor="ctr">
            <a:spAutoFit/>
          </a:bodyPr>
          <a:lstStyle/>
          <a:p>
            <a:pPr defTabSz="456487"/>
            <a:r>
              <a:rPr lang="en-US" sz="2800" dirty="0">
                <a:latin typeface="Times New Roman" pitchFamily="18" charset="0"/>
                <a:ea typeface="宋体" pitchFamily="2" charset="-122"/>
                <a:cs typeface="Times New Roman" pitchFamily="18" charset="0"/>
              </a:rPr>
              <a:t>These are the equations </a:t>
            </a:r>
          </a:p>
          <a:p>
            <a:pPr defTabSz="456487"/>
            <a:r>
              <a:rPr lang="en-US" sz="2800" dirty="0">
                <a:latin typeface="Times New Roman" pitchFamily="18" charset="0"/>
                <a:ea typeface="宋体" pitchFamily="2" charset="-122"/>
                <a:cs typeface="Times New Roman" pitchFamily="18" charset="0"/>
              </a:rPr>
              <a:t>for the 2D invisibility cloak</a:t>
            </a:r>
          </a:p>
          <a:p>
            <a:pPr defTabSz="456487"/>
            <a:r>
              <a:rPr lang="en-US" sz="2800" dirty="0">
                <a:latin typeface="Times New Roman" pitchFamily="18" charset="0"/>
                <a:ea typeface="宋体" pitchFamily="2" charset="-122"/>
                <a:cs typeface="Times New Roman" pitchFamily="18" charset="0"/>
              </a:rPr>
              <a:t>(parameters in physical space).</a:t>
            </a:r>
            <a:endParaRPr lang="en-US" sz="2800" dirty="0">
              <a:ea typeface="宋体" pitchFamily="2" charset="-122"/>
              <a:cs typeface="Arial" charset="0"/>
            </a:endParaRPr>
          </a:p>
        </p:txBody>
      </p:sp>
      <p:sp>
        <p:nvSpPr>
          <p:cNvPr id="2" name="Rectangle 1"/>
          <p:cNvSpPr/>
          <p:nvPr/>
        </p:nvSpPr>
        <p:spPr>
          <a:xfrm>
            <a:off x="523663" y="180864"/>
            <a:ext cx="7381829" cy="707886"/>
          </a:xfrm>
          <a:prstGeom prst="rect">
            <a:avLst/>
          </a:prstGeom>
          <a:solidFill>
            <a:srgbClr val="FF0000"/>
          </a:solidFill>
        </p:spPr>
        <p:txBody>
          <a:bodyPr wrap="none">
            <a:spAutoFit/>
          </a:bodyPr>
          <a:lstStyle/>
          <a:p>
            <a:r>
              <a:rPr lang="en-US" sz="4000" dirty="0">
                <a:solidFill>
                  <a:schemeClr val="bg1"/>
                </a:solidFill>
              </a:rPr>
              <a:t>Blow up a point (“the” </a:t>
            </a:r>
            <a:r>
              <a:rPr lang="en-US" sz="4000" dirty="0" smtClean="0">
                <a:solidFill>
                  <a:schemeClr val="bg1"/>
                </a:solidFill>
              </a:rPr>
              <a:t>cloak</a:t>
            </a:r>
            <a:r>
              <a:rPr lang="en-US" sz="4000" dirty="0">
                <a:solidFill>
                  <a:schemeClr val="bg1"/>
                </a:solidFill>
              </a:rPr>
              <a:t> </a:t>
            </a:r>
            <a:r>
              <a:rPr lang="en-US" sz="4000" dirty="0" smtClean="0">
                <a:solidFill>
                  <a:schemeClr val="bg1"/>
                </a:solidFill>
              </a:rPr>
              <a:t>in 2D)</a:t>
            </a:r>
            <a:endParaRPr lang="en-US" sz="4000" dirty="0">
              <a:solidFill>
                <a:schemeClr val="bg1"/>
              </a:solidFill>
            </a:endParaRPr>
          </a:p>
        </p:txBody>
      </p:sp>
    </p:spTree>
    <p:extLst>
      <p:ext uri="{BB962C8B-B14F-4D97-AF65-F5344CB8AC3E}">
        <p14:creationId xmlns:p14="http://schemas.microsoft.com/office/powerpoint/2010/main" val="7187058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802</TotalTime>
  <Words>2716</Words>
  <Application>Microsoft Office PowerPoint</Application>
  <PresentationFormat>On-screen Show (4:3)</PresentationFormat>
  <Paragraphs>369</Paragraphs>
  <Slides>49</Slides>
  <Notes>23</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49</vt:i4>
      </vt:variant>
    </vt:vector>
  </HeadingPairs>
  <TitlesOfParts>
    <vt:vector size="53" baseType="lpstr">
      <vt:lpstr>Office Theme</vt:lpstr>
      <vt:lpstr>Equation</vt:lpstr>
      <vt:lpstr>Photo Editor Photo</vt:lpstr>
      <vt:lpstr>Graph</vt:lpstr>
      <vt:lpstr>Invisibility: Fact or Fiction?  C.T. Chan Hong Kong University of Science and Technology </vt:lpstr>
      <vt:lpstr>Different ways to realize “invisibility”</vt:lpstr>
      <vt:lpstr>“Stealth” ≠ “Invisibility”</vt:lpstr>
      <vt:lpstr>“Invisibility” means perfect transparency</vt:lpstr>
      <vt:lpstr>I: Transformation Optics: invisibility = perfect transparency</vt:lpstr>
      <vt:lpstr>PowerPoint Presentation</vt:lpstr>
      <vt:lpstr>A simple scale change</vt:lpstr>
      <vt:lpstr>Meta-material (Electromagnetic resonant structures)</vt:lpstr>
      <vt:lpstr>PowerPoint Presentation</vt:lpstr>
      <vt:lpstr>Transformation optics: “Blow up” transforms (guide wave around a domain)</vt:lpstr>
      <vt:lpstr>Carpet Cloak</vt:lpstr>
      <vt:lpstr>Absorption is an issue</vt:lpstr>
      <vt:lpstr>Cloak an Interior Domain</vt:lpstr>
      <vt:lpstr>II: Another way of “cloaking” </vt:lpstr>
      <vt:lpstr>II: Complementary media:  scattering cancellation </vt:lpstr>
      <vt:lpstr>PowerPoint Presentation</vt:lpstr>
      <vt:lpstr>The cloaking device does not depend on incident waves, but has to be tailored to the object</vt:lpstr>
      <vt:lpstr>More amazing effect: Illusion Optics</vt:lpstr>
      <vt:lpstr>Illusion Optics</vt:lpstr>
      <vt:lpstr>Illusion optics: Numerical demonstration: Changing a spoon into a cup (invisibility is a special case of illusion)</vt:lpstr>
      <vt:lpstr>Independent of light source</vt:lpstr>
      <vt:lpstr>Proof of Principle Experiment</vt:lpstr>
      <vt:lpstr>II: Complementary media*</vt:lpstr>
      <vt:lpstr>Other forms of Invisibility/cloaking</vt:lpstr>
      <vt:lpstr>Cloaking Effect</vt:lpstr>
      <vt:lpstr>Zero-index “cloaking” effect</vt:lpstr>
      <vt:lpstr>Can we get a “zero-refractive index” metamaterial?</vt:lpstr>
      <vt:lpstr>PowerPoint Presentation</vt:lpstr>
      <vt:lpstr>PowerPoint Presentation</vt:lpstr>
      <vt:lpstr>Experiment to demonstrate tunneling and cloaking for  “ε= µ=0” photonic crystal </vt:lpstr>
      <vt:lpstr>Can we go beyond ε=µ=0 with pure dielectrics?</vt:lpstr>
      <vt:lpstr>Anomalous resonance/ Strong reflection</vt:lpstr>
      <vt:lpstr>Perfect Lens: Imaging or Cloaking</vt:lpstr>
      <vt:lpstr>Finite frequency: Any slab cloaks point dipole if it is placed close enough, but ε=µ=-1 cloaks better than others</vt:lpstr>
      <vt:lpstr>Size effect - qualitative</vt:lpstr>
      <vt:lpstr>Anomalous resonance/ Strong reflection “cloaking” effect</vt:lpstr>
      <vt:lpstr>Active sources?</vt:lpstr>
      <vt:lpstr>“Active source illusion”  using Boundary Element Method</vt:lpstr>
      <vt:lpstr>Illusion by active sources</vt:lpstr>
      <vt:lpstr>Any object inside the quiet zone will be cloaked to give the same illusion effect</vt:lpstr>
      <vt:lpstr>Beyond EM wave</vt:lpstr>
      <vt:lpstr>PowerPoint Presentation</vt:lpstr>
      <vt:lpstr>PowerPoint Presentation</vt:lpstr>
      <vt:lpstr>PowerPoint Presentation</vt:lpstr>
      <vt:lpstr>To make it practical</vt:lpstr>
      <vt:lpstr>Invisibility : fact or fiction ?</vt:lpstr>
      <vt:lpstr>Thank you</vt:lpstr>
      <vt:lpstr>Issues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CHAN, Che Ting</dc:creator>
  <cp:lastModifiedBy>CHAN, Che Ting</cp:lastModifiedBy>
  <cp:revision>51</cp:revision>
  <cp:lastPrinted>2011-08-25T03:55:12Z</cp:lastPrinted>
  <dcterms:created xsi:type="dcterms:W3CDTF">2011-08-24T12:43:13Z</dcterms:created>
  <dcterms:modified xsi:type="dcterms:W3CDTF">2011-12-04T13:06:08Z</dcterms:modified>
</cp:coreProperties>
</file>