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7"/>
  </p:notesMasterIdLst>
  <p:handoutMasterIdLst>
    <p:handoutMasterId r:id="rId28"/>
  </p:handoutMasterIdLst>
  <p:sldIdLst>
    <p:sldId id="440" r:id="rId2"/>
    <p:sldId id="441" r:id="rId3"/>
    <p:sldId id="442" r:id="rId4"/>
    <p:sldId id="443" r:id="rId5"/>
    <p:sldId id="444" r:id="rId6"/>
    <p:sldId id="445" r:id="rId7"/>
    <p:sldId id="446" r:id="rId8"/>
    <p:sldId id="447" r:id="rId9"/>
    <p:sldId id="448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  <p:sldId id="460" r:id="rId22"/>
    <p:sldId id="461" r:id="rId23"/>
    <p:sldId id="462" r:id="rId24"/>
    <p:sldId id="463" r:id="rId25"/>
    <p:sldId id="46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99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82308" autoAdjust="0"/>
  </p:normalViewPr>
  <p:slideViewPr>
    <p:cSldViewPr>
      <p:cViewPr>
        <p:scale>
          <a:sx n="39" d="100"/>
          <a:sy n="39" d="100"/>
        </p:scale>
        <p:origin x="-797" y="-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7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2DC407D-EDAC-4139-9DB3-E9013CF4E5B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8EED737-64A4-4A93-B166-BF82F5658C8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0" y="2693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2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</p:grpSp>
      <p:sp>
        <p:nvSpPr>
          <p:cNvPr id="18855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8855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DB1E3-0A7C-4CE1-84F2-E38107A84D3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22A74-5DFC-4F3C-9BBA-FAA23673ED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EECD2-0A4B-4E0F-B13A-1B535FFBE59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663A9-C600-4761-B4E2-DCDE7449B29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37CD3-1497-41E3-AAE1-8E8624C0895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97EB2-63DE-4FAC-8B39-D3D1FE64001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75D3-F4F9-4E77-BEC5-6E891F30C26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254F2-604D-4BC4-9413-33046E5EC1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10741-9D76-447A-8F9B-C629E5C48EF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E3BA3-A819-42C2-816E-EFF8688A8AF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D742D-6D4F-493F-9B5E-F4B8F238FCA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CC8E-053C-48B5-9557-8EF6617D67F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0488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87396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39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20489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87399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400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20490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8740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40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20491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492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87406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87407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20493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516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8741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1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17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8741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1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18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8741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1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19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8741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2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20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8742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2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21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8742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2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22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8742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2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23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8743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3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24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8743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3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25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8743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3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26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8744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4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27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8744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4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28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8744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4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29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8744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5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30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8745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5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31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8745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5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32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8745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5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33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8746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6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34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8746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6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35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8746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6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36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8747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7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sp>
              <p:nvSpPr>
                <p:cNvPr id="18747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8747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grpSp>
              <p:nvGrpSpPr>
                <p:cNvPr id="20539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8747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7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40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8747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7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41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8748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8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42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8748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8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43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8748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8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44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8749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9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45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8749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9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46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8749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49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47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8749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50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48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8750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50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  <p:grpSp>
              <p:nvGrpSpPr>
                <p:cNvPr id="20549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8750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  <p:sp>
                <p:nvSpPr>
                  <p:cNvPr id="18750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/>
                  </a:p>
                </p:txBody>
              </p:sp>
            </p:grpSp>
          </p:grpSp>
          <p:sp>
            <p:nvSpPr>
              <p:cNvPr id="18750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08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0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1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1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1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1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14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15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1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1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1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19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2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21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2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2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2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2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2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2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7528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</p:grpSp>
      <p:sp>
        <p:nvSpPr>
          <p:cNvPr id="2048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48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753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753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753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DA58BC96-3092-4623-85D4-295A5F3998B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2988" y="2492375"/>
            <a:ext cx="7559675" cy="1627188"/>
          </a:xfrm>
        </p:spPr>
        <p:txBody>
          <a:bodyPr/>
          <a:lstStyle/>
          <a:p>
            <a:pPr eaLnBrk="1" hangingPunct="1"/>
            <a:r>
              <a:rPr lang="en-US" altLang="zh-TW" sz="5400" b="1" smtClean="0">
                <a:latin typeface="華康鋼筆體 Std W2" pitchFamily="66" charset="-120"/>
                <a:ea typeface="華康鋼筆體 Std W2" pitchFamily="66" charset="-120"/>
              </a:rPr>
              <a:t>99</a:t>
            </a:r>
            <a:r>
              <a:rPr lang="zh-TW" altLang="en-US" sz="5400" b="1" smtClean="0">
                <a:latin typeface="華康鋼筆體 Std W2" pitchFamily="66" charset="-120"/>
                <a:ea typeface="華康鋼筆體 Std W2" pitchFamily="66" charset="-120"/>
              </a:rPr>
              <a:t>學年上學期高二</a:t>
            </a:r>
            <a:r>
              <a:rPr lang="zh-TW" altLang="en-US" sz="5400" b="1" smtClean="0">
                <a:ea typeface="華康鋼筆體 Std W2" pitchFamily="66" charset="-120"/>
              </a:rPr>
              <a:t>物理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365625"/>
            <a:ext cx="3816350" cy="1057275"/>
          </a:xfrm>
        </p:spPr>
        <p:txBody>
          <a:bodyPr/>
          <a:lstStyle/>
          <a:p>
            <a:pPr eaLnBrk="1" hangingPunct="1"/>
            <a:r>
              <a:rPr lang="zh-TW" altLang="en-US" sz="4800" b="1" smtClean="0">
                <a:solidFill>
                  <a:schemeClr val="tx2"/>
                </a:solidFill>
                <a:ea typeface="華康鋼筆體 Std W2" pitchFamily="66" charset="-120"/>
              </a:rPr>
              <a:t>黃信健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580438" cy="1295400"/>
          </a:xfrm>
        </p:spPr>
        <p:txBody>
          <a:bodyPr/>
          <a:lstStyle/>
          <a:p>
            <a:r>
              <a:rPr lang="en-US" altLang="zh-TW" sz="4000" b="1" dirty="0" smtClean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Ex.3-2 A </a:t>
            </a:r>
            <a:r>
              <a:rPr lang="en-US" altLang="zh-TW" sz="4000" b="1" dirty="0" err="1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nonuniform</a:t>
            </a:r>
            <a:r>
              <a:rPr lang="en-US" altLang="zh-TW" sz="4000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 electric field and a Gaussian cube</a:t>
            </a:r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533400" y="2590800"/>
          <a:ext cx="6172200" cy="3575050"/>
        </p:xfrm>
        <a:graphic>
          <a:graphicData uri="http://schemas.openxmlformats.org/presentationml/2006/ole">
            <p:oleObj spid="_x0000_s99330" name="Equation" r:id="rId3" imgW="1562040" imgH="1117440" progId="Equation.3">
              <p:embed/>
            </p:oleObj>
          </a:graphicData>
        </a:graphic>
      </p:graphicFrame>
      <p:pic>
        <p:nvPicPr>
          <p:cNvPr id="5940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209800"/>
            <a:ext cx="4191000" cy="2971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4" name="Object 0"/>
          <p:cNvGraphicFramePr>
            <a:graphicFrameLocks noChangeAspect="1"/>
          </p:cNvGraphicFramePr>
          <p:nvPr/>
        </p:nvGraphicFramePr>
        <p:xfrm>
          <a:off x="381000" y="1450975"/>
          <a:ext cx="8305800" cy="4792663"/>
        </p:xfrm>
        <a:graphic>
          <a:graphicData uri="http://schemas.openxmlformats.org/presentationml/2006/ole">
            <p:oleObj spid="_x0000_s100354" name="Equation" r:id="rId3" imgW="2286000" imgH="1523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91" name="Object 71"/>
          <p:cNvGraphicFramePr>
            <a:graphicFrameLocks noChangeAspect="1"/>
          </p:cNvGraphicFramePr>
          <p:nvPr/>
        </p:nvGraphicFramePr>
        <p:xfrm>
          <a:off x="304800" y="1485900"/>
          <a:ext cx="8534400" cy="1724025"/>
        </p:xfrm>
        <a:graphic>
          <a:graphicData uri="http://schemas.openxmlformats.org/presentationml/2006/ole">
            <p:oleObj spid="_x0000_s101378" name="Equation" r:id="rId3" imgW="2565360" imgH="558720" progId="Equation.DSMT4">
              <p:embed/>
            </p:oleObj>
          </a:graphicData>
        </a:graphic>
      </p:graphicFrame>
      <p:graphicFrame>
        <p:nvGraphicFramePr>
          <p:cNvPr id="30793" name="Object 73"/>
          <p:cNvGraphicFramePr>
            <a:graphicFrameLocks noChangeAspect="1"/>
          </p:cNvGraphicFramePr>
          <p:nvPr/>
        </p:nvGraphicFramePr>
        <p:xfrm>
          <a:off x="304800" y="3162300"/>
          <a:ext cx="8534400" cy="2790825"/>
        </p:xfrm>
        <a:graphic>
          <a:graphicData uri="http://schemas.openxmlformats.org/presentationml/2006/ole">
            <p:oleObj spid="_x0000_s101379" name="Equation" r:id="rId4" imgW="241272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018463" cy="863600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3-4 </a:t>
            </a:r>
            <a:r>
              <a:rPr lang="en-US" altLang="zh-TW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Gauss’ Law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4038600" cy="1295400"/>
          </a:xfrm>
        </p:spPr>
        <p:txBody>
          <a:bodyPr/>
          <a:lstStyle/>
          <a:p>
            <a:pPr marL="479425" indent="-479425"/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</a:rPr>
              <a:t>Flux </a:t>
            </a:r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  <a:sym typeface="Symbol" pitchFamily="18" charset="2"/>
              </a:rPr>
              <a:t></a:t>
            </a:r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</a:rPr>
              <a:t> enclosed charge </a:t>
            </a:r>
          </a:p>
        </p:txBody>
      </p:sp>
      <p:graphicFrame>
        <p:nvGraphicFramePr>
          <p:cNvPr id="15418" name="Object 58"/>
          <p:cNvGraphicFramePr>
            <a:graphicFrameLocks noChangeAspect="1"/>
          </p:cNvGraphicFramePr>
          <p:nvPr/>
        </p:nvGraphicFramePr>
        <p:xfrm>
          <a:off x="990600" y="3581400"/>
          <a:ext cx="3124200" cy="2601913"/>
        </p:xfrm>
        <a:graphic>
          <a:graphicData uri="http://schemas.openxmlformats.org/presentationml/2006/ole">
            <p:oleObj spid="_x0000_s102402" name="Equation" r:id="rId3" imgW="736560" imgH="761760" progId="Equation.3">
              <p:embed/>
            </p:oleObj>
          </a:graphicData>
        </a:graphic>
      </p:graphicFrame>
      <p:pic>
        <p:nvPicPr>
          <p:cNvPr id="15420" name="Picture 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905000"/>
            <a:ext cx="4243388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20688"/>
            <a:ext cx="8458200" cy="1131912"/>
          </a:xfrm>
        </p:spPr>
        <p:txBody>
          <a:bodyPr/>
          <a:lstStyle/>
          <a:p>
            <a:r>
              <a:rPr lang="en-US" altLang="zh-TW" sz="4000" b="1" dirty="0" smtClean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3-5 </a:t>
            </a:r>
            <a:r>
              <a:rPr lang="en-US" altLang="zh-TW" sz="4000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Gauss</a:t>
            </a:r>
            <a:r>
              <a:rPr lang="en-US" altLang="zh-TW" sz="4000" b="1" dirty="0">
                <a:solidFill>
                  <a:srgbClr val="FFC000"/>
                </a:solidFill>
                <a:latin typeface="Calibri" pitchFamily="34" charset="0"/>
                <a:ea typeface="華康鋼筆體 Std W2" pitchFamily="66" charset="-120"/>
              </a:rPr>
              <a:t>’</a:t>
            </a:r>
            <a:r>
              <a:rPr lang="en-US" altLang="zh-TW" sz="4000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 Law and Coulomb</a:t>
            </a:r>
            <a:r>
              <a:rPr lang="en-US" altLang="zh-TW" sz="4000" b="1" dirty="0">
                <a:solidFill>
                  <a:srgbClr val="FFC000"/>
                </a:solidFill>
                <a:latin typeface="Calibri" pitchFamily="34" charset="0"/>
                <a:ea typeface="華康鋼筆體 Std W2" pitchFamily="66" charset="-120"/>
              </a:rPr>
              <a:t>’</a:t>
            </a:r>
            <a:r>
              <a:rPr lang="en-US" altLang="zh-TW" sz="4000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 Law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6400800" cy="838200"/>
          </a:xfrm>
        </p:spPr>
        <p:txBody>
          <a:bodyPr/>
          <a:lstStyle/>
          <a:p>
            <a:pPr marL="479425" indent="-479425"/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</a:rPr>
              <a:t>From G.L. to C.L. </a:t>
            </a:r>
          </a:p>
        </p:txBody>
      </p:sp>
      <p:graphicFrame>
        <p:nvGraphicFramePr>
          <p:cNvPr id="73728" name="Object 0"/>
          <p:cNvGraphicFramePr>
            <a:graphicFrameLocks noChangeAspect="1"/>
          </p:cNvGraphicFramePr>
          <p:nvPr/>
        </p:nvGraphicFramePr>
        <p:xfrm>
          <a:off x="1219200" y="2438400"/>
          <a:ext cx="6096000" cy="4183063"/>
        </p:xfrm>
        <a:graphic>
          <a:graphicData uri="http://schemas.openxmlformats.org/presentationml/2006/ole">
            <p:oleObj spid="_x0000_s103426" name="Equation" r:id="rId3" imgW="1498320" imgH="1295280" progId="Equation.3">
              <p:embed/>
            </p:oleObj>
          </a:graphicData>
        </a:graphic>
      </p:graphicFrame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733800"/>
            <a:ext cx="3657600" cy="2895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92696"/>
            <a:ext cx="8458200" cy="907504"/>
          </a:xfrm>
        </p:spPr>
        <p:txBody>
          <a:bodyPr/>
          <a:lstStyle/>
          <a:p>
            <a:r>
              <a:rPr lang="en-US" altLang="zh-TW" sz="4000" b="1" dirty="0" smtClean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3-6 </a:t>
            </a:r>
            <a:r>
              <a:rPr lang="en-US" altLang="zh-TW" sz="4000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A Charged Isolated Conductor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6400800" cy="3581400"/>
          </a:xfrm>
        </p:spPr>
        <p:txBody>
          <a:bodyPr/>
          <a:lstStyle/>
          <a:p>
            <a:pPr marL="479425" indent="-479425"/>
            <a:r>
              <a:rPr lang="zh-TW" altLang="en-US" sz="3600" dirty="0">
                <a:ea typeface="標楷體" pitchFamily="65" charset="-120"/>
              </a:rPr>
              <a:t>同號電荷相斥</a:t>
            </a:r>
          </a:p>
          <a:p>
            <a:pPr marL="479425" indent="-479425"/>
            <a:r>
              <a:rPr lang="zh-TW" altLang="en-US" sz="3600" dirty="0">
                <a:ea typeface="標楷體" pitchFamily="65" charset="-120"/>
              </a:rPr>
              <a:t>導體內部無電場</a:t>
            </a:r>
            <a:r>
              <a:rPr lang="zh-TW" altLang="en-US" sz="3600" dirty="0"/>
              <a:t> </a:t>
            </a:r>
          </a:p>
          <a:p>
            <a:pPr marL="479425" indent="-479425"/>
            <a:endParaRPr lang="zh-TW" altLang="en-US" sz="3600" dirty="0"/>
          </a:p>
          <a:p>
            <a:pPr marL="479425" indent="-479425"/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</a:rPr>
              <a:t>The external electric field </a:t>
            </a:r>
          </a:p>
        </p:txBody>
      </p:sp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648200" y="2133600"/>
          <a:ext cx="3910013" cy="1008063"/>
        </p:xfrm>
        <a:graphic>
          <a:graphicData uri="http://schemas.openxmlformats.org/presentationml/2006/ole">
            <p:oleObj spid="_x0000_s104450" name="Equation" r:id="rId3" imgW="977760" imgH="304560" progId="Equation.3">
              <p:embed/>
            </p:oleObj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1219200" y="4419600"/>
          <a:ext cx="5105400" cy="2047875"/>
        </p:xfrm>
        <a:graphic>
          <a:graphicData uri="http://schemas.openxmlformats.org/presentationml/2006/ole">
            <p:oleObj spid="_x0000_s104451" name="Equation" r:id="rId4" imgW="130788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90600"/>
            <a:ext cx="6172200" cy="315595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524000" y="990600"/>
            <a:ext cx="1524000" cy="38100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114800"/>
            <a:ext cx="6172200" cy="2590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20688"/>
            <a:ext cx="8275638" cy="1766912"/>
          </a:xfrm>
        </p:spPr>
        <p:txBody>
          <a:bodyPr/>
          <a:lstStyle/>
          <a:p>
            <a:pPr marL="992188" indent="-992188"/>
            <a:r>
              <a:rPr lang="en-US" altLang="zh-TW" b="1" dirty="0" smtClean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3-7 </a:t>
            </a:r>
            <a:r>
              <a:rPr lang="en-US" altLang="zh-TW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Applying Gauss’ Law: Cylindrical Symmetry</a:t>
            </a:r>
          </a:p>
        </p:txBody>
      </p:sp>
      <p:graphicFrame>
        <p:nvGraphicFramePr>
          <p:cNvPr id="39951" name="Object 15"/>
          <p:cNvGraphicFramePr>
            <a:graphicFrameLocks noChangeAspect="1"/>
          </p:cNvGraphicFramePr>
          <p:nvPr/>
        </p:nvGraphicFramePr>
        <p:xfrm>
          <a:off x="381000" y="2971800"/>
          <a:ext cx="5697538" cy="3113088"/>
        </p:xfrm>
        <a:graphic>
          <a:graphicData uri="http://schemas.openxmlformats.org/presentationml/2006/ole">
            <p:oleObj spid="_x0000_s105474" name="Equation" r:id="rId3" imgW="1193760" imgH="901440" progId="Equation.3">
              <p:embed/>
            </p:oleObj>
          </a:graphicData>
        </a:graphic>
      </p:graphicFrame>
      <p:pic>
        <p:nvPicPr>
          <p:cNvPr id="39956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590800"/>
            <a:ext cx="2863850" cy="403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6096000" y="5867400"/>
            <a:ext cx="228600" cy="38100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7269039" cy="762000"/>
          </a:xfrm>
        </p:spPr>
        <p:txBody>
          <a:bodyPr/>
          <a:lstStyle/>
          <a:p>
            <a:pPr marL="282575" indent="-282575" algn="ctr">
              <a:buFont typeface="Wingdings" pitchFamily="2" charset="2"/>
              <a:buNone/>
            </a:pPr>
            <a:r>
              <a:rPr lang="en-US" altLang="zh-TW" sz="4000" b="1" dirty="0" smtClean="0">
                <a:latin typeface="華康鋼筆體 Std W2" pitchFamily="66" charset="-120"/>
                <a:ea typeface="華康鋼筆體 Std W2" pitchFamily="66" charset="-120"/>
              </a:rPr>
              <a:t>Ex.3-5 </a:t>
            </a:r>
            <a:r>
              <a:rPr lang="en-US" altLang="zh-TW" sz="4000" b="1" dirty="0">
                <a:latin typeface="華康鋼筆體 Std W2" pitchFamily="66" charset="-120"/>
                <a:ea typeface="華康鋼筆體 Std W2" pitchFamily="66" charset="-120"/>
              </a:rPr>
              <a:t>A lightning strike</a:t>
            </a:r>
            <a:endParaRPr lang="en-US" altLang="zh-TW" sz="4000" dirty="0">
              <a:latin typeface="華康鋼筆體 Std W2" pitchFamily="66" charset="-120"/>
              <a:ea typeface="華康鋼筆體 Std W2" pitchFamily="66" charset="-120"/>
            </a:endParaRP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04800" y="6553200"/>
            <a:ext cx="3962400" cy="0"/>
          </a:xfrm>
          <a:prstGeom prst="line">
            <a:avLst/>
          </a:prstGeom>
          <a:noFill/>
          <a:ln w="762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55311" name="Object 15"/>
          <p:cNvGraphicFramePr>
            <a:graphicFrameLocks noChangeAspect="1"/>
          </p:cNvGraphicFramePr>
          <p:nvPr/>
        </p:nvGraphicFramePr>
        <p:xfrm>
          <a:off x="685800" y="1905000"/>
          <a:ext cx="4081463" cy="3609975"/>
        </p:xfrm>
        <a:graphic>
          <a:graphicData uri="http://schemas.openxmlformats.org/presentationml/2006/ole">
            <p:oleObj spid="_x0000_s106498" name="Equation" r:id="rId3" imgW="1104840" imgH="1091880" progId="Equation.3">
              <p:embed/>
            </p:oleObj>
          </a:graphicData>
        </a:graphic>
      </p:graphicFrame>
      <p:pic>
        <p:nvPicPr>
          <p:cNvPr id="5531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905000"/>
            <a:ext cx="3308350" cy="472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48680"/>
            <a:ext cx="8275638" cy="1762720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3-8 </a:t>
            </a:r>
            <a:r>
              <a:rPr lang="en-US" altLang="zh-TW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Applying Gauss’ Law: Planar Symmetry </a:t>
            </a: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914400" y="4419600"/>
          <a:ext cx="7731125" cy="2303463"/>
        </p:xfrm>
        <a:graphic>
          <a:graphicData uri="http://schemas.openxmlformats.org/presentationml/2006/ole">
            <p:oleObj spid="_x0000_s107522" name="Equation" r:id="rId3" imgW="1828800" imgH="685800" progId="Equation.3">
              <p:embed/>
            </p:oleObj>
          </a:graphicData>
        </a:graphic>
      </p:graphicFrame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286000"/>
            <a:ext cx="4724400" cy="2133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3 </a:t>
            </a:r>
            <a:r>
              <a:rPr lang="en-US" altLang="zh-TW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Gauss</a:t>
            </a:r>
            <a:r>
              <a:rPr lang="en-US" altLang="zh-TW" b="1" dirty="0">
                <a:solidFill>
                  <a:srgbClr val="FFC000"/>
                </a:solidFill>
                <a:latin typeface="Calibri" pitchFamily="34" charset="0"/>
                <a:ea typeface="華康鋼筆體 Std W2" pitchFamily="66" charset="-120"/>
              </a:rPr>
              <a:t>’</a:t>
            </a:r>
            <a:r>
              <a:rPr lang="en-US" altLang="zh-TW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 Law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914400" y="6172200"/>
            <a:ext cx="7543800" cy="0"/>
          </a:xfrm>
          <a:prstGeom prst="line">
            <a:avLst/>
          </a:prstGeom>
          <a:noFill/>
          <a:ln w="762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zh-TW" altLang="en-US"/>
          </a:p>
        </p:txBody>
      </p:sp>
      <p:pic>
        <p:nvPicPr>
          <p:cNvPr id="205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3608" y="2492896"/>
            <a:ext cx="5256584" cy="3248059"/>
          </a:xfrm>
          <a:ln>
            <a:solidFill>
              <a:srgbClr val="FFFFFF"/>
            </a:solidFill>
          </a:ln>
        </p:spPr>
      </p:pic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219200" y="6400800"/>
            <a:ext cx="7315200" cy="0"/>
          </a:xfrm>
          <a:prstGeom prst="line">
            <a:avLst/>
          </a:prstGeom>
          <a:noFill/>
          <a:ln w="5715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zh-TW" altLang="en-US"/>
          </a:p>
        </p:txBody>
      </p:sp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492896"/>
            <a:ext cx="2277409" cy="3252192"/>
          </a:xfrm>
          <a:prstGeom prst="rect">
            <a:avLst/>
          </a:prstGeom>
          <a:noFill/>
          <a:ln w="127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692696"/>
            <a:ext cx="7485063" cy="928464"/>
          </a:xfrm>
        </p:spPr>
        <p:txBody>
          <a:bodyPr/>
          <a:lstStyle/>
          <a:p>
            <a:pPr marL="381000" indent="-381000"/>
            <a:r>
              <a:rPr lang="en-US" altLang="zh-TW" sz="4000" b="1" dirty="0">
                <a:latin typeface="華康鋼筆體 Std W2" pitchFamily="66" charset="-120"/>
                <a:ea typeface="華康鋼筆體 Std W2" pitchFamily="66" charset="-120"/>
              </a:rPr>
              <a:t>Two Conducting Plates</a:t>
            </a:r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</a:rPr>
              <a:t> </a:t>
            </a:r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>
            <a:off x="304800" y="6553200"/>
            <a:ext cx="3962400" cy="0"/>
          </a:xfrm>
          <a:prstGeom prst="line">
            <a:avLst/>
          </a:prstGeom>
          <a:noFill/>
          <a:ln w="762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74752" name="Object 0"/>
          <p:cNvGraphicFramePr>
            <a:graphicFrameLocks noChangeAspect="1"/>
          </p:cNvGraphicFramePr>
          <p:nvPr/>
        </p:nvGraphicFramePr>
        <p:xfrm>
          <a:off x="5181600" y="4038600"/>
          <a:ext cx="3581400" cy="1406525"/>
        </p:xfrm>
        <a:graphic>
          <a:graphicData uri="http://schemas.openxmlformats.org/presentationml/2006/ole">
            <p:oleObj spid="_x0000_s108546" r:id="rId3" imgW="901309" imgH="444307" progId="Equation.3">
              <p:embed/>
            </p:oleObj>
          </a:graphicData>
        </a:graphic>
      </p:graphicFrame>
      <p:pic>
        <p:nvPicPr>
          <p:cNvPr id="6554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057400"/>
            <a:ext cx="4381500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0648"/>
            <a:ext cx="7485063" cy="1415752"/>
          </a:xfrm>
        </p:spPr>
        <p:txBody>
          <a:bodyPr/>
          <a:lstStyle/>
          <a:p>
            <a:pPr marL="1439863" indent="-1439863">
              <a:buFont typeface="Wingdings" pitchFamily="2" charset="2"/>
              <a:buNone/>
            </a:pPr>
            <a:r>
              <a:rPr lang="en-US" altLang="zh-TW" sz="4000" b="1" dirty="0" smtClean="0">
                <a:latin typeface="華康鋼筆體 Std W2" pitchFamily="66" charset="-120"/>
                <a:ea typeface="華康鋼筆體 Std W2" pitchFamily="66" charset="-120"/>
              </a:rPr>
              <a:t>ex.3-6 </a:t>
            </a:r>
            <a:r>
              <a:rPr lang="en-US" altLang="zh-TW" sz="4000" b="1" dirty="0" err="1">
                <a:latin typeface="華康鋼筆體 Std W2" pitchFamily="66" charset="-120"/>
                <a:ea typeface="華康鋼筆體 Std W2" pitchFamily="66" charset="-120"/>
              </a:rPr>
              <a:t>Two‖nonconducting</a:t>
            </a:r>
            <a:r>
              <a:rPr lang="en-US" altLang="zh-TW" sz="4000" b="1" dirty="0">
                <a:latin typeface="華康鋼筆體 Std W2" pitchFamily="66" charset="-120"/>
                <a:ea typeface="華康鋼筆體 Std W2" pitchFamily="66" charset="-120"/>
              </a:rPr>
              <a:t> sheets</a:t>
            </a:r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304800" y="6553200"/>
            <a:ext cx="3962400" cy="0"/>
          </a:xfrm>
          <a:prstGeom prst="line">
            <a:avLst/>
          </a:prstGeom>
          <a:noFill/>
          <a:ln w="762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zh-TW" altLang="en-US"/>
          </a:p>
        </p:txBody>
      </p:sp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2667000" cy="2566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6656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676400"/>
            <a:ext cx="3810000" cy="2590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6656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381500"/>
            <a:ext cx="3124200" cy="247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92696"/>
            <a:ext cx="7391400" cy="1694904"/>
          </a:xfrm>
        </p:spPr>
        <p:txBody>
          <a:bodyPr/>
          <a:lstStyle/>
          <a:p>
            <a:pPr marL="895350" indent="-895350"/>
            <a:r>
              <a:rPr lang="en-US" altLang="zh-TW" b="1" dirty="0" smtClean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3-9 </a:t>
            </a:r>
            <a:r>
              <a:rPr lang="en-US" altLang="zh-TW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Applying Gauss</a:t>
            </a:r>
            <a:r>
              <a:rPr lang="en-US" altLang="zh-TW" b="1" dirty="0">
                <a:solidFill>
                  <a:srgbClr val="FFC000"/>
                </a:solidFill>
                <a:latin typeface="Calibri" pitchFamily="34" charset="0"/>
                <a:ea typeface="華康鋼筆體 Std W2" pitchFamily="66" charset="-120"/>
              </a:rPr>
              <a:t>’</a:t>
            </a:r>
            <a:r>
              <a:rPr lang="en-US" altLang="zh-TW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 Law: Spherical Symmetry</a:t>
            </a: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914400" y="3810000"/>
          <a:ext cx="3889375" cy="2095500"/>
        </p:xfrm>
        <a:graphic>
          <a:graphicData uri="http://schemas.openxmlformats.org/presentationml/2006/ole">
            <p:oleObj spid="_x0000_s109570" name="Equation" r:id="rId3" imgW="1257120" imgH="660240" progId="Equation.3">
              <p:embed/>
            </p:oleObj>
          </a:graphicData>
        </a:graphic>
      </p:graphicFrame>
      <p:sp>
        <p:nvSpPr>
          <p:cNvPr id="675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5257800" cy="762000"/>
          </a:xfrm>
          <a:noFill/>
          <a:ln/>
        </p:spPr>
        <p:txBody>
          <a:bodyPr/>
          <a:lstStyle/>
          <a:p>
            <a:pPr marL="381000" indent="-381000"/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</a:rPr>
              <a:t>The Shell Theorems </a:t>
            </a:r>
          </a:p>
        </p:txBody>
      </p:sp>
      <p:pic>
        <p:nvPicPr>
          <p:cNvPr id="6759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971800"/>
            <a:ext cx="3200400" cy="29194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752600"/>
            <a:ext cx="6172200" cy="36337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762000" y="9144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81000" indent="-381000">
              <a:spcBef>
                <a:spcPct val="20000"/>
              </a:spcBef>
              <a:buSzPct val="75000"/>
              <a:buFont typeface="Wingdings" pitchFamily="2" charset="2"/>
              <a:buChar char="v"/>
            </a:pPr>
            <a:r>
              <a:rPr lang="en-US" altLang="zh-TW" sz="4000" b="1" dirty="0">
                <a:latin typeface="華康鋼筆體 Std W2" pitchFamily="66" charset="-120"/>
                <a:ea typeface="華康鋼筆體 Std W2" pitchFamily="66" charset="-120"/>
              </a:rPr>
              <a:t>A spherical distribution</a:t>
            </a:r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</a:rPr>
              <a:t> </a:t>
            </a:r>
          </a:p>
        </p:txBody>
      </p:sp>
      <p:graphicFrame>
        <p:nvGraphicFramePr>
          <p:cNvPr id="75776" name="Object 0"/>
          <p:cNvGraphicFramePr>
            <a:graphicFrameLocks noChangeAspect="1"/>
          </p:cNvGraphicFramePr>
          <p:nvPr/>
        </p:nvGraphicFramePr>
        <p:xfrm>
          <a:off x="2133600" y="5105400"/>
          <a:ext cx="4267200" cy="1504950"/>
        </p:xfrm>
        <a:graphic>
          <a:graphicData uri="http://schemas.openxmlformats.org/presentationml/2006/ole">
            <p:oleObj spid="_x0000_s110594" name="Equation" r:id="rId4" imgW="12571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67544" y="692696"/>
            <a:ext cx="7010400" cy="83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81000" indent="-381000">
              <a:spcBef>
                <a:spcPct val="20000"/>
              </a:spcBef>
              <a:buSzPct val="75000"/>
              <a:buFont typeface="Wingdings" pitchFamily="2" charset="2"/>
              <a:buNone/>
            </a:pPr>
            <a:r>
              <a:rPr lang="en-US" altLang="zh-TW" sz="4000" b="1" dirty="0" smtClean="0">
                <a:latin typeface="華康鋼筆體 Std W2" pitchFamily="66" charset="-120"/>
                <a:ea typeface="華康鋼筆體 Std W2" pitchFamily="66" charset="-120"/>
              </a:rPr>
              <a:t>Ex.3-7 </a:t>
            </a:r>
            <a:r>
              <a:rPr lang="en-US" altLang="zh-TW" sz="4000" b="1" dirty="0">
                <a:latin typeface="華康鋼筆體 Std W2" pitchFamily="66" charset="-120"/>
                <a:ea typeface="華康鋼筆體 Std W2" pitchFamily="66" charset="-120"/>
              </a:rPr>
              <a:t>The electric field vs. r</a:t>
            </a:r>
          </a:p>
        </p:txBody>
      </p:sp>
      <p:graphicFrame>
        <p:nvGraphicFramePr>
          <p:cNvPr id="76800" name="Object 0"/>
          <p:cNvGraphicFramePr>
            <a:graphicFrameLocks noChangeAspect="1"/>
          </p:cNvGraphicFramePr>
          <p:nvPr/>
        </p:nvGraphicFramePr>
        <p:xfrm>
          <a:off x="1295400" y="4191000"/>
          <a:ext cx="6508750" cy="2354263"/>
        </p:xfrm>
        <a:graphic>
          <a:graphicData uri="http://schemas.openxmlformats.org/presentationml/2006/ole">
            <p:oleObj spid="_x0000_s111618" name="Equation" r:id="rId3" imgW="1942920" imgH="685800" progId="Equation.3">
              <p:embed/>
            </p:oleObj>
          </a:graphicData>
        </a:graphic>
      </p:graphicFrame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676400"/>
            <a:ext cx="3733800" cy="24272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4" name="Object 0"/>
          <p:cNvGraphicFramePr>
            <a:graphicFrameLocks noChangeAspect="1"/>
          </p:cNvGraphicFramePr>
          <p:nvPr/>
        </p:nvGraphicFramePr>
        <p:xfrm>
          <a:off x="1619672" y="1628800"/>
          <a:ext cx="5562600" cy="4286250"/>
        </p:xfrm>
        <a:graphic>
          <a:graphicData uri="http://schemas.openxmlformats.org/presentationml/2006/ole">
            <p:oleObj spid="_x0000_s112642" name="Equation" r:id="rId3" imgW="1587240" imgH="119376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>
          <a:xfrm>
            <a:off x="1403648" y="1772816"/>
            <a:ext cx="7052320" cy="2304256"/>
          </a:xfrm>
        </p:spPr>
        <p:txBody>
          <a:bodyPr/>
          <a:lstStyle/>
          <a:p>
            <a:pPr algn="ctr"/>
            <a:r>
              <a:rPr lang="en-US" altLang="zh-TW" sz="5400" b="1" dirty="0" smtClean="0">
                <a:latin typeface="華康鋼筆體 Std W2" pitchFamily="66" charset="-120"/>
                <a:ea typeface="華康鋼筆體 Std W2" pitchFamily="66" charset="-120"/>
              </a:rPr>
              <a:t>How wide is a lightning strike ?</a:t>
            </a:r>
            <a:r>
              <a:rPr lang="en-US" altLang="zh-TW" b="1" dirty="0" smtClean="0">
                <a:latin typeface="華康鋼筆體 Std W2" pitchFamily="66" charset="-120"/>
                <a:ea typeface="華康鋼筆體 Std W2" pitchFamily="66" charset="-120"/>
              </a:rPr>
              <a:t/>
            </a:r>
            <a:br>
              <a:rPr lang="en-US" altLang="zh-TW" b="1" dirty="0" smtClean="0">
                <a:latin typeface="華康鋼筆體 Std W2" pitchFamily="66" charset="-120"/>
                <a:ea typeface="華康鋼筆體 Std W2" pitchFamily="66" charset="-120"/>
              </a:rPr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7799784" cy="1440160"/>
          </a:xfrm>
        </p:spPr>
        <p:txBody>
          <a:bodyPr/>
          <a:lstStyle/>
          <a:p>
            <a:pPr marL="992188" indent="-992188"/>
            <a:r>
              <a:rPr lang="en-US" altLang="zh-TW" b="1" dirty="0" smtClean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3-1 </a:t>
            </a:r>
            <a:r>
              <a:rPr lang="en-US" altLang="zh-TW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A New Look at Coulomb’s Law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376" y="2202160"/>
            <a:ext cx="5638800" cy="4179168"/>
          </a:xfrm>
        </p:spPr>
        <p:txBody>
          <a:bodyPr/>
          <a:lstStyle/>
          <a:p>
            <a:pPr marL="473075" indent="-473075"/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</a:rPr>
              <a:t>Using Gauss’s law to take advantage of special symmetry situations </a:t>
            </a:r>
            <a:endParaRPr lang="en-US" altLang="zh-TW" sz="3600" b="1" dirty="0">
              <a:latin typeface="華康鋼筆體 Std W2" pitchFamily="66" charset="-120"/>
              <a:ea typeface="華康鋼筆體 Std W2" pitchFamily="66" charset="-120"/>
              <a:cs typeface="Times New Roman" pitchFamily="18" charset="0"/>
            </a:endParaRPr>
          </a:p>
          <a:p>
            <a:pPr marL="473075" indent="-473075"/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</a:rPr>
              <a:t>Gaussian surfaces </a:t>
            </a:r>
          </a:p>
          <a:p>
            <a:pPr marL="473075" indent="-473075"/>
            <a:r>
              <a:rPr lang="zh-TW" altLang="en-US" sz="3600" b="1" dirty="0">
                <a:latin typeface="華康鋼筆體 Std W2" pitchFamily="66" charset="-120"/>
                <a:ea typeface="華康鋼筆體 Std W2" pitchFamily="66" charset="-120"/>
              </a:rPr>
              <a:t>高斯面上各點電場與面內總電荷相關 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971800"/>
            <a:ext cx="2938463" cy="3429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19800" y="2971800"/>
            <a:ext cx="304800" cy="76200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7104062" cy="939800"/>
          </a:xfrm>
        </p:spPr>
        <p:txBody>
          <a:bodyPr/>
          <a:lstStyle/>
          <a:p>
            <a:r>
              <a:rPr lang="en-US" altLang="zh-TW" dirty="0">
                <a:ea typeface="華康中楷體" charset="-120"/>
              </a:rPr>
              <a:t>    </a:t>
            </a:r>
            <a:r>
              <a:rPr lang="en-US" altLang="zh-TW" b="1" dirty="0" smtClean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3-2 </a:t>
            </a:r>
            <a:r>
              <a:rPr lang="en-US" altLang="zh-TW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Flux (</a:t>
            </a:r>
            <a:r>
              <a:rPr lang="zh-TW" altLang="en-US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通量</a:t>
            </a:r>
            <a:r>
              <a:rPr lang="en-US" altLang="zh-TW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/</a:t>
            </a:r>
            <a:r>
              <a:rPr lang="zh-TW" altLang="en-US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流量</a:t>
            </a:r>
            <a:r>
              <a:rPr lang="en-US" altLang="zh-TW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3581400" cy="762000"/>
          </a:xfrm>
        </p:spPr>
        <p:txBody>
          <a:bodyPr/>
          <a:lstStyle/>
          <a:p>
            <a:pPr marL="473075" indent="-473075"/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</a:rPr>
              <a:t>For a fluid</a:t>
            </a:r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1066800" y="2667000"/>
          <a:ext cx="7204075" cy="762000"/>
        </p:xfrm>
        <a:graphic>
          <a:graphicData uri="http://schemas.openxmlformats.org/presentationml/2006/ole">
            <p:oleObj spid="_x0000_s96258" name="Equation" r:id="rId3" imgW="1981080" imgH="228600" progId="Equation.3">
              <p:embed/>
            </p:oleObj>
          </a:graphicData>
        </a:graphic>
      </p:graphicFrame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581400"/>
            <a:ext cx="7162800" cy="2949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6" name="直線圖說文字 1 5"/>
          <p:cNvSpPr/>
          <p:nvPr/>
        </p:nvSpPr>
        <p:spPr bwMode="auto">
          <a:xfrm>
            <a:off x="3923928" y="1700808"/>
            <a:ext cx="3384376" cy="720080"/>
          </a:xfrm>
          <a:prstGeom prst="borderCallout1">
            <a:avLst>
              <a:gd name="adj1" fmla="val 18750"/>
              <a:gd name="adj2" fmla="val -8333"/>
              <a:gd name="adj3" fmla="val 150326"/>
              <a:gd name="adj4" fmla="val -23962"/>
            </a:avLst>
          </a:prstGeom>
          <a:solidFill>
            <a:schemeClr val="tx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華康鋼筆體 Std W2" pitchFamily="66" charset="-120"/>
                <a:ea typeface="華康鋼筆體 Std W2" pitchFamily="66" charset="-120"/>
              </a:rPr>
              <a:t>m/s </a:t>
            </a:r>
            <a:r>
              <a:rPr kumimoji="1" lang="en-US" altLang="zh-TW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標楷體"/>
                <a:ea typeface="標楷體"/>
              </a:rPr>
              <a:t>×</a:t>
            </a:r>
            <a:r>
              <a:rPr kumimoji="1" lang="en-US" altLang="zh-TW" sz="3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華康鋼筆體 Std W2" pitchFamily="66" charset="-120"/>
                <a:ea typeface="華康鋼筆體 Std W2" pitchFamily="66" charset="-120"/>
              </a:rPr>
              <a:t> m</a:t>
            </a:r>
            <a:r>
              <a:rPr kumimoji="1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華康鋼筆體 Std W2" pitchFamily="66" charset="-120"/>
                <a:ea typeface="華康鋼筆體 Std W2" pitchFamily="66" charset="-120"/>
              </a:rPr>
              <a:t>2</a:t>
            </a:r>
            <a:r>
              <a:rPr kumimoji="1" lang="en-US" altLang="zh-TW" sz="3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華康鋼筆體 Std W2" pitchFamily="66" charset="-120"/>
                <a:ea typeface="華康鋼筆體 Std W2" pitchFamily="66" charset="-120"/>
              </a:rPr>
              <a:t> = m</a:t>
            </a:r>
            <a:r>
              <a:rPr kumimoji="1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華康鋼筆體 Std W2" pitchFamily="66" charset="-120"/>
                <a:ea typeface="華康鋼筆體 Std W2" pitchFamily="66" charset="-120"/>
              </a:rPr>
              <a:t>3</a:t>
            </a:r>
            <a:r>
              <a:rPr kumimoji="1" lang="en-US" altLang="zh-TW" sz="3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華康鋼筆體 Std W2" pitchFamily="66" charset="-120"/>
                <a:ea typeface="華康鋼筆體 Std W2" pitchFamily="66" charset="-120"/>
              </a:rPr>
              <a:t>/s</a:t>
            </a:r>
            <a:endParaRPr kumimoji="1" lang="zh-TW" altLang="en-US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華康鋼筆體 Std W2" pitchFamily="66" charset="-120"/>
              <a:ea typeface="華康鋼筆體 Std W2" pitchFamily="66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6781800" cy="2568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886200"/>
            <a:ext cx="6781800" cy="2633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476672"/>
            <a:ext cx="7985645" cy="863600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3-3 </a:t>
            </a:r>
            <a:r>
              <a:rPr lang="en-US" altLang="zh-TW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Flux of an Electric Field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8667750" cy="2590800"/>
          </a:xfrm>
        </p:spPr>
        <p:txBody>
          <a:bodyPr/>
          <a:lstStyle/>
          <a:p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</a:rPr>
              <a:t>For a flat surface </a:t>
            </a:r>
          </a:p>
          <a:p>
            <a:endParaRPr lang="en-US" altLang="zh-TW" sz="3600" b="1" dirty="0">
              <a:latin typeface="華康鋼筆體 Std W2" pitchFamily="66" charset="-120"/>
              <a:ea typeface="華康鋼筆體 Std W2" pitchFamily="66" charset="-120"/>
            </a:endParaRPr>
          </a:p>
          <a:p>
            <a:r>
              <a:rPr lang="en-US" altLang="zh-TW" sz="3600" b="1" dirty="0">
                <a:latin typeface="華康鋼筆體 Std W2" pitchFamily="66" charset="-120"/>
                <a:ea typeface="華康鋼筆體 Std W2" pitchFamily="66" charset="-120"/>
              </a:rPr>
              <a:t>For a arbitrary (asymmetric) surface </a:t>
            </a:r>
          </a:p>
        </p:txBody>
      </p:sp>
      <p:graphicFrame>
        <p:nvGraphicFramePr>
          <p:cNvPr id="48165" name="Object 37"/>
          <p:cNvGraphicFramePr>
            <a:graphicFrameLocks noChangeAspect="1"/>
          </p:cNvGraphicFramePr>
          <p:nvPr/>
        </p:nvGraphicFramePr>
        <p:xfrm>
          <a:off x="762000" y="2514600"/>
          <a:ext cx="6235700" cy="685800"/>
        </p:xfrm>
        <a:graphic>
          <a:graphicData uri="http://schemas.openxmlformats.org/presentationml/2006/ole">
            <p:oleObj spid="_x0000_s97282" name="Equation" r:id="rId3" imgW="2082600" imgH="228600" progId="Equation.3">
              <p:embed/>
            </p:oleObj>
          </a:graphicData>
        </a:graphic>
      </p:graphicFrame>
      <p:graphicFrame>
        <p:nvGraphicFramePr>
          <p:cNvPr id="48167" name="Object 39"/>
          <p:cNvGraphicFramePr>
            <a:graphicFrameLocks noChangeAspect="1"/>
          </p:cNvGraphicFramePr>
          <p:nvPr/>
        </p:nvGraphicFramePr>
        <p:xfrm>
          <a:off x="762000" y="3886200"/>
          <a:ext cx="5532438" cy="990600"/>
        </p:xfrm>
        <a:graphic>
          <a:graphicData uri="http://schemas.openxmlformats.org/presentationml/2006/ole">
            <p:oleObj spid="_x0000_s97283" name="Equation" r:id="rId4" imgW="153648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3534544" cy="2971800"/>
          </a:xfrm>
        </p:spPr>
        <p:txBody>
          <a:bodyPr/>
          <a:lstStyle/>
          <a:p>
            <a:pPr marL="479425" indent="-479425"/>
            <a:r>
              <a:rPr lang="en-US" altLang="zh-TW" sz="4000" b="1" dirty="0">
                <a:latin typeface="華康鋼筆體 Std W2" pitchFamily="66" charset="-120"/>
                <a:ea typeface="華康鋼筆體 Std W2" pitchFamily="66" charset="-120"/>
              </a:rPr>
              <a:t>An arbitrary Gaussian </a:t>
            </a:r>
            <a:r>
              <a:rPr lang="en-US" altLang="zh-TW" sz="4000" b="1" dirty="0" smtClean="0">
                <a:latin typeface="華康鋼筆體 Std W2" pitchFamily="66" charset="-120"/>
                <a:ea typeface="華康鋼筆體 Std W2" pitchFamily="66" charset="-120"/>
              </a:rPr>
              <a:t>surface</a:t>
            </a:r>
            <a:endParaRPr lang="en-US" altLang="zh-TW" sz="3600" b="1" dirty="0">
              <a:latin typeface="華康鋼筆體 Std W2" pitchFamily="66" charset="-120"/>
              <a:ea typeface="華康鋼筆體 Std W2" pitchFamily="66" charset="-120"/>
            </a:endParaRPr>
          </a:p>
        </p:txBody>
      </p:sp>
      <p:pic>
        <p:nvPicPr>
          <p:cNvPr id="58403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04664"/>
            <a:ext cx="4824536" cy="60056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580438" cy="863600"/>
          </a:xfrm>
        </p:spPr>
        <p:txBody>
          <a:bodyPr/>
          <a:lstStyle/>
          <a:p>
            <a:r>
              <a:rPr lang="en-US" altLang="zh-TW" sz="4000" b="1" dirty="0" smtClean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Ex.3-1 A </a:t>
            </a:r>
            <a:r>
              <a:rPr lang="en-US" altLang="zh-TW" sz="4000" b="1" u="sng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cylindrical</a:t>
            </a:r>
            <a:r>
              <a:rPr lang="en-US" altLang="zh-TW" sz="4000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 Gaussian surface</a:t>
            </a:r>
            <a:r>
              <a:rPr lang="en-US" altLang="zh-TW" b="1" dirty="0">
                <a:solidFill>
                  <a:srgbClr val="FFC000"/>
                </a:solidFill>
                <a:latin typeface="華康鋼筆體 Std W2" pitchFamily="66" charset="-120"/>
                <a:ea typeface="華康鋼筆體 Std W2" pitchFamily="66" charset="-120"/>
              </a:rPr>
              <a:t> </a:t>
            </a:r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1219200" y="4038600"/>
          <a:ext cx="6546850" cy="2649538"/>
        </p:xfrm>
        <a:graphic>
          <a:graphicData uri="http://schemas.openxmlformats.org/presentationml/2006/ole">
            <p:oleObj spid="_x0000_s98306" name="Equation" r:id="rId3" imgW="1777680" imgH="888840" progId="Equation.3">
              <p:embed/>
            </p:oleObj>
          </a:graphicData>
        </a:graphic>
      </p:graphicFrame>
      <p:pic>
        <p:nvPicPr>
          <p:cNvPr id="5633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600200"/>
            <a:ext cx="5867400" cy="2389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新細明體"/>
        <a:cs typeface=""/>
      </a:majorFont>
      <a:minorFont>
        <a:latin typeface="Arial Black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7283</TotalTime>
  <Words>190</Words>
  <Application>Microsoft Office PowerPoint</Application>
  <PresentationFormat>如螢幕大小 (4:3)</PresentationFormat>
  <Paragraphs>36</Paragraphs>
  <Slides>25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25</vt:i4>
      </vt:variant>
    </vt:vector>
  </HeadingPairs>
  <TitlesOfParts>
    <vt:vector size="28" baseType="lpstr">
      <vt:lpstr>Fireworks</vt:lpstr>
      <vt:lpstr>Equation</vt:lpstr>
      <vt:lpstr>Microsoft 方程式編輯器 3.0</vt:lpstr>
      <vt:lpstr>99學年上學期高二物理</vt:lpstr>
      <vt:lpstr>3 Gauss’ Law</vt:lpstr>
      <vt:lpstr>How wide is a lightning strike ? </vt:lpstr>
      <vt:lpstr>3-1 A New Look at Coulomb’s Law</vt:lpstr>
      <vt:lpstr>    3-2 Flux (通量/流量)</vt:lpstr>
      <vt:lpstr>投影片 6</vt:lpstr>
      <vt:lpstr>3-3 Flux of an Electric Field</vt:lpstr>
      <vt:lpstr>投影片 8</vt:lpstr>
      <vt:lpstr>Ex.3-1 A cylindrical Gaussian surface </vt:lpstr>
      <vt:lpstr>Ex.3-2 A nonuniform electric field and a Gaussian cube</vt:lpstr>
      <vt:lpstr>投影片 11</vt:lpstr>
      <vt:lpstr>投影片 12</vt:lpstr>
      <vt:lpstr>3-4 Gauss’ Law</vt:lpstr>
      <vt:lpstr>3-5 Gauss’ Law and Coulomb’ Law</vt:lpstr>
      <vt:lpstr>3-6 A Charged Isolated Conductor </vt:lpstr>
      <vt:lpstr>投影片 16</vt:lpstr>
      <vt:lpstr>3-7 Applying Gauss’ Law: Cylindrical Symmetry</vt:lpstr>
      <vt:lpstr>投影片 18</vt:lpstr>
      <vt:lpstr>3-8 Applying Gauss’ Law: Planar Symmetry </vt:lpstr>
      <vt:lpstr>投影片 20</vt:lpstr>
      <vt:lpstr>投影片 21</vt:lpstr>
      <vt:lpstr>3-9 Applying Gauss’ Law: Spherical Symmetry</vt:lpstr>
      <vt:lpstr>投影片 23</vt:lpstr>
      <vt:lpstr>投影片 24</vt:lpstr>
      <vt:lpstr>投影片 25</vt:lpstr>
    </vt:vector>
  </TitlesOfParts>
  <Company>中國文化大學物理學系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 Rotation</dc:title>
  <dc:creator>黃信健</dc:creator>
  <cp:lastModifiedBy>sylveen</cp:lastModifiedBy>
  <cp:revision>116</cp:revision>
  <dcterms:created xsi:type="dcterms:W3CDTF">1999-11-05T16:10:47Z</dcterms:created>
  <dcterms:modified xsi:type="dcterms:W3CDTF">2010-11-17T02:21:30Z</dcterms:modified>
</cp:coreProperties>
</file>