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1"/>
  </p:notesMasterIdLst>
  <p:handoutMasterIdLst>
    <p:handoutMasterId r:id="rId52"/>
  </p:handoutMasterIdLst>
  <p:sldIdLst>
    <p:sldId id="375" r:id="rId2"/>
    <p:sldId id="376"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70" r:id="rId19"/>
    <p:sldId id="441" r:id="rId20"/>
    <p:sldId id="442" r:id="rId21"/>
    <p:sldId id="443" r:id="rId22"/>
    <p:sldId id="444" r:id="rId23"/>
    <p:sldId id="445" r:id="rId24"/>
    <p:sldId id="471" r:id="rId25"/>
    <p:sldId id="446" r:id="rId26"/>
    <p:sldId id="447" r:id="rId27"/>
    <p:sldId id="466" r:id="rId28"/>
    <p:sldId id="448" r:id="rId29"/>
    <p:sldId id="449" r:id="rId30"/>
    <p:sldId id="450" r:id="rId31"/>
    <p:sldId id="451" r:id="rId32"/>
    <p:sldId id="452" r:id="rId33"/>
    <p:sldId id="469" r:id="rId34"/>
    <p:sldId id="453" r:id="rId35"/>
    <p:sldId id="468" r:id="rId36"/>
    <p:sldId id="467"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373" r:id="rId50"/>
  </p:sldIdLst>
  <p:sldSz cx="9144000" cy="6858000" type="screen4x3"/>
  <p:notesSz cx="6858000" cy="9144000"/>
  <p:defaultTextStyle>
    <a:defPPr>
      <a:defRPr lang="en-US"/>
    </a:defPPr>
    <a:lvl1pPr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5pPr>
    <a:lvl6pPr marL="2286000" algn="l" defTabSz="914400" rtl="0" eaLnBrk="1" latinLnBrk="0" hangingPunct="1">
      <a:defRPr kumimoji="1" sz="2800" kern="1200">
        <a:solidFill>
          <a:schemeClr val="tx1"/>
        </a:solidFill>
        <a:latin typeface="Arial Black" pitchFamily="34" charset="0"/>
        <a:ea typeface="新細明體" pitchFamily="18" charset="-120"/>
        <a:cs typeface="+mn-cs"/>
      </a:defRPr>
    </a:lvl6pPr>
    <a:lvl7pPr marL="2743200" algn="l" defTabSz="914400" rtl="0" eaLnBrk="1" latinLnBrk="0" hangingPunct="1">
      <a:defRPr kumimoji="1" sz="2800" kern="1200">
        <a:solidFill>
          <a:schemeClr val="tx1"/>
        </a:solidFill>
        <a:latin typeface="Arial Black" pitchFamily="34" charset="0"/>
        <a:ea typeface="新細明體" pitchFamily="18" charset="-120"/>
        <a:cs typeface="+mn-cs"/>
      </a:defRPr>
    </a:lvl7pPr>
    <a:lvl8pPr marL="3200400" algn="l" defTabSz="914400" rtl="0" eaLnBrk="1" latinLnBrk="0" hangingPunct="1">
      <a:defRPr kumimoji="1" sz="2800" kern="1200">
        <a:solidFill>
          <a:schemeClr val="tx1"/>
        </a:solidFill>
        <a:latin typeface="Arial Black" pitchFamily="34" charset="0"/>
        <a:ea typeface="新細明體" pitchFamily="18" charset="-120"/>
        <a:cs typeface="+mn-cs"/>
      </a:defRPr>
    </a:lvl8pPr>
    <a:lvl9pPr marL="3657600" algn="l" defTabSz="914400" rtl="0" eaLnBrk="1" latinLnBrk="0" hangingPunct="1">
      <a:defRPr kumimoji="1" sz="2800" kern="1200">
        <a:solidFill>
          <a:schemeClr val="tx1"/>
        </a:solidFill>
        <a:latin typeface="Arial Black" pitchFamily="34" charset="0"/>
        <a:ea typeface="新細明體" pitchFamily="18"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e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a:srgbClr val="F1F61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5385" autoAdjust="0"/>
  </p:normalViewPr>
  <p:slideViewPr>
    <p:cSldViewPr>
      <p:cViewPr>
        <p:scale>
          <a:sx n="80" d="100"/>
          <a:sy n="80" d="100"/>
        </p:scale>
        <p:origin x="-1188"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zh-TW"/>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zh-TW"/>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zh-TW"/>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755D470-8437-4B40-93D5-5DD32D2FCB49}"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zh-TW"/>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zh-TW"/>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zh-TW"/>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FEF7FEF-DA09-4DC1-BC3F-D6B95C9524C6}"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sers.cs.york.ac.uk/schmuel/comp/node14.html#D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2DD95-A866-4155-8FC3-D602FE3A8AF7}" type="slidenum">
              <a:rPr lang="zh-TW" altLang="en-US"/>
              <a:pPr/>
              <a:t>1</a:t>
            </a:fld>
            <a:endParaRPr lang="en-US" altLang="zh-TW"/>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1973 semiconductor, superconductor and Josephson junction tunneling</a:t>
            </a:r>
          </a:p>
          <a:p>
            <a:r>
              <a:rPr lang="en-US" altLang="zh-TW" dirty="0" smtClean="0"/>
              <a:t>1986 </a:t>
            </a:r>
            <a:r>
              <a:rPr lang="en-US" altLang="zh-TW" dirty="0" err="1" smtClean="0"/>
              <a:t>stm</a:t>
            </a:r>
            <a:endParaRPr lang="zh-TW" altLang="en-US" dirty="0"/>
          </a:p>
        </p:txBody>
      </p:sp>
      <p:sp>
        <p:nvSpPr>
          <p:cNvPr id="4" name="投影片編號版面配置區 3"/>
          <p:cNvSpPr>
            <a:spLocks noGrp="1"/>
          </p:cNvSpPr>
          <p:nvPr>
            <p:ph type="sldNum" sz="quarter" idx="10"/>
          </p:nvPr>
        </p:nvSpPr>
        <p:spPr/>
        <p:txBody>
          <a:bodyPr/>
          <a:lstStyle/>
          <a:p>
            <a:fld id="{5FEF7FEF-DA09-4DC1-BC3F-D6B95C9524C6}" type="slidenum">
              <a:rPr lang="zh-TW" altLang="en-US" smtClean="0"/>
              <a:pPr/>
              <a:t>35</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C46FF-68AA-466C-99EA-23E63FA07EF1}" type="slidenum">
              <a:rPr lang="zh-TW" altLang="en-US"/>
              <a:pPr/>
              <a:t>36</a:t>
            </a:fld>
            <a:endParaRPr lang="en-US" altLang="zh-TW"/>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r>
              <a:rPr lang="zh-TW" altLang="en-US"/>
              <a:t>所謂壓電效應有兩種：正壓電效應</a:t>
            </a:r>
            <a:r>
              <a:rPr lang="en-US" altLang="zh-TW"/>
              <a:t>(direct piezoelectric effect)</a:t>
            </a:r>
            <a:r>
              <a:rPr lang="zh-TW" altLang="en-US"/>
              <a:t>及逆壓電效應</a:t>
            </a:r>
            <a:r>
              <a:rPr lang="en-US" altLang="zh-TW"/>
              <a:t>(converse piezoelectric effect)</a:t>
            </a:r>
            <a:r>
              <a:rPr lang="zh-TW" altLang="en-US"/>
              <a:t>。當壓電體受到電場作用時，電偶極矩會被拉長，壓電體會沿電場方向伸長，此即將電能轉換為機械能。反之，對壓電體施加壓力，則體內之電偶極矩會隨材質之壓縮而變短，此時壓電體內為扺抗此種趨勢，將產生電壓以保持原狀態。壓電材料的特點在於其可當作感測器，亦可當作致動器。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8B9A5-6663-4369-A639-924AA04EFF90}" type="slidenum">
              <a:rPr lang="zh-TW" altLang="en-US"/>
              <a:pPr/>
              <a:t>38</a:t>
            </a:fld>
            <a:endParaRPr lang="en-US" altLang="zh-TW"/>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r>
              <a:rPr lang="en-US" altLang="zh-TW" dirty="0" smtClean="0"/>
              <a:t>A truly parallel computer, in contrast. would have simultaneity built into its very nature. It would be able to carry out many operations at once, to search instantly through a long list of possibilities and point out the one that solves a problem. </a:t>
            </a:r>
          </a:p>
          <a:p>
            <a:r>
              <a:rPr lang="en-US" altLang="zh-TW" dirty="0" smtClean="0"/>
              <a:t>Such computers do exist. They are called quantum computers -- not so much because they are inherently small, but because they operate according to the bizarre rules of quantum mechanics, which do indeed govern the world of the very small: the waves and particles of subatomic physics. One quantum rule in particular creates an enormous incentive to apply quantum mechanics to computing: the startling discovery by twentieth-century physicists that elementary particles such as protons, neutrons and electrons can persist in two or more states at once. That makes it possible, at least in principle, for them to be harnessed as processing units in a machine more efficient than any conventionally designed "classical" computer could ever be.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To give you an idea of how this exponential improvement might be possible, we review an elementary quantum mechanical experiment that demonstrates where such power may lie hidden [</a:t>
            </a:r>
            <a:r>
              <a:rPr lang="en-US" altLang="zh-TW" dirty="0" smtClean="0">
                <a:hlinkClick r:id="rId3" action="ppaction://hlinkfile"/>
              </a:rPr>
              <a:t>5</a:t>
            </a:r>
            <a:r>
              <a:rPr lang="en-US" altLang="zh-TW" dirty="0" smtClean="0"/>
              <a:t>]. The two-slit experiment is prototypic for observing quantum mechanical behavior: A source emits photons, electrons or other particles that arrive at a pair of slits. These particles undergo unitary evolution and finally measurement. We see an interference pattern, with both slits open, which </a:t>
            </a:r>
            <a:r>
              <a:rPr lang="en-US" altLang="zh-TW" dirty="0" err="1" smtClean="0"/>
              <a:t>wholely</a:t>
            </a:r>
            <a:r>
              <a:rPr lang="en-US" altLang="zh-TW" dirty="0" smtClean="0"/>
              <a:t> vanishes if either slit is covered. In some sense, the particles pass through both slits in parallel. If such unitary evolution were to represent a calculation (or an operation within a calculation) then the quantum system would be performing computations in parallel. Quantum parallelism comes for free. The output of this system would be given by the constructive interference among the parallel computations. </a:t>
            </a:r>
          </a:p>
          <a:p>
            <a:endParaRPr lang="en-US" altLang="zh-TW"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9B08E-3DDC-481C-A5AD-84141BFBA4CC}" type="slidenum">
              <a:rPr lang="zh-TW" altLang="en-US"/>
              <a:pPr/>
              <a:t>39</a:t>
            </a:fld>
            <a:endParaRPr lang="en-US" altLang="zh-TW"/>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r>
              <a:rPr lang="en-US" altLang="zh-TW"/>
              <a:t>48 iron atoms (14 nm diameter) on copper surface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088BA-1A30-4BE8-B7E9-4A422EF32668}" type="slidenum">
              <a:rPr lang="zh-TW" altLang="en-US"/>
              <a:pPr/>
              <a:t>9</a:t>
            </a:fld>
            <a:endParaRPr lang="en-US" altLang="zh-TW"/>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r>
              <a:rPr lang="en-US" altLang="zh-TW"/>
              <a:t>The loose end: the peak at the incident wavelength is due to the tightly bound electrons.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C56B3-3FB5-443D-BF66-FC420C3E0947}" type="slidenum">
              <a:rPr lang="zh-TW" altLang="en-US"/>
              <a:pPr/>
              <a:t>14</a:t>
            </a:fld>
            <a:endParaRPr lang="en-US" altLang="zh-TW"/>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r>
              <a:rPr lang="en-US" altLang="zh-TW"/>
              <a:t>Several months for Taylor</a:t>
            </a:r>
            <a:r>
              <a:rPr lang="en-US" altLang="zh-TW">
                <a:latin typeface="Arial"/>
              </a:rPr>
              <a:t>’</a:t>
            </a:r>
            <a:r>
              <a:rPr lang="en-US" altLang="zh-TW"/>
              <a:t>s experiment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193BC-ACC2-48E7-8128-74EE351BF9BF}" type="slidenum">
              <a:rPr lang="zh-TW" altLang="en-US"/>
              <a:pPr/>
              <a:t>15</a:t>
            </a:fld>
            <a:endParaRPr lang="en-US" altLang="zh-TW"/>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r>
              <a:rPr lang="en-US" altLang="zh-TW" dirty="0"/>
              <a:t>Journal of the Optical Society of America B (U. of New Mexico</a:t>
            </a:r>
            <a:r>
              <a:rPr lang="en-US" altLang="zh-TW" dirty="0" smtClean="0"/>
              <a:t>)</a:t>
            </a:r>
            <a:endParaRPr lang="en-US"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9F276-9297-497F-AF6C-96EF943A1451}" type="slidenum">
              <a:rPr lang="zh-TW" altLang="en-US"/>
              <a:pPr/>
              <a:t>17</a:t>
            </a:fld>
            <a:endParaRPr lang="en-US" altLang="zh-TW"/>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r>
              <a:rPr lang="en-US" altLang="zh-TW"/>
              <a:t>Iodine 500,000 times more massive than electrons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5C265-C5E6-49E1-B021-ECA76FF6BF1A}" type="slidenum">
              <a:rPr lang="zh-TW" altLang="en-US"/>
              <a:pPr/>
              <a:t>19</a:t>
            </a:fld>
            <a:endParaRPr lang="en-US" altLang="zh-TW"/>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r>
              <a:rPr lang="en-US" altLang="zh-TW"/>
              <a:t>1927/1989/1994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09C66-F365-4867-A3F5-CBFF74A98A63}" type="slidenum">
              <a:rPr lang="zh-TW" altLang="en-US"/>
              <a:pPr/>
              <a:t>25</a:t>
            </a:fld>
            <a:endParaRPr lang="en-US" altLang="zh-TW"/>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ltLang="zh-TW"/>
              <a:t>1993 IBM</a:t>
            </a:r>
            <a:r>
              <a:rPr lang="en-US" altLang="zh-TW">
                <a:latin typeface="Arial"/>
              </a:rPr>
              <a:t>’</a:t>
            </a:r>
            <a:r>
              <a:rPr lang="en-US" altLang="zh-TW"/>
              <a:t>s Almaden Research Center in California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42BED-20BE-4F54-B602-F996692E1945}" type="slidenum">
              <a:rPr lang="zh-TW" altLang="en-US"/>
              <a:pPr/>
              <a:t>29</a:t>
            </a:fld>
            <a:endParaRPr lang="en-US" altLang="zh-TW"/>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p:txBody>
          <a:bodyPr/>
          <a:lstStyle/>
          <a:p>
            <a:r>
              <a:rPr lang="en-US" altLang="zh-TW"/>
              <a:t>n = 0 implies no wave function or no electron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6E6B1-A31E-4CEE-942B-5587601B5197}" type="slidenum">
              <a:rPr lang="zh-TW" altLang="en-US"/>
              <a:pPr/>
              <a:t>34</a:t>
            </a:fld>
            <a:endParaRPr lang="en-US" altLang="zh-TW"/>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altLang="zh-TW" dirty="0"/>
              <a:t>The three states are the only states allowed for </a:t>
            </a:r>
            <a:r>
              <a:rPr lang="en-US" altLang="zh-TW" dirty="0" err="1"/>
              <a:t>qith</a:t>
            </a:r>
            <a:r>
              <a:rPr lang="en-US" altLang="zh-TW" dirty="0"/>
              <a:t> E &lt;the well depth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88418" name="Group 2"/>
          <p:cNvGrpSpPr>
            <a:grpSpLocks/>
          </p:cNvGrpSpPr>
          <p:nvPr/>
        </p:nvGrpSpPr>
        <p:grpSpPr bwMode="auto">
          <a:xfrm>
            <a:off x="2084388" y="296863"/>
            <a:ext cx="6823075" cy="5353050"/>
            <a:chOff x="1313" y="187"/>
            <a:chExt cx="4298" cy="3372"/>
          </a:xfrm>
        </p:grpSpPr>
        <p:grpSp>
          <p:nvGrpSpPr>
            <p:cNvPr id="188419" name="Group 3"/>
            <p:cNvGrpSpPr>
              <a:grpSpLocks/>
            </p:cNvGrpSpPr>
            <p:nvPr/>
          </p:nvGrpSpPr>
          <p:grpSpPr bwMode="auto">
            <a:xfrm>
              <a:off x="2194" y="601"/>
              <a:ext cx="596" cy="447"/>
              <a:chOff x="0" y="0"/>
              <a:chExt cx="768" cy="576"/>
            </a:xfrm>
          </p:grpSpPr>
          <p:sp>
            <p:nvSpPr>
              <p:cNvPr id="18842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842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8422" name="Group 6"/>
            <p:cNvGrpSpPr>
              <a:grpSpLocks/>
            </p:cNvGrpSpPr>
            <p:nvPr/>
          </p:nvGrpSpPr>
          <p:grpSpPr bwMode="auto">
            <a:xfrm>
              <a:off x="1313" y="187"/>
              <a:ext cx="4298" cy="3372"/>
              <a:chOff x="0" y="0"/>
              <a:chExt cx="5533" cy="4341"/>
            </a:xfrm>
          </p:grpSpPr>
          <p:grpSp>
            <p:nvGrpSpPr>
              <p:cNvPr id="188423" name="Group 7"/>
              <p:cNvGrpSpPr>
                <a:grpSpLocks/>
              </p:cNvGrpSpPr>
              <p:nvPr/>
            </p:nvGrpSpPr>
            <p:grpSpPr bwMode="auto">
              <a:xfrm>
                <a:off x="0" y="0"/>
                <a:ext cx="5470" cy="4341"/>
                <a:chOff x="0" y="0"/>
                <a:chExt cx="5470" cy="4341"/>
              </a:xfrm>
            </p:grpSpPr>
            <p:grpSp>
              <p:nvGrpSpPr>
                <p:cNvPr id="188424" name="Group 8"/>
                <p:cNvGrpSpPr>
                  <a:grpSpLocks/>
                </p:cNvGrpSpPr>
                <p:nvPr/>
              </p:nvGrpSpPr>
              <p:grpSpPr bwMode="auto">
                <a:xfrm>
                  <a:off x="1339" y="786"/>
                  <a:ext cx="2919" cy="2151"/>
                  <a:chOff x="1265" y="814"/>
                  <a:chExt cx="2919" cy="2151"/>
                </a:xfrm>
              </p:grpSpPr>
              <p:sp>
                <p:nvSpPr>
                  <p:cNvPr id="188425"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8426"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8427" name="Group 11"/>
                <p:cNvGrpSpPr>
                  <a:grpSpLocks/>
                </p:cNvGrpSpPr>
                <p:nvPr/>
              </p:nvGrpSpPr>
              <p:grpSpPr bwMode="auto">
                <a:xfrm>
                  <a:off x="0" y="0"/>
                  <a:ext cx="5470" cy="4341"/>
                  <a:chOff x="0" y="0"/>
                  <a:chExt cx="5470" cy="4341"/>
                </a:xfrm>
              </p:grpSpPr>
              <p:grpSp>
                <p:nvGrpSpPr>
                  <p:cNvPr id="188428" name="Group 12"/>
                  <p:cNvGrpSpPr>
                    <a:grpSpLocks/>
                  </p:cNvGrpSpPr>
                  <p:nvPr/>
                </p:nvGrpSpPr>
                <p:grpSpPr bwMode="auto">
                  <a:xfrm>
                    <a:off x="3545" y="1502"/>
                    <a:ext cx="1258" cy="2327"/>
                    <a:chOff x="3471" y="1530"/>
                    <a:chExt cx="1258" cy="2327"/>
                  </a:xfrm>
                </p:grpSpPr>
                <p:sp>
                  <p:nvSpPr>
                    <p:cNvPr id="188429"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8430"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31" name="Group 15"/>
                  <p:cNvGrpSpPr>
                    <a:grpSpLocks/>
                  </p:cNvGrpSpPr>
                  <p:nvPr/>
                </p:nvGrpSpPr>
                <p:grpSpPr bwMode="auto">
                  <a:xfrm>
                    <a:off x="2938" y="1991"/>
                    <a:ext cx="2463" cy="1332"/>
                    <a:chOff x="2864" y="2019"/>
                    <a:chExt cx="2463" cy="1332"/>
                  </a:xfrm>
                </p:grpSpPr>
                <p:sp>
                  <p:nvSpPr>
                    <p:cNvPr id="188432"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33"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34" name="Group 18"/>
                  <p:cNvGrpSpPr>
                    <a:grpSpLocks/>
                  </p:cNvGrpSpPr>
                  <p:nvPr/>
                </p:nvGrpSpPr>
                <p:grpSpPr bwMode="auto">
                  <a:xfrm>
                    <a:off x="2971" y="1804"/>
                    <a:ext cx="2477" cy="1064"/>
                    <a:chOff x="2897" y="1832"/>
                    <a:chExt cx="2477" cy="1064"/>
                  </a:xfrm>
                </p:grpSpPr>
                <p:sp>
                  <p:nvSpPr>
                    <p:cNvPr id="188435"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36"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37" name="Group 21"/>
                  <p:cNvGrpSpPr>
                    <a:grpSpLocks/>
                  </p:cNvGrpSpPr>
                  <p:nvPr/>
                </p:nvGrpSpPr>
                <p:grpSpPr bwMode="auto">
                  <a:xfrm>
                    <a:off x="2998" y="1608"/>
                    <a:ext cx="2472" cy="927"/>
                    <a:chOff x="2924" y="1636"/>
                    <a:chExt cx="2472" cy="927"/>
                  </a:xfrm>
                </p:grpSpPr>
                <p:sp>
                  <p:nvSpPr>
                    <p:cNvPr id="188438"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39"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40" name="Group 24"/>
                  <p:cNvGrpSpPr>
                    <a:grpSpLocks/>
                  </p:cNvGrpSpPr>
                  <p:nvPr/>
                </p:nvGrpSpPr>
                <p:grpSpPr bwMode="auto">
                  <a:xfrm>
                    <a:off x="3032" y="1386"/>
                    <a:ext cx="2342" cy="657"/>
                    <a:chOff x="2958" y="1414"/>
                    <a:chExt cx="2342" cy="657"/>
                  </a:xfrm>
                </p:grpSpPr>
                <p:sp>
                  <p:nvSpPr>
                    <p:cNvPr id="188441"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42"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43" name="Group 27"/>
                  <p:cNvGrpSpPr>
                    <a:grpSpLocks/>
                  </p:cNvGrpSpPr>
                  <p:nvPr/>
                </p:nvGrpSpPr>
                <p:grpSpPr bwMode="auto">
                  <a:xfrm>
                    <a:off x="3057" y="1241"/>
                    <a:ext cx="2150" cy="343"/>
                    <a:chOff x="2983" y="1269"/>
                    <a:chExt cx="2150" cy="343"/>
                  </a:xfrm>
                </p:grpSpPr>
                <p:sp>
                  <p:nvSpPr>
                    <p:cNvPr id="188444"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45"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46" name="Group 30"/>
                  <p:cNvGrpSpPr>
                    <a:grpSpLocks/>
                  </p:cNvGrpSpPr>
                  <p:nvPr/>
                </p:nvGrpSpPr>
                <p:grpSpPr bwMode="auto">
                  <a:xfrm>
                    <a:off x="3012" y="889"/>
                    <a:ext cx="1879" cy="427"/>
                    <a:chOff x="2938" y="917"/>
                    <a:chExt cx="1879" cy="427"/>
                  </a:xfrm>
                </p:grpSpPr>
                <p:sp>
                  <p:nvSpPr>
                    <p:cNvPr id="188447"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48"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49" name="Group 33"/>
                  <p:cNvGrpSpPr>
                    <a:grpSpLocks/>
                  </p:cNvGrpSpPr>
                  <p:nvPr/>
                </p:nvGrpSpPr>
                <p:grpSpPr bwMode="auto">
                  <a:xfrm>
                    <a:off x="711" y="1625"/>
                    <a:ext cx="1257" cy="2326"/>
                    <a:chOff x="637" y="1653"/>
                    <a:chExt cx="1257" cy="2326"/>
                  </a:xfrm>
                </p:grpSpPr>
                <p:sp>
                  <p:nvSpPr>
                    <p:cNvPr id="188450"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51"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52" name="Group 36"/>
                  <p:cNvGrpSpPr>
                    <a:grpSpLocks/>
                  </p:cNvGrpSpPr>
                  <p:nvPr/>
                </p:nvGrpSpPr>
                <p:grpSpPr bwMode="auto">
                  <a:xfrm>
                    <a:off x="69" y="2168"/>
                    <a:ext cx="2463" cy="1332"/>
                    <a:chOff x="-5" y="2196"/>
                    <a:chExt cx="2463" cy="1332"/>
                  </a:xfrm>
                </p:grpSpPr>
                <p:sp>
                  <p:nvSpPr>
                    <p:cNvPr id="188453"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54"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55" name="Group 39"/>
                  <p:cNvGrpSpPr>
                    <a:grpSpLocks/>
                  </p:cNvGrpSpPr>
                  <p:nvPr/>
                </p:nvGrpSpPr>
                <p:grpSpPr bwMode="auto">
                  <a:xfrm>
                    <a:off x="22" y="1981"/>
                    <a:ext cx="2477" cy="1064"/>
                    <a:chOff x="-52" y="2009"/>
                    <a:chExt cx="2477" cy="1064"/>
                  </a:xfrm>
                </p:grpSpPr>
                <p:sp>
                  <p:nvSpPr>
                    <p:cNvPr id="188456"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57"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58" name="Group 42"/>
                  <p:cNvGrpSpPr>
                    <a:grpSpLocks/>
                  </p:cNvGrpSpPr>
                  <p:nvPr/>
                </p:nvGrpSpPr>
                <p:grpSpPr bwMode="auto">
                  <a:xfrm>
                    <a:off x="0" y="1785"/>
                    <a:ext cx="2472" cy="927"/>
                    <a:chOff x="-74" y="1813"/>
                    <a:chExt cx="2472" cy="927"/>
                  </a:xfrm>
                </p:grpSpPr>
                <p:sp>
                  <p:nvSpPr>
                    <p:cNvPr id="188459"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60"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61" name="Group 45"/>
                  <p:cNvGrpSpPr>
                    <a:grpSpLocks/>
                  </p:cNvGrpSpPr>
                  <p:nvPr/>
                </p:nvGrpSpPr>
                <p:grpSpPr bwMode="auto">
                  <a:xfrm>
                    <a:off x="96" y="1563"/>
                    <a:ext cx="2342" cy="657"/>
                    <a:chOff x="22" y="1591"/>
                    <a:chExt cx="2342" cy="657"/>
                  </a:xfrm>
                </p:grpSpPr>
                <p:sp>
                  <p:nvSpPr>
                    <p:cNvPr id="188462"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63"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64" name="Group 48"/>
                  <p:cNvGrpSpPr>
                    <a:grpSpLocks/>
                  </p:cNvGrpSpPr>
                  <p:nvPr/>
                </p:nvGrpSpPr>
                <p:grpSpPr bwMode="auto">
                  <a:xfrm>
                    <a:off x="263" y="1418"/>
                    <a:ext cx="2150" cy="343"/>
                    <a:chOff x="189" y="1446"/>
                    <a:chExt cx="2150" cy="343"/>
                  </a:xfrm>
                </p:grpSpPr>
                <p:sp>
                  <p:nvSpPr>
                    <p:cNvPr id="188465"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66"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467" name="Group 51"/>
                  <p:cNvGrpSpPr>
                    <a:grpSpLocks/>
                  </p:cNvGrpSpPr>
                  <p:nvPr/>
                </p:nvGrpSpPr>
                <p:grpSpPr bwMode="auto">
                  <a:xfrm>
                    <a:off x="579" y="1066"/>
                    <a:ext cx="1879" cy="427"/>
                    <a:chOff x="505" y="1094"/>
                    <a:chExt cx="1879" cy="427"/>
                  </a:xfrm>
                </p:grpSpPr>
                <p:sp>
                  <p:nvSpPr>
                    <p:cNvPr id="188468"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69"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70" name="Group 54"/>
                  <p:cNvGrpSpPr>
                    <a:grpSpLocks/>
                  </p:cNvGrpSpPr>
                  <p:nvPr/>
                </p:nvGrpSpPr>
                <p:grpSpPr bwMode="auto">
                  <a:xfrm>
                    <a:off x="690" y="871"/>
                    <a:ext cx="1850" cy="554"/>
                    <a:chOff x="616" y="899"/>
                    <a:chExt cx="1850" cy="554"/>
                  </a:xfrm>
                </p:grpSpPr>
                <p:sp>
                  <p:nvSpPr>
                    <p:cNvPr id="188471"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72"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73" name="Group 57"/>
                  <p:cNvGrpSpPr>
                    <a:grpSpLocks/>
                  </p:cNvGrpSpPr>
                  <p:nvPr/>
                </p:nvGrpSpPr>
                <p:grpSpPr bwMode="auto">
                  <a:xfrm>
                    <a:off x="911" y="589"/>
                    <a:ext cx="1767" cy="743"/>
                    <a:chOff x="911" y="589"/>
                    <a:chExt cx="1767" cy="743"/>
                  </a:xfrm>
                </p:grpSpPr>
                <p:sp>
                  <p:nvSpPr>
                    <p:cNvPr id="188474"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75"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76" name="Group 60"/>
                  <p:cNvGrpSpPr>
                    <a:grpSpLocks/>
                  </p:cNvGrpSpPr>
                  <p:nvPr/>
                </p:nvGrpSpPr>
                <p:grpSpPr bwMode="auto">
                  <a:xfrm>
                    <a:off x="1120" y="300"/>
                    <a:ext cx="1693" cy="892"/>
                    <a:chOff x="1120" y="300"/>
                    <a:chExt cx="1693" cy="892"/>
                  </a:xfrm>
                </p:grpSpPr>
                <p:sp>
                  <p:nvSpPr>
                    <p:cNvPr id="188477"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78"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79" name="Group 63"/>
                  <p:cNvGrpSpPr>
                    <a:grpSpLocks/>
                  </p:cNvGrpSpPr>
                  <p:nvPr/>
                </p:nvGrpSpPr>
                <p:grpSpPr bwMode="auto">
                  <a:xfrm>
                    <a:off x="1707" y="76"/>
                    <a:ext cx="778" cy="1512"/>
                    <a:chOff x="1633" y="104"/>
                    <a:chExt cx="778" cy="1512"/>
                  </a:xfrm>
                </p:grpSpPr>
                <p:sp>
                  <p:nvSpPr>
                    <p:cNvPr id="188480"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81"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82" name="Group 66"/>
                  <p:cNvGrpSpPr>
                    <a:grpSpLocks/>
                  </p:cNvGrpSpPr>
                  <p:nvPr/>
                </p:nvGrpSpPr>
                <p:grpSpPr bwMode="auto">
                  <a:xfrm>
                    <a:off x="2009" y="0"/>
                    <a:ext cx="634" cy="1534"/>
                    <a:chOff x="1935" y="28"/>
                    <a:chExt cx="634" cy="1534"/>
                  </a:xfrm>
                </p:grpSpPr>
                <p:sp>
                  <p:nvSpPr>
                    <p:cNvPr id="188483"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84"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8485" name="Group 69"/>
                  <p:cNvGrpSpPr>
                    <a:grpSpLocks/>
                  </p:cNvGrpSpPr>
                  <p:nvPr/>
                </p:nvGrpSpPr>
                <p:grpSpPr bwMode="auto">
                  <a:xfrm>
                    <a:off x="2896" y="644"/>
                    <a:ext cx="1845" cy="566"/>
                    <a:chOff x="2822" y="672"/>
                    <a:chExt cx="1845" cy="566"/>
                  </a:xfrm>
                </p:grpSpPr>
                <p:sp>
                  <p:nvSpPr>
                    <p:cNvPr id="188486"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87"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88" name="Group 72"/>
                  <p:cNvGrpSpPr>
                    <a:grpSpLocks/>
                  </p:cNvGrpSpPr>
                  <p:nvPr/>
                </p:nvGrpSpPr>
                <p:grpSpPr bwMode="auto">
                  <a:xfrm>
                    <a:off x="2757" y="417"/>
                    <a:ext cx="1781" cy="717"/>
                    <a:chOff x="2683" y="445"/>
                    <a:chExt cx="1781" cy="717"/>
                  </a:xfrm>
                </p:grpSpPr>
                <p:sp>
                  <p:nvSpPr>
                    <p:cNvPr id="188489"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90"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sp>
                <p:nvSpPr>
                  <p:cNvPr id="188491"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zh-TW" altLang="en-US"/>
                  </a:p>
                </p:txBody>
              </p:sp>
              <p:sp>
                <p:nvSpPr>
                  <p:cNvPr id="188492"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nvGrpSpPr>
                  <p:cNvPr id="188493" name="Group 77"/>
                  <p:cNvGrpSpPr>
                    <a:grpSpLocks/>
                  </p:cNvGrpSpPr>
                  <p:nvPr/>
                </p:nvGrpSpPr>
                <p:grpSpPr bwMode="auto">
                  <a:xfrm>
                    <a:off x="2874" y="13"/>
                    <a:ext cx="640" cy="1520"/>
                    <a:chOff x="2800" y="41"/>
                    <a:chExt cx="640" cy="1520"/>
                  </a:xfrm>
                </p:grpSpPr>
                <p:sp>
                  <p:nvSpPr>
                    <p:cNvPr id="188494"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95"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96" name="Group 80"/>
                  <p:cNvGrpSpPr>
                    <a:grpSpLocks/>
                  </p:cNvGrpSpPr>
                  <p:nvPr/>
                </p:nvGrpSpPr>
                <p:grpSpPr bwMode="auto">
                  <a:xfrm>
                    <a:off x="3008" y="135"/>
                    <a:ext cx="1017" cy="1464"/>
                    <a:chOff x="2934" y="163"/>
                    <a:chExt cx="1017" cy="1464"/>
                  </a:xfrm>
                </p:grpSpPr>
                <p:sp>
                  <p:nvSpPr>
                    <p:cNvPr id="188497"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498"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499" name="Group 83"/>
                  <p:cNvGrpSpPr>
                    <a:grpSpLocks/>
                  </p:cNvGrpSpPr>
                  <p:nvPr/>
                </p:nvGrpSpPr>
                <p:grpSpPr bwMode="auto">
                  <a:xfrm>
                    <a:off x="2804" y="4"/>
                    <a:ext cx="243" cy="1448"/>
                    <a:chOff x="2730" y="32"/>
                    <a:chExt cx="243" cy="1448"/>
                  </a:xfrm>
                </p:grpSpPr>
                <p:sp>
                  <p:nvSpPr>
                    <p:cNvPr id="188500"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501"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8502" name="Group 86"/>
                  <p:cNvGrpSpPr>
                    <a:grpSpLocks/>
                  </p:cNvGrpSpPr>
                  <p:nvPr/>
                </p:nvGrpSpPr>
                <p:grpSpPr bwMode="auto">
                  <a:xfrm>
                    <a:off x="1017" y="1741"/>
                    <a:ext cx="1085" cy="2450"/>
                    <a:chOff x="943" y="1769"/>
                    <a:chExt cx="1085" cy="2450"/>
                  </a:xfrm>
                </p:grpSpPr>
                <p:sp>
                  <p:nvSpPr>
                    <p:cNvPr id="188503"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504"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505" name="Group 89"/>
                  <p:cNvGrpSpPr>
                    <a:grpSpLocks/>
                  </p:cNvGrpSpPr>
                  <p:nvPr/>
                </p:nvGrpSpPr>
                <p:grpSpPr bwMode="auto">
                  <a:xfrm>
                    <a:off x="1529" y="1908"/>
                    <a:ext cx="766" cy="2373"/>
                    <a:chOff x="1455" y="1936"/>
                    <a:chExt cx="766" cy="2373"/>
                  </a:xfrm>
                </p:grpSpPr>
                <p:sp>
                  <p:nvSpPr>
                    <p:cNvPr id="188506"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507"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508" name="Group 92"/>
                  <p:cNvGrpSpPr>
                    <a:grpSpLocks/>
                  </p:cNvGrpSpPr>
                  <p:nvPr/>
                </p:nvGrpSpPr>
                <p:grpSpPr bwMode="auto">
                  <a:xfrm rot="88588">
                    <a:off x="2061" y="1962"/>
                    <a:ext cx="459" cy="2329"/>
                    <a:chOff x="1956" y="1990"/>
                    <a:chExt cx="492" cy="2604"/>
                  </a:xfrm>
                </p:grpSpPr>
                <p:sp>
                  <p:nvSpPr>
                    <p:cNvPr id="188509"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8510"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511" name="Group 95"/>
                  <p:cNvGrpSpPr>
                    <a:grpSpLocks/>
                  </p:cNvGrpSpPr>
                  <p:nvPr/>
                </p:nvGrpSpPr>
                <p:grpSpPr bwMode="auto">
                  <a:xfrm>
                    <a:off x="3408" y="1689"/>
                    <a:ext cx="1125" cy="2426"/>
                    <a:chOff x="3334" y="1717"/>
                    <a:chExt cx="1125" cy="2426"/>
                  </a:xfrm>
                </p:grpSpPr>
                <p:sp>
                  <p:nvSpPr>
                    <p:cNvPr id="188512"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8513"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514" name="Group 98"/>
                  <p:cNvGrpSpPr>
                    <a:grpSpLocks/>
                  </p:cNvGrpSpPr>
                  <p:nvPr/>
                </p:nvGrpSpPr>
                <p:grpSpPr bwMode="auto">
                  <a:xfrm>
                    <a:off x="3255" y="1838"/>
                    <a:ext cx="883" cy="2426"/>
                    <a:chOff x="3181" y="1866"/>
                    <a:chExt cx="883" cy="2426"/>
                  </a:xfrm>
                </p:grpSpPr>
                <p:sp>
                  <p:nvSpPr>
                    <p:cNvPr id="188515"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8516"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8517" name="Group 101"/>
                  <p:cNvGrpSpPr>
                    <a:grpSpLocks/>
                  </p:cNvGrpSpPr>
                  <p:nvPr/>
                </p:nvGrpSpPr>
                <p:grpSpPr bwMode="auto">
                  <a:xfrm>
                    <a:off x="3080" y="1955"/>
                    <a:ext cx="619" cy="2386"/>
                    <a:chOff x="3006" y="1983"/>
                    <a:chExt cx="619" cy="2386"/>
                  </a:xfrm>
                </p:grpSpPr>
                <p:sp>
                  <p:nvSpPr>
                    <p:cNvPr id="188518"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8519"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nvGrpSpPr>
                  <p:cNvPr id="188520" name="Group 104"/>
                  <p:cNvGrpSpPr>
                    <a:grpSpLocks/>
                  </p:cNvGrpSpPr>
                  <p:nvPr/>
                </p:nvGrpSpPr>
                <p:grpSpPr bwMode="auto">
                  <a:xfrm>
                    <a:off x="2893" y="2073"/>
                    <a:ext cx="405" cy="2219"/>
                    <a:chOff x="2819" y="2101"/>
                    <a:chExt cx="405" cy="2219"/>
                  </a:xfrm>
                </p:grpSpPr>
                <p:sp>
                  <p:nvSpPr>
                    <p:cNvPr id="188521"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8522"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nvGrpSpPr>
                  <p:cNvPr id="188523" name="Group 107"/>
                  <p:cNvGrpSpPr>
                    <a:grpSpLocks/>
                  </p:cNvGrpSpPr>
                  <p:nvPr/>
                </p:nvGrpSpPr>
                <p:grpSpPr bwMode="auto">
                  <a:xfrm>
                    <a:off x="2372" y="2107"/>
                    <a:ext cx="426" cy="2185"/>
                    <a:chOff x="2287" y="2135"/>
                    <a:chExt cx="426" cy="2185"/>
                  </a:xfrm>
                </p:grpSpPr>
                <p:sp>
                  <p:nvSpPr>
                    <p:cNvPr id="188524"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zh-TW" altLang="en-US"/>
                    </a:p>
                  </p:txBody>
                </p:sp>
                <p:sp>
                  <p:nvSpPr>
                    <p:cNvPr id="188525"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grpSp>
          <p:grpSp>
            <p:nvGrpSpPr>
              <p:cNvPr id="188526" name="Group 110"/>
              <p:cNvGrpSpPr>
                <a:grpSpLocks/>
              </p:cNvGrpSpPr>
              <p:nvPr/>
            </p:nvGrpSpPr>
            <p:grpSpPr bwMode="auto">
              <a:xfrm>
                <a:off x="74" y="313"/>
                <a:ext cx="5459" cy="3667"/>
                <a:chOff x="74" y="313"/>
                <a:chExt cx="5459" cy="3667"/>
              </a:xfrm>
            </p:grpSpPr>
            <p:grpSp>
              <p:nvGrpSpPr>
                <p:cNvPr id="188527" name="Group 111"/>
                <p:cNvGrpSpPr>
                  <a:grpSpLocks/>
                </p:cNvGrpSpPr>
                <p:nvPr/>
              </p:nvGrpSpPr>
              <p:grpSpPr bwMode="auto">
                <a:xfrm>
                  <a:off x="74" y="313"/>
                  <a:ext cx="5459" cy="3667"/>
                  <a:chOff x="74" y="313"/>
                  <a:chExt cx="5459" cy="3667"/>
                </a:xfrm>
              </p:grpSpPr>
              <p:sp>
                <p:nvSpPr>
                  <p:cNvPr id="188528"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zh-TW" altLang="en-US"/>
                  </a:p>
                </p:txBody>
              </p:sp>
              <p:sp>
                <p:nvSpPr>
                  <p:cNvPr id="188529"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zh-TW" altLang="en-US"/>
                  </a:p>
                </p:txBody>
              </p:sp>
              <p:sp>
                <p:nvSpPr>
                  <p:cNvPr id="188530"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zh-TW" altLang="en-US"/>
                  </a:p>
                </p:txBody>
              </p:sp>
              <p:sp>
                <p:nvSpPr>
                  <p:cNvPr id="188531"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zh-TW" altLang="en-US"/>
                  </a:p>
                </p:txBody>
              </p:sp>
              <p:sp>
                <p:nvSpPr>
                  <p:cNvPr id="188532"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zh-TW" altLang="en-US"/>
                  </a:p>
                </p:txBody>
              </p:sp>
              <p:sp>
                <p:nvSpPr>
                  <p:cNvPr id="188533"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zh-TW" altLang="en-US"/>
                  </a:p>
                </p:txBody>
              </p:sp>
              <p:sp>
                <p:nvSpPr>
                  <p:cNvPr id="188534"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grpSp>
            <p:sp>
              <p:nvSpPr>
                <p:cNvPr id="188535"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grpSp>
        </p:grpSp>
        <p:grpSp>
          <p:nvGrpSpPr>
            <p:cNvPr id="188536" name="Group 120"/>
            <p:cNvGrpSpPr>
              <a:grpSpLocks/>
            </p:cNvGrpSpPr>
            <p:nvPr/>
          </p:nvGrpSpPr>
          <p:grpSpPr bwMode="auto">
            <a:xfrm>
              <a:off x="1476" y="449"/>
              <a:ext cx="4038" cy="2966"/>
              <a:chOff x="210" y="337"/>
              <a:chExt cx="5198" cy="3818"/>
            </a:xfrm>
          </p:grpSpPr>
          <p:sp>
            <p:nvSpPr>
              <p:cNvPr id="188537"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8538"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zh-TW" altLang="en-US"/>
              </a:p>
            </p:txBody>
          </p:sp>
          <p:sp>
            <p:nvSpPr>
              <p:cNvPr id="188539"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zh-TW" altLang="en-US"/>
              </a:p>
            </p:txBody>
          </p:sp>
          <p:sp>
            <p:nvSpPr>
              <p:cNvPr id="188540"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zh-TW" altLang="en-US"/>
              </a:p>
            </p:txBody>
          </p:sp>
          <p:sp>
            <p:nvSpPr>
              <p:cNvPr id="188541"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zh-TW" altLang="en-US"/>
              </a:p>
            </p:txBody>
          </p:sp>
          <p:sp>
            <p:nvSpPr>
              <p:cNvPr id="188542"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zh-TW" altLang="en-US"/>
              </a:p>
            </p:txBody>
          </p:sp>
          <p:sp>
            <p:nvSpPr>
              <p:cNvPr id="188543"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8544"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sp>
            <p:nvSpPr>
              <p:cNvPr id="188545"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8546"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8547"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8548"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8549"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8550"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grpSp>
      </p:grpSp>
      <p:sp>
        <p:nvSpPr>
          <p:cNvPr id="188551" name="Rectangle 135"/>
          <p:cNvSpPr>
            <a:spLocks noGrp="1" noChangeArrowheads="1"/>
          </p:cNvSpPr>
          <p:nvPr>
            <p:ph type="ctrTitle" sz="quarter"/>
          </p:nvPr>
        </p:nvSpPr>
        <p:spPr>
          <a:xfrm>
            <a:off x="685800" y="1827213"/>
            <a:ext cx="7772400" cy="1627187"/>
          </a:xfrm>
        </p:spPr>
        <p:txBody>
          <a:bodyPr/>
          <a:lstStyle>
            <a:lvl1pPr>
              <a:defRPr/>
            </a:lvl1pPr>
          </a:lstStyle>
          <a:p>
            <a:r>
              <a:rPr lang="zh-TW" altLang="en-US" dirty="0"/>
              <a:t>按一下以編輯母片標題樣式</a:t>
            </a:r>
          </a:p>
        </p:txBody>
      </p:sp>
      <p:sp>
        <p:nvSpPr>
          <p:cNvPr id="1885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188553" name="Rectangle 137"/>
          <p:cNvSpPr>
            <a:spLocks noGrp="1" noChangeArrowheads="1"/>
          </p:cNvSpPr>
          <p:nvPr>
            <p:ph type="dt" sz="quarter" idx="2"/>
          </p:nvPr>
        </p:nvSpPr>
        <p:spPr/>
        <p:txBody>
          <a:bodyPr/>
          <a:lstStyle>
            <a:lvl1pPr>
              <a:defRPr/>
            </a:lvl1pPr>
          </a:lstStyle>
          <a:p>
            <a:endParaRPr lang="en-US" altLang="zh-TW"/>
          </a:p>
        </p:txBody>
      </p:sp>
      <p:sp>
        <p:nvSpPr>
          <p:cNvPr id="188554" name="Rectangle 138"/>
          <p:cNvSpPr>
            <a:spLocks noGrp="1" noChangeArrowheads="1"/>
          </p:cNvSpPr>
          <p:nvPr>
            <p:ph type="ftr" sz="quarter" idx="3"/>
          </p:nvPr>
        </p:nvSpPr>
        <p:spPr/>
        <p:txBody>
          <a:bodyPr/>
          <a:lstStyle>
            <a:lvl1pPr>
              <a:defRPr/>
            </a:lvl1pPr>
          </a:lstStyle>
          <a:p>
            <a:endParaRPr lang="en-US" altLang="zh-TW"/>
          </a:p>
        </p:txBody>
      </p:sp>
      <p:sp>
        <p:nvSpPr>
          <p:cNvPr id="188555" name="Rectangle 139"/>
          <p:cNvSpPr>
            <a:spLocks noGrp="1" noChangeArrowheads="1"/>
          </p:cNvSpPr>
          <p:nvPr>
            <p:ph type="sldNum" sz="quarter" idx="4"/>
          </p:nvPr>
        </p:nvSpPr>
        <p:spPr/>
        <p:txBody>
          <a:bodyPr/>
          <a:lstStyle>
            <a:lvl1pPr>
              <a:defRPr/>
            </a:lvl1pPr>
          </a:lstStyle>
          <a:p>
            <a:fld id="{CE1CBDBA-F841-442D-8BBB-3F20A20BFD20}"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65936840-54F4-4175-AE80-F334428F3F6E}"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01625"/>
            <a:ext cx="1943100" cy="57943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01625"/>
            <a:ext cx="5676900" cy="5794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67C9444E-181A-4E42-8F84-1A9183A1FB78}"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6065B42-3F4A-4524-9314-8C6CFAFB61B0}"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51CA3F1-7C91-4FAE-81B9-BEBB9DC64852}"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42FDA79-F689-4D4A-A873-D69C4EF73C14}"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9EE3113A-D807-4726-B753-A624086284BC}"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CFE809E7-0000-4074-8A98-FE878549F032}"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B191B2D3-F1E3-437E-B22A-DFA827DF7EB2}"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E4BF4B50-65BF-439C-A80D-99A73214A089}"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FC81C95-34CF-462D-91C0-74B09F47D3B3}"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7394" name="Group 2"/>
          <p:cNvGrpSpPr>
            <a:grpSpLocks/>
          </p:cNvGrpSpPr>
          <p:nvPr/>
        </p:nvGrpSpPr>
        <p:grpSpPr bwMode="auto">
          <a:xfrm>
            <a:off x="6303963" y="0"/>
            <a:ext cx="2840037" cy="3254375"/>
            <a:chOff x="3115" y="0"/>
            <a:chExt cx="2170" cy="2486"/>
          </a:xfrm>
        </p:grpSpPr>
        <p:grpSp>
          <p:nvGrpSpPr>
            <p:cNvPr id="187395" name="Group 3"/>
            <p:cNvGrpSpPr>
              <a:grpSpLocks/>
            </p:cNvGrpSpPr>
            <p:nvPr/>
          </p:nvGrpSpPr>
          <p:grpSpPr bwMode="auto">
            <a:xfrm>
              <a:off x="4080" y="1910"/>
              <a:ext cx="768" cy="576"/>
              <a:chOff x="0" y="0"/>
              <a:chExt cx="768" cy="576"/>
            </a:xfrm>
          </p:grpSpPr>
          <p:sp>
            <p:nvSpPr>
              <p:cNvPr id="187396"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7397"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7398" name="Group 6"/>
            <p:cNvGrpSpPr>
              <a:grpSpLocks/>
            </p:cNvGrpSpPr>
            <p:nvPr/>
          </p:nvGrpSpPr>
          <p:grpSpPr bwMode="auto">
            <a:xfrm>
              <a:off x="4257" y="1103"/>
              <a:ext cx="768" cy="576"/>
              <a:chOff x="0" y="0"/>
              <a:chExt cx="768" cy="576"/>
            </a:xfrm>
          </p:grpSpPr>
          <p:sp>
            <p:nvSpPr>
              <p:cNvPr id="187399"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7400"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7401" name="Group 9"/>
            <p:cNvGrpSpPr>
              <a:grpSpLocks/>
            </p:cNvGrpSpPr>
            <p:nvPr/>
          </p:nvGrpSpPr>
          <p:grpSpPr bwMode="auto">
            <a:xfrm>
              <a:off x="3134" y="0"/>
              <a:ext cx="768" cy="576"/>
              <a:chOff x="0" y="0"/>
              <a:chExt cx="768" cy="576"/>
            </a:xfrm>
          </p:grpSpPr>
          <p:sp>
            <p:nvSpPr>
              <p:cNvPr id="18740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7403"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7404" name="Group 12"/>
            <p:cNvGrpSpPr>
              <a:grpSpLocks/>
            </p:cNvGrpSpPr>
            <p:nvPr/>
          </p:nvGrpSpPr>
          <p:grpSpPr bwMode="auto">
            <a:xfrm>
              <a:off x="3115" y="0"/>
              <a:ext cx="2170" cy="1702"/>
              <a:chOff x="3115" y="0"/>
              <a:chExt cx="2170" cy="1702"/>
            </a:xfrm>
          </p:grpSpPr>
          <p:grpSp>
            <p:nvGrpSpPr>
              <p:cNvPr id="187405" name="Group 13"/>
              <p:cNvGrpSpPr>
                <a:grpSpLocks/>
              </p:cNvGrpSpPr>
              <p:nvPr/>
            </p:nvGrpSpPr>
            <p:grpSpPr bwMode="auto">
              <a:xfrm>
                <a:off x="3640" y="308"/>
                <a:ext cx="1145" cy="844"/>
                <a:chOff x="1265" y="814"/>
                <a:chExt cx="2919" cy="2151"/>
              </a:xfrm>
            </p:grpSpPr>
            <p:sp>
              <p:nvSpPr>
                <p:cNvPr id="187406"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zh-TW" altLang="en-US"/>
                </a:p>
              </p:txBody>
            </p:sp>
            <p:sp>
              <p:nvSpPr>
                <p:cNvPr id="187407"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zh-TW" altLang="en-US"/>
                </a:p>
              </p:txBody>
            </p:sp>
          </p:grpSp>
          <p:grpSp>
            <p:nvGrpSpPr>
              <p:cNvPr id="187408" name="Group 16"/>
              <p:cNvGrpSpPr>
                <a:grpSpLocks/>
              </p:cNvGrpSpPr>
              <p:nvPr/>
            </p:nvGrpSpPr>
            <p:grpSpPr bwMode="auto">
              <a:xfrm>
                <a:off x="3115" y="0"/>
                <a:ext cx="2145" cy="1702"/>
                <a:chOff x="3115" y="0"/>
                <a:chExt cx="2145" cy="1702"/>
              </a:xfrm>
            </p:grpSpPr>
            <p:grpSp>
              <p:nvGrpSpPr>
                <p:cNvPr id="187409" name="Group 17"/>
                <p:cNvGrpSpPr>
                  <a:grpSpLocks/>
                </p:cNvGrpSpPr>
                <p:nvPr/>
              </p:nvGrpSpPr>
              <p:grpSpPr bwMode="auto">
                <a:xfrm>
                  <a:off x="4505" y="589"/>
                  <a:ext cx="493" cy="912"/>
                  <a:chOff x="3471" y="1530"/>
                  <a:chExt cx="1258" cy="2327"/>
                </a:xfrm>
              </p:grpSpPr>
              <p:sp>
                <p:nvSpPr>
                  <p:cNvPr id="187410"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7411"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12" name="Group 20"/>
                <p:cNvGrpSpPr>
                  <a:grpSpLocks/>
                </p:cNvGrpSpPr>
                <p:nvPr/>
              </p:nvGrpSpPr>
              <p:grpSpPr bwMode="auto">
                <a:xfrm>
                  <a:off x="4267" y="781"/>
                  <a:ext cx="966" cy="522"/>
                  <a:chOff x="2864" y="2019"/>
                  <a:chExt cx="2463" cy="1332"/>
                </a:xfrm>
              </p:grpSpPr>
              <p:sp>
                <p:nvSpPr>
                  <p:cNvPr id="187413"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14"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15" name="Group 23"/>
                <p:cNvGrpSpPr>
                  <a:grpSpLocks/>
                </p:cNvGrpSpPr>
                <p:nvPr/>
              </p:nvGrpSpPr>
              <p:grpSpPr bwMode="auto">
                <a:xfrm>
                  <a:off x="4280" y="707"/>
                  <a:ext cx="971" cy="417"/>
                  <a:chOff x="2897" y="1832"/>
                  <a:chExt cx="2477" cy="1064"/>
                </a:xfrm>
              </p:grpSpPr>
              <p:sp>
                <p:nvSpPr>
                  <p:cNvPr id="187416"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17"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18" name="Group 26"/>
                <p:cNvGrpSpPr>
                  <a:grpSpLocks/>
                </p:cNvGrpSpPr>
                <p:nvPr/>
              </p:nvGrpSpPr>
              <p:grpSpPr bwMode="auto">
                <a:xfrm>
                  <a:off x="4291" y="630"/>
                  <a:ext cx="969" cy="364"/>
                  <a:chOff x="2924" y="1636"/>
                  <a:chExt cx="2472" cy="927"/>
                </a:xfrm>
              </p:grpSpPr>
              <p:sp>
                <p:nvSpPr>
                  <p:cNvPr id="187419"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20"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21" name="Group 29"/>
                <p:cNvGrpSpPr>
                  <a:grpSpLocks/>
                </p:cNvGrpSpPr>
                <p:nvPr/>
              </p:nvGrpSpPr>
              <p:grpSpPr bwMode="auto">
                <a:xfrm>
                  <a:off x="4304" y="543"/>
                  <a:ext cx="918" cy="258"/>
                  <a:chOff x="2958" y="1414"/>
                  <a:chExt cx="2342" cy="657"/>
                </a:xfrm>
              </p:grpSpPr>
              <p:sp>
                <p:nvSpPr>
                  <p:cNvPr id="187422"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23"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24" name="Group 32"/>
                <p:cNvGrpSpPr>
                  <a:grpSpLocks/>
                </p:cNvGrpSpPr>
                <p:nvPr/>
              </p:nvGrpSpPr>
              <p:grpSpPr bwMode="auto">
                <a:xfrm>
                  <a:off x="4314" y="487"/>
                  <a:ext cx="843" cy="134"/>
                  <a:chOff x="2983" y="1269"/>
                  <a:chExt cx="2150" cy="343"/>
                </a:xfrm>
              </p:grpSpPr>
              <p:sp>
                <p:nvSpPr>
                  <p:cNvPr id="187425"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26"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27" name="Group 35"/>
                <p:cNvGrpSpPr>
                  <a:grpSpLocks/>
                </p:cNvGrpSpPr>
                <p:nvPr/>
              </p:nvGrpSpPr>
              <p:grpSpPr bwMode="auto">
                <a:xfrm>
                  <a:off x="4296" y="349"/>
                  <a:ext cx="737" cy="167"/>
                  <a:chOff x="2938" y="917"/>
                  <a:chExt cx="1879" cy="427"/>
                </a:xfrm>
              </p:grpSpPr>
              <p:sp>
                <p:nvSpPr>
                  <p:cNvPr id="187428"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29"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30" name="Group 38"/>
                <p:cNvGrpSpPr>
                  <a:grpSpLocks/>
                </p:cNvGrpSpPr>
                <p:nvPr/>
              </p:nvGrpSpPr>
              <p:grpSpPr bwMode="auto">
                <a:xfrm>
                  <a:off x="3394" y="637"/>
                  <a:ext cx="493" cy="912"/>
                  <a:chOff x="637" y="1653"/>
                  <a:chExt cx="1257" cy="2326"/>
                </a:xfrm>
              </p:grpSpPr>
              <p:sp>
                <p:nvSpPr>
                  <p:cNvPr id="187431"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32"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33" name="Group 41"/>
                <p:cNvGrpSpPr>
                  <a:grpSpLocks/>
                </p:cNvGrpSpPr>
                <p:nvPr/>
              </p:nvGrpSpPr>
              <p:grpSpPr bwMode="auto">
                <a:xfrm>
                  <a:off x="3142" y="850"/>
                  <a:ext cx="966" cy="522"/>
                  <a:chOff x="-5" y="2196"/>
                  <a:chExt cx="2463" cy="1332"/>
                </a:xfrm>
              </p:grpSpPr>
              <p:sp>
                <p:nvSpPr>
                  <p:cNvPr id="187434"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35"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36" name="Group 44"/>
                <p:cNvGrpSpPr>
                  <a:grpSpLocks/>
                </p:cNvGrpSpPr>
                <p:nvPr/>
              </p:nvGrpSpPr>
              <p:grpSpPr bwMode="auto">
                <a:xfrm>
                  <a:off x="3124" y="777"/>
                  <a:ext cx="971" cy="417"/>
                  <a:chOff x="-52" y="2009"/>
                  <a:chExt cx="2477" cy="1064"/>
                </a:xfrm>
              </p:grpSpPr>
              <p:sp>
                <p:nvSpPr>
                  <p:cNvPr id="187437"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38"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39" name="Group 47"/>
                <p:cNvGrpSpPr>
                  <a:grpSpLocks/>
                </p:cNvGrpSpPr>
                <p:nvPr/>
              </p:nvGrpSpPr>
              <p:grpSpPr bwMode="auto">
                <a:xfrm>
                  <a:off x="3115" y="700"/>
                  <a:ext cx="969" cy="363"/>
                  <a:chOff x="-74" y="1813"/>
                  <a:chExt cx="2472" cy="927"/>
                </a:xfrm>
              </p:grpSpPr>
              <p:sp>
                <p:nvSpPr>
                  <p:cNvPr id="187440"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41"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42" name="Group 50"/>
                <p:cNvGrpSpPr>
                  <a:grpSpLocks/>
                </p:cNvGrpSpPr>
                <p:nvPr/>
              </p:nvGrpSpPr>
              <p:grpSpPr bwMode="auto">
                <a:xfrm>
                  <a:off x="3153" y="613"/>
                  <a:ext cx="918" cy="257"/>
                  <a:chOff x="22" y="1591"/>
                  <a:chExt cx="2342" cy="657"/>
                </a:xfrm>
              </p:grpSpPr>
              <p:sp>
                <p:nvSpPr>
                  <p:cNvPr id="187443"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44"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45" name="Group 53"/>
                <p:cNvGrpSpPr>
                  <a:grpSpLocks/>
                </p:cNvGrpSpPr>
                <p:nvPr/>
              </p:nvGrpSpPr>
              <p:grpSpPr bwMode="auto">
                <a:xfrm>
                  <a:off x="3218" y="556"/>
                  <a:ext cx="843" cy="134"/>
                  <a:chOff x="189" y="1446"/>
                  <a:chExt cx="2150" cy="343"/>
                </a:xfrm>
              </p:grpSpPr>
              <p:sp>
                <p:nvSpPr>
                  <p:cNvPr id="187446"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47"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48" name="Group 56"/>
                <p:cNvGrpSpPr>
                  <a:grpSpLocks/>
                </p:cNvGrpSpPr>
                <p:nvPr/>
              </p:nvGrpSpPr>
              <p:grpSpPr bwMode="auto">
                <a:xfrm>
                  <a:off x="3342" y="418"/>
                  <a:ext cx="737" cy="167"/>
                  <a:chOff x="505" y="1094"/>
                  <a:chExt cx="1879" cy="427"/>
                </a:xfrm>
              </p:grpSpPr>
              <p:sp>
                <p:nvSpPr>
                  <p:cNvPr id="187449"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50"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51" name="Group 59"/>
                <p:cNvGrpSpPr>
                  <a:grpSpLocks/>
                </p:cNvGrpSpPr>
                <p:nvPr/>
              </p:nvGrpSpPr>
              <p:grpSpPr bwMode="auto">
                <a:xfrm>
                  <a:off x="3386" y="341"/>
                  <a:ext cx="725" cy="218"/>
                  <a:chOff x="616" y="899"/>
                  <a:chExt cx="1850" cy="554"/>
                </a:xfrm>
              </p:grpSpPr>
              <p:sp>
                <p:nvSpPr>
                  <p:cNvPr id="187452"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53"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54" name="Group 62"/>
                <p:cNvGrpSpPr>
                  <a:grpSpLocks/>
                </p:cNvGrpSpPr>
                <p:nvPr/>
              </p:nvGrpSpPr>
              <p:grpSpPr bwMode="auto">
                <a:xfrm>
                  <a:off x="3472" y="231"/>
                  <a:ext cx="693" cy="291"/>
                  <a:chOff x="3472" y="231"/>
                  <a:chExt cx="693" cy="291"/>
                </a:xfrm>
              </p:grpSpPr>
              <p:sp>
                <p:nvSpPr>
                  <p:cNvPr id="187455"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56"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57" name="Group 65"/>
                <p:cNvGrpSpPr>
                  <a:grpSpLocks/>
                </p:cNvGrpSpPr>
                <p:nvPr/>
              </p:nvGrpSpPr>
              <p:grpSpPr bwMode="auto">
                <a:xfrm>
                  <a:off x="3554" y="118"/>
                  <a:ext cx="664" cy="349"/>
                  <a:chOff x="3554" y="118"/>
                  <a:chExt cx="664" cy="349"/>
                </a:xfrm>
              </p:grpSpPr>
              <p:sp>
                <p:nvSpPr>
                  <p:cNvPr id="187458"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59"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60" name="Group 68"/>
                <p:cNvGrpSpPr>
                  <a:grpSpLocks/>
                </p:cNvGrpSpPr>
                <p:nvPr/>
              </p:nvGrpSpPr>
              <p:grpSpPr bwMode="auto">
                <a:xfrm>
                  <a:off x="3784" y="30"/>
                  <a:ext cx="305" cy="593"/>
                  <a:chOff x="1633" y="104"/>
                  <a:chExt cx="778" cy="1512"/>
                </a:xfrm>
              </p:grpSpPr>
              <p:sp>
                <p:nvSpPr>
                  <p:cNvPr id="187461"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62"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63" name="Group 71"/>
                <p:cNvGrpSpPr>
                  <a:grpSpLocks/>
                </p:cNvGrpSpPr>
                <p:nvPr/>
              </p:nvGrpSpPr>
              <p:grpSpPr bwMode="auto">
                <a:xfrm>
                  <a:off x="3903" y="0"/>
                  <a:ext cx="248" cy="601"/>
                  <a:chOff x="1935" y="28"/>
                  <a:chExt cx="634" cy="1534"/>
                </a:xfrm>
              </p:grpSpPr>
              <p:sp>
                <p:nvSpPr>
                  <p:cNvPr id="187464"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65"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grpSp>
              <p:nvGrpSpPr>
                <p:cNvPr id="187466" name="Group 74"/>
                <p:cNvGrpSpPr>
                  <a:grpSpLocks/>
                </p:cNvGrpSpPr>
                <p:nvPr/>
              </p:nvGrpSpPr>
              <p:grpSpPr bwMode="auto">
                <a:xfrm>
                  <a:off x="4251" y="252"/>
                  <a:ext cx="723" cy="222"/>
                  <a:chOff x="2822" y="672"/>
                  <a:chExt cx="1845" cy="566"/>
                </a:xfrm>
              </p:grpSpPr>
              <p:sp>
                <p:nvSpPr>
                  <p:cNvPr id="187467"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68"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69" name="Group 77"/>
                <p:cNvGrpSpPr>
                  <a:grpSpLocks/>
                </p:cNvGrpSpPr>
                <p:nvPr/>
              </p:nvGrpSpPr>
              <p:grpSpPr bwMode="auto">
                <a:xfrm>
                  <a:off x="4196" y="163"/>
                  <a:ext cx="699" cy="282"/>
                  <a:chOff x="2683" y="445"/>
                  <a:chExt cx="1781" cy="717"/>
                </a:xfrm>
              </p:grpSpPr>
              <p:sp>
                <p:nvSpPr>
                  <p:cNvPr id="187470"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71"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sp>
              <p:nvSpPr>
                <p:cNvPr id="18747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zh-TW" altLang="en-US"/>
                </a:p>
              </p:txBody>
            </p:sp>
            <p:sp>
              <p:nvSpPr>
                <p:cNvPr id="187473"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zh-TW" altLang="en-US"/>
                </a:p>
              </p:txBody>
            </p:sp>
            <p:grpSp>
              <p:nvGrpSpPr>
                <p:cNvPr id="187474" name="Group 82"/>
                <p:cNvGrpSpPr>
                  <a:grpSpLocks/>
                </p:cNvGrpSpPr>
                <p:nvPr/>
              </p:nvGrpSpPr>
              <p:grpSpPr bwMode="auto">
                <a:xfrm>
                  <a:off x="4242" y="5"/>
                  <a:ext cx="251" cy="596"/>
                  <a:chOff x="2800" y="41"/>
                  <a:chExt cx="640" cy="1520"/>
                </a:xfrm>
              </p:grpSpPr>
              <p:sp>
                <p:nvSpPr>
                  <p:cNvPr id="187475"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76"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77" name="Group 85"/>
                <p:cNvGrpSpPr>
                  <a:grpSpLocks/>
                </p:cNvGrpSpPr>
                <p:nvPr/>
              </p:nvGrpSpPr>
              <p:grpSpPr bwMode="auto">
                <a:xfrm>
                  <a:off x="4295" y="53"/>
                  <a:ext cx="398" cy="574"/>
                  <a:chOff x="2934" y="163"/>
                  <a:chExt cx="1017" cy="1464"/>
                </a:xfrm>
              </p:grpSpPr>
              <p:sp>
                <p:nvSpPr>
                  <p:cNvPr id="187478"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79"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80" name="Group 88"/>
                <p:cNvGrpSpPr>
                  <a:grpSpLocks/>
                </p:cNvGrpSpPr>
                <p:nvPr/>
              </p:nvGrpSpPr>
              <p:grpSpPr bwMode="auto">
                <a:xfrm>
                  <a:off x="4215" y="2"/>
                  <a:ext cx="95" cy="567"/>
                  <a:chOff x="2730" y="32"/>
                  <a:chExt cx="243" cy="1448"/>
                </a:xfrm>
              </p:grpSpPr>
              <p:sp>
                <p:nvSpPr>
                  <p:cNvPr id="187481"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82"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zh-TW" altLang="en-US"/>
                  </a:p>
                </p:txBody>
              </p:sp>
            </p:grpSp>
            <p:grpSp>
              <p:nvGrpSpPr>
                <p:cNvPr id="187483" name="Group 91"/>
                <p:cNvGrpSpPr>
                  <a:grpSpLocks/>
                </p:cNvGrpSpPr>
                <p:nvPr/>
              </p:nvGrpSpPr>
              <p:grpSpPr bwMode="auto">
                <a:xfrm>
                  <a:off x="3514" y="683"/>
                  <a:ext cx="425" cy="960"/>
                  <a:chOff x="943" y="1769"/>
                  <a:chExt cx="1085" cy="2450"/>
                </a:xfrm>
              </p:grpSpPr>
              <p:sp>
                <p:nvSpPr>
                  <p:cNvPr id="187484"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85"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86" name="Group 94"/>
                <p:cNvGrpSpPr>
                  <a:grpSpLocks/>
                </p:cNvGrpSpPr>
                <p:nvPr/>
              </p:nvGrpSpPr>
              <p:grpSpPr bwMode="auto">
                <a:xfrm>
                  <a:off x="3715" y="748"/>
                  <a:ext cx="300" cy="930"/>
                  <a:chOff x="1455" y="1936"/>
                  <a:chExt cx="766" cy="2373"/>
                </a:xfrm>
              </p:grpSpPr>
              <p:sp>
                <p:nvSpPr>
                  <p:cNvPr id="187487"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88"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89" name="Group 97"/>
                <p:cNvGrpSpPr>
                  <a:grpSpLocks/>
                </p:cNvGrpSpPr>
                <p:nvPr/>
              </p:nvGrpSpPr>
              <p:grpSpPr bwMode="auto">
                <a:xfrm rot="88588">
                  <a:off x="3923" y="769"/>
                  <a:ext cx="180" cy="913"/>
                  <a:chOff x="1956" y="1990"/>
                  <a:chExt cx="492" cy="2604"/>
                </a:xfrm>
              </p:grpSpPr>
              <p:sp>
                <p:nvSpPr>
                  <p:cNvPr id="187490"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TW" altLang="en-US"/>
                  </a:p>
                </p:txBody>
              </p:sp>
              <p:sp>
                <p:nvSpPr>
                  <p:cNvPr id="187491"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92" name="Group 100"/>
                <p:cNvGrpSpPr>
                  <a:grpSpLocks/>
                </p:cNvGrpSpPr>
                <p:nvPr/>
              </p:nvGrpSpPr>
              <p:grpSpPr bwMode="auto">
                <a:xfrm>
                  <a:off x="4451" y="662"/>
                  <a:ext cx="442" cy="951"/>
                  <a:chOff x="3334" y="1717"/>
                  <a:chExt cx="1125" cy="2426"/>
                </a:xfrm>
              </p:grpSpPr>
              <p:sp>
                <p:nvSpPr>
                  <p:cNvPr id="187493"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7494"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95" name="Group 103"/>
                <p:cNvGrpSpPr>
                  <a:grpSpLocks/>
                </p:cNvGrpSpPr>
                <p:nvPr/>
              </p:nvGrpSpPr>
              <p:grpSpPr bwMode="auto">
                <a:xfrm>
                  <a:off x="4391" y="721"/>
                  <a:ext cx="347" cy="951"/>
                  <a:chOff x="3181" y="1866"/>
                  <a:chExt cx="883" cy="2426"/>
                </a:xfrm>
              </p:grpSpPr>
              <p:sp>
                <p:nvSpPr>
                  <p:cNvPr id="187496"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7497"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zh-TW" altLang="en-US"/>
                  </a:p>
                </p:txBody>
              </p:sp>
            </p:grpSp>
            <p:grpSp>
              <p:nvGrpSpPr>
                <p:cNvPr id="187498" name="Group 106"/>
                <p:cNvGrpSpPr>
                  <a:grpSpLocks/>
                </p:cNvGrpSpPr>
                <p:nvPr/>
              </p:nvGrpSpPr>
              <p:grpSpPr bwMode="auto">
                <a:xfrm>
                  <a:off x="4323" y="767"/>
                  <a:ext cx="243" cy="935"/>
                  <a:chOff x="3006" y="1983"/>
                  <a:chExt cx="619" cy="2386"/>
                </a:xfrm>
              </p:grpSpPr>
              <p:sp>
                <p:nvSpPr>
                  <p:cNvPr id="187499"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7500"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nvGrpSpPr>
                <p:cNvPr id="187501" name="Group 109"/>
                <p:cNvGrpSpPr>
                  <a:grpSpLocks/>
                </p:cNvGrpSpPr>
                <p:nvPr/>
              </p:nvGrpSpPr>
              <p:grpSpPr bwMode="auto">
                <a:xfrm>
                  <a:off x="4249" y="813"/>
                  <a:ext cx="159" cy="870"/>
                  <a:chOff x="2819" y="2101"/>
                  <a:chExt cx="405" cy="2219"/>
                </a:xfrm>
              </p:grpSpPr>
              <p:sp>
                <p:nvSpPr>
                  <p:cNvPr id="187502"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zh-TW" altLang="en-US"/>
                  </a:p>
                </p:txBody>
              </p:sp>
              <p:sp>
                <p:nvSpPr>
                  <p:cNvPr id="187503"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nvGrpSpPr>
                <p:cNvPr id="187504" name="Group 112"/>
                <p:cNvGrpSpPr>
                  <a:grpSpLocks/>
                </p:cNvGrpSpPr>
                <p:nvPr/>
              </p:nvGrpSpPr>
              <p:grpSpPr bwMode="auto">
                <a:xfrm>
                  <a:off x="4045" y="826"/>
                  <a:ext cx="167" cy="857"/>
                  <a:chOff x="2287" y="2135"/>
                  <a:chExt cx="426" cy="2185"/>
                </a:xfrm>
              </p:grpSpPr>
              <p:sp>
                <p:nvSpPr>
                  <p:cNvPr id="187505"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zh-TW" altLang="en-US"/>
                  </a:p>
                </p:txBody>
              </p:sp>
              <p:sp>
                <p:nvSpPr>
                  <p:cNvPr id="187506"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zh-TW" altLang="en-US"/>
                  </a:p>
                </p:txBody>
              </p:sp>
            </p:grpSp>
          </p:grpSp>
          <p:sp>
            <p:nvSpPr>
              <p:cNvPr id="187507"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7508"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zh-TW" altLang="en-US"/>
              </a:p>
            </p:txBody>
          </p:sp>
          <p:sp>
            <p:nvSpPr>
              <p:cNvPr id="18750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zh-TW" altLang="en-US"/>
              </a:p>
            </p:txBody>
          </p:sp>
          <p:sp>
            <p:nvSpPr>
              <p:cNvPr id="187510"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zh-TW" altLang="en-US"/>
              </a:p>
            </p:txBody>
          </p:sp>
          <p:sp>
            <p:nvSpPr>
              <p:cNvPr id="187511"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zh-TW" altLang="en-US"/>
              </a:p>
            </p:txBody>
          </p:sp>
          <p:sp>
            <p:nvSpPr>
              <p:cNvPr id="1875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zh-TW" altLang="en-US"/>
              </a:p>
            </p:txBody>
          </p:sp>
          <p:sp>
            <p:nvSpPr>
              <p:cNvPr id="1875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zh-TW" altLang="en-US"/>
              </a:p>
            </p:txBody>
          </p:sp>
          <p:sp>
            <p:nvSpPr>
              <p:cNvPr id="187514"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zh-TW" altLang="en-US"/>
              </a:p>
            </p:txBody>
          </p:sp>
          <p:sp>
            <p:nvSpPr>
              <p:cNvPr id="187515"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zh-TW" altLang="en-US"/>
              </a:p>
            </p:txBody>
          </p:sp>
          <p:sp>
            <p:nvSpPr>
              <p:cNvPr id="187516"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7517"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sp>
            <p:nvSpPr>
              <p:cNvPr id="18751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zh-TW" altLang="en-US"/>
              </a:p>
            </p:txBody>
          </p:sp>
          <p:sp>
            <p:nvSpPr>
              <p:cNvPr id="187519"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zh-TW" altLang="en-US"/>
              </a:p>
            </p:txBody>
          </p:sp>
          <p:sp>
            <p:nvSpPr>
              <p:cNvPr id="187520"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zh-TW" altLang="en-US"/>
              </a:p>
            </p:txBody>
          </p:sp>
          <p:sp>
            <p:nvSpPr>
              <p:cNvPr id="187521"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7522"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752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75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zh-TW" altLang="en-US"/>
              </a:p>
            </p:txBody>
          </p:sp>
          <p:sp>
            <p:nvSpPr>
              <p:cNvPr id="187525"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7526"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zh-TW" altLang="en-US"/>
              </a:p>
            </p:txBody>
          </p:sp>
          <p:sp>
            <p:nvSpPr>
              <p:cNvPr id="187527"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sp>
            <p:nvSpPr>
              <p:cNvPr id="187528"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zh-TW" altLang="en-US"/>
              </a:p>
            </p:txBody>
          </p:sp>
        </p:grpSp>
      </p:grpSp>
      <p:sp>
        <p:nvSpPr>
          <p:cNvPr id="18752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8753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75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endParaRPr lang="en-US" altLang="zh-TW"/>
          </a:p>
        </p:txBody>
      </p:sp>
      <p:sp>
        <p:nvSpPr>
          <p:cNvPr id="1875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zh-TW"/>
          </a:p>
        </p:txBody>
      </p:sp>
      <p:sp>
        <p:nvSpPr>
          <p:cNvPr id="1875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1B9DA4C5-509B-4285-BBFF-AF4325D28FB4}" type="slidenum">
              <a:rPr lang="zh-TW" altLang="en-US"/>
              <a:pPr/>
              <a:t>‹#›</a:t>
            </a:fld>
            <a:endParaRPr lang="en-US" altLang="zh-TW"/>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Arial Black" pitchFamily="34" charset="0"/>
          <a:ea typeface="新細明體" pitchFamily="18" charset="-120"/>
        </a:defRPr>
      </a:lvl2pPr>
      <a:lvl3pPr algn="l" rtl="0" fontAlgn="base">
        <a:spcBef>
          <a:spcPct val="0"/>
        </a:spcBef>
        <a:spcAft>
          <a:spcPct val="0"/>
        </a:spcAft>
        <a:defRPr kumimoji="1" sz="4400">
          <a:solidFill>
            <a:schemeClr val="tx2"/>
          </a:solidFill>
          <a:latin typeface="Arial Black" pitchFamily="34" charset="0"/>
          <a:ea typeface="新細明體" pitchFamily="18" charset="-120"/>
        </a:defRPr>
      </a:lvl3pPr>
      <a:lvl4pPr algn="l" rtl="0" fontAlgn="base">
        <a:spcBef>
          <a:spcPct val="0"/>
        </a:spcBef>
        <a:spcAft>
          <a:spcPct val="0"/>
        </a:spcAft>
        <a:defRPr kumimoji="1" sz="4400">
          <a:solidFill>
            <a:schemeClr val="tx2"/>
          </a:solidFill>
          <a:latin typeface="Arial Black" pitchFamily="34" charset="0"/>
          <a:ea typeface="新細明體" pitchFamily="18" charset="-120"/>
        </a:defRPr>
      </a:lvl4pPr>
      <a:lvl5pPr algn="l" rtl="0" fontAlgn="base">
        <a:spcBef>
          <a:spcPct val="0"/>
        </a:spcBef>
        <a:spcAft>
          <a:spcPct val="0"/>
        </a:spcAft>
        <a:defRPr kumimoji="1" sz="44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44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4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4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400">
          <a:solidFill>
            <a:schemeClr val="tx2"/>
          </a:solidFill>
          <a:latin typeface="Arial Black" pitchFamily="34" charset="0"/>
          <a:ea typeface="新細明體" pitchFamily="18" charset="-120"/>
        </a:defRPr>
      </a:lvl9pPr>
    </p:titleStyle>
    <p:bodyStyle>
      <a:lvl1pPr marL="342900" indent="-342900" algn="l" rtl="0" fontAlgn="base">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4pPr>
      <a:lvl5pPr marL="20574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5pPr>
      <a:lvl6pPr marL="25146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6pPr>
      <a:lvl7pPr marL="29718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7pPr>
      <a:lvl8pPr marL="34290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8pPr>
      <a:lvl9pPr marL="38862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9.png"/><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10.xml"/><Relationship Id="rId7" Type="http://schemas.openxmlformats.org/officeDocument/2006/relationships/hyperlink" Target="file:///E:\ch38\pages\F38_17.html"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3.jpeg"/><Relationship Id="rId5" Type="http://schemas.openxmlformats.org/officeDocument/2006/relationships/hyperlink" Target="file:///E:\ch38\pages\F38_16.html" TargetMode="External"/><Relationship Id="rId4" Type="http://schemas.openxmlformats.org/officeDocument/2006/relationships/audio" Target="../media/audio1.wav"/><Relationship Id="rId9"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hyperlink" Target="file:///E:\ch38\pages\F38_1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2.png"/><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slideLayout" Target="../slideLayouts/slideLayout1.xml"/><Relationship Id="rId1" Type="http://schemas.openxmlformats.org/officeDocument/2006/relationships/audio" Target="file:///F:\hchdata\Backup\Backup\2002-sylveen\My%20Documents\USERS\SYLVEEN\&#40643;&#23567;&#24609;\&#38899;&#27138;\&#36229;&#32026;&#30007;&#23401;-Bye%20Bye%20Bye.mp3" TargetMode="External"/><Relationship Id="rId5" Type="http://schemas.openxmlformats.org/officeDocument/2006/relationships/image" Target="../media/image64.jpe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ctrTitle"/>
          </p:nvPr>
        </p:nvSpPr>
        <p:spPr>
          <a:xfrm>
            <a:off x="539750" y="620713"/>
            <a:ext cx="7920682" cy="1143000"/>
          </a:xfrm>
        </p:spPr>
        <p:txBody>
          <a:bodyPr/>
          <a:lstStyle/>
          <a:p>
            <a:pPr algn="ctr"/>
            <a:r>
              <a:rPr lang="en-US" altLang="zh-TW" sz="4800" b="1" dirty="0">
                <a:solidFill>
                  <a:schemeClr val="tx1"/>
                </a:solidFill>
                <a:latin typeface="華康鋼筆體 Std W2" pitchFamily="66" charset="-120"/>
                <a:ea typeface="華康鋼筆體 Std W2" pitchFamily="66" charset="-120"/>
              </a:rPr>
              <a:t>12 </a:t>
            </a:r>
            <a:r>
              <a:rPr lang="zh-TW" altLang="en-US" sz="4800" b="1" dirty="0">
                <a:solidFill>
                  <a:schemeClr val="tx1"/>
                </a:solidFill>
                <a:latin typeface="華康鋼筆體 Std W2" pitchFamily="66" charset="-120"/>
                <a:ea typeface="華康鋼筆體 Std W2" pitchFamily="66" charset="-120"/>
              </a:rPr>
              <a:t>量子物理</a:t>
            </a:r>
            <a:endParaRPr lang="zh-TW" altLang="en-US" dirty="0"/>
          </a:p>
        </p:txBody>
      </p:sp>
      <p:pic>
        <p:nvPicPr>
          <p:cNvPr id="601107" name="Picture 19"/>
          <p:cNvPicPr>
            <a:picLocks noChangeAspect="1" noChangeArrowheads="1"/>
          </p:cNvPicPr>
          <p:nvPr/>
        </p:nvPicPr>
        <p:blipFill>
          <a:blip r:embed="rId3" cstate="print"/>
          <a:srcRect/>
          <a:stretch>
            <a:fillRect/>
          </a:stretch>
        </p:blipFill>
        <p:spPr bwMode="auto">
          <a:xfrm>
            <a:off x="1835696" y="1772816"/>
            <a:ext cx="5904656" cy="4357733"/>
          </a:xfrm>
          <a:prstGeom prst="rect">
            <a:avLst/>
          </a:prstGeom>
          <a:noFill/>
          <a:ln w="19050" cap="sq" cmpd="sng">
            <a:solidFill>
              <a:schemeClr val="tx2"/>
            </a:solidFill>
            <a:prstDash val="solid"/>
            <a:miter lim="800000"/>
            <a:headEnd type="none" w="sm" len="sm"/>
            <a:tailEnd type="none" w="sm" len="sm"/>
          </a:ln>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26" name="Picture 2"/>
          <p:cNvPicPr>
            <a:picLocks noChangeAspect="1" noChangeArrowheads="1"/>
          </p:cNvPicPr>
          <p:nvPr/>
        </p:nvPicPr>
        <p:blipFill>
          <a:blip r:embed="rId2" cstate="print"/>
          <a:srcRect/>
          <a:stretch>
            <a:fillRect/>
          </a:stretch>
        </p:blipFill>
        <p:spPr bwMode="auto">
          <a:xfrm>
            <a:off x="685800" y="2133600"/>
            <a:ext cx="7848600" cy="3057525"/>
          </a:xfrm>
          <a:prstGeom prst="rect">
            <a:avLst/>
          </a:prstGeom>
          <a:noFill/>
          <a:ln w="9525">
            <a:noFill/>
            <a:miter lim="800000"/>
            <a:headEnd/>
            <a:tailEnd/>
          </a:ln>
          <a:effectLst/>
        </p:spPr>
      </p:pic>
      <p:sp>
        <p:nvSpPr>
          <p:cNvPr id="717827" name="Rectangle 3"/>
          <p:cNvSpPr>
            <a:spLocks noGrp="1" noChangeArrowheads="1"/>
          </p:cNvSpPr>
          <p:nvPr>
            <p:ph type="title" idx="4294967295"/>
          </p:nvPr>
        </p:nvSpPr>
        <p:spPr/>
        <p:txBody>
          <a:bodyPr/>
          <a:lstStyle/>
          <a:p>
            <a:r>
              <a:rPr lang="zh-TW" altLang="en-US" b="1">
                <a:solidFill>
                  <a:schemeClr val="tx1"/>
                </a:solidFill>
                <a:ea typeface="華康鋼筆體 Std W2" pitchFamily="66" charset="-120"/>
              </a:rPr>
              <a:t>康普吞效應圖示</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850" name="Object 2"/>
          <p:cNvGraphicFramePr>
            <a:graphicFrameLocks noChangeAspect="1"/>
          </p:cNvGraphicFramePr>
          <p:nvPr/>
        </p:nvGraphicFramePr>
        <p:xfrm>
          <a:off x="900113" y="2349500"/>
          <a:ext cx="6264275" cy="3949700"/>
        </p:xfrm>
        <a:graphic>
          <a:graphicData uri="http://schemas.openxmlformats.org/presentationml/2006/ole">
            <p:oleObj spid="_x0000_s718850" name="方程式" r:id="rId4" imgW="1917360" imgH="1346040" progId="Equation.3">
              <p:embed/>
            </p:oleObj>
          </a:graphicData>
        </a:graphic>
      </p:graphicFrame>
      <p:sp>
        <p:nvSpPr>
          <p:cNvPr id="718851" name="Rectangle 3"/>
          <p:cNvSpPr>
            <a:spLocks noGrp="1" noChangeArrowheads="1"/>
          </p:cNvSpPr>
          <p:nvPr>
            <p:ph type="title" idx="4294967295"/>
          </p:nvPr>
        </p:nvSpPr>
        <p:spPr/>
        <p:txBody>
          <a:bodyPr/>
          <a:lstStyle/>
          <a:p>
            <a:r>
              <a:rPr lang="en-US" altLang="zh-TW" b="1">
                <a:solidFill>
                  <a:schemeClr val="tx1"/>
                </a:solidFill>
                <a:latin typeface="華康鋼筆體 Std W2" pitchFamily="66" charset="-120"/>
                <a:ea typeface="華康鋼筆體 Std W2" pitchFamily="66" charset="-120"/>
              </a:rPr>
              <a:t>Energy and momentum conservation</a:t>
            </a:r>
          </a:p>
        </p:txBody>
      </p:sp>
      <p:sp>
        <p:nvSpPr>
          <p:cNvPr id="718852" name="Line 4"/>
          <p:cNvSpPr>
            <a:spLocks noChangeShapeType="1"/>
          </p:cNvSpPr>
          <p:nvPr/>
        </p:nvSpPr>
        <p:spPr bwMode="auto">
          <a:xfrm>
            <a:off x="4067175" y="2997200"/>
            <a:ext cx="2952750" cy="0"/>
          </a:xfrm>
          <a:prstGeom prst="line">
            <a:avLst/>
          </a:prstGeom>
          <a:noFill/>
          <a:ln w="25400" cap="sq">
            <a:solidFill>
              <a:schemeClr val="tx1"/>
            </a:solidFill>
            <a:round/>
            <a:headEnd type="none" w="sm" len="sm"/>
            <a:tailEnd type="none" w="sm" len="sm"/>
          </a:ln>
          <a:effectLst/>
        </p:spPr>
        <p:txBody>
          <a:bodyPr wrap="none"/>
          <a:lstStyle/>
          <a:p>
            <a:endParaRPr lang="zh-TW" altLang="en-US"/>
          </a:p>
        </p:txBody>
      </p:sp>
      <p:sp>
        <p:nvSpPr>
          <p:cNvPr id="718853" name="Line 5"/>
          <p:cNvSpPr>
            <a:spLocks noChangeShapeType="1"/>
          </p:cNvSpPr>
          <p:nvPr/>
        </p:nvSpPr>
        <p:spPr bwMode="auto">
          <a:xfrm>
            <a:off x="2916238" y="5661025"/>
            <a:ext cx="3960812" cy="0"/>
          </a:xfrm>
          <a:prstGeom prst="line">
            <a:avLst/>
          </a:prstGeom>
          <a:noFill/>
          <a:ln w="25400" cap="sq">
            <a:solidFill>
              <a:schemeClr val="tx1"/>
            </a:solidFill>
            <a:round/>
            <a:headEnd type="none" w="sm" len="sm"/>
            <a:tailEnd type="none" w="sm" len="sm"/>
          </a:ln>
          <a:effectLst/>
        </p:spPr>
        <p:txBody>
          <a:bodyPr wrap="none"/>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8850"/>
                                        </p:tgtEl>
                                        <p:attrNameLst>
                                          <p:attrName>style.visibility</p:attrName>
                                        </p:attrNameLst>
                                      </p:cBhvr>
                                      <p:to>
                                        <p:strVal val="visible"/>
                                      </p:to>
                                    </p:set>
                                    <p:anim calcmode="lin" valueType="num">
                                      <p:cBhvr additive="base">
                                        <p:cTn id="7" dur="500" fill="hold"/>
                                        <p:tgtEl>
                                          <p:spTgt spid="718850"/>
                                        </p:tgtEl>
                                        <p:attrNameLst>
                                          <p:attrName>ppt_x</p:attrName>
                                        </p:attrNameLst>
                                      </p:cBhvr>
                                      <p:tavLst>
                                        <p:tav tm="0">
                                          <p:val>
                                            <p:strVal val="0-#ppt_w/2"/>
                                          </p:val>
                                        </p:tav>
                                        <p:tav tm="100000">
                                          <p:val>
                                            <p:strVal val="#ppt_x"/>
                                          </p:val>
                                        </p:tav>
                                      </p:tavLst>
                                    </p:anim>
                                    <p:anim calcmode="lin" valueType="num">
                                      <p:cBhvr additive="base">
                                        <p:cTn id="8" dur="500" fill="hold"/>
                                        <p:tgtEl>
                                          <p:spTgt spid="7188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874" name="Object 2"/>
          <p:cNvGraphicFramePr>
            <a:graphicFrameLocks noChangeAspect="1"/>
          </p:cNvGraphicFramePr>
          <p:nvPr/>
        </p:nvGraphicFramePr>
        <p:xfrm>
          <a:off x="1908175" y="2060575"/>
          <a:ext cx="4681538" cy="3411538"/>
        </p:xfrm>
        <a:graphic>
          <a:graphicData uri="http://schemas.openxmlformats.org/presentationml/2006/ole">
            <p:oleObj spid="_x0000_s719874" name="Equation" r:id="rId4" imgW="1485720" imgH="1218960" progId="Equation.3">
              <p:embed/>
            </p:oleObj>
          </a:graphicData>
        </a:graphic>
      </p:graphicFrame>
      <p:sp>
        <p:nvSpPr>
          <p:cNvPr id="719875" name="Rectangle 3"/>
          <p:cNvSpPr>
            <a:spLocks noGrp="1" noChangeArrowheads="1"/>
          </p:cNvSpPr>
          <p:nvPr>
            <p:ph type="title" idx="4294967295"/>
          </p:nvPr>
        </p:nvSpPr>
        <p:spPr/>
        <p:txBody>
          <a:bodyPr/>
          <a:lstStyle/>
          <a:p>
            <a:r>
              <a:rPr lang="en-US" altLang="zh-TW" b="1">
                <a:solidFill>
                  <a:schemeClr val="tx1"/>
                </a:solidFill>
                <a:latin typeface="華康鋼筆體 Std W2" pitchFamily="66" charset="-120"/>
                <a:ea typeface="華康鋼筆體 Std W2" pitchFamily="66" charset="-120"/>
              </a:rPr>
              <a:t>Frequency shift</a:t>
            </a:r>
          </a:p>
        </p:txBody>
      </p:sp>
      <p:sp>
        <p:nvSpPr>
          <p:cNvPr id="719876" name="AutoShape 4"/>
          <p:cNvSpPr>
            <a:spLocks/>
          </p:cNvSpPr>
          <p:nvPr/>
        </p:nvSpPr>
        <p:spPr bwMode="auto">
          <a:xfrm>
            <a:off x="4283968" y="5762625"/>
            <a:ext cx="4680520" cy="609600"/>
          </a:xfrm>
          <a:prstGeom prst="borderCallout1">
            <a:avLst>
              <a:gd name="adj1" fmla="val 18750"/>
              <a:gd name="adj2" fmla="val -1963"/>
              <a:gd name="adj3" fmla="val -67697"/>
              <a:gd name="adj4" fmla="val -11762"/>
            </a:avLst>
          </a:prstGeom>
          <a:noFill/>
          <a:ln w="12700" cap="sq">
            <a:solidFill>
              <a:schemeClr val="tx1"/>
            </a:solidFill>
            <a:miter lim="800000"/>
            <a:headEnd type="none" w="sm" len="sm"/>
            <a:tailEnd type="none" w="sm" len="sm"/>
          </a:ln>
          <a:effectLst/>
        </p:spPr>
        <p:txBody>
          <a:bodyPr/>
          <a:lstStyle/>
          <a:p>
            <a:pPr algn="ctr"/>
            <a:r>
              <a:rPr lang="en-US" altLang="zh-TW" sz="3200" b="1" dirty="0">
                <a:latin typeface="華康鋼筆體 Std W2" pitchFamily="66" charset="-120"/>
                <a:ea typeface="華康鋼筆體 Std W2" pitchFamily="66" charset="-120"/>
              </a:rPr>
              <a:t>Compton wavelength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9874"/>
                                        </p:tgtEl>
                                        <p:attrNameLst>
                                          <p:attrName>style.visibility</p:attrName>
                                        </p:attrNameLst>
                                      </p:cBhvr>
                                      <p:to>
                                        <p:strVal val="visible"/>
                                      </p:to>
                                    </p:set>
                                    <p:anim calcmode="lin" valueType="num">
                                      <p:cBhvr additive="base">
                                        <p:cTn id="7" dur="500" fill="hold"/>
                                        <p:tgtEl>
                                          <p:spTgt spid="719874"/>
                                        </p:tgtEl>
                                        <p:attrNameLst>
                                          <p:attrName>ppt_x</p:attrName>
                                        </p:attrNameLst>
                                      </p:cBhvr>
                                      <p:tavLst>
                                        <p:tav tm="0">
                                          <p:val>
                                            <p:strVal val="0-#ppt_w/2"/>
                                          </p:val>
                                        </p:tav>
                                        <p:tav tm="100000">
                                          <p:val>
                                            <p:strVal val="#ppt_x"/>
                                          </p:val>
                                        </p:tav>
                                      </p:tavLst>
                                    </p:anim>
                                    <p:anim calcmode="lin" valueType="num">
                                      <p:cBhvr additive="base">
                                        <p:cTn id="8" dur="500" fill="hold"/>
                                        <p:tgtEl>
                                          <p:spTgt spid="7198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381000" y="304800"/>
            <a:ext cx="8305800" cy="1395413"/>
          </a:xfrm>
        </p:spPr>
        <p:txBody>
          <a:bodyPr/>
          <a:lstStyle/>
          <a:p>
            <a:r>
              <a:rPr lang="en-US" altLang="zh-TW" b="1" dirty="0" smtClean="0">
                <a:solidFill>
                  <a:schemeClr val="tx1"/>
                </a:solidFill>
                <a:latin typeface="華康鋼筆體 Std W2" pitchFamily="66" charset="-120"/>
                <a:ea typeface="華康鋼筆體 Std W2" pitchFamily="66" charset="-120"/>
              </a:rPr>
              <a:t>12-3</a:t>
            </a:r>
            <a:r>
              <a:rPr lang="zh-TW" altLang="en-US" b="1" dirty="0" smtClean="0">
                <a:solidFill>
                  <a:srgbClr val="FFFF00"/>
                </a:solidFill>
              </a:rPr>
              <a:t> </a:t>
            </a:r>
            <a:r>
              <a:rPr lang="en-US" altLang="zh-TW" b="1" dirty="0">
                <a:solidFill>
                  <a:schemeClr val="tx1"/>
                </a:solidFill>
                <a:latin typeface="華康鋼筆體 Std W2" pitchFamily="66" charset="-120"/>
                <a:ea typeface="華康鋼筆體 Std W2" pitchFamily="66" charset="-120"/>
              </a:rPr>
              <a:t>Light as a Probability Wave</a:t>
            </a:r>
          </a:p>
        </p:txBody>
      </p:sp>
      <p:pic>
        <p:nvPicPr>
          <p:cNvPr id="720900" name="Picture 4"/>
          <p:cNvPicPr>
            <a:picLocks noChangeAspect="1" noChangeArrowheads="1"/>
          </p:cNvPicPr>
          <p:nvPr/>
        </p:nvPicPr>
        <p:blipFill>
          <a:blip r:embed="rId2" cstate="print"/>
          <a:srcRect/>
          <a:stretch>
            <a:fillRect/>
          </a:stretch>
        </p:blipFill>
        <p:spPr bwMode="auto">
          <a:xfrm>
            <a:off x="2987675" y="1412875"/>
            <a:ext cx="4913313" cy="4886325"/>
          </a:xfrm>
          <a:prstGeom prst="rect">
            <a:avLst/>
          </a:prstGeom>
          <a:noFill/>
          <a:ln w="9525">
            <a:noFill/>
            <a:miter lim="800000"/>
            <a:headEnd/>
            <a:tailEnd/>
          </a:ln>
          <a:effectLst/>
        </p:spPr>
      </p:pic>
      <p:sp>
        <p:nvSpPr>
          <p:cNvPr id="720901" name="Rectangle 5"/>
          <p:cNvSpPr>
            <a:spLocks noChangeArrowheads="1"/>
          </p:cNvSpPr>
          <p:nvPr/>
        </p:nvSpPr>
        <p:spPr bwMode="auto">
          <a:xfrm>
            <a:off x="2987675" y="1412875"/>
            <a:ext cx="1800225" cy="431800"/>
          </a:xfrm>
          <a:prstGeom prst="rect">
            <a:avLst/>
          </a:prstGeom>
          <a:solidFill>
            <a:schemeClr val="tx2"/>
          </a:solidFill>
          <a:ln w="12700" cap="sq">
            <a:noFill/>
            <a:miter lim="800000"/>
            <a:headEnd type="none" w="sm" len="sm"/>
            <a:tailEnd type="none" w="sm" len="sm"/>
          </a:ln>
          <a:effectLst/>
        </p:spPr>
        <p:txBody>
          <a:bodyPr wrap="none" anchor="ctr"/>
          <a:lstStyle/>
          <a:p>
            <a:endParaRPr lang="zh-TW" altLang="en-US"/>
          </a:p>
        </p:txBody>
      </p:sp>
      <p:sp>
        <p:nvSpPr>
          <p:cNvPr id="720902" name="Rectangle 6"/>
          <p:cNvSpPr>
            <a:spLocks noChangeArrowheads="1"/>
          </p:cNvSpPr>
          <p:nvPr/>
        </p:nvSpPr>
        <p:spPr bwMode="auto">
          <a:xfrm>
            <a:off x="2987675" y="1412875"/>
            <a:ext cx="792163" cy="1079500"/>
          </a:xfrm>
          <a:prstGeom prst="rect">
            <a:avLst/>
          </a:prstGeom>
          <a:solidFill>
            <a:schemeClr val="tx2"/>
          </a:solidFill>
          <a:ln w="12700" cap="sq">
            <a:noFill/>
            <a:miter lim="800000"/>
            <a:headEnd type="none" w="sm" len="sm"/>
            <a:tailEnd type="none" w="sm" len="sm"/>
          </a:ln>
          <a:effectLst/>
        </p:spPr>
        <p:txBody>
          <a:bodyPr wrap="none" anchor="ctr"/>
          <a:lstStyle/>
          <a:p>
            <a:endParaRPr lang="zh-TW" altLang="en-US"/>
          </a:p>
        </p:txBody>
      </p:sp>
      <p:sp>
        <p:nvSpPr>
          <p:cNvPr id="720905" name="AutoShape 9"/>
          <p:cNvSpPr>
            <a:spLocks/>
          </p:cNvSpPr>
          <p:nvPr/>
        </p:nvSpPr>
        <p:spPr bwMode="auto">
          <a:xfrm>
            <a:off x="209550" y="2798763"/>
            <a:ext cx="2490788" cy="1062037"/>
          </a:xfrm>
          <a:prstGeom prst="borderCallout1">
            <a:avLst>
              <a:gd name="adj1" fmla="val -7176"/>
              <a:gd name="adj2" fmla="val 4588"/>
              <a:gd name="adj3" fmla="val -7176"/>
              <a:gd name="adj4" fmla="val 123134"/>
            </a:avLst>
          </a:prstGeom>
          <a:noFill/>
          <a:ln w="25400" cap="sq">
            <a:solidFill>
              <a:schemeClr val="tx1"/>
            </a:solidFill>
            <a:miter lim="800000"/>
            <a:headEnd type="none" w="sm" len="sm"/>
            <a:tailEnd type="none" w="sm" len="sm"/>
          </a:ln>
          <a:effectLst/>
        </p:spPr>
        <p:txBody>
          <a:bodyPr/>
          <a:lstStyle/>
          <a:p>
            <a:pPr algn="ctr"/>
            <a:r>
              <a:rPr lang="en-US" altLang="zh-TW" sz="3200" b="1">
                <a:solidFill>
                  <a:srgbClr val="FFFF00"/>
                </a:solidFill>
                <a:latin typeface="華康鋼筆體 Std W2" pitchFamily="66" charset="-120"/>
                <a:ea typeface="華康鋼筆體 Std W2" pitchFamily="66" charset="-120"/>
              </a:rPr>
              <a:t>The standard version</a:t>
            </a:r>
            <a:endParaRPr lang="zh-TW" altLang="en-US" sz="3200" b="1">
              <a:solidFill>
                <a:srgbClr val="FFFF00"/>
              </a:solidFill>
              <a:latin typeface="華康鋼筆體 Std W2" pitchFamily="66" charset="-120"/>
              <a:ea typeface="華康鋼筆體 Std W2" pitchFamily="66"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body" idx="1"/>
          </p:nvPr>
        </p:nvSpPr>
        <p:spPr>
          <a:xfrm>
            <a:off x="755650" y="2060575"/>
            <a:ext cx="7272338" cy="4464050"/>
          </a:xfrm>
        </p:spPr>
        <p:txBody>
          <a:bodyPr/>
          <a:lstStyle/>
          <a:p>
            <a:pPr>
              <a:buFontTx/>
              <a:buNone/>
            </a:pPr>
            <a:r>
              <a:rPr lang="en-US" altLang="zh-TW" sz="3600" b="1" dirty="0">
                <a:solidFill>
                  <a:srgbClr val="FFFF00"/>
                </a:solidFill>
                <a:latin typeface="華康鋼筆體 Std W2" pitchFamily="66" charset="-120"/>
                <a:ea typeface="華康鋼筆體 Std W2" pitchFamily="66" charset="-120"/>
              </a:rPr>
              <a:t>  </a:t>
            </a:r>
            <a:r>
              <a:rPr lang="en-US" altLang="zh-TW" sz="3600" u="sng" dirty="0">
                <a:solidFill>
                  <a:srgbClr val="FFFF00"/>
                </a:solidFill>
                <a:latin typeface="華康鋼筆體 Std W2" pitchFamily="66" charset="-120"/>
                <a:ea typeface="華康鋼筆體 Std W2" pitchFamily="66" charset="-120"/>
              </a:rPr>
              <a:t>The single-photon, double-slit experiment is a phenomenon which is impossible, absolutely impossible to explain in any classical way, and which has in it the heart of quantum mechanics</a:t>
            </a:r>
            <a:r>
              <a:rPr lang="en-US" altLang="zh-TW" sz="3600" dirty="0">
                <a:solidFill>
                  <a:srgbClr val="FFFF00"/>
                </a:solidFill>
                <a:latin typeface="華康鋼筆體 Std W2" pitchFamily="66" charset="-120"/>
                <a:ea typeface="華康鋼筆體 Std W2" pitchFamily="66" charset="-120"/>
              </a:rPr>
              <a:t> - Richard Feynman</a:t>
            </a:r>
          </a:p>
        </p:txBody>
      </p:sp>
      <p:sp>
        <p:nvSpPr>
          <p:cNvPr id="721923" name="Rectangle 3"/>
          <p:cNvSpPr>
            <a:spLocks noGrp="1" noChangeArrowheads="1"/>
          </p:cNvSpPr>
          <p:nvPr>
            <p:ph type="title"/>
          </p:nvPr>
        </p:nvSpPr>
        <p:spPr/>
        <p:txBody>
          <a:bodyPr/>
          <a:lstStyle/>
          <a:p>
            <a:r>
              <a:rPr lang="en-US" altLang="zh-TW" b="1" dirty="0">
                <a:solidFill>
                  <a:srgbClr val="FFFF00"/>
                </a:solidFill>
                <a:latin typeface="華康鋼筆體 Std W2" pitchFamily="66" charset="-120"/>
                <a:ea typeface="華康鋼筆體 Std W2" pitchFamily="66" charset="-120"/>
              </a:rPr>
              <a:t>The Single-Photon Version</a:t>
            </a:r>
            <a:br>
              <a:rPr lang="en-US" altLang="zh-TW" b="1" dirty="0">
                <a:solidFill>
                  <a:srgbClr val="FFFF00"/>
                </a:solidFill>
                <a:latin typeface="華康鋼筆體 Std W2" pitchFamily="66" charset="-120"/>
                <a:ea typeface="華康鋼筆體 Std W2" pitchFamily="66" charset="-120"/>
              </a:rPr>
            </a:br>
            <a:r>
              <a:rPr lang="en-US" altLang="zh-TW" sz="3600" b="1" dirty="0">
                <a:solidFill>
                  <a:srgbClr val="FFFF00"/>
                </a:solidFill>
                <a:latin typeface="華康鋼筆體 Std W2" pitchFamily="66" charset="-120"/>
                <a:ea typeface="華康鋼筆體 Std W2" pitchFamily="66" charset="-120"/>
              </a:rPr>
              <a:t>First by Taylor in 1909</a:t>
            </a:r>
            <a:endParaRPr lang="zh-TW" altLang="en-US" sz="3600" b="1" dirty="0">
              <a:solidFill>
                <a:srgbClr val="FFFF00"/>
              </a:solidFill>
              <a:latin typeface="華康鋼筆體 Std W2" pitchFamily="66" charset="-120"/>
              <a:ea typeface="華康鋼筆體 Std W2" pitchFamily="66"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47" name="Picture 3"/>
          <p:cNvPicPr>
            <a:picLocks noChangeAspect="1" noChangeArrowheads="1"/>
          </p:cNvPicPr>
          <p:nvPr/>
        </p:nvPicPr>
        <p:blipFill>
          <a:blip r:embed="rId3" cstate="print"/>
          <a:srcRect/>
          <a:stretch>
            <a:fillRect/>
          </a:stretch>
        </p:blipFill>
        <p:spPr bwMode="auto">
          <a:xfrm>
            <a:off x="1476375" y="2636838"/>
            <a:ext cx="5943600" cy="3532187"/>
          </a:xfrm>
          <a:prstGeom prst="rect">
            <a:avLst/>
          </a:prstGeom>
          <a:noFill/>
          <a:ln w="9525">
            <a:noFill/>
            <a:miter lim="800000"/>
            <a:headEnd/>
            <a:tailEnd/>
          </a:ln>
          <a:effectLst/>
        </p:spPr>
      </p:pic>
      <p:sp>
        <p:nvSpPr>
          <p:cNvPr id="722948" name="Rectangle 4"/>
          <p:cNvSpPr>
            <a:spLocks noGrp="1" noChangeArrowheads="1"/>
          </p:cNvSpPr>
          <p:nvPr>
            <p:ph type="title"/>
          </p:nvPr>
        </p:nvSpPr>
        <p:spPr>
          <a:xfrm>
            <a:off x="685800" y="301624"/>
            <a:ext cx="6694488" cy="2047255"/>
          </a:xfrm>
        </p:spPr>
        <p:txBody>
          <a:bodyPr/>
          <a:lstStyle/>
          <a:p>
            <a:r>
              <a:rPr lang="en-US" altLang="zh-TW" b="1" dirty="0">
                <a:solidFill>
                  <a:srgbClr val="FFFF00"/>
                </a:solidFill>
                <a:latin typeface="華康鋼筆體 Std W2" pitchFamily="66" charset="-120"/>
                <a:ea typeface="華康鋼筆體 Std W2" pitchFamily="66" charset="-120"/>
              </a:rPr>
              <a:t>The Single-Photon, Wide-Angle Version (1992)</a:t>
            </a:r>
            <a:endParaRPr lang="zh-TW" altLang="en-US" b="1" dirty="0">
              <a:solidFill>
                <a:srgbClr val="FFFF00"/>
              </a:solidFill>
              <a:latin typeface="華康鋼筆體 Std W2" pitchFamily="66" charset="-120"/>
              <a:ea typeface="華康鋼筆體 Std W2" pitchFamily="66" charset="-120"/>
            </a:endParaRPr>
          </a:p>
        </p:txBody>
      </p:sp>
      <p:cxnSp>
        <p:nvCxnSpPr>
          <p:cNvPr id="5" name="直線單箭頭接點 4"/>
          <p:cNvCxnSpPr/>
          <p:nvPr/>
        </p:nvCxnSpPr>
        <p:spPr bwMode="auto">
          <a:xfrm>
            <a:off x="3707904" y="4941168"/>
            <a:ext cx="1584176" cy="0"/>
          </a:xfrm>
          <a:prstGeom prst="straightConnector1">
            <a:avLst/>
          </a:prstGeom>
          <a:solidFill>
            <a:schemeClr val="accent1"/>
          </a:solidFill>
          <a:ln w="25400" cap="sq" cmpd="sng" algn="ctr">
            <a:solidFill>
              <a:srgbClr val="000099"/>
            </a:solidFill>
            <a:prstDash val="solid"/>
            <a:round/>
            <a:headEnd type="arrow"/>
            <a:tailEnd type="arrow"/>
          </a:ln>
          <a:effectLst/>
        </p:spPr>
      </p:cxnSp>
      <p:sp>
        <p:nvSpPr>
          <p:cNvPr id="8" name="矩形 7"/>
          <p:cNvSpPr/>
          <p:nvPr/>
        </p:nvSpPr>
        <p:spPr>
          <a:xfrm>
            <a:off x="5436096" y="4797152"/>
            <a:ext cx="1008112" cy="369332"/>
          </a:xfrm>
          <a:prstGeom prst="rect">
            <a:avLst/>
          </a:prstGeom>
        </p:spPr>
        <p:txBody>
          <a:bodyPr wrap="square">
            <a:spAutoFit/>
          </a:bodyPr>
          <a:lstStyle/>
          <a:p>
            <a:r>
              <a:rPr lang="en-US" altLang="zh-TW" sz="1800" b="1" dirty="0" smtClean="0">
                <a:solidFill>
                  <a:srgbClr val="000099"/>
                </a:solidFill>
              </a:rPr>
              <a:t>50</a:t>
            </a:r>
            <a:r>
              <a:rPr lang="el-GR" altLang="zh-TW" sz="1800" b="1" dirty="0" smtClean="0">
                <a:solidFill>
                  <a:srgbClr val="000099"/>
                </a:solidFill>
                <a:ea typeface="新細明體"/>
              </a:rPr>
              <a:t>μ</a:t>
            </a:r>
            <a:r>
              <a:rPr lang="en-US" altLang="zh-TW" sz="1800" b="1" dirty="0" smtClean="0">
                <a:solidFill>
                  <a:srgbClr val="000099"/>
                </a:solidFill>
                <a:ea typeface="新細明體"/>
              </a:rPr>
              <a:t>m</a:t>
            </a:r>
            <a:endParaRPr lang="zh-TW" altLang="en-US" sz="1800" b="1" dirty="0">
              <a:solidFill>
                <a:srgbClr val="0000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body" idx="1"/>
          </p:nvPr>
        </p:nvSpPr>
        <p:spPr>
          <a:xfrm>
            <a:off x="609600" y="1676400"/>
            <a:ext cx="7772400" cy="4114800"/>
          </a:xfrm>
        </p:spPr>
        <p:txBody>
          <a:bodyPr/>
          <a:lstStyle/>
          <a:p>
            <a:pPr>
              <a:buClr>
                <a:schemeClr val="tx1"/>
              </a:buClr>
              <a:buSzPct val="70000"/>
              <a:buFont typeface="Wingdings" pitchFamily="2" charset="2"/>
              <a:buChar char="l"/>
            </a:pPr>
            <a:r>
              <a:rPr lang="en-US" altLang="zh-TW" sz="3600" dirty="0">
                <a:solidFill>
                  <a:srgbClr val="FFFF00"/>
                </a:solidFill>
                <a:latin typeface="華康鋼筆體 Std W2" pitchFamily="66" charset="-120"/>
                <a:ea typeface="華康鋼筆體 Std W2" pitchFamily="66" charset="-120"/>
              </a:rPr>
              <a:t>Light is generated in the source as photons</a:t>
            </a:r>
          </a:p>
          <a:p>
            <a:pPr>
              <a:buClr>
                <a:schemeClr val="tx1"/>
              </a:buClr>
              <a:buSzPct val="70000"/>
              <a:buFont typeface="Wingdings" pitchFamily="2" charset="2"/>
              <a:buChar char="l"/>
            </a:pPr>
            <a:r>
              <a:rPr lang="en-US" altLang="zh-TW" sz="3600" dirty="0">
                <a:solidFill>
                  <a:srgbClr val="FFFF00"/>
                </a:solidFill>
                <a:latin typeface="華康鋼筆體 Std W2" pitchFamily="66" charset="-120"/>
                <a:ea typeface="華康鋼筆體 Std W2" pitchFamily="66" charset="-120"/>
              </a:rPr>
              <a:t>Light is absorbed in the detector as photons </a:t>
            </a:r>
          </a:p>
          <a:p>
            <a:pPr>
              <a:buClr>
                <a:schemeClr val="tx1"/>
              </a:buClr>
              <a:buSzPct val="70000"/>
              <a:buFont typeface="Wingdings" pitchFamily="2" charset="2"/>
              <a:buChar char="l"/>
            </a:pPr>
            <a:r>
              <a:rPr lang="en-US" altLang="zh-TW" sz="3600" dirty="0">
                <a:solidFill>
                  <a:srgbClr val="FFFF00"/>
                </a:solidFill>
                <a:latin typeface="華康鋼筆體 Std W2" pitchFamily="66" charset="-120"/>
                <a:ea typeface="華康鋼筆體 Std W2" pitchFamily="66" charset="-120"/>
              </a:rPr>
              <a:t>Light travels between source and detector as a probability wave</a:t>
            </a:r>
          </a:p>
        </p:txBody>
      </p:sp>
      <p:sp>
        <p:nvSpPr>
          <p:cNvPr id="723971" name="Rectangle 3"/>
          <p:cNvSpPr>
            <a:spLocks noGrp="1" noChangeArrowheads="1"/>
          </p:cNvSpPr>
          <p:nvPr>
            <p:ph type="title"/>
          </p:nvPr>
        </p:nvSpPr>
        <p:spPr>
          <a:xfrm>
            <a:off x="685800" y="301625"/>
            <a:ext cx="6694488" cy="1462088"/>
          </a:xfrm>
          <a:noFill/>
          <a:ln/>
        </p:spPr>
        <p:txBody>
          <a:bodyPr/>
          <a:lstStyle/>
          <a:p>
            <a:r>
              <a:rPr lang="en-US" altLang="zh-TW" sz="4800" b="1">
                <a:solidFill>
                  <a:schemeClr val="tx1"/>
                </a:solidFill>
                <a:latin typeface="華康鋼筆體 Std W2" pitchFamily="66" charset="-120"/>
                <a:ea typeface="華康鋼筆體 Std W2" pitchFamily="66" charset="-120"/>
              </a:rPr>
              <a:t>The postulate</a:t>
            </a:r>
            <a:endParaRPr lang="zh-TW" altLang="en-US" sz="4800" b="1">
              <a:solidFill>
                <a:schemeClr val="tx1"/>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457200" y="304800"/>
            <a:ext cx="8382000" cy="1684338"/>
          </a:xfrm>
        </p:spPr>
        <p:txBody>
          <a:bodyPr/>
          <a:lstStyle/>
          <a:p>
            <a:r>
              <a:rPr lang="en-US" altLang="zh-TW" sz="4800" b="1" dirty="0" smtClean="0">
                <a:solidFill>
                  <a:schemeClr val="tx1"/>
                </a:solidFill>
                <a:latin typeface="華康鋼筆體 Std W2" pitchFamily="66" charset="-120"/>
                <a:ea typeface="華康鋼筆體 Std W2" pitchFamily="66" charset="-120"/>
              </a:rPr>
              <a:t>12-4</a:t>
            </a:r>
            <a:r>
              <a:rPr lang="en-US" altLang="zh-TW" sz="4800" b="1" dirty="0" smtClean="0">
                <a:solidFill>
                  <a:srgbClr val="FFFF00"/>
                </a:solidFill>
              </a:rPr>
              <a:t> </a:t>
            </a:r>
            <a:r>
              <a:rPr lang="en-US" altLang="zh-TW" sz="4800" b="1" dirty="0">
                <a:solidFill>
                  <a:srgbClr val="FFFF00"/>
                </a:solidFill>
                <a:latin typeface="華康鋼筆體 Std W2" pitchFamily="66" charset="-120"/>
                <a:ea typeface="華康鋼筆體 Std W2" pitchFamily="66" charset="-120"/>
              </a:rPr>
              <a:t>Electrons and </a:t>
            </a:r>
            <a:br>
              <a:rPr lang="en-US" altLang="zh-TW" sz="4800" b="1" dirty="0">
                <a:solidFill>
                  <a:srgbClr val="FFFF00"/>
                </a:solidFill>
                <a:latin typeface="華康鋼筆體 Std W2" pitchFamily="66" charset="-120"/>
                <a:ea typeface="華康鋼筆體 Std W2" pitchFamily="66" charset="-120"/>
              </a:rPr>
            </a:br>
            <a:r>
              <a:rPr lang="en-US" altLang="zh-TW" sz="4800" b="1" dirty="0">
                <a:solidFill>
                  <a:srgbClr val="FFFF00"/>
                </a:solidFill>
                <a:latin typeface="華康鋼筆體 Std W2" pitchFamily="66" charset="-120"/>
                <a:ea typeface="華康鋼筆體 Std W2" pitchFamily="66" charset="-120"/>
              </a:rPr>
              <a:t>        Matter Waves</a:t>
            </a:r>
          </a:p>
        </p:txBody>
      </p:sp>
      <p:graphicFrame>
        <p:nvGraphicFramePr>
          <p:cNvPr id="724996" name="Object 4"/>
          <p:cNvGraphicFramePr>
            <a:graphicFrameLocks noChangeAspect="1"/>
          </p:cNvGraphicFramePr>
          <p:nvPr/>
        </p:nvGraphicFramePr>
        <p:xfrm>
          <a:off x="6948488" y="2133600"/>
          <a:ext cx="1289050" cy="1295400"/>
        </p:xfrm>
        <a:graphic>
          <a:graphicData uri="http://schemas.openxmlformats.org/presentationml/2006/ole">
            <p:oleObj spid="_x0000_s724996" name="Equation" r:id="rId5" imgW="419040" imgH="419040" progId="Equation.3">
              <p:embed/>
            </p:oleObj>
          </a:graphicData>
        </a:graphic>
      </p:graphicFrame>
      <p:sp>
        <p:nvSpPr>
          <p:cNvPr id="725004" name="Rectangle 12"/>
          <p:cNvSpPr>
            <a:spLocks noGrp="1" noChangeArrowheads="1"/>
          </p:cNvSpPr>
          <p:nvPr>
            <p:ph type="body" idx="1"/>
          </p:nvPr>
        </p:nvSpPr>
        <p:spPr>
          <a:xfrm>
            <a:off x="611188" y="2708275"/>
            <a:ext cx="7772400" cy="2089150"/>
          </a:xfrm>
          <a:noFill/>
          <a:ln/>
        </p:spPr>
        <p:txBody>
          <a:bodyPr/>
          <a:lstStyle/>
          <a:p>
            <a:r>
              <a:rPr lang="en-US" altLang="zh-TW" sz="3600" dirty="0">
                <a:solidFill>
                  <a:srgbClr val="FFFF00"/>
                </a:solidFill>
                <a:latin typeface="華康鋼筆體 Std W2" pitchFamily="66" charset="-120"/>
                <a:ea typeface="華康鋼筆體 Std W2" pitchFamily="66" charset="-120"/>
              </a:rPr>
              <a:t>The de Broglie wave length</a:t>
            </a:r>
          </a:p>
          <a:p>
            <a:r>
              <a:rPr lang="en-US" altLang="zh-TW" sz="3600" dirty="0">
                <a:solidFill>
                  <a:srgbClr val="FFFF00"/>
                </a:solidFill>
                <a:latin typeface="華康鋼筆體 Std W2" pitchFamily="66" charset="-120"/>
                <a:ea typeface="華康鋼筆體 Std W2" pitchFamily="66" charset="-120"/>
              </a:rPr>
              <a:t>Experimental verification in 1927</a:t>
            </a:r>
          </a:p>
          <a:p>
            <a:r>
              <a:rPr lang="en-US" altLang="zh-TW" sz="3600" dirty="0">
                <a:solidFill>
                  <a:srgbClr val="FFFF00"/>
                </a:solidFill>
                <a:latin typeface="華康鋼筆體 Std W2" pitchFamily="66" charset="-120"/>
                <a:ea typeface="華康鋼筆體 Std W2" pitchFamily="66" charset="-120"/>
              </a:rPr>
              <a:t>Iodine molecule beam in 1994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4996"/>
                                        </p:tgtEl>
                                        <p:attrNameLst>
                                          <p:attrName>style.visibility</p:attrName>
                                        </p:attrNameLst>
                                      </p:cBhvr>
                                      <p:to>
                                        <p:strVal val="visible"/>
                                      </p:to>
                                    </p:set>
                                    <p:anim calcmode="lin" valueType="num">
                                      <p:cBhvr additive="base">
                                        <p:cTn id="7" dur="500" fill="hold"/>
                                        <p:tgtEl>
                                          <p:spTgt spid="724996"/>
                                        </p:tgtEl>
                                        <p:attrNameLst>
                                          <p:attrName>ppt_x</p:attrName>
                                        </p:attrNameLst>
                                      </p:cBhvr>
                                      <p:tavLst>
                                        <p:tav tm="0">
                                          <p:val>
                                            <p:strVal val="0-#ppt_w/2"/>
                                          </p:val>
                                        </p:tav>
                                        <p:tav tm="100000">
                                          <p:val>
                                            <p:strVal val="#ppt_x"/>
                                          </p:val>
                                        </p:tav>
                                      </p:tavLst>
                                    </p:anim>
                                    <p:anim calcmode="lin" valueType="num">
                                      <p:cBhvr additive="base">
                                        <p:cTn id="8" dur="500" fill="hold"/>
                                        <p:tgtEl>
                                          <p:spTgt spid="7249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1858" name="Picture 2"/>
          <p:cNvPicPr>
            <a:picLocks noChangeAspect="1" noChangeArrowheads="1"/>
          </p:cNvPicPr>
          <p:nvPr/>
        </p:nvPicPr>
        <p:blipFill>
          <a:blip r:embed="rId2" cstate="print"/>
          <a:srcRect/>
          <a:stretch>
            <a:fillRect/>
          </a:stretch>
        </p:blipFill>
        <p:spPr bwMode="auto">
          <a:xfrm>
            <a:off x="1779984" y="1844824"/>
            <a:ext cx="6248400" cy="4705350"/>
          </a:xfrm>
          <a:prstGeom prst="rect">
            <a:avLst/>
          </a:prstGeom>
          <a:noFill/>
          <a:ln w="9525">
            <a:noFill/>
            <a:miter lim="800000"/>
            <a:headEnd/>
            <a:tailEnd/>
          </a:ln>
          <a:effectLst/>
        </p:spPr>
      </p:pic>
      <p:sp>
        <p:nvSpPr>
          <p:cNvPr id="761859" name="Rectangle 3"/>
          <p:cNvSpPr>
            <a:spLocks noGrp="1" noChangeArrowheads="1"/>
          </p:cNvSpPr>
          <p:nvPr>
            <p:ph type="title"/>
          </p:nvPr>
        </p:nvSpPr>
        <p:spPr>
          <a:xfrm>
            <a:off x="323850" y="304800"/>
            <a:ext cx="8515350" cy="1179513"/>
          </a:xfrm>
        </p:spPr>
        <p:txBody>
          <a:bodyPr/>
          <a:lstStyle/>
          <a:p>
            <a:r>
              <a:rPr lang="en-US" altLang="zh-TW" b="1">
                <a:solidFill>
                  <a:schemeClr val="tx1"/>
                </a:solidFill>
                <a:latin typeface="華康鋼筆體 Std W2" pitchFamily="66" charset="-120"/>
                <a:ea typeface="華康鋼筆體 Std W2" pitchFamily="66" charset="-120"/>
              </a:rPr>
              <a:t>1989 double-slit experiment</a:t>
            </a:r>
            <a:br>
              <a:rPr lang="en-US" altLang="zh-TW" b="1">
                <a:solidFill>
                  <a:schemeClr val="tx1"/>
                </a:solidFill>
                <a:latin typeface="華康鋼筆體 Std W2" pitchFamily="66" charset="-120"/>
                <a:ea typeface="華康鋼筆體 Std W2" pitchFamily="66" charset="-120"/>
              </a:rPr>
            </a:br>
            <a:r>
              <a:rPr lang="en-US" altLang="zh-TW" sz="3200" b="1">
                <a:solidFill>
                  <a:schemeClr val="tx1"/>
                </a:solidFill>
                <a:latin typeface="華康鋼筆體 Std W2" pitchFamily="66" charset="-120"/>
                <a:ea typeface="華康鋼筆體 Std W2" pitchFamily="66" charset="-120"/>
              </a:rPr>
              <a:t>7,100,3000, 20,000 and 70,000 ele</a:t>
            </a:r>
            <a:r>
              <a:rPr lang="en-US" altLang="zh-TW" sz="3200" b="1">
                <a:latin typeface="華康鋼筆體 Std W2" pitchFamily="66" charset="-120"/>
                <a:ea typeface="華康鋼筆體 Std W2" pitchFamily="66" charset="-120"/>
              </a:rPr>
              <a:t>ctrons</a:t>
            </a:r>
          </a:p>
        </p:txBody>
      </p:sp>
      <p:sp>
        <p:nvSpPr>
          <p:cNvPr id="761860" name="Rectangle 4"/>
          <p:cNvSpPr>
            <a:spLocks noChangeArrowheads="1"/>
          </p:cNvSpPr>
          <p:nvPr/>
        </p:nvSpPr>
        <p:spPr bwMode="auto">
          <a:xfrm>
            <a:off x="4939109" y="4941168"/>
            <a:ext cx="3089275" cy="1511300"/>
          </a:xfrm>
          <a:prstGeom prst="rect">
            <a:avLst/>
          </a:prstGeom>
          <a:solidFill>
            <a:schemeClr val="tx2"/>
          </a:solidFill>
          <a:ln w="12700" cap="sq">
            <a:noFill/>
            <a:miter lim="800000"/>
            <a:headEnd type="none" w="sm" len="sm"/>
            <a:tailEnd type="none" w="sm" len="sm"/>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8" name="Picture 2"/>
          <p:cNvPicPr>
            <a:picLocks noChangeAspect="1" noChangeArrowheads="1"/>
          </p:cNvPicPr>
          <p:nvPr/>
        </p:nvPicPr>
        <p:blipFill>
          <a:blip r:embed="rId3" cstate="print"/>
          <a:srcRect/>
          <a:stretch>
            <a:fillRect/>
          </a:stretch>
        </p:blipFill>
        <p:spPr bwMode="auto">
          <a:xfrm>
            <a:off x="762000" y="304800"/>
            <a:ext cx="7239000" cy="3544888"/>
          </a:xfrm>
          <a:prstGeom prst="rect">
            <a:avLst/>
          </a:prstGeom>
          <a:noFill/>
          <a:ln w="9525">
            <a:noFill/>
            <a:miter lim="800000"/>
            <a:headEnd/>
            <a:tailEnd/>
          </a:ln>
          <a:effectLst/>
        </p:spPr>
      </p:pic>
      <p:pic>
        <p:nvPicPr>
          <p:cNvPr id="726019" name="Picture 3"/>
          <p:cNvPicPr>
            <a:picLocks noChangeAspect="1" noChangeArrowheads="1"/>
          </p:cNvPicPr>
          <p:nvPr/>
        </p:nvPicPr>
        <p:blipFill>
          <a:blip r:embed="rId4" cstate="print"/>
          <a:srcRect/>
          <a:stretch>
            <a:fillRect/>
          </a:stretch>
        </p:blipFill>
        <p:spPr bwMode="auto">
          <a:xfrm>
            <a:off x="1331913" y="4076700"/>
            <a:ext cx="3048000" cy="2517775"/>
          </a:xfrm>
          <a:prstGeom prst="rect">
            <a:avLst/>
          </a:prstGeom>
          <a:noFill/>
          <a:ln w="9525">
            <a:solidFill>
              <a:schemeClr val="tx2"/>
            </a:solidFill>
            <a:miter lim="800000"/>
            <a:headEnd/>
            <a:tailEnd/>
          </a:ln>
          <a:effectLst/>
        </p:spPr>
      </p:pic>
      <p:pic>
        <p:nvPicPr>
          <p:cNvPr id="726020" name="Picture 4"/>
          <p:cNvPicPr>
            <a:picLocks noChangeAspect="1" noChangeArrowheads="1"/>
          </p:cNvPicPr>
          <p:nvPr/>
        </p:nvPicPr>
        <p:blipFill>
          <a:blip r:embed="rId5" cstate="print"/>
          <a:srcRect/>
          <a:stretch>
            <a:fillRect/>
          </a:stretch>
        </p:blipFill>
        <p:spPr bwMode="auto">
          <a:xfrm>
            <a:off x="4356100" y="4076700"/>
            <a:ext cx="3048000" cy="2503488"/>
          </a:xfrm>
          <a:prstGeom prst="rect">
            <a:avLst/>
          </a:prstGeom>
          <a:noFill/>
          <a:ln w="9525">
            <a:solidFill>
              <a:schemeClr val="tx2"/>
            </a:solidFill>
            <a:miter lim="800000"/>
            <a:headEnd/>
            <a:tailEnd/>
          </a:ln>
          <a:effectLst/>
        </p:spPr>
      </p:pic>
      <p:sp>
        <p:nvSpPr>
          <p:cNvPr id="726022" name="Rectangle 6"/>
          <p:cNvSpPr>
            <a:spLocks noGrp="1" noChangeArrowheads="1"/>
          </p:cNvSpPr>
          <p:nvPr>
            <p:ph type="title" idx="4294967295"/>
          </p:nvPr>
        </p:nvSpPr>
        <p:spPr>
          <a:xfrm>
            <a:off x="685800" y="301625"/>
            <a:ext cx="7772400" cy="966788"/>
          </a:xfrm>
        </p:spPr>
        <p:txBody>
          <a:bodyPr/>
          <a:lstStyle/>
          <a:p>
            <a:r>
              <a:rPr lang="en-US" altLang="zh-TW" b="1">
                <a:solidFill>
                  <a:srgbClr val="000099"/>
                </a:solidFill>
                <a:latin typeface="華康鋼筆體 Std W2" pitchFamily="66" charset="-120"/>
                <a:ea typeface="華康鋼筆體 Std W2" pitchFamily="66" charset="-120"/>
              </a:rPr>
              <a:t>Experimental Verifications</a:t>
            </a:r>
          </a:p>
        </p:txBody>
      </p:sp>
      <p:sp>
        <p:nvSpPr>
          <p:cNvPr id="726023" name="AutoShape 7"/>
          <p:cNvSpPr>
            <a:spLocks/>
          </p:cNvSpPr>
          <p:nvPr/>
        </p:nvSpPr>
        <p:spPr bwMode="auto">
          <a:xfrm>
            <a:off x="209550" y="5160963"/>
            <a:ext cx="1194098" cy="573087"/>
          </a:xfrm>
          <a:prstGeom prst="borderCallout1">
            <a:avLst>
              <a:gd name="adj1" fmla="val -13296"/>
              <a:gd name="adj2" fmla="val 10894"/>
              <a:gd name="adj3" fmla="val -13296"/>
              <a:gd name="adj4" fmla="val 127532"/>
            </a:avLst>
          </a:prstGeom>
          <a:noFill/>
          <a:ln w="25400" cap="sq">
            <a:solidFill>
              <a:schemeClr val="tx1"/>
            </a:solidFill>
            <a:miter lim="800000"/>
            <a:headEnd type="none" w="sm" len="sm"/>
            <a:tailEnd type="none" w="sm" len="sm"/>
          </a:ln>
          <a:effectLst/>
        </p:spPr>
        <p:txBody>
          <a:bodyPr/>
          <a:lstStyle/>
          <a:p>
            <a:pPr algn="ctr"/>
            <a:r>
              <a:rPr lang="en-US" altLang="zh-TW" b="1">
                <a:latin typeface="華康鋼筆體 Std W2" pitchFamily="66" charset="-120"/>
                <a:ea typeface="華康鋼筆體 Std W2" pitchFamily="66" charset="-120"/>
              </a:rPr>
              <a:t>X-ray</a:t>
            </a:r>
          </a:p>
        </p:txBody>
      </p:sp>
      <p:sp>
        <p:nvSpPr>
          <p:cNvPr id="726024" name="AutoShape 8"/>
          <p:cNvSpPr>
            <a:spLocks/>
          </p:cNvSpPr>
          <p:nvPr/>
        </p:nvSpPr>
        <p:spPr bwMode="auto">
          <a:xfrm>
            <a:off x="7380312" y="5018088"/>
            <a:ext cx="1655738" cy="914400"/>
          </a:xfrm>
          <a:prstGeom prst="borderCallout1">
            <a:avLst>
              <a:gd name="adj1" fmla="val -8333"/>
              <a:gd name="adj2" fmla="val 91176"/>
              <a:gd name="adj3" fmla="val -8333"/>
              <a:gd name="adj4" fmla="val -16667"/>
            </a:avLst>
          </a:prstGeom>
          <a:noFill/>
          <a:ln w="25400" cap="sq">
            <a:solidFill>
              <a:schemeClr val="tx1"/>
            </a:solidFill>
            <a:miter lim="800000"/>
            <a:headEnd type="none" w="sm" len="sm"/>
            <a:tailEnd type="none" w="sm" len="sm"/>
          </a:ln>
          <a:effectLst/>
        </p:spPr>
        <p:txBody>
          <a:bodyPr/>
          <a:lstStyle/>
          <a:p>
            <a:pPr algn="ctr"/>
            <a:r>
              <a:rPr lang="en-US" altLang="zh-TW" b="1" dirty="0">
                <a:latin typeface="華康鋼筆體 Std W2" pitchFamily="66" charset="-120"/>
                <a:ea typeface="華康鋼筆體 Std W2" pitchFamily="66" charset="-120"/>
              </a:rPr>
              <a:t>Electron beam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762000" y="333375"/>
            <a:ext cx="7772400" cy="1008063"/>
          </a:xfrm>
        </p:spPr>
        <p:txBody>
          <a:bodyPr/>
          <a:lstStyle/>
          <a:p>
            <a:r>
              <a:rPr lang="en-US" altLang="zh-TW" sz="4800" b="1" dirty="0" smtClean="0">
                <a:solidFill>
                  <a:schemeClr val="tx1"/>
                </a:solidFill>
                <a:latin typeface="華康鋼筆體 Std W2" pitchFamily="66" charset="-120"/>
                <a:ea typeface="華康鋼筆體 Std W2" pitchFamily="66" charset="-120"/>
              </a:rPr>
              <a:t>Sections</a:t>
            </a:r>
            <a:endParaRPr lang="zh-TW" altLang="en-US" sz="4800" b="1" dirty="0">
              <a:solidFill>
                <a:schemeClr val="tx1"/>
              </a:solidFill>
              <a:latin typeface="華康鋼筆體 Std W2" pitchFamily="66" charset="-120"/>
              <a:ea typeface="華康鋼筆體 Std W2" pitchFamily="66" charset="-120"/>
            </a:endParaRPr>
          </a:p>
        </p:txBody>
      </p:sp>
      <p:sp>
        <p:nvSpPr>
          <p:cNvPr id="603139" name="Rectangle 3"/>
          <p:cNvSpPr>
            <a:spLocks noGrp="1" noChangeArrowheads="1"/>
          </p:cNvSpPr>
          <p:nvPr>
            <p:ph type="body" idx="1"/>
          </p:nvPr>
        </p:nvSpPr>
        <p:spPr>
          <a:xfrm>
            <a:off x="611188" y="1412875"/>
            <a:ext cx="8064500" cy="5184775"/>
          </a:xfrm>
        </p:spPr>
        <p:txBody>
          <a:bodyPr/>
          <a:lstStyle/>
          <a:p>
            <a:pPr marL="730250" lvl="1" indent="-533400">
              <a:spcBef>
                <a:spcPct val="0"/>
              </a:spcBef>
              <a:buClr>
                <a:srgbClr val="F1F610"/>
              </a:buClr>
              <a:buFont typeface="Wingdings" pitchFamily="2" charset="2"/>
              <a:buAutoNum type="arabicPeriod"/>
            </a:pPr>
            <a:r>
              <a:rPr lang="zh-TW" altLang="zh-TW" sz="3200" b="1" dirty="0" smtClean="0">
                <a:latin typeface="華康鋼筆體 Std W2" pitchFamily="66" charset="-120"/>
                <a:ea typeface="華康鋼筆體 Std W2" pitchFamily="66" charset="-120"/>
              </a:rPr>
              <a:t>Photon and Matter Waves</a:t>
            </a:r>
            <a:endParaRPr lang="en-US" altLang="zh-TW" sz="3200" b="1" dirty="0" smtClean="0">
              <a:latin typeface="華康鋼筆體 Std W2" pitchFamily="66" charset="-120"/>
              <a:ea typeface="華康鋼筆體 Std W2" pitchFamily="66" charset="-120"/>
            </a:endParaRP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Compton Effect</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Light as a Probability Wave</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Electrons and Matter Waves</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Schrodinger</a:t>
            </a:r>
            <a:r>
              <a:rPr lang="en-US" altLang="zh-TW" sz="3200" b="1" dirty="0" smtClean="0">
                <a:latin typeface="Monotype Corsiva" pitchFamily="66" charset="0"/>
                <a:ea typeface="華康鋼筆體 Std W2" pitchFamily="66" charset="-120"/>
              </a:rPr>
              <a:t>’</a:t>
            </a:r>
            <a:r>
              <a:rPr lang="en-US" altLang="zh-TW" sz="3200" b="1" dirty="0" smtClean="0">
                <a:latin typeface="華康鋼筆體 Std W2" pitchFamily="66" charset="-120"/>
                <a:ea typeface="華康鋼筆體 Std W2" pitchFamily="66" charset="-120"/>
              </a:rPr>
              <a:t>s Equation</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Waves on Strings and Matter Waves</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Trapping an Electron</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Three Electron Traps</a:t>
            </a:r>
          </a:p>
          <a:p>
            <a:pPr marL="730250" lvl="1" indent="-533400">
              <a:spcBef>
                <a:spcPct val="0"/>
              </a:spcBef>
              <a:buClr>
                <a:srgbClr val="F1F610"/>
              </a:buClr>
              <a:buFont typeface="Wingdings" pitchFamily="2" charset="2"/>
              <a:buAutoNum type="arabicPeriod"/>
            </a:pPr>
            <a:r>
              <a:rPr lang="en-US" altLang="zh-TW" sz="3200" b="1" dirty="0" smtClean="0">
                <a:latin typeface="華康鋼筆體 Std W2" pitchFamily="66" charset="-120"/>
                <a:ea typeface="華康鋼筆體 Std W2" pitchFamily="66" charset="-120"/>
              </a:rPr>
              <a:t>The Hydrogen Atom</a:t>
            </a:r>
            <a:endParaRPr lang="zh-TW" altLang="en-US" sz="3200" b="1" dirty="0">
              <a:latin typeface="華康鋼筆體 Std W2" pitchFamily="66" charset="-120"/>
              <a:ea typeface="華康鋼筆體 Std W2" pitchFamily="66" charset="-120"/>
            </a:endParaRPr>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2" name="Picture 2"/>
          <p:cNvPicPr>
            <a:picLocks noChangeAspect="1" noChangeArrowheads="1"/>
          </p:cNvPicPr>
          <p:nvPr/>
        </p:nvPicPr>
        <p:blipFill>
          <a:blip r:embed="rId2" cstate="print"/>
          <a:srcRect/>
          <a:stretch>
            <a:fillRect/>
          </a:stretch>
        </p:blipFill>
        <p:spPr bwMode="auto">
          <a:xfrm>
            <a:off x="1905000" y="457200"/>
            <a:ext cx="5486400" cy="3800475"/>
          </a:xfrm>
          <a:prstGeom prst="rect">
            <a:avLst/>
          </a:prstGeom>
          <a:noFill/>
          <a:ln w="9525">
            <a:noFill/>
            <a:miter lim="800000"/>
            <a:headEnd/>
            <a:tailEnd/>
          </a:ln>
          <a:effectLst/>
        </p:spPr>
      </p:pic>
      <p:pic>
        <p:nvPicPr>
          <p:cNvPr id="727043" name="Picture 3"/>
          <p:cNvPicPr>
            <a:picLocks noChangeAspect="1" noChangeArrowheads="1"/>
          </p:cNvPicPr>
          <p:nvPr/>
        </p:nvPicPr>
        <p:blipFill>
          <a:blip r:embed="rId3" cstate="print"/>
          <a:srcRect/>
          <a:stretch>
            <a:fillRect/>
          </a:stretch>
        </p:blipFill>
        <p:spPr bwMode="auto">
          <a:xfrm>
            <a:off x="2590800" y="4495800"/>
            <a:ext cx="4267200" cy="1927225"/>
          </a:xfrm>
          <a:prstGeom prst="rect">
            <a:avLst/>
          </a:prstGeom>
          <a:noFill/>
          <a:ln w="9525">
            <a:noFill/>
            <a:miter lim="800000"/>
            <a:headEnd/>
            <a:tailEnd/>
          </a:ln>
          <a:effectLst/>
        </p:spPr>
      </p:pic>
      <p:sp>
        <p:nvSpPr>
          <p:cNvPr id="727045" name="Rectangle 5"/>
          <p:cNvSpPr>
            <a:spLocks noGrp="1" noChangeArrowheads="1"/>
          </p:cNvSpPr>
          <p:nvPr>
            <p:ph type="title" idx="4294967295"/>
          </p:nvPr>
        </p:nvSpPr>
        <p:spPr>
          <a:xfrm>
            <a:off x="611188" y="692150"/>
            <a:ext cx="862012" cy="4856163"/>
          </a:xfrm>
        </p:spPr>
        <p:txBody>
          <a:bodyPr/>
          <a:lstStyle/>
          <a:p>
            <a:r>
              <a:rPr lang="zh-TW" altLang="en-US" b="1">
                <a:solidFill>
                  <a:schemeClr val="tx1"/>
                </a:solidFill>
                <a:ea typeface="華康鋼筆體 Std W2" pitchFamily="66" charset="-120"/>
              </a:rPr>
              <a:t>苯環的中子繞射</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685800" y="301625"/>
            <a:ext cx="7918648" cy="1462088"/>
          </a:xfrm>
        </p:spPr>
        <p:txBody>
          <a:bodyPr/>
          <a:lstStyle/>
          <a:p>
            <a:r>
              <a:rPr lang="en-US" altLang="zh-TW" sz="4000" b="1" dirty="0" smtClean="0">
                <a:solidFill>
                  <a:schemeClr val="tx1"/>
                </a:solidFill>
                <a:latin typeface="華康鋼筆體 Std W2" pitchFamily="66" charset="-120"/>
                <a:ea typeface="華康鋼筆體 Std W2" pitchFamily="66" charset="-120"/>
              </a:rPr>
              <a:t>12-5</a:t>
            </a:r>
            <a:r>
              <a:rPr lang="zh-TW" altLang="en-US" sz="4000" b="1" dirty="0" smtClean="0">
                <a:solidFill>
                  <a:srgbClr val="FFFF00"/>
                </a:solidFill>
                <a:latin typeface="華康鋼筆體 Std W2" pitchFamily="66" charset="-120"/>
                <a:ea typeface="華康鋼筆體 Std W2" pitchFamily="66" charset="-120"/>
              </a:rPr>
              <a:t> </a:t>
            </a:r>
            <a:r>
              <a:rPr lang="en-US" altLang="zh-TW" sz="4000" b="1" dirty="0">
                <a:solidFill>
                  <a:srgbClr val="FFFF00"/>
                </a:solidFill>
                <a:latin typeface="華康鋼筆體 Std W2" pitchFamily="66" charset="-120"/>
                <a:ea typeface="華康鋼筆體 Std W2" pitchFamily="66" charset="-120"/>
              </a:rPr>
              <a:t>Schrodinger</a:t>
            </a:r>
            <a:r>
              <a:rPr lang="en-US" altLang="zh-TW" sz="4000" b="1" dirty="0">
                <a:solidFill>
                  <a:srgbClr val="FFFF00"/>
                </a:solidFill>
                <a:latin typeface="Monotype Corsiva" pitchFamily="66" charset="0"/>
                <a:ea typeface="華康鋼筆體 Std W2" pitchFamily="66" charset="-120"/>
              </a:rPr>
              <a:t>’</a:t>
            </a:r>
            <a:r>
              <a:rPr lang="en-US" altLang="zh-TW" sz="4000" b="1" dirty="0">
                <a:solidFill>
                  <a:srgbClr val="FFFF00"/>
                </a:solidFill>
                <a:latin typeface="華康鋼筆體 Std W2" pitchFamily="66" charset="-120"/>
                <a:ea typeface="華康鋼筆體 Std W2" pitchFamily="66" charset="-120"/>
              </a:rPr>
              <a:t>s </a:t>
            </a:r>
            <a:r>
              <a:rPr lang="en-US" altLang="zh-TW" sz="4000" b="1" dirty="0" smtClean="0">
                <a:solidFill>
                  <a:srgbClr val="FFFF00"/>
                </a:solidFill>
                <a:latin typeface="華康鋼筆體 Std W2" pitchFamily="66" charset="-120"/>
                <a:ea typeface="華康鋼筆體 Std W2" pitchFamily="66" charset="-120"/>
              </a:rPr>
              <a:t> Equation</a:t>
            </a:r>
            <a:endParaRPr lang="en-US" altLang="zh-TW" sz="4000" b="1" dirty="0">
              <a:solidFill>
                <a:srgbClr val="FFFF00"/>
              </a:solidFill>
              <a:latin typeface="華康鋼筆體 Std W2" pitchFamily="66" charset="-120"/>
              <a:ea typeface="華康鋼筆體 Std W2" pitchFamily="66" charset="-120"/>
            </a:endParaRPr>
          </a:p>
        </p:txBody>
      </p:sp>
      <p:sp>
        <p:nvSpPr>
          <p:cNvPr id="728067" name="Rectangle 3"/>
          <p:cNvSpPr>
            <a:spLocks noGrp="1" noChangeArrowheads="1"/>
          </p:cNvSpPr>
          <p:nvPr>
            <p:ph type="body" idx="1"/>
          </p:nvPr>
        </p:nvSpPr>
        <p:spPr>
          <a:xfrm>
            <a:off x="685800" y="1981200"/>
            <a:ext cx="8062913" cy="3733800"/>
          </a:xfrm>
        </p:spPr>
        <p:txBody>
          <a:bodyPr/>
          <a:lstStyle/>
          <a:p>
            <a:r>
              <a:rPr lang="zh-TW" altLang="en-US" dirty="0"/>
              <a:t> </a:t>
            </a:r>
            <a:r>
              <a:rPr lang="en-US" altLang="zh-TW" dirty="0">
                <a:solidFill>
                  <a:srgbClr val="FFFF00"/>
                </a:solidFill>
                <a:latin typeface="華康鋼筆體 Std W2" pitchFamily="66" charset="-120"/>
                <a:ea typeface="華康鋼筆體 Std W2" pitchFamily="66" charset="-120"/>
              </a:rPr>
              <a:t>Matter waves and the wave function</a:t>
            </a:r>
          </a:p>
          <a:p>
            <a:endParaRPr lang="en-US" altLang="zh-TW" dirty="0">
              <a:solidFill>
                <a:srgbClr val="FFFF00"/>
              </a:solidFill>
              <a:latin typeface="華康鋼筆體 Std W2" pitchFamily="66" charset="-120"/>
              <a:ea typeface="華康鋼筆體 Std W2" pitchFamily="66" charset="-120"/>
            </a:endParaRPr>
          </a:p>
          <a:p>
            <a:endParaRPr lang="en-US" altLang="zh-TW" dirty="0">
              <a:solidFill>
                <a:srgbClr val="FFFF00"/>
              </a:solidFill>
              <a:latin typeface="華康鋼筆體 Std W2" pitchFamily="66" charset="-120"/>
              <a:ea typeface="華康鋼筆體 Std W2" pitchFamily="66" charset="-120"/>
            </a:endParaRPr>
          </a:p>
          <a:p>
            <a:r>
              <a:rPr lang="en-US" altLang="zh-TW" dirty="0">
                <a:solidFill>
                  <a:srgbClr val="FFFF00"/>
                </a:solidFill>
                <a:latin typeface="華康鋼筆體 Std W2" pitchFamily="66" charset="-120"/>
                <a:ea typeface="華康鋼筆體 Std W2" pitchFamily="66" charset="-120"/>
              </a:rPr>
              <a:t>The probability (per unit time) is </a:t>
            </a:r>
            <a:r>
              <a:rPr lang="en-US" altLang="zh-TW" dirty="0">
                <a:solidFill>
                  <a:srgbClr val="FFFF00"/>
                </a:solidFill>
                <a:latin typeface="華康鋼筆體 Std W2" pitchFamily="66" charset="-120"/>
                <a:ea typeface="華康鋼筆體 Std W2" pitchFamily="66" charset="-120"/>
                <a:sym typeface="Symbol" pitchFamily="18" charset="2"/>
              </a:rPr>
              <a:t></a:t>
            </a:r>
            <a:r>
              <a:rPr lang="en-US" altLang="zh-TW" sz="3600" b="1" dirty="0">
                <a:solidFill>
                  <a:srgbClr val="FFFF00"/>
                </a:solidFill>
                <a:latin typeface="華康鋼筆體 Std W2" pitchFamily="66" charset="-120"/>
                <a:ea typeface="華康鋼筆體 Std W2" pitchFamily="66" charset="-120"/>
                <a:sym typeface="Symbol" pitchFamily="18" charset="2"/>
              </a:rPr>
              <a:t> </a:t>
            </a:r>
            <a:endParaRPr lang="en-US" altLang="zh-TW" sz="3600" b="1" dirty="0">
              <a:solidFill>
                <a:srgbClr val="FFFF00"/>
              </a:solidFill>
              <a:latin typeface="華康鋼筆體 Std W2" pitchFamily="66" charset="-120"/>
              <a:ea typeface="華康鋼筆體 Std W2" pitchFamily="66" charset="-120"/>
            </a:endParaRPr>
          </a:p>
        </p:txBody>
      </p:sp>
      <p:graphicFrame>
        <p:nvGraphicFramePr>
          <p:cNvPr id="728068" name="Object 4"/>
          <p:cNvGraphicFramePr>
            <a:graphicFrameLocks noChangeAspect="1"/>
          </p:cNvGraphicFramePr>
          <p:nvPr/>
        </p:nvGraphicFramePr>
        <p:xfrm>
          <a:off x="1331913" y="2780928"/>
          <a:ext cx="5888037" cy="784225"/>
        </p:xfrm>
        <a:graphic>
          <a:graphicData uri="http://schemas.openxmlformats.org/presentationml/2006/ole">
            <p:oleObj spid="_x0000_s728068" name="Equation" r:id="rId4" imgW="1726920" imgH="228600" progId="Equation.3">
              <p:embed/>
            </p:oleObj>
          </a:graphicData>
        </a:graphic>
      </p:graphicFrame>
      <p:graphicFrame>
        <p:nvGraphicFramePr>
          <p:cNvPr id="728069" name="Object 5"/>
          <p:cNvGraphicFramePr>
            <a:graphicFrameLocks noChangeAspect="1"/>
          </p:cNvGraphicFramePr>
          <p:nvPr/>
        </p:nvGraphicFramePr>
        <p:xfrm>
          <a:off x="1331913" y="4725144"/>
          <a:ext cx="2770187" cy="957262"/>
        </p:xfrm>
        <a:graphic>
          <a:graphicData uri="http://schemas.openxmlformats.org/presentationml/2006/ole">
            <p:oleObj spid="_x0000_s728069" name="Equation" r:id="rId5" imgW="812520" imgH="279360" progId="Equation.3">
              <p:embed/>
            </p:oleObj>
          </a:graphicData>
        </a:graphic>
      </p:graphicFrame>
      <p:sp>
        <p:nvSpPr>
          <p:cNvPr id="728070" name="AutoShape 6"/>
          <p:cNvSpPr>
            <a:spLocks/>
          </p:cNvSpPr>
          <p:nvPr/>
        </p:nvSpPr>
        <p:spPr bwMode="auto">
          <a:xfrm>
            <a:off x="4787900" y="5373216"/>
            <a:ext cx="4032572" cy="1079500"/>
          </a:xfrm>
          <a:prstGeom prst="borderCallout1">
            <a:avLst>
              <a:gd name="adj1" fmla="val -7060"/>
              <a:gd name="adj2" fmla="val 96694"/>
              <a:gd name="adj3" fmla="val -7060"/>
              <a:gd name="adj4" fmla="val -22690"/>
            </a:avLst>
          </a:prstGeom>
          <a:noFill/>
          <a:ln w="25400" cap="sq">
            <a:solidFill>
              <a:schemeClr val="tx1"/>
            </a:solidFill>
            <a:miter lim="800000"/>
            <a:headEnd type="none" w="sm" len="sm"/>
            <a:tailEnd type="none" w="sm" len="sm"/>
          </a:ln>
          <a:effectLst/>
        </p:spPr>
        <p:txBody>
          <a:bodyPr/>
          <a:lstStyle/>
          <a:p>
            <a:pPr algn="ctr"/>
            <a:r>
              <a:rPr lang="en-US" altLang="zh-TW" sz="3200" dirty="0">
                <a:latin typeface="華康鋼筆體 Std W2" pitchFamily="66" charset="-120"/>
                <a:ea typeface="華康鋼筆體 Std W2" pitchFamily="66" charset="-120"/>
              </a:rPr>
              <a:t>Complex conjugate</a:t>
            </a:r>
          </a:p>
          <a:p>
            <a:pPr algn="ctr"/>
            <a:r>
              <a:rPr lang="zh-TW" altLang="en-US" sz="3200" dirty="0">
                <a:latin typeface="華康鋼筆體 Std W2" pitchFamily="66" charset="-120"/>
                <a:ea typeface="華康鋼筆體 Std W2" pitchFamily="66" charset="-120"/>
              </a:rPr>
              <a:t>共軛複數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8068"/>
                                        </p:tgtEl>
                                        <p:attrNameLst>
                                          <p:attrName>style.visibility</p:attrName>
                                        </p:attrNameLst>
                                      </p:cBhvr>
                                      <p:to>
                                        <p:strVal val="visible"/>
                                      </p:to>
                                    </p:set>
                                    <p:anim calcmode="lin" valueType="num">
                                      <p:cBhvr additive="base">
                                        <p:cTn id="7" dur="500" fill="hold"/>
                                        <p:tgtEl>
                                          <p:spTgt spid="728068"/>
                                        </p:tgtEl>
                                        <p:attrNameLst>
                                          <p:attrName>ppt_x</p:attrName>
                                        </p:attrNameLst>
                                      </p:cBhvr>
                                      <p:tavLst>
                                        <p:tav tm="0">
                                          <p:val>
                                            <p:strVal val="0-#ppt_w/2"/>
                                          </p:val>
                                        </p:tav>
                                        <p:tav tm="100000">
                                          <p:val>
                                            <p:strVal val="#ppt_x"/>
                                          </p:val>
                                        </p:tav>
                                      </p:tavLst>
                                    </p:anim>
                                    <p:anim calcmode="lin" valueType="num">
                                      <p:cBhvr additive="base">
                                        <p:cTn id="8" dur="500" fill="hold"/>
                                        <p:tgtEl>
                                          <p:spTgt spid="728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28069"/>
                                        </p:tgtEl>
                                        <p:attrNameLst>
                                          <p:attrName>style.visibility</p:attrName>
                                        </p:attrNameLst>
                                      </p:cBhvr>
                                      <p:to>
                                        <p:strVal val="visible"/>
                                      </p:to>
                                    </p:set>
                                    <p:anim calcmode="lin" valueType="num">
                                      <p:cBhvr additive="base">
                                        <p:cTn id="13" dur="500" fill="hold"/>
                                        <p:tgtEl>
                                          <p:spTgt spid="728069"/>
                                        </p:tgtEl>
                                        <p:attrNameLst>
                                          <p:attrName>ppt_x</p:attrName>
                                        </p:attrNameLst>
                                      </p:cBhvr>
                                      <p:tavLst>
                                        <p:tav tm="0">
                                          <p:val>
                                            <p:strVal val="0-#ppt_w/2"/>
                                          </p:val>
                                        </p:tav>
                                        <p:tav tm="100000">
                                          <p:val>
                                            <p:strVal val="#ppt_x"/>
                                          </p:val>
                                        </p:tav>
                                      </p:tavLst>
                                    </p:anim>
                                    <p:anim calcmode="lin" valueType="num">
                                      <p:cBhvr additive="base">
                                        <p:cTn id="14" dur="500" fill="hold"/>
                                        <p:tgtEl>
                                          <p:spTgt spid="728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457200" y="457200"/>
            <a:ext cx="8075613" cy="1316038"/>
          </a:xfrm>
        </p:spPr>
        <p:txBody>
          <a:bodyPr/>
          <a:lstStyle/>
          <a:p>
            <a:r>
              <a:rPr lang="en-US" altLang="zh-TW" sz="4000" b="1" dirty="0">
                <a:solidFill>
                  <a:srgbClr val="FFFF00"/>
                </a:solidFill>
                <a:latin typeface="華康鋼筆體 Std W2" pitchFamily="66" charset="-120"/>
                <a:ea typeface="華康鋼筆體 Std W2" pitchFamily="66" charset="-120"/>
              </a:rPr>
              <a:t>The Schrodinger Equation from  A Simple Wave Function</a:t>
            </a:r>
          </a:p>
        </p:txBody>
      </p:sp>
      <p:graphicFrame>
        <p:nvGraphicFramePr>
          <p:cNvPr id="729091" name="Object 3"/>
          <p:cNvGraphicFramePr>
            <a:graphicFrameLocks noChangeAspect="1"/>
          </p:cNvGraphicFramePr>
          <p:nvPr/>
        </p:nvGraphicFramePr>
        <p:xfrm>
          <a:off x="900113" y="2420938"/>
          <a:ext cx="6624637" cy="3627437"/>
        </p:xfrm>
        <a:graphic>
          <a:graphicData uri="http://schemas.openxmlformats.org/presentationml/2006/ole">
            <p:oleObj spid="_x0000_s729091" name="Equation" r:id="rId4" imgW="1726920" imgH="939600" progId="Equation.3">
              <p:embed/>
            </p:oleObj>
          </a:graphicData>
        </a:graphic>
      </p:graphicFrame>
      <p:sp>
        <p:nvSpPr>
          <p:cNvPr id="4" name="矩形 3"/>
          <p:cNvSpPr/>
          <p:nvPr/>
        </p:nvSpPr>
        <p:spPr>
          <a:xfrm>
            <a:off x="6732240" y="3501008"/>
            <a:ext cx="1008112" cy="461665"/>
          </a:xfrm>
          <a:prstGeom prst="rect">
            <a:avLst/>
          </a:prstGeom>
        </p:spPr>
        <p:txBody>
          <a:bodyPr wrap="square">
            <a:spAutoFit/>
          </a:bodyPr>
          <a:lstStyle/>
          <a:p>
            <a:r>
              <a:rPr lang="en-US" altLang="zh-TW" sz="2400" b="1" dirty="0" smtClean="0">
                <a:solidFill>
                  <a:srgbClr val="000099"/>
                </a:solidFill>
                <a:latin typeface="華康鋼筆體 Std W2" pitchFamily="66" charset="-120"/>
                <a:ea typeface="華康鋼筆體 Std W2" pitchFamily="66" charset="-120"/>
              </a:rPr>
              <a:t>(1D)</a:t>
            </a:r>
            <a:endParaRPr lang="zh-TW" altLang="en-US" sz="2400" b="1" dirty="0">
              <a:solidFill>
                <a:srgbClr val="000099"/>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9091"/>
                                        </p:tgtEl>
                                        <p:attrNameLst>
                                          <p:attrName>style.visibility</p:attrName>
                                        </p:attrNameLst>
                                      </p:cBhvr>
                                      <p:to>
                                        <p:strVal val="visible"/>
                                      </p:to>
                                    </p:set>
                                    <p:anim calcmode="lin" valueType="num">
                                      <p:cBhvr additive="base">
                                        <p:cTn id="7" dur="500" fill="hold"/>
                                        <p:tgtEl>
                                          <p:spTgt spid="729091"/>
                                        </p:tgtEl>
                                        <p:attrNameLst>
                                          <p:attrName>ppt_x</p:attrName>
                                        </p:attrNameLst>
                                      </p:cBhvr>
                                      <p:tavLst>
                                        <p:tav tm="0">
                                          <p:val>
                                            <p:strVal val="0-#ppt_w/2"/>
                                          </p:val>
                                        </p:tav>
                                        <p:tav tm="100000">
                                          <p:val>
                                            <p:strVal val="#ppt_x"/>
                                          </p:val>
                                        </p:tav>
                                      </p:tavLst>
                                    </p:anim>
                                    <p:anim calcmode="lin" valueType="num">
                                      <p:cBhvr additive="base">
                                        <p:cTn id="8" dur="500" fill="hold"/>
                                        <p:tgtEl>
                                          <p:spTgt spid="7290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0114" name="Object 2"/>
          <p:cNvGraphicFramePr>
            <a:graphicFrameLocks noChangeAspect="1"/>
          </p:cNvGraphicFramePr>
          <p:nvPr/>
        </p:nvGraphicFramePr>
        <p:xfrm>
          <a:off x="1476375" y="1773238"/>
          <a:ext cx="6048375" cy="4699000"/>
        </p:xfrm>
        <a:graphic>
          <a:graphicData uri="http://schemas.openxmlformats.org/presentationml/2006/ole">
            <p:oleObj spid="_x0000_s730114" name="Equation" r:id="rId4" imgW="2006280" imgH="1549080" progId="Equation.3">
              <p:embed/>
            </p:oleObj>
          </a:graphicData>
        </a:graphic>
      </p:graphicFrame>
      <p:sp>
        <p:nvSpPr>
          <p:cNvPr id="730115" name="Rectangle 3"/>
          <p:cNvSpPr>
            <a:spLocks noGrp="1" noChangeArrowheads="1"/>
          </p:cNvSpPr>
          <p:nvPr>
            <p:ph type="title" idx="4294967295"/>
          </p:nvPr>
        </p:nvSpPr>
        <p:spPr/>
        <p:txBody>
          <a:bodyPr/>
          <a:lstStyle/>
          <a:p>
            <a:r>
              <a:rPr lang="en-US" altLang="zh-TW" b="1">
                <a:solidFill>
                  <a:schemeClr val="tx1"/>
                </a:solidFill>
                <a:latin typeface="華康鋼筆體 Std W2" pitchFamily="66" charset="-120"/>
                <a:ea typeface="華康鋼筆體 Std W2" pitchFamily="66" charset="-120"/>
              </a:rPr>
              <a:t>1D Time-independent 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0114"/>
                                        </p:tgtEl>
                                        <p:attrNameLst>
                                          <p:attrName>style.visibility</p:attrName>
                                        </p:attrNameLst>
                                      </p:cBhvr>
                                      <p:to>
                                        <p:strVal val="visible"/>
                                      </p:to>
                                    </p:set>
                                    <p:anim calcmode="lin" valueType="num">
                                      <p:cBhvr additive="base">
                                        <p:cTn id="7" dur="500" fill="hold"/>
                                        <p:tgtEl>
                                          <p:spTgt spid="730114"/>
                                        </p:tgtEl>
                                        <p:attrNameLst>
                                          <p:attrName>ppt_x</p:attrName>
                                        </p:attrNameLst>
                                      </p:cBhvr>
                                      <p:tavLst>
                                        <p:tav tm="0">
                                          <p:val>
                                            <p:strVal val="0-#ppt_w/2"/>
                                          </p:val>
                                        </p:tav>
                                        <p:tav tm="100000">
                                          <p:val>
                                            <p:strVal val="#ppt_x"/>
                                          </p:val>
                                        </p:tav>
                                      </p:tavLst>
                                    </p:anim>
                                    <p:anim calcmode="lin" valueType="num">
                                      <p:cBhvr additive="base">
                                        <p:cTn id="8" dur="500" fill="hold"/>
                                        <p:tgtEl>
                                          <p:spTgt spid="7301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3906" name="Object 2"/>
          <p:cNvGraphicFramePr>
            <a:graphicFrameLocks noChangeAspect="1"/>
          </p:cNvGraphicFramePr>
          <p:nvPr/>
        </p:nvGraphicFramePr>
        <p:xfrm>
          <a:off x="1563688" y="1557338"/>
          <a:ext cx="5367337" cy="4803775"/>
        </p:xfrm>
        <a:graphic>
          <a:graphicData uri="http://schemas.openxmlformats.org/presentationml/2006/ole">
            <p:oleObj spid="_x0000_s763906" name="Equation" r:id="rId4" imgW="1942920" imgH="1726920" progId="Equation.DSMT4">
              <p:embed/>
            </p:oleObj>
          </a:graphicData>
        </a:graphic>
      </p:graphicFrame>
      <p:sp>
        <p:nvSpPr>
          <p:cNvPr id="763907" name="Rectangle 3"/>
          <p:cNvSpPr>
            <a:spLocks noGrp="1" noChangeArrowheads="1"/>
          </p:cNvSpPr>
          <p:nvPr>
            <p:ph type="title" idx="4294967295"/>
          </p:nvPr>
        </p:nvSpPr>
        <p:spPr/>
        <p:txBody>
          <a:bodyPr/>
          <a:lstStyle/>
          <a:p>
            <a:r>
              <a:rPr lang="en-US" altLang="zh-TW" b="1">
                <a:solidFill>
                  <a:schemeClr val="tx1"/>
                </a:solidFill>
                <a:latin typeface="華康鋼筆體 Std W2" pitchFamily="66" charset="-120"/>
                <a:ea typeface="華康鋼筆體 Std W2" pitchFamily="66" charset="-120"/>
              </a:rPr>
              <a:t>3D Time-dependent 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3906"/>
                                        </p:tgtEl>
                                        <p:attrNameLst>
                                          <p:attrName>style.visibility</p:attrName>
                                        </p:attrNameLst>
                                      </p:cBhvr>
                                      <p:to>
                                        <p:strVal val="visible"/>
                                      </p:to>
                                    </p:set>
                                    <p:anim calcmode="lin" valueType="num">
                                      <p:cBhvr additive="base">
                                        <p:cTn id="7" dur="500" fill="hold"/>
                                        <p:tgtEl>
                                          <p:spTgt spid="763906"/>
                                        </p:tgtEl>
                                        <p:attrNameLst>
                                          <p:attrName>ppt_x</p:attrName>
                                        </p:attrNameLst>
                                      </p:cBhvr>
                                      <p:tavLst>
                                        <p:tav tm="0">
                                          <p:val>
                                            <p:strVal val="0-#ppt_w/2"/>
                                          </p:val>
                                        </p:tav>
                                        <p:tav tm="100000">
                                          <p:val>
                                            <p:strVal val="#ppt_x"/>
                                          </p:val>
                                        </p:tav>
                                      </p:tavLst>
                                    </p:anim>
                                    <p:anim calcmode="lin" valueType="num">
                                      <p:cBhvr additive="base">
                                        <p:cTn id="8" dur="500" fill="hold"/>
                                        <p:tgtEl>
                                          <p:spTgt spid="7639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539750" y="333375"/>
            <a:ext cx="7943850" cy="1409700"/>
          </a:xfrm>
          <a:noFill/>
          <a:ln/>
        </p:spPr>
        <p:txBody>
          <a:bodyPr anchor="b"/>
          <a:lstStyle/>
          <a:p>
            <a:pPr marL="666750" indent="-666750"/>
            <a:r>
              <a:rPr lang="en-US" altLang="zh-TW" sz="5400" b="1" dirty="0" smtClean="0">
                <a:solidFill>
                  <a:schemeClr val="tx1"/>
                </a:solidFill>
                <a:latin typeface="華康鋼筆體 Std W2" pitchFamily="66" charset="-120"/>
                <a:ea typeface="華康鋼筆體 Std W2" pitchFamily="66" charset="-120"/>
              </a:rPr>
              <a:t>12-6</a:t>
            </a:r>
            <a:r>
              <a:rPr lang="zh-TW" altLang="en-US" sz="4800" b="1" dirty="0" smtClean="0">
                <a:solidFill>
                  <a:srgbClr val="FFFF00"/>
                </a:solidFill>
                <a:latin typeface="華康鋼筆體 Std W2" pitchFamily="66" charset="-120"/>
                <a:ea typeface="華康鋼筆體 Std W2" pitchFamily="66" charset="-120"/>
              </a:rPr>
              <a:t> </a:t>
            </a:r>
            <a:r>
              <a:rPr lang="en-US" altLang="zh-TW" sz="4800" b="1" dirty="0">
                <a:solidFill>
                  <a:schemeClr val="tx1"/>
                </a:solidFill>
                <a:latin typeface="華康鋼筆體 Std W2" pitchFamily="66" charset="-120"/>
                <a:ea typeface="華康鋼筆體 Std W2" pitchFamily="66" charset="-120"/>
              </a:rPr>
              <a:t>Waves on Strings and Matter Waves</a:t>
            </a:r>
          </a:p>
        </p:txBody>
      </p:sp>
      <p:pic>
        <p:nvPicPr>
          <p:cNvPr id="731140" name="Picture 4"/>
          <p:cNvPicPr>
            <a:picLocks noChangeAspect="1" noChangeArrowheads="1"/>
          </p:cNvPicPr>
          <p:nvPr/>
        </p:nvPicPr>
        <p:blipFill>
          <a:blip r:embed="rId3" cstate="print"/>
          <a:srcRect/>
          <a:stretch>
            <a:fillRect/>
          </a:stretch>
        </p:blipFill>
        <p:spPr bwMode="auto">
          <a:xfrm>
            <a:off x="827088" y="1916113"/>
            <a:ext cx="7086600" cy="1654175"/>
          </a:xfrm>
          <a:prstGeom prst="rect">
            <a:avLst/>
          </a:prstGeom>
          <a:noFill/>
          <a:ln w="9525">
            <a:noFill/>
            <a:miter lim="800000"/>
            <a:headEnd/>
            <a:tailEnd/>
          </a:ln>
          <a:effectLst/>
        </p:spPr>
      </p:pic>
      <p:pic>
        <p:nvPicPr>
          <p:cNvPr id="731141" name="Picture 5"/>
          <p:cNvPicPr>
            <a:picLocks noChangeAspect="1" noChangeArrowheads="1"/>
          </p:cNvPicPr>
          <p:nvPr/>
        </p:nvPicPr>
        <p:blipFill>
          <a:blip r:embed="rId4" cstate="print"/>
          <a:srcRect/>
          <a:stretch>
            <a:fillRect/>
          </a:stretch>
        </p:blipFill>
        <p:spPr bwMode="auto">
          <a:xfrm>
            <a:off x="2268538" y="3644900"/>
            <a:ext cx="4495800" cy="298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Rectangle 3"/>
          <p:cNvSpPr>
            <a:spLocks noGrp="1" noChangeArrowheads="1"/>
          </p:cNvSpPr>
          <p:nvPr>
            <p:ph type="body" idx="1"/>
          </p:nvPr>
        </p:nvSpPr>
        <p:spPr>
          <a:xfrm>
            <a:off x="971550" y="3789363"/>
            <a:ext cx="7416800" cy="2160587"/>
          </a:xfrm>
          <a:noFill/>
          <a:ln w="57150" cmpd="thickThin">
            <a:solidFill>
              <a:srgbClr val="FFFFCC"/>
            </a:solidFill>
          </a:ln>
        </p:spPr>
        <p:txBody>
          <a:bodyPr/>
          <a:lstStyle/>
          <a:p>
            <a:pPr marL="0" indent="0">
              <a:buFontTx/>
              <a:buNone/>
            </a:pPr>
            <a:r>
              <a:rPr lang="en-US" altLang="zh-TW" sz="3600" b="1">
                <a:solidFill>
                  <a:srgbClr val="FFFF00"/>
                </a:solidFill>
                <a:latin typeface="華康鋼筆體 Std W2" pitchFamily="66" charset="-120"/>
                <a:ea typeface="華康鋼筆體 Std W2" pitchFamily="66" charset="-120"/>
              </a:rPr>
              <a:t>Confinement of a Wave leads to Quantization – discrete states and discrete energies</a:t>
            </a:r>
            <a:r>
              <a:rPr lang="en-US" altLang="zh-TW" b="1">
                <a:solidFill>
                  <a:srgbClr val="FFFF00"/>
                </a:solidFill>
                <a:ea typeface=""/>
                <a:cs typeface=""/>
              </a:rPr>
              <a:t> </a:t>
            </a:r>
          </a:p>
        </p:txBody>
      </p:sp>
      <p:sp>
        <p:nvSpPr>
          <p:cNvPr id="732165" name="Rectangle 5"/>
          <p:cNvSpPr>
            <a:spLocks noGrp="1" noChangeArrowheads="1"/>
          </p:cNvSpPr>
          <p:nvPr>
            <p:ph type="title"/>
          </p:nvPr>
        </p:nvSpPr>
        <p:spPr>
          <a:xfrm>
            <a:off x="971550" y="457200"/>
            <a:ext cx="7561263" cy="1316038"/>
          </a:xfrm>
          <a:noFill/>
          <a:ln/>
        </p:spPr>
        <p:txBody>
          <a:bodyPr/>
          <a:lstStyle/>
          <a:p>
            <a:r>
              <a:rPr lang="zh-TW" altLang="en-US" sz="4800" b="1">
                <a:solidFill>
                  <a:srgbClr val="FFFF00"/>
                </a:solidFill>
                <a:latin typeface="華康鋼筆體 Std W2" pitchFamily="66" charset="-120"/>
                <a:ea typeface="華康鋼筆體 Std W2" pitchFamily="66" charset="-120"/>
              </a:rPr>
              <a:t>駐波與量子化 </a:t>
            </a:r>
            <a:r>
              <a:rPr lang="en-US" altLang="zh-TW" sz="4800" b="1">
                <a:solidFill>
                  <a:srgbClr val="FFFF00"/>
                </a:solidFill>
                <a:latin typeface="華康鋼筆體 Std W2" pitchFamily="66" charset="-120"/>
                <a:ea typeface="華康鋼筆體 Std W2" pitchFamily="66" charset="-120"/>
              </a:rPr>
              <a:t>Quantization</a:t>
            </a:r>
          </a:p>
        </p:txBody>
      </p:sp>
      <p:graphicFrame>
        <p:nvGraphicFramePr>
          <p:cNvPr id="732166" name="Object 6"/>
          <p:cNvGraphicFramePr>
            <a:graphicFrameLocks noChangeAspect="1"/>
          </p:cNvGraphicFramePr>
          <p:nvPr/>
        </p:nvGraphicFramePr>
        <p:xfrm>
          <a:off x="2771775" y="2205038"/>
          <a:ext cx="5545138" cy="1008062"/>
        </p:xfrm>
        <a:graphic>
          <a:graphicData uri="http://schemas.openxmlformats.org/presentationml/2006/ole">
            <p:oleObj spid="_x0000_s732166" name="方程式" r:id="rId3" imgW="2108160" imgH="393480" progId="Equation.3">
              <p:embed/>
            </p:oleObj>
          </a:graphicData>
        </a:graphic>
      </p:graphicFrame>
      <p:sp>
        <p:nvSpPr>
          <p:cNvPr id="732170" name="Rectangle 10"/>
          <p:cNvSpPr>
            <a:spLocks noChangeArrowheads="1"/>
          </p:cNvSpPr>
          <p:nvPr/>
        </p:nvSpPr>
        <p:spPr bwMode="auto">
          <a:xfrm>
            <a:off x="971550" y="2349500"/>
            <a:ext cx="1581150" cy="641350"/>
          </a:xfrm>
          <a:prstGeom prst="rect">
            <a:avLst/>
          </a:prstGeom>
          <a:noFill/>
          <a:ln w="12700" cap="sq">
            <a:noFill/>
            <a:miter lim="800000"/>
            <a:headEnd type="none" w="sm" len="sm"/>
            <a:tailEnd type="none" w="sm" len="sm"/>
          </a:ln>
          <a:effectLst/>
        </p:spPr>
        <p:txBody>
          <a:bodyPr wrap="none">
            <a:spAutoFit/>
          </a:bodyPr>
          <a:lstStyle/>
          <a:p>
            <a:r>
              <a:rPr lang="zh-TW" altLang="en-US" sz="3600" b="1">
                <a:solidFill>
                  <a:srgbClr val="FFFF00"/>
                </a:solidFill>
                <a:latin typeface="華康鋼筆體 Std W2" pitchFamily="66" charset="-120"/>
                <a:ea typeface="華康鋼筆體 Std W2" pitchFamily="66" charset="-120"/>
              </a:rPr>
              <a:t>駐波</a:t>
            </a:r>
            <a:r>
              <a:rPr lang="zh-TW" altLang="en-US" sz="3600" b="1">
                <a:solidFill>
                  <a:srgbClr val="FFFF00"/>
                </a:solidFill>
                <a:latin typeface="華康鋼筆體 Std W2" pitchFamily="66" charset="-12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1620" name="Object 4"/>
          <p:cNvGraphicFramePr>
            <a:graphicFrameLocks noChangeAspect="1"/>
          </p:cNvGraphicFramePr>
          <p:nvPr/>
        </p:nvGraphicFramePr>
        <p:xfrm>
          <a:off x="1763713" y="2997200"/>
          <a:ext cx="5473700" cy="2894013"/>
        </p:xfrm>
        <a:graphic>
          <a:graphicData uri="http://schemas.openxmlformats.org/presentationml/2006/ole">
            <p:oleObj spid="_x0000_s751620" name="方程式" r:id="rId4" imgW="1942920" imgH="1028520" progId="Equation.3">
              <p:embed/>
            </p:oleObj>
          </a:graphicData>
        </a:graphic>
      </p:graphicFrame>
      <p:sp>
        <p:nvSpPr>
          <p:cNvPr id="751622" name="Rectangle 6"/>
          <p:cNvSpPr>
            <a:spLocks noGrp="1" noChangeArrowheads="1"/>
          </p:cNvSpPr>
          <p:nvPr>
            <p:ph type="title"/>
          </p:nvPr>
        </p:nvSpPr>
        <p:spPr>
          <a:xfrm>
            <a:off x="457200" y="457200"/>
            <a:ext cx="8075613" cy="1316038"/>
          </a:xfrm>
          <a:noFill/>
          <a:ln/>
        </p:spPr>
        <p:txBody>
          <a:bodyPr/>
          <a:lstStyle/>
          <a:p>
            <a:r>
              <a:rPr lang="en-US" altLang="zh-TW" sz="4800" b="1" dirty="0" smtClean="0">
                <a:solidFill>
                  <a:schemeClr val="tx1"/>
                </a:solidFill>
                <a:latin typeface="華康鋼筆體 Std W2" pitchFamily="66" charset="-120"/>
                <a:ea typeface="華康鋼筆體 Std W2" pitchFamily="66" charset="-120"/>
              </a:rPr>
              <a:t>12-7</a:t>
            </a:r>
            <a:r>
              <a:rPr lang="zh-TW" altLang="en-US" sz="4800" b="1" dirty="0" smtClean="0">
                <a:solidFill>
                  <a:srgbClr val="FFFF00"/>
                </a:solidFill>
                <a:latin typeface="華康鋼筆體 Std W2" pitchFamily="66" charset="-120"/>
                <a:ea typeface="華康鋼筆體 Std W2" pitchFamily="66" charset="-120"/>
              </a:rPr>
              <a:t> </a:t>
            </a:r>
            <a:r>
              <a:rPr lang="en-US" altLang="zh-TW" sz="4800" b="1" dirty="0">
                <a:solidFill>
                  <a:srgbClr val="FFFF00"/>
                </a:solidFill>
                <a:latin typeface="華康鋼筆體 Std W2" pitchFamily="66" charset="-120"/>
                <a:ea typeface="華康鋼筆體 Std W2" pitchFamily="66" charset="-120"/>
              </a:rPr>
              <a:t>Trapping an Electron</a:t>
            </a:r>
          </a:p>
        </p:txBody>
      </p:sp>
      <p:sp>
        <p:nvSpPr>
          <p:cNvPr id="751623" name="Rectangle 7"/>
          <p:cNvSpPr>
            <a:spLocks noChangeArrowheads="1"/>
          </p:cNvSpPr>
          <p:nvPr/>
        </p:nvSpPr>
        <p:spPr bwMode="auto">
          <a:xfrm>
            <a:off x="1331913" y="2060575"/>
            <a:ext cx="5183187" cy="641350"/>
          </a:xfrm>
          <a:prstGeom prst="rect">
            <a:avLst/>
          </a:prstGeom>
          <a:noFill/>
          <a:ln w="12700" cap="sq">
            <a:noFill/>
            <a:miter lim="800000"/>
            <a:headEnd type="none" w="sm" len="sm"/>
            <a:tailEnd type="none" w="sm" len="sm"/>
          </a:ln>
          <a:effectLst/>
        </p:spPr>
        <p:txBody>
          <a:bodyPr>
            <a:spAutoFit/>
          </a:bodyPr>
          <a:lstStyle/>
          <a:p>
            <a:r>
              <a:rPr lang="en-US" altLang="zh-TW" sz="3600" b="1">
                <a:solidFill>
                  <a:srgbClr val="FFFF00"/>
                </a:solidFill>
                <a:latin typeface="華康鋼筆體 Std W2" pitchFamily="66" charset="-120"/>
                <a:ea typeface="華康鋼筆體 Std W2" pitchFamily="66" charset="-120"/>
              </a:rPr>
              <a:t>For a string</a:t>
            </a:r>
            <a:r>
              <a:rPr lang="zh-TW" altLang="en-US" sz="3600" b="1">
                <a:solidFill>
                  <a:srgbClr val="FFFF00"/>
                </a:solidFill>
                <a:latin typeface="華康鋼筆體 Std W2" pitchFamily="66"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1620"/>
                                        </p:tgtEl>
                                        <p:attrNameLst>
                                          <p:attrName>style.visibility</p:attrName>
                                        </p:attrNameLst>
                                      </p:cBhvr>
                                      <p:to>
                                        <p:strVal val="visible"/>
                                      </p:to>
                                    </p:set>
                                    <p:anim calcmode="lin" valueType="num">
                                      <p:cBhvr additive="base">
                                        <p:cTn id="7" dur="500" fill="hold"/>
                                        <p:tgtEl>
                                          <p:spTgt spid="751620"/>
                                        </p:tgtEl>
                                        <p:attrNameLst>
                                          <p:attrName>ppt_x</p:attrName>
                                        </p:attrNameLst>
                                      </p:cBhvr>
                                      <p:tavLst>
                                        <p:tav tm="0">
                                          <p:val>
                                            <p:strVal val="0-#ppt_w/2"/>
                                          </p:val>
                                        </p:tav>
                                        <p:tav tm="100000">
                                          <p:val>
                                            <p:strVal val="#ppt_x"/>
                                          </p:val>
                                        </p:tav>
                                      </p:tavLst>
                                    </p:anim>
                                    <p:anim calcmode="lin" valueType="num">
                                      <p:cBhvr additive="base">
                                        <p:cTn id="8" dur="500" fill="hold"/>
                                        <p:tgtEl>
                                          <p:spTgt spid="7516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3187" name="Object 3"/>
          <p:cNvGraphicFramePr>
            <a:graphicFrameLocks noChangeAspect="1"/>
          </p:cNvGraphicFramePr>
          <p:nvPr/>
        </p:nvGraphicFramePr>
        <p:xfrm>
          <a:off x="1763713" y="5084763"/>
          <a:ext cx="5505450" cy="1436687"/>
        </p:xfrm>
        <a:graphic>
          <a:graphicData uri="http://schemas.openxmlformats.org/presentationml/2006/ole">
            <p:oleObj spid="_x0000_s733187" name="Equation" r:id="rId4" imgW="1942920" imgH="507960" progId="Equation.3">
              <p:embed/>
            </p:oleObj>
          </a:graphicData>
        </a:graphic>
      </p:graphicFrame>
      <p:pic>
        <p:nvPicPr>
          <p:cNvPr id="733188" name="Picture 4"/>
          <p:cNvPicPr>
            <a:picLocks noChangeAspect="1" noChangeArrowheads="1"/>
          </p:cNvPicPr>
          <p:nvPr/>
        </p:nvPicPr>
        <p:blipFill>
          <a:blip r:embed="rId5" cstate="print"/>
          <a:srcRect/>
          <a:stretch>
            <a:fillRect/>
          </a:stretch>
        </p:blipFill>
        <p:spPr bwMode="auto">
          <a:xfrm>
            <a:off x="1476375" y="1916113"/>
            <a:ext cx="5618163" cy="1162050"/>
          </a:xfrm>
          <a:prstGeom prst="rect">
            <a:avLst/>
          </a:prstGeom>
          <a:noFill/>
          <a:ln w="9525">
            <a:noFill/>
            <a:miter lim="800000"/>
            <a:headEnd/>
            <a:tailEnd/>
          </a:ln>
          <a:effectLst/>
        </p:spPr>
      </p:pic>
      <p:pic>
        <p:nvPicPr>
          <p:cNvPr id="733189" name="Picture 5"/>
          <p:cNvPicPr>
            <a:picLocks noChangeAspect="1" noChangeArrowheads="1"/>
          </p:cNvPicPr>
          <p:nvPr/>
        </p:nvPicPr>
        <p:blipFill>
          <a:blip r:embed="rId6" cstate="print"/>
          <a:srcRect/>
          <a:stretch>
            <a:fillRect/>
          </a:stretch>
        </p:blipFill>
        <p:spPr bwMode="auto">
          <a:xfrm>
            <a:off x="2195513" y="3141663"/>
            <a:ext cx="4479925" cy="1862137"/>
          </a:xfrm>
          <a:prstGeom prst="rect">
            <a:avLst/>
          </a:prstGeom>
          <a:noFill/>
          <a:ln w="9525">
            <a:noFill/>
            <a:miter lim="800000"/>
            <a:headEnd/>
            <a:tailEnd/>
          </a:ln>
          <a:effectLst/>
        </p:spPr>
      </p:pic>
      <p:sp>
        <p:nvSpPr>
          <p:cNvPr id="733190" name="Rectangle 6"/>
          <p:cNvSpPr>
            <a:spLocks noGrp="1" noChangeArrowheads="1"/>
          </p:cNvSpPr>
          <p:nvPr>
            <p:ph type="title"/>
          </p:nvPr>
        </p:nvSpPr>
        <p:spPr>
          <a:xfrm>
            <a:off x="323850" y="333375"/>
            <a:ext cx="8388350" cy="1462088"/>
          </a:xfrm>
        </p:spPr>
        <p:txBody>
          <a:bodyPr/>
          <a:lstStyle/>
          <a:p>
            <a:r>
              <a:rPr lang="en-US" altLang="zh-TW" sz="3600" b="1" dirty="0">
                <a:solidFill>
                  <a:srgbClr val="FFFF00"/>
                </a:solidFill>
                <a:latin typeface="華康鋼筆體 Std W2" pitchFamily="66" charset="-120"/>
                <a:ea typeface="華康鋼筆體 Std W2" pitchFamily="66" charset="-120"/>
              </a:rPr>
              <a:t>Finding the Quantized Energies </a:t>
            </a:r>
            <a:r>
              <a:rPr lang="en-US" altLang="zh-TW" sz="3600" b="1" dirty="0">
                <a:latin typeface="華康鋼筆體 Std W2" pitchFamily="66" charset="-120"/>
                <a:ea typeface="華康鋼筆體 Std W2" pitchFamily="66" charset="-120"/>
              </a:rPr>
              <a:t>of an</a:t>
            </a:r>
            <a:r>
              <a:rPr lang="en-US" altLang="zh-TW" sz="3600" b="1" dirty="0">
                <a:solidFill>
                  <a:srgbClr val="FFFF00"/>
                </a:solidFill>
                <a:latin typeface="華康鋼筆體 Std W2" pitchFamily="66" charset="-120"/>
                <a:ea typeface="華康鋼筆體 Std W2" pitchFamily="66" charset="-120"/>
              </a:rPr>
              <a:t> infinitely deep potential energy well</a:t>
            </a:r>
            <a:endParaRPr lang="zh-TW" altLang="en-US" sz="3600" b="1" dirty="0">
              <a:solidFill>
                <a:srgbClr val="FFFF00"/>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3187"/>
                                        </p:tgtEl>
                                        <p:attrNameLst>
                                          <p:attrName>style.visibility</p:attrName>
                                        </p:attrNameLst>
                                      </p:cBhvr>
                                      <p:to>
                                        <p:strVal val="visible"/>
                                      </p:to>
                                    </p:set>
                                    <p:anim calcmode="lin" valueType="num">
                                      <p:cBhvr additive="base">
                                        <p:cTn id="7" dur="500" fill="hold"/>
                                        <p:tgtEl>
                                          <p:spTgt spid="733187"/>
                                        </p:tgtEl>
                                        <p:attrNameLst>
                                          <p:attrName>ppt_x</p:attrName>
                                        </p:attrNameLst>
                                      </p:cBhvr>
                                      <p:tavLst>
                                        <p:tav tm="0">
                                          <p:val>
                                            <p:strVal val="0-#ppt_w/2"/>
                                          </p:val>
                                        </p:tav>
                                        <p:tav tm="100000">
                                          <p:val>
                                            <p:strVal val="#ppt_x"/>
                                          </p:val>
                                        </p:tav>
                                      </p:tavLst>
                                    </p:anim>
                                    <p:anim calcmode="lin" valueType="num">
                                      <p:cBhvr additive="base">
                                        <p:cTn id="8" dur="500" fill="hold"/>
                                        <p:tgtEl>
                                          <p:spTgt spid="7331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211" name="Picture 3"/>
          <p:cNvPicPr>
            <a:picLocks noChangeAspect="1" noChangeArrowheads="1"/>
          </p:cNvPicPr>
          <p:nvPr/>
        </p:nvPicPr>
        <p:blipFill>
          <a:blip r:embed="rId3" cstate="print"/>
          <a:srcRect/>
          <a:stretch>
            <a:fillRect/>
          </a:stretch>
        </p:blipFill>
        <p:spPr bwMode="auto">
          <a:xfrm>
            <a:off x="1187450" y="1484313"/>
            <a:ext cx="3686175" cy="4953000"/>
          </a:xfrm>
          <a:prstGeom prst="rect">
            <a:avLst/>
          </a:prstGeom>
          <a:noFill/>
          <a:ln w="9525">
            <a:noFill/>
            <a:miter lim="800000"/>
            <a:headEnd/>
            <a:tailEnd/>
          </a:ln>
          <a:effectLst/>
        </p:spPr>
      </p:pic>
      <p:sp>
        <p:nvSpPr>
          <p:cNvPr id="734212" name="Rectangle 4"/>
          <p:cNvSpPr>
            <a:spLocks noChangeArrowheads="1"/>
          </p:cNvSpPr>
          <p:nvPr/>
        </p:nvSpPr>
        <p:spPr bwMode="auto">
          <a:xfrm>
            <a:off x="5003800" y="3213100"/>
            <a:ext cx="3733800" cy="3100388"/>
          </a:xfrm>
          <a:prstGeom prst="rect">
            <a:avLst/>
          </a:prstGeom>
          <a:noFill/>
          <a:ln w="9525">
            <a:noFill/>
            <a:miter lim="800000"/>
            <a:headEnd/>
            <a:tailEnd/>
          </a:ln>
        </p:spPr>
        <p:txBody>
          <a:bodyPr/>
          <a:lstStyle/>
          <a:p>
            <a:pPr marL="342900" indent="-342900">
              <a:lnSpc>
                <a:spcPct val="90000"/>
              </a:lnSpc>
              <a:spcBef>
                <a:spcPct val="20000"/>
              </a:spcBef>
              <a:buClr>
                <a:schemeClr val="folHlink"/>
              </a:buClr>
              <a:buSzPct val="75000"/>
              <a:buFont typeface="Monotype Sorts" pitchFamily="2" charset="2"/>
              <a:buChar char="n"/>
            </a:pPr>
            <a:r>
              <a:rPr lang="en-US" altLang="zh-TW" sz="36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The ground state and excited states</a:t>
            </a:r>
          </a:p>
          <a:p>
            <a:pPr marL="342900" indent="-342900">
              <a:lnSpc>
                <a:spcPct val="90000"/>
              </a:lnSpc>
              <a:spcBef>
                <a:spcPct val="20000"/>
              </a:spcBef>
              <a:buClr>
                <a:schemeClr val="folHlink"/>
              </a:buClr>
              <a:buSzPct val="75000"/>
              <a:buFont typeface="Monotype Sorts" pitchFamily="2" charset="2"/>
              <a:buChar char="n"/>
            </a:pPr>
            <a:r>
              <a:rPr lang="en-US" altLang="zh-TW" sz="36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The Zero-Point Energy  </a:t>
            </a:r>
          </a:p>
          <a:p>
            <a:pPr marL="342900" indent="-342900">
              <a:lnSpc>
                <a:spcPct val="90000"/>
              </a:lnSpc>
              <a:spcBef>
                <a:spcPct val="20000"/>
              </a:spcBef>
              <a:buClr>
                <a:schemeClr val="folHlink"/>
              </a:buClr>
              <a:buSzPct val="75000"/>
              <a:buFont typeface="Monotype Sorts" pitchFamily="2" charset="2"/>
              <a:buNone/>
            </a:pPr>
            <a:r>
              <a:rPr lang="en-US" altLang="zh-TW" sz="36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  n can’t be 0</a:t>
            </a:r>
          </a:p>
        </p:txBody>
      </p:sp>
      <p:sp>
        <p:nvSpPr>
          <p:cNvPr id="734213" name="Rectangle 5"/>
          <p:cNvSpPr>
            <a:spLocks noGrp="1" noChangeArrowheads="1"/>
          </p:cNvSpPr>
          <p:nvPr>
            <p:ph type="title"/>
          </p:nvPr>
        </p:nvSpPr>
        <p:spPr>
          <a:xfrm>
            <a:off x="971550" y="333375"/>
            <a:ext cx="7772400" cy="792163"/>
          </a:xfrm>
        </p:spPr>
        <p:txBody>
          <a:bodyPr/>
          <a:lstStyle/>
          <a:p>
            <a:r>
              <a:rPr lang="en-US" altLang="zh-TW" b="1">
                <a:solidFill>
                  <a:srgbClr val="FFFF00"/>
                </a:solidFill>
                <a:latin typeface="華康鋼筆體 Std W2" pitchFamily="66" charset="-120"/>
                <a:ea typeface="華康鋼筆體 Std W2" pitchFamily="66" charset="-120"/>
              </a:rPr>
              <a:t>The Energy Levels </a:t>
            </a:r>
            <a:r>
              <a:rPr lang="zh-TW" altLang="en-US" b="1">
                <a:solidFill>
                  <a:srgbClr val="FFFF00"/>
                </a:solidFill>
                <a:latin typeface="華康鋼筆體 Std W2" pitchFamily="66" charset="-120"/>
                <a:ea typeface="華康鋼筆體 Std W2" pitchFamily="66" charset="-120"/>
              </a:rPr>
              <a:t>能階</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684212" y="332656"/>
            <a:ext cx="7992243" cy="1584176"/>
          </a:xfrm>
          <a:noFill/>
          <a:ln/>
        </p:spPr>
        <p:txBody>
          <a:bodyPr anchor="b"/>
          <a:lstStyle/>
          <a:p>
            <a:pPr marL="666750" indent="-666750"/>
            <a:r>
              <a:rPr lang="en-US" altLang="zh-TW" sz="4000" b="1" dirty="0" smtClean="0">
                <a:solidFill>
                  <a:schemeClr val="tx1"/>
                </a:solidFill>
                <a:latin typeface="華康鋼筆體 Std W2" pitchFamily="66" charset="-120"/>
                <a:ea typeface="華康鋼筆體 Std W2" pitchFamily="66" charset="-120"/>
              </a:rPr>
              <a:t>12-1</a:t>
            </a:r>
            <a:r>
              <a:rPr lang="zh-TW" altLang="en-US" sz="4000" b="1" dirty="0" smtClean="0">
                <a:solidFill>
                  <a:srgbClr val="FFFF00"/>
                </a:solidFill>
                <a:latin typeface="華康鋼筆體 Std W2" pitchFamily="66" charset="-120"/>
                <a:ea typeface="華康鋼筆體 Std W2" pitchFamily="66" charset="-120"/>
              </a:rPr>
              <a:t> </a:t>
            </a:r>
            <a:r>
              <a:rPr lang="en-US" altLang="zh-TW" sz="4000" b="1" dirty="0" smtClean="0">
                <a:solidFill>
                  <a:srgbClr val="FFFF00"/>
                </a:solidFill>
                <a:latin typeface="華康鋼筆體 Std W2" pitchFamily="66" charset="-120"/>
                <a:ea typeface="華康鋼筆體 Std W2" pitchFamily="66" charset="-120"/>
              </a:rPr>
              <a:t>Photon and Matter Waves </a:t>
            </a:r>
            <a:br>
              <a:rPr lang="en-US" altLang="zh-TW" sz="4000" b="1" dirty="0" smtClean="0">
                <a:solidFill>
                  <a:srgbClr val="FFFF00"/>
                </a:solidFill>
                <a:latin typeface="華康鋼筆體 Std W2" pitchFamily="66" charset="-120"/>
                <a:ea typeface="華康鋼筆體 Std W2" pitchFamily="66" charset="-120"/>
              </a:rPr>
            </a:br>
            <a:r>
              <a:rPr lang="en-US" altLang="zh-TW" sz="4000" b="1" dirty="0" smtClean="0">
                <a:solidFill>
                  <a:srgbClr val="FFFF00"/>
                </a:solidFill>
                <a:latin typeface="華康鋼筆體 Std W2" pitchFamily="66" charset="-120"/>
                <a:ea typeface="華康鋼筆體 Std W2" pitchFamily="66" charset="-120"/>
              </a:rPr>
              <a:t>(</a:t>
            </a:r>
            <a:r>
              <a:rPr lang="zh-TW" altLang="en-US" sz="4000" b="1" dirty="0" smtClean="0">
                <a:solidFill>
                  <a:srgbClr val="FFFF00"/>
                </a:solidFill>
                <a:latin typeface="華康鋼筆體 Std W2" pitchFamily="66" charset="-120"/>
                <a:ea typeface="華康鋼筆體 Std W2" pitchFamily="66" charset="-120"/>
              </a:rPr>
              <a:t>光子和物質波</a:t>
            </a:r>
            <a:r>
              <a:rPr lang="en-US" altLang="zh-TW" sz="4000" b="1" dirty="0" smtClean="0">
                <a:solidFill>
                  <a:srgbClr val="FFFF00"/>
                </a:solidFill>
                <a:latin typeface="華康鋼筆體 Std W2" pitchFamily="66" charset="-120"/>
                <a:ea typeface="華康鋼筆體 Std W2" pitchFamily="66" charset="-120"/>
              </a:rPr>
              <a:t>)</a:t>
            </a:r>
            <a:endParaRPr lang="en-US" altLang="zh-TW" sz="4000" b="1" dirty="0">
              <a:solidFill>
                <a:srgbClr val="FFFF00"/>
              </a:solidFill>
              <a:latin typeface="華康鋼筆體 Std W2" pitchFamily="66" charset="-120"/>
              <a:ea typeface="華康鋼筆體 Std W2" pitchFamily="66" charset="-120"/>
            </a:endParaRPr>
          </a:p>
        </p:txBody>
      </p:sp>
      <p:sp>
        <p:nvSpPr>
          <p:cNvPr id="709635" name="Rectangle 3"/>
          <p:cNvSpPr>
            <a:spLocks noChangeArrowheads="1"/>
          </p:cNvSpPr>
          <p:nvPr/>
        </p:nvSpPr>
        <p:spPr bwMode="auto">
          <a:xfrm>
            <a:off x="827088" y="2133600"/>
            <a:ext cx="7272337" cy="762000"/>
          </a:xfrm>
          <a:prstGeom prst="rect">
            <a:avLst/>
          </a:prstGeom>
          <a:noFill/>
          <a:ln w="9525">
            <a:noFill/>
            <a:miter lim="800000"/>
            <a:headEnd/>
            <a:tailEnd/>
          </a:ln>
        </p:spPr>
        <p:txBody>
          <a:bodyPr anchor="b"/>
          <a:lstStyle/>
          <a:p>
            <a:pPr marL="666750" indent="-666750">
              <a:buFontTx/>
              <a:buChar char="•"/>
            </a:pPr>
            <a:r>
              <a:rPr lang="en-US" altLang="zh-TW" sz="3600" b="1" dirty="0">
                <a:solidFill>
                  <a:srgbClr val="FFFF00"/>
                </a:solidFill>
                <a:latin typeface="華康鋼筆體 Std W2" pitchFamily="66" charset="-120"/>
                <a:ea typeface="華康鋼筆體 Std W2" pitchFamily="66" charset="-120"/>
              </a:rPr>
              <a:t>Light Waves and Photons</a:t>
            </a:r>
          </a:p>
        </p:txBody>
      </p:sp>
      <p:graphicFrame>
        <p:nvGraphicFramePr>
          <p:cNvPr id="709636" name="Object 4"/>
          <p:cNvGraphicFramePr>
            <a:graphicFrameLocks noChangeAspect="1"/>
          </p:cNvGraphicFramePr>
          <p:nvPr/>
        </p:nvGraphicFramePr>
        <p:xfrm>
          <a:off x="2411413" y="3413125"/>
          <a:ext cx="4537075" cy="1897063"/>
        </p:xfrm>
        <a:graphic>
          <a:graphicData uri="http://schemas.openxmlformats.org/presentationml/2006/ole">
            <p:oleObj spid="_x0000_s709636" name="方程式" r:id="rId3" imgW="1498320" imgH="647640" progId="Equation.3">
              <p:embed/>
            </p:oleObj>
          </a:graphicData>
        </a:graphic>
      </p:graphicFrame>
      <p:sp>
        <p:nvSpPr>
          <p:cNvPr id="709638" name="Line 6"/>
          <p:cNvSpPr>
            <a:spLocks noChangeShapeType="1"/>
          </p:cNvSpPr>
          <p:nvPr/>
        </p:nvSpPr>
        <p:spPr bwMode="auto">
          <a:xfrm>
            <a:off x="1763713" y="2852738"/>
            <a:ext cx="0" cy="792162"/>
          </a:xfrm>
          <a:prstGeom prst="line">
            <a:avLst/>
          </a:prstGeom>
          <a:noFill/>
          <a:ln w="25400" cap="sq">
            <a:solidFill>
              <a:schemeClr val="tx1"/>
            </a:solidFill>
            <a:round/>
            <a:headEnd type="none" w="sm" len="sm"/>
            <a:tailEnd type="none" w="sm" len="sm"/>
          </a:ln>
          <a:effectLst/>
        </p:spPr>
        <p:txBody>
          <a:bodyPr wrap="none"/>
          <a:lstStyle/>
          <a:p>
            <a:endParaRPr lang="zh-TW" altLang="en-US"/>
          </a:p>
        </p:txBody>
      </p:sp>
      <p:sp>
        <p:nvSpPr>
          <p:cNvPr id="709639" name="Line 7"/>
          <p:cNvSpPr>
            <a:spLocks noChangeShapeType="1"/>
          </p:cNvSpPr>
          <p:nvPr/>
        </p:nvSpPr>
        <p:spPr bwMode="auto">
          <a:xfrm>
            <a:off x="1763713" y="3644900"/>
            <a:ext cx="504825" cy="0"/>
          </a:xfrm>
          <a:prstGeom prst="line">
            <a:avLst/>
          </a:prstGeom>
          <a:noFill/>
          <a:ln w="25400" cap="sq">
            <a:solidFill>
              <a:schemeClr val="tx1"/>
            </a:solidFill>
            <a:round/>
            <a:headEnd type="none" w="sm" len="sm"/>
            <a:tailEnd type="triangle" w="lg" len="med"/>
          </a:ln>
          <a:effectLst/>
        </p:spPr>
        <p:txBody>
          <a:bodyPr wrap="none"/>
          <a:lstStyle/>
          <a:p>
            <a:endParaRPr lang="zh-TW" altLang="en-US"/>
          </a:p>
        </p:txBody>
      </p:sp>
      <p:sp>
        <p:nvSpPr>
          <p:cNvPr id="709642" name="Line 10"/>
          <p:cNvSpPr>
            <a:spLocks noChangeShapeType="1"/>
          </p:cNvSpPr>
          <p:nvPr/>
        </p:nvSpPr>
        <p:spPr bwMode="auto">
          <a:xfrm>
            <a:off x="5508625" y="2924175"/>
            <a:ext cx="0" cy="1225550"/>
          </a:xfrm>
          <a:prstGeom prst="line">
            <a:avLst/>
          </a:prstGeom>
          <a:noFill/>
          <a:ln w="25400" cap="sq">
            <a:solidFill>
              <a:schemeClr val="tx1"/>
            </a:solidFill>
            <a:round/>
            <a:headEnd type="none" w="sm" len="sm"/>
            <a:tailEnd type="triangle" w="lg" len="med"/>
          </a:ln>
          <a:effectLst/>
        </p:spPr>
        <p:txBody>
          <a:bodyPr wrap="none"/>
          <a:lstStyle/>
          <a:p>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5235" name="Object 3"/>
          <p:cNvGraphicFramePr>
            <a:graphicFrameLocks noChangeAspect="1"/>
          </p:cNvGraphicFramePr>
          <p:nvPr/>
        </p:nvGraphicFramePr>
        <p:xfrm>
          <a:off x="1187450" y="2349500"/>
          <a:ext cx="6454775" cy="3824288"/>
        </p:xfrm>
        <a:graphic>
          <a:graphicData uri="http://schemas.openxmlformats.org/presentationml/2006/ole">
            <p:oleObj spid="_x0000_s735235" name="Equation" r:id="rId4" imgW="2031840" imgH="1206360" progId="Equation.3">
              <p:embed/>
            </p:oleObj>
          </a:graphicData>
        </a:graphic>
      </p:graphicFrame>
      <p:sp>
        <p:nvSpPr>
          <p:cNvPr id="735238" name="Rectangle 6"/>
          <p:cNvSpPr>
            <a:spLocks noGrp="1" noChangeArrowheads="1"/>
          </p:cNvSpPr>
          <p:nvPr>
            <p:ph type="title"/>
          </p:nvPr>
        </p:nvSpPr>
        <p:spPr/>
        <p:txBody>
          <a:bodyPr/>
          <a:lstStyle/>
          <a:p>
            <a:r>
              <a:rPr lang="en-US" altLang="zh-TW" sz="4800" b="1">
                <a:solidFill>
                  <a:srgbClr val="FFFF00"/>
                </a:solidFill>
                <a:latin typeface="華康鋼筆體 Std W2" pitchFamily="66" charset="-120"/>
                <a:ea typeface="華康鋼筆體 Std W2" pitchFamily="66" charset="-120"/>
              </a:rPr>
              <a:t>The Wave Function and Probability Density</a:t>
            </a:r>
            <a:endParaRPr lang="zh-TW" altLang="en-US" sz="4800" b="1">
              <a:solidFill>
                <a:srgbClr val="FFFF00"/>
              </a:solidFill>
              <a:latin typeface="華康鋼筆體 Std W2" pitchFamily="66" charset="-120"/>
              <a:ea typeface="華康鋼筆體 Std W2" pitchFamily="66" charset="-120"/>
            </a:endParaRPr>
          </a:p>
        </p:txBody>
      </p:sp>
      <p:sp>
        <p:nvSpPr>
          <p:cNvPr id="735239" name="AutoShape 7"/>
          <p:cNvSpPr>
            <a:spLocks/>
          </p:cNvSpPr>
          <p:nvPr/>
        </p:nvSpPr>
        <p:spPr bwMode="auto">
          <a:xfrm>
            <a:off x="4716463" y="1773238"/>
            <a:ext cx="2443162" cy="609600"/>
          </a:xfrm>
          <a:prstGeom prst="borderCallout1">
            <a:avLst>
              <a:gd name="adj1" fmla="val 18750"/>
              <a:gd name="adj2" fmla="val -3120"/>
              <a:gd name="adj3" fmla="val 130208"/>
              <a:gd name="adj4" fmla="val -92398"/>
            </a:avLst>
          </a:prstGeom>
          <a:noFill/>
          <a:ln w="12700" cap="sq">
            <a:solidFill>
              <a:schemeClr val="tx1"/>
            </a:solidFill>
            <a:miter lim="800000"/>
            <a:headEnd type="none" w="sm" len="sm"/>
            <a:tailEnd type="none" w="sm" len="sm"/>
          </a:ln>
          <a:effectLst/>
        </p:spPr>
        <p:txBody>
          <a:bodyPr/>
          <a:lstStyle/>
          <a:p>
            <a:pPr algn="ctr"/>
            <a:r>
              <a:rPr lang="en-US" altLang="zh-TW" sz="3200" b="1">
                <a:solidFill>
                  <a:srgbClr val="FFFF00"/>
                </a:solidFill>
                <a:latin typeface="華康鋼筆體 Std W2" pitchFamily="66" charset="-120"/>
                <a:ea typeface="華康鋼筆體 Std W2" pitchFamily="66" charset="-120"/>
              </a:rPr>
              <a:t>For a string</a:t>
            </a:r>
            <a:endParaRPr lang="zh-TW" altLang="en-US" sz="3200" b="1">
              <a:solidFill>
                <a:srgbClr val="FFFF00"/>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5235"/>
                                        </p:tgtEl>
                                        <p:attrNameLst>
                                          <p:attrName>style.visibility</p:attrName>
                                        </p:attrNameLst>
                                      </p:cBhvr>
                                      <p:to>
                                        <p:strVal val="visible"/>
                                      </p:to>
                                    </p:set>
                                    <p:anim calcmode="lin" valueType="num">
                                      <p:cBhvr additive="base">
                                        <p:cTn id="7" dur="500" fill="hold"/>
                                        <p:tgtEl>
                                          <p:spTgt spid="735235"/>
                                        </p:tgtEl>
                                        <p:attrNameLst>
                                          <p:attrName>ppt_x</p:attrName>
                                        </p:attrNameLst>
                                      </p:cBhvr>
                                      <p:tavLst>
                                        <p:tav tm="0">
                                          <p:val>
                                            <p:strVal val="0-#ppt_w/2"/>
                                          </p:val>
                                        </p:tav>
                                        <p:tav tm="100000">
                                          <p:val>
                                            <p:strVal val="#ppt_x"/>
                                          </p:val>
                                        </p:tav>
                                      </p:tavLst>
                                    </p:anim>
                                    <p:anim calcmode="lin" valueType="num">
                                      <p:cBhvr additive="base">
                                        <p:cTn id="8" dur="500" fill="hold"/>
                                        <p:tgtEl>
                                          <p:spTgt spid="7352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58" name="Picture 2"/>
          <p:cNvPicPr>
            <a:picLocks noChangeAspect="1" noChangeArrowheads="1"/>
          </p:cNvPicPr>
          <p:nvPr/>
        </p:nvPicPr>
        <p:blipFill>
          <a:blip r:embed="rId2" cstate="print"/>
          <a:srcRect/>
          <a:stretch>
            <a:fillRect/>
          </a:stretch>
        </p:blipFill>
        <p:spPr bwMode="auto">
          <a:xfrm>
            <a:off x="685800" y="762000"/>
            <a:ext cx="7848600" cy="5594350"/>
          </a:xfrm>
          <a:prstGeom prst="rect">
            <a:avLst/>
          </a:prstGeom>
          <a:noFill/>
          <a:ln w="9525">
            <a:noFill/>
            <a:miter lim="800000"/>
            <a:headEnd/>
            <a:tailEnd/>
          </a:ln>
          <a:effectLst/>
        </p:spPr>
      </p:pic>
      <p:sp>
        <p:nvSpPr>
          <p:cNvPr id="736260" name="Rectangle 4"/>
          <p:cNvSpPr>
            <a:spLocks noGrp="1" noChangeArrowheads="1"/>
          </p:cNvSpPr>
          <p:nvPr>
            <p:ph type="title"/>
          </p:nvPr>
        </p:nvSpPr>
        <p:spPr>
          <a:xfrm>
            <a:off x="1371600" y="1484313"/>
            <a:ext cx="7304088" cy="1462087"/>
          </a:xfrm>
          <a:noFill/>
          <a:ln/>
        </p:spPr>
        <p:txBody>
          <a:bodyPr/>
          <a:lstStyle/>
          <a:p>
            <a:r>
              <a:rPr lang="en-US" altLang="zh-TW" sz="4800" b="1">
                <a:solidFill>
                  <a:srgbClr val="0066FF"/>
                </a:solidFill>
                <a:latin typeface="華康鋼筆體 Std W2" pitchFamily="66" charset="-120"/>
                <a:ea typeface="華康鋼筆體 Std W2" pitchFamily="66" charset="-120"/>
              </a:rPr>
              <a:t>The Probability Density</a:t>
            </a:r>
            <a:endParaRPr lang="zh-TW" altLang="en-US" sz="4800" b="1">
              <a:solidFill>
                <a:srgbClr val="0066FF"/>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body" idx="1"/>
          </p:nvPr>
        </p:nvSpPr>
        <p:spPr>
          <a:xfrm>
            <a:off x="539750" y="4149725"/>
            <a:ext cx="6172200" cy="914400"/>
          </a:xfrm>
        </p:spPr>
        <p:txBody>
          <a:bodyPr/>
          <a:lstStyle/>
          <a:p>
            <a:pPr marL="388938" indent="-388938"/>
            <a:r>
              <a:rPr lang="en-US" altLang="zh-TW" sz="4000" dirty="0">
                <a:solidFill>
                  <a:srgbClr val="FFFF00"/>
                </a:solidFill>
                <a:latin typeface="華康鋼筆體 Std W2" pitchFamily="66" charset="-120"/>
                <a:ea typeface="華康鋼筆體 Std W2" pitchFamily="66" charset="-120"/>
              </a:rPr>
              <a:t>Normalization (</a:t>
            </a:r>
            <a:r>
              <a:rPr lang="zh-TW" altLang="en-US" sz="4000" dirty="0">
                <a:solidFill>
                  <a:srgbClr val="FFFF00"/>
                </a:solidFill>
                <a:latin typeface="華康鋼筆體 Std W2" pitchFamily="66" charset="-120"/>
                <a:ea typeface="華康鋼筆體 Std W2" pitchFamily="66" charset="-120"/>
              </a:rPr>
              <a:t>歸一化)</a:t>
            </a:r>
            <a:r>
              <a:rPr lang="zh-TW" altLang="en-US" sz="4000" b="1" dirty="0">
                <a:solidFill>
                  <a:srgbClr val="FFFF00"/>
                </a:solidFill>
              </a:rPr>
              <a:t> </a:t>
            </a:r>
            <a:r>
              <a:rPr lang="zh-TW" altLang="en-US" sz="4000" b="1" dirty="0">
                <a:solidFill>
                  <a:srgbClr val="FFFF00"/>
                </a:solidFill>
                <a:ea typeface=""/>
                <a:cs typeface=""/>
              </a:rPr>
              <a:t> </a:t>
            </a:r>
          </a:p>
        </p:txBody>
      </p:sp>
      <p:graphicFrame>
        <p:nvGraphicFramePr>
          <p:cNvPr id="737283" name="Object 3"/>
          <p:cNvGraphicFramePr>
            <a:graphicFrameLocks noChangeAspect="1"/>
          </p:cNvGraphicFramePr>
          <p:nvPr/>
        </p:nvGraphicFramePr>
        <p:xfrm>
          <a:off x="1475656" y="5013176"/>
          <a:ext cx="6392862" cy="1160463"/>
        </p:xfrm>
        <a:graphic>
          <a:graphicData uri="http://schemas.openxmlformats.org/presentationml/2006/ole">
            <p:oleObj spid="_x0000_s737283" name="Equation" r:id="rId4" imgW="1815840" imgH="330120" progId="Equation.DSMT4">
              <p:embed/>
            </p:oleObj>
          </a:graphicData>
        </a:graphic>
      </p:graphicFrame>
      <p:sp>
        <p:nvSpPr>
          <p:cNvPr id="737288" name="Rectangle 8"/>
          <p:cNvSpPr>
            <a:spLocks noGrp="1" noChangeArrowheads="1"/>
          </p:cNvSpPr>
          <p:nvPr>
            <p:ph type="title"/>
          </p:nvPr>
        </p:nvSpPr>
        <p:spPr/>
        <p:txBody>
          <a:bodyPr/>
          <a:lstStyle/>
          <a:p>
            <a:r>
              <a:rPr lang="en-US" altLang="zh-TW" b="1">
                <a:solidFill>
                  <a:schemeClr val="tx1"/>
                </a:solidFill>
                <a:latin typeface="華康鋼筆體 Std W2" pitchFamily="66" charset="-120"/>
                <a:ea typeface="華康鋼筆體 Std W2" pitchFamily="66" charset="-120"/>
              </a:rPr>
              <a:t>Correspondence principle</a:t>
            </a:r>
            <a:r>
              <a:rPr lang="en-US" altLang="zh-TW"/>
              <a:t> </a:t>
            </a:r>
            <a:br>
              <a:rPr lang="en-US" altLang="zh-TW"/>
            </a:br>
            <a:r>
              <a:rPr lang="en-US" altLang="zh-TW" b="1">
                <a:solidFill>
                  <a:schemeClr val="tx1"/>
                </a:solidFill>
                <a:latin typeface="華康鋼筆體 Std W2" pitchFamily="66" charset="-120"/>
                <a:ea typeface="華康鋼筆體 Std W2" pitchFamily="66" charset="-120"/>
              </a:rPr>
              <a:t>(</a:t>
            </a:r>
            <a:r>
              <a:rPr lang="zh-TW" altLang="en-US" b="1">
                <a:solidFill>
                  <a:schemeClr val="tx1"/>
                </a:solidFill>
                <a:latin typeface="華康鋼筆體 Std W2" pitchFamily="66" charset="-120"/>
                <a:ea typeface="華康鋼筆體 Std W2" pitchFamily="66" charset="-120"/>
              </a:rPr>
              <a:t>對應原理</a:t>
            </a:r>
            <a:r>
              <a:rPr lang="en-US" altLang="zh-TW" b="1">
                <a:solidFill>
                  <a:schemeClr val="tx1"/>
                </a:solidFill>
                <a:latin typeface="華康鋼筆體 Std W2" pitchFamily="66" charset="-120"/>
                <a:ea typeface="華康鋼筆體 Std W2" pitchFamily="66" charset="-120"/>
              </a:rPr>
              <a:t>)</a:t>
            </a:r>
            <a:endParaRPr lang="zh-TW" altLang="en-US" b="1">
              <a:solidFill>
                <a:schemeClr val="tx1"/>
              </a:solidFill>
              <a:latin typeface="華康鋼筆體 Std W2" pitchFamily="66" charset="-120"/>
              <a:ea typeface="華康鋼筆體 Std W2" pitchFamily="66" charset="-120"/>
            </a:endParaRPr>
          </a:p>
        </p:txBody>
      </p:sp>
      <p:sp>
        <p:nvSpPr>
          <p:cNvPr id="737289" name="Rectangle 9"/>
          <p:cNvSpPr>
            <a:spLocks noChangeArrowheads="1"/>
          </p:cNvSpPr>
          <p:nvPr/>
        </p:nvSpPr>
        <p:spPr bwMode="auto">
          <a:xfrm>
            <a:off x="539750" y="1989138"/>
            <a:ext cx="8353425" cy="1800225"/>
          </a:xfrm>
          <a:prstGeom prst="rect">
            <a:avLst/>
          </a:prstGeom>
          <a:noFill/>
          <a:ln w="57150" cmpd="thickThin">
            <a:solidFill>
              <a:srgbClr val="FFFFCC"/>
            </a:solidFill>
            <a:miter lim="800000"/>
            <a:headEnd/>
            <a:tailEnd/>
          </a:ln>
          <a:effectLst/>
        </p:spPr>
        <p:txBody>
          <a:bodyPr/>
          <a:lstStyle/>
          <a:p>
            <a:pPr>
              <a:spcBef>
                <a:spcPct val="20000"/>
              </a:spcBef>
              <a:buClr>
                <a:schemeClr val="hlink"/>
              </a:buClr>
            </a:pPr>
            <a:r>
              <a:rPr lang="en-US" altLang="zh-TW" sz="3200" dirty="0">
                <a:solidFill>
                  <a:srgbClr val="FFFF00"/>
                </a:solidFill>
                <a:latin typeface="華康鋼筆體 Std W2" pitchFamily="66" charset="-120"/>
                <a:ea typeface="華康鋼筆體 Std W2" pitchFamily="66" charset="-120"/>
              </a:rPr>
              <a:t>At large enough quantum numbers, the predictions of quantum mechanics merge smoothly with those of classical physics</a:t>
            </a:r>
            <a:r>
              <a:rPr lang="en-US" altLang="zh-TW" sz="3200" dirty="0">
                <a:solidFill>
                  <a:srgbClr val="FFFF00"/>
                </a:solidFill>
                <a:ea typeface=""/>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283"/>
                                        </p:tgtEl>
                                        <p:attrNameLst>
                                          <p:attrName>style.visibility</p:attrName>
                                        </p:attrNameLst>
                                      </p:cBhvr>
                                      <p:to>
                                        <p:strVal val="visible"/>
                                      </p:to>
                                    </p:set>
                                    <p:anim calcmode="lin" valueType="num">
                                      <p:cBhvr additive="base">
                                        <p:cTn id="7" dur="500" fill="hold"/>
                                        <p:tgtEl>
                                          <p:spTgt spid="737283"/>
                                        </p:tgtEl>
                                        <p:attrNameLst>
                                          <p:attrName>ppt_x</p:attrName>
                                        </p:attrNameLst>
                                      </p:cBhvr>
                                      <p:tavLst>
                                        <p:tav tm="0">
                                          <p:val>
                                            <p:strVal val="0-#ppt_w/2"/>
                                          </p:val>
                                        </p:tav>
                                        <p:tav tm="100000">
                                          <p:val>
                                            <p:strVal val="#ppt_x"/>
                                          </p:val>
                                        </p:tav>
                                      </p:tavLst>
                                    </p:anim>
                                    <p:anim calcmode="lin" valueType="num">
                                      <p:cBhvr additive="base">
                                        <p:cTn id="8" dur="500" fill="hold"/>
                                        <p:tgtEl>
                                          <p:spTgt spid="7372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789" name="Object 5"/>
          <p:cNvGraphicFramePr>
            <a:graphicFrameLocks noChangeAspect="1"/>
          </p:cNvGraphicFramePr>
          <p:nvPr/>
        </p:nvGraphicFramePr>
        <p:xfrm>
          <a:off x="1476375" y="4724400"/>
          <a:ext cx="6105525" cy="1314450"/>
        </p:xfrm>
        <a:graphic>
          <a:graphicData uri="http://schemas.openxmlformats.org/presentationml/2006/ole">
            <p:oleObj spid="_x0000_s758789" name="Equation" r:id="rId4" imgW="1942920" imgH="419040" progId="Equation.3">
              <p:embed/>
            </p:oleObj>
          </a:graphicData>
        </a:graphic>
      </p:graphicFrame>
      <p:sp>
        <p:nvSpPr>
          <p:cNvPr id="758792" name="Rectangle 8"/>
          <p:cNvSpPr>
            <a:spLocks noGrp="1" noChangeArrowheads="1"/>
          </p:cNvSpPr>
          <p:nvPr>
            <p:ph type="title"/>
          </p:nvPr>
        </p:nvSpPr>
        <p:spPr>
          <a:xfrm>
            <a:off x="685800" y="301625"/>
            <a:ext cx="7772400" cy="1182688"/>
          </a:xfrm>
        </p:spPr>
        <p:txBody>
          <a:bodyPr/>
          <a:lstStyle/>
          <a:p>
            <a:r>
              <a:rPr lang="en-US" altLang="zh-TW" b="1">
                <a:solidFill>
                  <a:schemeClr val="tx1"/>
                </a:solidFill>
                <a:effectLst>
                  <a:outerShdw blurRad="38100" dist="38100" dir="2700000" algn="tl">
                    <a:srgbClr val="FFFFFF"/>
                  </a:outerShdw>
                </a:effectLst>
                <a:latin typeface="華康鋼筆體 Std W2" pitchFamily="66" charset="-120"/>
                <a:ea typeface="華康鋼筆體 Std W2" pitchFamily="66" charset="-120"/>
              </a:rPr>
              <a:t>A Finite Well </a:t>
            </a:r>
            <a:r>
              <a:rPr lang="zh-TW" altLang="en-US" b="1">
                <a:solidFill>
                  <a:schemeClr val="tx1"/>
                </a:solidFill>
                <a:effectLst>
                  <a:outerShdw blurRad="38100" dist="38100" dir="2700000" algn="tl">
                    <a:srgbClr val="FFFFFF"/>
                  </a:outerShdw>
                </a:effectLst>
                <a:latin typeface="華康鋼筆體 Std W2" pitchFamily="66" charset="-120"/>
                <a:ea typeface="華康鋼筆體 Std W2" pitchFamily="66" charset="-120"/>
              </a:rPr>
              <a:t>有限位能井</a:t>
            </a:r>
          </a:p>
        </p:txBody>
      </p:sp>
      <p:pic>
        <p:nvPicPr>
          <p:cNvPr id="758793" name="Picture 9"/>
          <p:cNvPicPr>
            <a:picLocks noChangeAspect="1" noChangeArrowheads="1"/>
          </p:cNvPicPr>
          <p:nvPr/>
        </p:nvPicPr>
        <p:blipFill>
          <a:blip r:embed="rId5" cstate="print"/>
          <a:srcRect/>
          <a:stretch>
            <a:fillRect/>
          </a:stretch>
        </p:blipFill>
        <p:spPr bwMode="auto">
          <a:xfrm>
            <a:off x="1476375" y="2276475"/>
            <a:ext cx="5040313" cy="2051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8789"/>
                                        </p:tgtEl>
                                        <p:attrNameLst>
                                          <p:attrName>style.visibility</p:attrName>
                                        </p:attrNameLst>
                                      </p:cBhvr>
                                      <p:to>
                                        <p:strVal val="visible"/>
                                      </p:to>
                                    </p:set>
                                    <p:anim calcmode="lin" valueType="num">
                                      <p:cBhvr additive="base">
                                        <p:cTn id="7" dur="500" fill="hold"/>
                                        <p:tgtEl>
                                          <p:spTgt spid="758789"/>
                                        </p:tgtEl>
                                        <p:attrNameLst>
                                          <p:attrName>ppt_x</p:attrName>
                                        </p:attrNameLst>
                                      </p:cBhvr>
                                      <p:tavLst>
                                        <p:tav tm="0">
                                          <p:val>
                                            <p:strVal val="0-#ppt_w/2"/>
                                          </p:val>
                                        </p:tav>
                                        <p:tav tm="100000">
                                          <p:val>
                                            <p:strVal val="#ppt_x"/>
                                          </p:val>
                                        </p:tav>
                                      </p:tavLst>
                                    </p:anim>
                                    <p:anim calcmode="lin" valueType="num">
                                      <p:cBhvr additive="base">
                                        <p:cTn id="8" dur="500" fill="hold"/>
                                        <p:tgtEl>
                                          <p:spTgt spid="7587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307" name="Picture 3"/>
          <p:cNvPicPr>
            <a:picLocks noChangeAspect="1" noChangeArrowheads="1"/>
          </p:cNvPicPr>
          <p:nvPr/>
        </p:nvPicPr>
        <p:blipFill>
          <a:blip r:embed="rId3" cstate="print"/>
          <a:srcRect/>
          <a:stretch>
            <a:fillRect/>
          </a:stretch>
        </p:blipFill>
        <p:spPr bwMode="auto">
          <a:xfrm>
            <a:off x="228600" y="2133600"/>
            <a:ext cx="4724400" cy="4505325"/>
          </a:xfrm>
          <a:prstGeom prst="rect">
            <a:avLst/>
          </a:prstGeom>
          <a:noFill/>
          <a:ln w="9525">
            <a:noFill/>
            <a:miter lim="800000"/>
            <a:headEnd/>
            <a:tailEnd/>
          </a:ln>
          <a:effectLst/>
        </p:spPr>
      </p:pic>
      <p:pic>
        <p:nvPicPr>
          <p:cNvPr id="738308" name="Picture 4"/>
          <p:cNvPicPr>
            <a:picLocks noChangeAspect="1" noChangeArrowheads="1"/>
          </p:cNvPicPr>
          <p:nvPr/>
        </p:nvPicPr>
        <p:blipFill>
          <a:blip r:embed="rId4" cstate="print"/>
          <a:srcRect/>
          <a:stretch>
            <a:fillRect/>
          </a:stretch>
        </p:blipFill>
        <p:spPr bwMode="auto">
          <a:xfrm>
            <a:off x="5003800" y="2133600"/>
            <a:ext cx="3962400" cy="3946525"/>
          </a:xfrm>
          <a:prstGeom prst="rect">
            <a:avLst/>
          </a:prstGeom>
          <a:noFill/>
          <a:ln w="9525">
            <a:noFill/>
            <a:miter lim="800000"/>
            <a:headEnd/>
            <a:tailEnd/>
          </a:ln>
          <a:effectLst/>
        </p:spPr>
      </p:pic>
      <p:sp>
        <p:nvSpPr>
          <p:cNvPr id="738309" name="Rectangle 5"/>
          <p:cNvSpPr>
            <a:spLocks noGrp="1" noChangeArrowheads="1"/>
          </p:cNvSpPr>
          <p:nvPr>
            <p:ph type="title" idx="4294967295"/>
          </p:nvPr>
        </p:nvSpPr>
        <p:spPr/>
        <p:txBody>
          <a:bodyPr/>
          <a:lstStyle/>
          <a:p>
            <a:r>
              <a:rPr lang="en-US" altLang="zh-TW" b="1">
                <a:solidFill>
                  <a:schemeClr val="tx1"/>
                </a:solidFill>
                <a:latin typeface="華康鋼筆體 Std W2" pitchFamily="66" charset="-120"/>
                <a:ea typeface="華康鋼筆體 Std W2" pitchFamily="66" charset="-120"/>
              </a:rPr>
              <a:t>The probability densities and energy levels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685800" y="301625"/>
            <a:ext cx="7772400" cy="1758950"/>
          </a:xfrm>
        </p:spPr>
        <p:txBody>
          <a:bodyPr/>
          <a:lstStyle/>
          <a:p>
            <a:r>
              <a:rPr lang="en-US" altLang="zh-TW" b="1">
                <a:solidFill>
                  <a:schemeClr val="tx1"/>
                </a:solidFill>
                <a:latin typeface="華康鋼筆體 Std W2" pitchFamily="66" charset="-120"/>
                <a:ea typeface="華康鋼筆體 Std W2" pitchFamily="66" charset="-120"/>
              </a:rPr>
              <a:t>Barrier Tunneling</a:t>
            </a:r>
            <a:br>
              <a:rPr lang="en-US" altLang="zh-TW" b="1">
                <a:solidFill>
                  <a:schemeClr val="tx1"/>
                </a:solidFill>
                <a:latin typeface="華康鋼筆體 Std W2" pitchFamily="66" charset="-120"/>
                <a:ea typeface="華康鋼筆體 Std W2" pitchFamily="66" charset="-120"/>
              </a:rPr>
            </a:br>
            <a:r>
              <a:rPr lang="zh-TW" altLang="en-US" b="1">
                <a:solidFill>
                  <a:schemeClr val="tx1"/>
                </a:solidFill>
                <a:latin typeface="華康鋼筆體 Std W2" pitchFamily="66" charset="-120"/>
                <a:ea typeface="華康鋼筆體 Std W2" pitchFamily="66" charset="-120"/>
              </a:rPr>
              <a:t>穿隧效應</a:t>
            </a:r>
          </a:p>
        </p:txBody>
      </p:sp>
      <p:pic>
        <p:nvPicPr>
          <p:cNvPr id="756741" name="Picture 5" descr="F38_15">
            <a:hlinkClick r:id="rId5" action="ppaction://hlinkfile"/>
          </p:cNvPr>
          <p:cNvPicPr>
            <a:picLocks noChangeAspect="1" noChangeArrowheads="1"/>
          </p:cNvPicPr>
          <p:nvPr/>
        </p:nvPicPr>
        <p:blipFill>
          <a:blip r:embed="rId6" cstate="print"/>
          <a:srcRect/>
          <a:stretch>
            <a:fillRect/>
          </a:stretch>
        </p:blipFill>
        <p:spPr bwMode="auto">
          <a:xfrm>
            <a:off x="683568" y="2060848"/>
            <a:ext cx="3311525" cy="2967037"/>
          </a:xfrm>
          <a:prstGeom prst="rect">
            <a:avLst/>
          </a:prstGeom>
          <a:noFill/>
        </p:spPr>
      </p:pic>
      <p:pic>
        <p:nvPicPr>
          <p:cNvPr id="756743" name="Picture 7" descr="F38_16">
            <a:hlinkClick r:id="rId7" action="ppaction://hlinkfile"/>
          </p:cNvPr>
          <p:cNvPicPr>
            <a:picLocks noChangeAspect="1" noChangeArrowheads="1"/>
          </p:cNvPicPr>
          <p:nvPr/>
        </p:nvPicPr>
        <p:blipFill>
          <a:blip r:embed="rId8" cstate="print"/>
          <a:srcRect/>
          <a:stretch>
            <a:fillRect/>
          </a:stretch>
        </p:blipFill>
        <p:spPr bwMode="auto">
          <a:xfrm>
            <a:off x="4283968" y="2060848"/>
            <a:ext cx="4152900" cy="3005137"/>
          </a:xfrm>
          <a:prstGeom prst="rect">
            <a:avLst/>
          </a:prstGeom>
          <a:noFill/>
        </p:spPr>
      </p:pic>
      <p:graphicFrame>
        <p:nvGraphicFramePr>
          <p:cNvPr id="777217" name="Object 1"/>
          <p:cNvGraphicFramePr>
            <a:graphicFrameLocks noChangeAspect="1"/>
          </p:cNvGraphicFramePr>
          <p:nvPr/>
        </p:nvGraphicFramePr>
        <p:xfrm>
          <a:off x="3275856" y="5373216"/>
          <a:ext cx="5334787" cy="1169286"/>
        </p:xfrm>
        <a:graphic>
          <a:graphicData uri="http://schemas.openxmlformats.org/presentationml/2006/ole">
            <p:oleObj spid="_x0000_s777217" name="Equation" r:id="rId9" imgW="2197080" imgH="482400" progId="Equation.DSMT4">
              <p:embed/>
            </p:oleObj>
          </a:graphicData>
        </a:graphic>
      </p:graphicFrame>
      <p:sp>
        <p:nvSpPr>
          <p:cNvPr id="6" name="Rectangle 2"/>
          <p:cNvSpPr txBox="1">
            <a:spLocks noChangeArrowheads="1"/>
          </p:cNvSpPr>
          <p:nvPr/>
        </p:nvSpPr>
        <p:spPr bwMode="auto">
          <a:xfrm>
            <a:off x="395536" y="5517232"/>
            <a:ext cx="3744416"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88938" marR="0" lvl="0" indent="-388938" algn="l" defTabSz="914400" rtl="0" eaLnBrk="1" fontAlgn="base" latinLnBrk="0" hangingPunct="1">
              <a:lnSpc>
                <a:spcPct val="100000"/>
              </a:lnSpc>
              <a:spcBef>
                <a:spcPct val="20000"/>
              </a:spcBef>
              <a:spcAft>
                <a:spcPct val="0"/>
              </a:spcAft>
              <a:buClr>
                <a:schemeClr val="hlink"/>
              </a:buClr>
              <a:buSzTx/>
              <a:buFontTx/>
              <a:buChar char="•"/>
              <a:tabLst/>
              <a:defRPr/>
            </a:pPr>
            <a:r>
              <a:rPr kumimoji="1" lang="en-US" altLang="zh-TW" b="1" i="0" u="none" strike="noStrike" kern="0" cap="none" spc="0" normalizeH="0" baseline="0" noProof="0" dirty="0" smtClean="0">
                <a:ln>
                  <a:noFill/>
                </a:ln>
                <a:solidFill>
                  <a:srgbClr val="FFFF00"/>
                </a:solidFill>
                <a:effectLst/>
                <a:uLnTx/>
                <a:uFillTx/>
                <a:latin typeface="華康鋼筆體 Std W2" pitchFamily="66" charset="-120"/>
                <a:ea typeface="華康鋼筆體 Std W2" pitchFamily="66" charset="-120"/>
                <a:cs typeface="+mn-cs"/>
              </a:rPr>
              <a:t>Transmission coefficient</a:t>
            </a:r>
            <a:endParaRPr kumimoji="1" lang="zh-TW" altLang="en-US" b="1" i="0" u="none" strike="noStrike" kern="0" cap="none" spc="0" normalizeH="0" baseline="0" noProof="0" dirty="0">
              <a:ln>
                <a:noFill/>
              </a:ln>
              <a:solidFill>
                <a:srgbClr val="FFFF00"/>
              </a:solidFill>
              <a:effectLst/>
              <a:uLnTx/>
              <a:uFillTx/>
              <a:latin typeface="+mn-lt"/>
              <a:ea typeface=""/>
              <a:cs typefa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7217"/>
                                        </p:tgtEl>
                                        <p:attrNameLst>
                                          <p:attrName>style.visibility</p:attrName>
                                        </p:attrNameLst>
                                      </p:cBhvr>
                                      <p:to>
                                        <p:strVal val="visible"/>
                                      </p:to>
                                    </p:set>
                                    <p:anim calcmode="lin" valueType="num">
                                      <p:cBhvr additive="base">
                                        <p:cTn id="7" dur="500" fill="hold"/>
                                        <p:tgtEl>
                                          <p:spTgt spid="777217"/>
                                        </p:tgtEl>
                                        <p:attrNameLst>
                                          <p:attrName>ppt_x</p:attrName>
                                        </p:attrNameLst>
                                      </p:cBhvr>
                                      <p:tavLst>
                                        <p:tav tm="0">
                                          <p:val>
                                            <p:strVal val="0-#ppt_w/2"/>
                                          </p:val>
                                        </p:tav>
                                        <p:tav tm="100000">
                                          <p:val>
                                            <p:strVal val="#ppt_x"/>
                                          </p:val>
                                        </p:tav>
                                      </p:tavLst>
                                    </p:anim>
                                    <p:anim calcmode="lin" valueType="num">
                                      <p:cBhvr additive="base">
                                        <p:cTn id="8" dur="500" fill="hold"/>
                                        <p:tgtEl>
                                          <p:spTgt spid="7772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p:txBody>
          <a:bodyPr/>
          <a:lstStyle/>
          <a:p>
            <a:r>
              <a:rPr lang="en-US" altLang="zh-TW" b="1">
                <a:solidFill>
                  <a:schemeClr val="tx1"/>
                </a:solidFill>
                <a:latin typeface="華康鋼筆體 Std W2" pitchFamily="66" charset="-120"/>
                <a:ea typeface="華康鋼筆體 Std W2" pitchFamily="66" charset="-120"/>
              </a:rPr>
              <a:t>STM </a:t>
            </a:r>
            <a:r>
              <a:rPr lang="zh-TW" altLang="en-US" b="1">
                <a:solidFill>
                  <a:schemeClr val="tx1"/>
                </a:solidFill>
                <a:latin typeface="華康鋼筆體 Std W2" pitchFamily="66" charset="-120"/>
                <a:ea typeface="華康鋼筆體 Std W2" pitchFamily="66" charset="-120"/>
              </a:rPr>
              <a:t>掃描式穿隧顯微鏡</a:t>
            </a:r>
            <a:r>
              <a:rPr lang="zh-TW" altLang="en-US"/>
              <a:t> </a:t>
            </a:r>
            <a:endParaRPr lang="en-US" altLang="zh-TW"/>
          </a:p>
        </p:txBody>
      </p:sp>
      <p:pic>
        <p:nvPicPr>
          <p:cNvPr id="755717" name="Picture 5" descr="F38_17">
            <a:hlinkClick r:id="rId3" action="ppaction://hlinkfile"/>
          </p:cNvPr>
          <p:cNvPicPr>
            <a:picLocks noChangeAspect="1" noChangeArrowheads="1"/>
          </p:cNvPicPr>
          <p:nvPr/>
        </p:nvPicPr>
        <p:blipFill>
          <a:blip r:embed="rId4" cstate="print"/>
          <a:srcRect/>
          <a:stretch>
            <a:fillRect/>
          </a:stretch>
        </p:blipFill>
        <p:spPr bwMode="auto">
          <a:xfrm>
            <a:off x="1116013" y="2349500"/>
            <a:ext cx="3997325" cy="3659188"/>
          </a:xfrm>
          <a:prstGeom prst="rect">
            <a:avLst/>
          </a:prstGeom>
          <a:noFill/>
        </p:spPr>
      </p:pic>
      <p:pic>
        <p:nvPicPr>
          <p:cNvPr id="755719" name="Picture 7" descr="A scanning tunnelling microscope image of a graphite surface giving atomic resolution."/>
          <p:cNvPicPr>
            <a:picLocks noChangeAspect="1" noChangeArrowheads="1"/>
          </p:cNvPicPr>
          <p:nvPr/>
        </p:nvPicPr>
        <p:blipFill>
          <a:blip r:embed="rId5" cstate="print"/>
          <a:srcRect/>
          <a:stretch>
            <a:fillRect/>
          </a:stretch>
        </p:blipFill>
        <p:spPr bwMode="auto">
          <a:xfrm>
            <a:off x="5867400" y="2349500"/>
            <a:ext cx="2881313" cy="1790700"/>
          </a:xfrm>
          <a:prstGeom prst="rect">
            <a:avLst/>
          </a:prstGeom>
          <a:noFill/>
        </p:spPr>
      </p:pic>
      <p:sp>
        <p:nvSpPr>
          <p:cNvPr id="755720" name="Rectangle 8"/>
          <p:cNvSpPr>
            <a:spLocks noChangeArrowheads="1"/>
          </p:cNvSpPr>
          <p:nvPr/>
        </p:nvSpPr>
        <p:spPr bwMode="auto">
          <a:xfrm>
            <a:off x="5508104" y="4508500"/>
            <a:ext cx="3440365" cy="1200329"/>
          </a:xfrm>
          <a:prstGeom prst="rect">
            <a:avLst/>
          </a:prstGeom>
          <a:noFill/>
          <a:ln w="12700" cap="sq">
            <a:noFill/>
            <a:miter lim="800000"/>
            <a:headEnd type="none" w="sm" len="sm"/>
            <a:tailEnd type="none" w="sm" len="sm"/>
          </a:ln>
          <a:effectLst/>
        </p:spPr>
        <p:txBody>
          <a:bodyPr wrap="none">
            <a:spAutoFit/>
          </a:bodyPr>
          <a:lstStyle/>
          <a:p>
            <a:r>
              <a:rPr lang="en-US" altLang="zh-TW" sz="3600" dirty="0">
                <a:latin typeface="華康鋼筆體 Std W2" pitchFamily="66" charset="-120"/>
                <a:ea typeface="華康鋼筆體 Std W2" pitchFamily="66" charset="-120"/>
              </a:rPr>
              <a:t>Piezoelectricity</a:t>
            </a:r>
          </a:p>
          <a:p>
            <a:r>
              <a:rPr lang="en-US" altLang="zh-TW" sz="3600" dirty="0">
                <a:latin typeface="華康鋼筆體 Std W2" pitchFamily="66" charset="-120"/>
                <a:ea typeface="華康鋼筆體 Std W2" pitchFamily="66" charset="-120"/>
              </a:rPr>
              <a:t>of quartz</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685800" y="301625"/>
            <a:ext cx="7772400" cy="974725"/>
          </a:xfrm>
        </p:spPr>
        <p:txBody>
          <a:bodyPr/>
          <a:lstStyle/>
          <a:p>
            <a:r>
              <a:rPr lang="en-US" altLang="zh-TW" b="1" dirty="0" smtClean="0">
                <a:solidFill>
                  <a:srgbClr val="FFFF00"/>
                </a:solidFill>
                <a:latin typeface="華康鋼筆體 Std W2" pitchFamily="66" charset="-120"/>
                <a:ea typeface="華康鋼筆體 Std W2" pitchFamily="66" charset="-120"/>
              </a:rPr>
              <a:t>12-8</a:t>
            </a:r>
            <a:r>
              <a:rPr lang="en-US" altLang="zh-TW" b="1" dirty="0" smtClean="0">
                <a:solidFill>
                  <a:srgbClr val="FFFF00"/>
                </a:solidFill>
              </a:rPr>
              <a:t> </a:t>
            </a:r>
            <a:r>
              <a:rPr lang="en-US" altLang="zh-TW" b="1" dirty="0">
                <a:solidFill>
                  <a:srgbClr val="FFFF00"/>
                </a:solidFill>
                <a:latin typeface="華康鋼筆體 Std W2" pitchFamily="66" charset="-120"/>
                <a:ea typeface="華康鋼筆體 Std W2" pitchFamily="66" charset="-120"/>
              </a:rPr>
              <a:t>Three Electron Traps</a:t>
            </a:r>
          </a:p>
        </p:txBody>
      </p:sp>
      <p:sp>
        <p:nvSpPr>
          <p:cNvPr id="739331" name="Rectangle 3"/>
          <p:cNvSpPr>
            <a:spLocks noChangeArrowheads="1"/>
          </p:cNvSpPr>
          <p:nvPr/>
        </p:nvSpPr>
        <p:spPr bwMode="auto">
          <a:xfrm>
            <a:off x="611188" y="1196975"/>
            <a:ext cx="6910387" cy="1150938"/>
          </a:xfrm>
          <a:prstGeom prst="rect">
            <a:avLst/>
          </a:prstGeom>
          <a:noFill/>
          <a:ln w="9525">
            <a:noFill/>
            <a:miter lim="800000"/>
            <a:headEnd/>
            <a:tailEnd/>
          </a:ln>
        </p:spPr>
        <p:txBody>
          <a:bodyPr anchor="b"/>
          <a:lstStyle/>
          <a:p>
            <a:pPr>
              <a:buFontTx/>
              <a:buChar char="•"/>
            </a:pPr>
            <a:r>
              <a:rPr lang="en-US" altLang="zh-TW" sz="3200" b="1" dirty="0">
                <a:solidFill>
                  <a:srgbClr val="FFFF00"/>
                </a:solidFill>
                <a:effectLst>
                  <a:outerShdw blurRad="38100" dist="38100" dir="2700000" algn="tl">
                    <a:srgbClr val="FFFFFF"/>
                  </a:outerShdw>
                </a:effectLst>
                <a:latin typeface="Times New Roman" pitchFamily="18" charset="0"/>
              </a:rPr>
              <a:t> </a:t>
            </a:r>
            <a:r>
              <a:rPr lang="en-US" altLang="zh-TW" sz="3200" dirty="0" err="1">
                <a:solidFill>
                  <a:srgbClr val="FFFF00"/>
                </a:solidFill>
                <a:effectLst>
                  <a:outerShdw blurRad="38100" dist="38100" dir="2700000" algn="tl">
                    <a:srgbClr val="FFFFFF"/>
                  </a:outerShdw>
                </a:effectLst>
                <a:latin typeface="華康鋼筆體 Std W2" pitchFamily="66" charset="-120"/>
                <a:ea typeface="華康鋼筆體 Std W2" pitchFamily="66" charset="-120"/>
              </a:rPr>
              <a:t>Nanocrystallites</a:t>
            </a:r>
            <a:r>
              <a:rPr lang="en-US" altLang="zh-TW" sz="3200" dirty="0">
                <a:solidFill>
                  <a:srgbClr val="FFFF00"/>
                </a:solidFill>
                <a:effectLst>
                  <a:outerShdw blurRad="38100" dist="38100" dir="2700000" algn="tl">
                    <a:srgbClr val="FFFFFF"/>
                  </a:outerShdw>
                </a:effectLst>
                <a:latin typeface="華康鋼筆體 Std W2" pitchFamily="66" charset="-120"/>
                <a:ea typeface="華康鋼筆體 Std W2" pitchFamily="66" charset="-120"/>
              </a:rPr>
              <a:t> </a:t>
            </a:r>
            <a:r>
              <a:rPr lang="zh-TW" altLang="en-US" sz="3200" dirty="0">
                <a:effectLst>
                  <a:outerShdw blurRad="38100" dist="38100" dir="2700000" algn="tl">
                    <a:srgbClr val="FFFFFF"/>
                  </a:outerShdw>
                </a:effectLst>
                <a:latin typeface="華康鋼筆體 Std W2" pitchFamily="66" charset="-120"/>
                <a:ea typeface="華康鋼筆體 Std W2" pitchFamily="66" charset="-120"/>
              </a:rPr>
              <a:t>硒化鎘</a:t>
            </a:r>
            <a:r>
              <a:rPr lang="zh-TW" altLang="en-US" sz="3200" b="1" dirty="0">
                <a:latin typeface="華康鋼筆體 Std W2" pitchFamily="66" charset="-120"/>
                <a:ea typeface="華康鋼筆體 Std W2" pitchFamily="66" charset="-120"/>
              </a:rPr>
              <a:t>奈米晶粒  </a:t>
            </a:r>
          </a:p>
          <a:p>
            <a:r>
              <a:rPr lang="zh-TW" altLang="en-US" sz="3200" b="1" dirty="0">
                <a:latin typeface="華康鋼筆體 Std W2" pitchFamily="66" charset="-120"/>
                <a:ea typeface="華康鋼筆體 Std W2" pitchFamily="66" charset="-120"/>
              </a:rPr>
              <a:t>  那種顏色的顆粒比較小</a:t>
            </a:r>
            <a:endParaRPr lang="en-US" altLang="zh-TW" sz="3200" b="1" dirty="0">
              <a:latin typeface="華康鋼筆體 Std W2" pitchFamily="66" charset="-120"/>
              <a:ea typeface="華康鋼筆體 Std W2" pitchFamily="66" charset="-120"/>
            </a:endParaRPr>
          </a:p>
        </p:txBody>
      </p:sp>
      <p:pic>
        <p:nvPicPr>
          <p:cNvPr id="739332" name="Picture 4"/>
          <p:cNvPicPr>
            <a:picLocks noChangeAspect="1" noChangeArrowheads="1"/>
          </p:cNvPicPr>
          <p:nvPr/>
        </p:nvPicPr>
        <p:blipFill>
          <a:blip r:embed="rId4" cstate="print"/>
          <a:srcRect/>
          <a:stretch>
            <a:fillRect/>
          </a:stretch>
        </p:blipFill>
        <p:spPr bwMode="auto">
          <a:xfrm>
            <a:off x="1187450" y="2565400"/>
            <a:ext cx="4826000" cy="3810000"/>
          </a:xfrm>
          <a:prstGeom prst="rect">
            <a:avLst/>
          </a:prstGeom>
          <a:noFill/>
          <a:ln w="9525">
            <a:noFill/>
            <a:miter lim="800000"/>
            <a:headEnd/>
            <a:tailEnd/>
          </a:ln>
          <a:effectLst/>
        </p:spPr>
      </p:pic>
      <p:graphicFrame>
        <p:nvGraphicFramePr>
          <p:cNvPr id="739335" name="Object 7"/>
          <p:cNvGraphicFramePr>
            <a:graphicFrameLocks noChangeAspect="1"/>
          </p:cNvGraphicFramePr>
          <p:nvPr/>
        </p:nvGraphicFramePr>
        <p:xfrm>
          <a:off x="6300788" y="5229225"/>
          <a:ext cx="2232025" cy="1109663"/>
        </p:xfrm>
        <a:graphic>
          <a:graphicData uri="http://schemas.openxmlformats.org/presentationml/2006/ole">
            <p:oleObj spid="_x0000_s739335" name="方程式" r:id="rId5" imgW="799920" imgH="431640" progId="Equation.3">
              <p:embed/>
            </p:oleObj>
          </a:graphicData>
        </a:graphic>
      </p:graphicFrame>
      <p:graphicFrame>
        <p:nvGraphicFramePr>
          <p:cNvPr id="739336" name="Object 8"/>
          <p:cNvGraphicFramePr>
            <a:graphicFrameLocks noChangeAspect="1"/>
          </p:cNvGraphicFramePr>
          <p:nvPr/>
        </p:nvGraphicFramePr>
        <p:xfrm>
          <a:off x="6300788" y="3933825"/>
          <a:ext cx="1800225" cy="1077913"/>
        </p:xfrm>
        <a:graphic>
          <a:graphicData uri="http://schemas.openxmlformats.org/presentationml/2006/ole">
            <p:oleObj spid="_x0000_s739336" name="方程式" r:id="rId6" imgW="69840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9335"/>
                                        </p:tgtEl>
                                        <p:attrNameLst>
                                          <p:attrName>style.visibility</p:attrName>
                                        </p:attrNameLst>
                                      </p:cBhvr>
                                      <p:to>
                                        <p:strVal val="visible"/>
                                      </p:to>
                                    </p:set>
                                    <p:anim calcmode="lin" valueType="num">
                                      <p:cBhvr additive="base">
                                        <p:cTn id="7" dur="500" fill="hold"/>
                                        <p:tgtEl>
                                          <p:spTgt spid="739335"/>
                                        </p:tgtEl>
                                        <p:attrNameLst>
                                          <p:attrName>ppt_x</p:attrName>
                                        </p:attrNameLst>
                                      </p:cBhvr>
                                      <p:tavLst>
                                        <p:tav tm="0">
                                          <p:val>
                                            <p:strVal val="0-#ppt_w/2"/>
                                          </p:val>
                                        </p:tav>
                                        <p:tav tm="100000">
                                          <p:val>
                                            <p:strVal val="#ppt_x"/>
                                          </p:val>
                                        </p:tav>
                                      </p:tavLst>
                                    </p:anim>
                                    <p:anim calcmode="lin" valueType="num">
                                      <p:cBhvr additive="base">
                                        <p:cTn id="8" dur="500" fill="hold"/>
                                        <p:tgtEl>
                                          <p:spTgt spid="7393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9336"/>
                                        </p:tgtEl>
                                        <p:attrNameLst>
                                          <p:attrName>style.visibility</p:attrName>
                                        </p:attrNameLst>
                                      </p:cBhvr>
                                      <p:to>
                                        <p:strVal val="visible"/>
                                      </p:to>
                                    </p:set>
                                    <p:anim calcmode="lin" valueType="num">
                                      <p:cBhvr additive="base">
                                        <p:cTn id="13" dur="500" fill="hold"/>
                                        <p:tgtEl>
                                          <p:spTgt spid="739336"/>
                                        </p:tgtEl>
                                        <p:attrNameLst>
                                          <p:attrName>ppt_x</p:attrName>
                                        </p:attrNameLst>
                                      </p:cBhvr>
                                      <p:tavLst>
                                        <p:tav tm="0">
                                          <p:val>
                                            <p:strVal val="0-#ppt_w/2"/>
                                          </p:val>
                                        </p:tav>
                                        <p:tav tm="100000">
                                          <p:val>
                                            <p:strVal val="#ppt_x"/>
                                          </p:val>
                                        </p:tav>
                                      </p:tavLst>
                                    </p:anim>
                                    <p:anim calcmode="lin" valueType="num">
                                      <p:cBhvr additive="base">
                                        <p:cTn id="14" dur="500" fill="hold"/>
                                        <p:tgtEl>
                                          <p:spTgt spid="739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5" name="Picture 3"/>
          <p:cNvPicPr>
            <a:picLocks noChangeAspect="1" noChangeArrowheads="1"/>
          </p:cNvPicPr>
          <p:nvPr/>
        </p:nvPicPr>
        <p:blipFill>
          <a:blip r:embed="rId3" cstate="print"/>
          <a:srcRect/>
          <a:stretch>
            <a:fillRect/>
          </a:stretch>
        </p:blipFill>
        <p:spPr bwMode="auto">
          <a:xfrm>
            <a:off x="533400" y="2133600"/>
            <a:ext cx="8305800" cy="3724275"/>
          </a:xfrm>
          <a:prstGeom prst="rect">
            <a:avLst/>
          </a:prstGeom>
          <a:noFill/>
          <a:ln w="9525">
            <a:noFill/>
            <a:miter lim="800000"/>
            <a:headEnd/>
            <a:tailEnd/>
          </a:ln>
          <a:effectLst/>
        </p:spPr>
      </p:pic>
      <p:sp>
        <p:nvSpPr>
          <p:cNvPr id="740356" name="Rectangle 4"/>
          <p:cNvSpPr>
            <a:spLocks noGrp="1" noChangeArrowheads="1"/>
          </p:cNvSpPr>
          <p:nvPr>
            <p:ph type="title"/>
          </p:nvPr>
        </p:nvSpPr>
        <p:spPr>
          <a:xfrm>
            <a:off x="684213" y="404813"/>
            <a:ext cx="7556500" cy="1439862"/>
          </a:xfrm>
        </p:spPr>
        <p:txBody>
          <a:bodyPr/>
          <a:lstStyle/>
          <a:p>
            <a:r>
              <a:rPr lang="en-US" altLang="zh-TW" b="1">
                <a:solidFill>
                  <a:srgbClr val="FFFF00"/>
                </a:solidFill>
                <a:effectLst>
                  <a:outerShdw blurRad="38100" dist="38100" dir="2700000" algn="tl">
                    <a:srgbClr val="FFFFFF"/>
                  </a:outerShdw>
                </a:effectLst>
                <a:latin typeface="華康鋼筆體 Std W2" pitchFamily="66" charset="-120"/>
                <a:ea typeface="華康鋼筆體 Std W2" pitchFamily="66" charset="-120"/>
              </a:rPr>
              <a:t>A Quantum Dot </a:t>
            </a:r>
            <a:br>
              <a:rPr lang="en-US" altLang="zh-TW" b="1">
                <a:solidFill>
                  <a:srgbClr val="FFFF00"/>
                </a:solidFill>
                <a:effectLst>
                  <a:outerShdw blurRad="38100" dist="38100" dir="2700000" algn="tl">
                    <a:srgbClr val="FFFFFF"/>
                  </a:outerShdw>
                </a:effectLst>
                <a:latin typeface="華康鋼筆體 Std W2" pitchFamily="66" charset="-120"/>
                <a:ea typeface="華康鋼筆體 Std W2" pitchFamily="66" charset="-120"/>
              </a:rPr>
            </a:br>
            <a:r>
              <a:rPr lang="en-US" altLang="zh-TW" b="1">
                <a:solidFill>
                  <a:srgbClr val="FFFF00"/>
                </a:solidFill>
                <a:effectLst>
                  <a:outerShdw blurRad="38100" dist="38100" dir="2700000" algn="tl">
                    <a:srgbClr val="FFFFFF"/>
                  </a:outerShdw>
                </a:effectLst>
                <a:latin typeface="華康鋼筆體 Std W2" pitchFamily="66" charset="-120"/>
                <a:ea typeface="華康鋼筆體 Std W2" pitchFamily="66" charset="-120"/>
              </a:rPr>
              <a:t>An Artificial Atom</a:t>
            </a:r>
            <a:endParaRPr lang="zh-TW" altLang="en-US" b="1">
              <a:solidFill>
                <a:srgbClr val="FFFF00"/>
              </a:solidFill>
              <a:effectLst>
                <a:outerShdw blurRad="38100" dist="38100" dir="2700000" algn="tl">
                  <a:srgbClr val="FFFFFF"/>
                </a:outerShdw>
              </a:effectLst>
              <a:latin typeface="華康鋼筆體 Std W2" pitchFamily="66" charset="-120"/>
              <a:ea typeface="華康鋼筆體 Std W2" pitchFamily="66" charset="-120"/>
            </a:endParaRPr>
          </a:p>
        </p:txBody>
      </p:sp>
      <p:sp>
        <p:nvSpPr>
          <p:cNvPr id="740357" name="Rectangle 5"/>
          <p:cNvSpPr>
            <a:spLocks noChangeArrowheads="1"/>
          </p:cNvSpPr>
          <p:nvPr/>
        </p:nvSpPr>
        <p:spPr bwMode="auto">
          <a:xfrm>
            <a:off x="468313" y="5881688"/>
            <a:ext cx="8555099" cy="584775"/>
          </a:xfrm>
          <a:prstGeom prst="rect">
            <a:avLst/>
          </a:prstGeom>
          <a:noFill/>
          <a:ln w="12700" cap="sq">
            <a:noFill/>
            <a:miter lim="800000"/>
            <a:headEnd type="none" w="sm" len="sm"/>
            <a:tailEnd type="none" w="sm" len="sm"/>
          </a:ln>
          <a:effectLst/>
        </p:spPr>
        <p:txBody>
          <a:bodyPr wrap="none">
            <a:spAutoFit/>
          </a:bodyPr>
          <a:lstStyle/>
          <a:p>
            <a:pPr>
              <a:spcBef>
                <a:spcPct val="30000"/>
              </a:spcBef>
            </a:pPr>
            <a:r>
              <a:rPr lang="en-US" altLang="zh-TW" sz="3200" dirty="0">
                <a:latin typeface="華康鋼筆體 Std W2" pitchFamily="66" charset="-120"/>
                <a:ea typeface="華康鋼筆體 Std W2" pitchFamily="66" charset="-120"/>
              </a:rPr>
              <a:t>The number of electrons can be controlled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379" name="Picture 3"/>
          <p:cNvPicPr>
            <a:picLocks noChangeAspect="1" noChangeArrowheads="1"/>
          </p:cNvPicPr>
          <p:nvPr/>
        </p:nvPicPr>
        <p:blipFill>
          <a:blip r:embed="rId3" cstate="print"/>
          <a:srcRect/>
          <a:stretch>
            <a:fillRect/>
          </a:stretch>
        </p:blipFill>
        <p:spPr bwMode="auto">
          <a:xfrm>
            <a:off x="2195513" y="2708275"/>
            <a:ext cx="4968875" cy="3298825"/>
          </a:xfrm>
          <a:prstGeom prst="rect">
            <a:avLst/>
          </a:prstGeom>
          <a:noFill/>
          <a:ln w="9525">
            <a:noFill/>
            <a:miter lim="800000"/>
            <a:headEnd/>
            <a:tailEnd/>
          </a:ln>
          <a:effectLst/>
        </p:spPr>
      </p:pic>
      <p:sp>
        <p:nvSpPr>
          <p:cNvPr id="741380" name="Rectangle 4"/>
          <p:cNvSpPr>
            <a:spLocks noGrp="1" noChangeArrowheads="1"/>
          </p:cNvSpPr>
          <p:nvPr>
            <p:ph type="title"/>
          </p:nvPr>
        </p:nvSpPr>
        <p:spPr>
          <a:xfrm>
            <a:off x="685800" y="301625"/>
            <a:ext cx="6694488" cy="1831975"/>
          </a:xfrm>
        </p:spPr>
        <p:txBody>
          <a:bodyPr/>
          <a:lstStyle/>
          <a:p>
            <a:r>
              <a:rPr lang="en-US" altLang="zh-TW" sz="48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Quantum Corral</a:t>
            </a:r>
            <a:br>
              <a:rPr lang="en-US" altLang="zh-TW" sz="48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br>
            <a:r>
              <a:rPr lang="zh-TW" altLang="en-US" sz="48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量子圍欄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59" name="Picture 3"/>
          <p:cNvPicPr>
            <a:picLocks noChangeAspect="1" noChangeArrowheads="1"/>
          </p:cNvPicPr>
          <p:nvPr/>
        </p:nvPicPr>
        <p:blipFill>
          <a:blip r:embed="rId2" cstate="print"/>
          <a:srcRect/>
          <a:stretch>
            <a:fillRect/>
          </a:stretch>
        </p:blipFill>
        <p:spPr bwMode="auto">
          <a:xfrm>
            <a:off x="2195513" y="1341438"/>
            <a:ext cx="4311650" cy="5105400"/>
          </a:xfrm>
          <a:prstGeom prst="rect">
            <a:avLst/>
          </a:prstGeom>
          <a:noFill/>
          <a:ln w="9525">
            <a:noFill/>
            <a:miter lim="800000"/>
            <a:headEnd/>
            <a:tailEnd/>
          </a:ln>
          <a:effectLst/>
        </p:spPr>
      </p:pic>
      <p:sp>
        <p:nvSpPr>
          <p:cNvPr id="710660" name="Rectangle 4"/>
          <p:cNvSpPr>
            <a:spLocks noChangeArrowheads="1"/>
          </p:cNvSpPr>
          <p:nvPr/>
        </p:nvSpPr>
        <p:spPr bwMode="auto">
          <a:xfrm>
            <a:off x="5930900" y="5360988"/>
            <a:ext cx="576263" cy="1079500"/>
          </a:xfrm>
          <a:prstGeom prst="rect">
            <a:avLst/>
          </a:prstGeom>
          <a:solidFill>
            <a:schemeClr val="tx2"/>
          </a:solidFill>
          <a:ln w="12700" cap="sq">
            <a:solidFill>
              <a:schemeClr val="tx2"/>
            </a:solidFill>
            <a:miter lim="800000"/>
            <a:headEnd type="none" w="sm" len="sm"/>
            <a:tailEnd type="none" w="sm" len="sm"/>
          </a:ln>
          <a:effectLst/>
        </p:spPr>
        <p:txBody>
          <a:bodyPr wrap="none" anchor="ctr"/>
          <a:lstStyle/>
          <a:p>
            <a:endParaRPr lang="zh-TW" altLang="en-US"/>
          </a:p>
        </p:txBody>
      </p:sp>
      <p:sp>
        <p:nvSpPr>
          <p:cNvPr id="710661" name="Rectangle 5"/>
          <p:cNvSpPr>
            <a:spLocks noGrp="1" noChangeArrowheads="1"/>
          </p:cNvSpPr>
          <p:nvPr>
            <p:ph type="title"/>
          </p:nvPr>
        </p:nvSpPr>
        <p:spPr>
          <a:xfrm>
            <a:off x="539750" y="404813"/>
            <a:ext cx="7772400" cy="1727200"/>
          </a:xfrm>
        </p:spPr>
        <p:txBody>
          <a:bodyPr/>
          <a:lstStyle/>
          <a:p>
            <a:r>
              <a:rPr lang="en-US" altLang="zh-TW" b="1" dirty="0">
                <a:solidFill>
                  <a:srgbClr val="FFFF00"/>
                </a:solidFill>
                <a:latin typeface="華康鋼筆體 Std W2" pitchFamily="66" charset="-120"/>
                <a:ea typeface="華康鋼筆體 Std W2" pitchFamily="66" charset="-120"/>
              </a:rPr>
              <a:t>The Photoelectric Effect</a:t>
            </a:r>
            <a:br>
              <a:rPr lang="en-US" altLang="zh-TW" b="1" dirty="0">
                <a:solidFill>
                  <a:srgbClr val="FFFF00"/>
                </a:solidFill>
                <a:latin typeface="華康鋼筆體 Std W2" pitchFamily="66" charset="-120"/>
                <a:ea typeface="華康鋼筆體 Std W2" pitchFamily="66" charset="-120"/>
              </a:rPr>
            </a:br>
            <a:r>
              <a:rPr lang="en-US" altLang="zh-TW" b="1" dirty="0">
                <a:solidFill>
                  <a:srgbClr val="FFFF00"/>
                </a:solidFill>
                <a:latin typeface="華康鋼筆體 Std W2" pitchFamily="66" charset="-120"/>
                <a:ea typeface="華康鋼筆體 Std W2" pitchFamily="66" charset="-120"/>
              </a:rPr>
              <a:t>         </a:t>
            </a:r>
            <a:r>
              <a:rPr lang="en-US" altLang="zh-TW" b="1" dirty="0" smtClean="0">
                <a:solidFill>
                  <a:srgbClr val="FFFF00"/>
                </a:solidFill>
                <a:latin typeface="華康鋼筆體 Std W2" pitchFamily="66" charset="-120"/>
                <a:ea typeface="華康鋼筆體 Std W2" pitchFamily="66" charset="-120"/>
              </a:rPr>
              <a:t>   </a:t>
            </a:r>
            <a:r>
              <a:rPr lang="zh-TW" altLang="en-US" b="1" dirty="0" smtClean="0">
                <a:solidFill>
                  <a:srgbClr val="000099"/>
                </a:solidFill>
                <a:latin typeface="華康鋼筆體 Std W2" pitchFamily="66" charset="-120"/>
                <a:ea typeface="華康鋼筆體 Std W2" pitchFamily="66" charset="-120"/>
              </a:rPr>
              <a:t>光電效應</a:t>
            </a:r>
            <a:endParaRPr lang="zh-TW" altLang="en-US" b="1" dirty="0">
              <a:solidFill>
                <a:srgbClr val="000099"/>
              </a:solidFill>
              <a:latin typeface="華康鋼筆體 Std W2" pitchFamily="66" charset="-120"/>
              <a:ea typeface="華康鋼筆體 Std W2" pitchFamily="66"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381000" y="304800"/>
            <a:ext cx="8305800" cy="838200"/>
          </a:xfrm>
        </p:spPr>
        <p:txBody>
          <a:bodyPr/>
          <a:lstStyle/>
          <a:p>
            <a:r>
              <a:rPr lang="en-US" altLang="zh-TW" sz="4800" b="1">
                <a:solidFill>
                  <a:schemeClr val="tx1"/>
                </a:solidFill>
                <a:latin typeface="華康鋼筆體 Std W2" pitchFamily="66" charset="-120"/>
                <a:ea typeface="華康鋼筆體 Std W2" pitchFamily="66" charset="-120"/>
              </a:rPr>
              <a:t>12-1.9</a:t>
            </a:r>
            <a:r>
              <a:rPr lang="zh-TW" altLang="en-US" sz="4800" b="1">
                <a:solidFill>
                  <a:srgbClr val="FFFF00"/>
                </a:solidFill>
                <a:latin typeface="華康鋼筆體 Std W2" pitchFamily="66" charset="-120"/>
                <a:ea typeface="華康鋼筆體 Std W2" pitchFamily="66" charset="-120"/>
              </a:rPr>
              <a:t> </a:t>
            </a:r>
            <a:r>
              <a:rPr lang="en-US" altLang="zh-TW" sz="4800" b="1">
                <a:solidFill>
                  <a:srgbClr val="FFFF00"/>
                </a:solidFill>
                <a:latin typeface="華康鋼筆體 Std W2" pitchFamily="66" charset="-120"/>
                <a:ea typeface="華康鋼筆體 Std W2" pitchFamily="66" charset="-120"/>
              </a:rPr>
              <a:t>The Hydrogen Atom</a:t>
            </a:r>
          </a:p>
        </p:txBody>
      </p:sp>
      <p:sp>
        <p:nvSpPr>
          <p:cNvPr id="742403" name="Rectangle 3"/>
          <p:cNvSpPr>
            <a:spLocks noGrp="1" noChangeArrowheads="1"/>
          </p:cNvSpPr>
          <p:nvPr>
            <p:ph type="body" idx="1"/>
          </p:nvPr>
        </p:nvSpPr>
        <p:spPr>
          <a:xfrm>
            <a:off x="990600" y="1600200"/>
            <a:ext cx="6705600" cy="990600"/>
          </a:xfrm>
        </p:spPr>
        <p:txBody>
          <a:bodyPr/>
          <a:lstStyle/>
          <a:p>
            <a:r>
              <a:rPr lang="en-US" altLang="zh-TW" sz="4000" b="1">
                <a:solidFill>
                  <a:srgbClr val="FFFF00"/>
                </a:solidFill>
                <a:latin typeface="華康鋼筆體 Std W2" pitchFamily="66" charset="-120"/>
                <a:ea typeface="華康鋼筆體 Std W2" pitchFamily="66" charset="-120"/>
              </a:rPr>
              <a:t>The Energies</a:t>
            </a:r>
            <a:r>
              <a:rPr lang="en-US" altLang="zh-TW" sz="3600" b="1">
                <a:solidFill>
                  <a:srgbClr val="FFFF00"/>
                </a:solidFill>
              </a:rPr>
              <a:t> </a:t>
            </a:r>
          </a:p>
        </p:txBody>
      </p:sp>
      <p:graphicFrame>
        <p:nvGraphicFramePr>
          <p:cNvPr id="742404" name="Object 4"/>
          <p:cNvGraphicFramePr>
            <a:graphicFrameLocks noChangeAspect="1"/>
          </p:cNvGraphicFramePr>
          <p:nvPr/>
        </p:nvGraphicFramePr>
        <p:xfrm>
          <a:off x="533400" y="3657600"/>
          <a:ext cx="8350250" cy="2900363"/>
        </p:xfrm>
        <a:graphic>
          <a:graphicData uri="http://schemas.openxmlformats.org/presentationml/2006/ole">
            <p:oleObj spid="_x0000_s742404" name="Equation" r:id="rId4" imgW="2628720" imgH="914400" progId="Equation.3">
              <p:embed/>
            </p:oleObj>
          </a:graphicData>
        </a:graphic>
      </p:graphicFrame>
      <p:pic>
        <p:nvPicPr>
          <p:cNvPr id="742405" name="Picture 5"/>
          <p:cNvPicPr>
            <a:picLocks noChangeAspect="1" noChangeArrowheads="1"/>
          </p:cNvPicPr>
          <p:nvPr/>
        </p:nvPicPr>
        <p:blipFill>
          <a:blip r:embed="rId5" cstate="print"/>
          <a:srcRect/>
          <a:stretch>
            <a:fillRect/>
          </a:stretch>
        </p:blipFill>
        <p:spPr bwMode="auto">
          <a:xfrm>
            <a:off x="4724400" y="1219200"/>
            <a:ext cx="4191000" cy="2408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2404"/>
                                        </p:tgtEl>
                                        <p:attrNameLst>
                                          <p:attrName>style.visibility</p:attrName>
                                        </p:attrNameLst>
                                      </p:cBhvr>
                                      <p:to>
                                        <p:strVal val="visible"/>
                                      </p:to>
                                    </p:set>
                                    <p:anim calcmode="lin" valueType="num">
                                      <p:cBhvr additive="base">
                                        <p:cTn id="7" dur="500" fill="hold"/>
                                        <p:tgtEl>
                                          <p:spTgt spid="742404"/>
                                        </p:tgtEl>
                                        <p:attrNameLst>
                                          <p:attrName>ppt_x</p:attrName>
                                        </p:attrNameLst>
                                      </p:cBhvr>
                                      <p:tavLst>
                                        <p:tav tm="0">
                                          <p:val>
                                            <p:strVal val="0-#ppt_w/2"/>
                                          </p:val>
                                        </p:tav>
                                        <p:tav tm="100000">
                                          <p:val>
                                            <p:strVal val="#ppt_x"/>
                                          </p:val>
                                        </p:tav>
                                      </p:tavLst>
                                    </p:anim>
                                    <p:anim calcmode="lin" valueType="num">
                                      <p:cBhvr additive="base">
                                        <p:cTn id="8" dur="500" fill="hold"/>
                                        <p:tgtEl>
                                          <p:spTgt spid="742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6" name="Picture 2"/>
          <p:cNvPicPr>
            <a:picLocks noChangeAspect="1" noChangeArrowheads="1"/>
          </p:cNvPicPr>
          <p:nvPr/>
        </p:nvPicPr>
        <p:blipFill>
          <a:blip r:embed="rId2" cstate="print"/>
          <a:srcRect/>
          <a:stretch>
            <a:fillRect/>
          </a:stretch>
        </p:blipFill>
        <p:spPr bwMode="auto">
          <a:xfrm>
            <a:off x="1763713" y="549275"/>
            <a:ext cx="4678362" cy="5943600"/>
          </a:xfrm>
          <a:prstGeom prst="rect">
            <a:avLst/>
          </a:prstGeom>
          <a:noFill/>
          <a:ln w="57150">
            <a:solidFill>
              <a:srgbClr val="CCFF33"/>
            </a:solidFill>
            <a:miter lim="800000"/>
            <a:headEnd/>
            <a:tailEnd/>
          </a:ln>
          <a:effectLst/>
        </p:spPr>
      </p:pic>
      <p:pic>
        <p:nvPicPr>
          <p:cNvPr id="743427" name="Picture 3"/>
          <p:cNvPicPr>
            <a:picLocks noChangeAspect="1" noChangeArrowheads="1"/>
          </p:cNvPicPr>
          <p:nvPr/>
        </p:nvPicPr>
        <p:blipFill>
          <a:blip r:embed="rId3" cstate="print"/>
          <a:srcRect/>
          <a:stretch>
            <a:fillRect/>
          </a:stretch>
        </p:blipFill>
        <p:spPr bwMode="auto">
          <a:xfrm>
            <a:off x="2971800" y="3124200"/>
            <a:ext cx="5867400" cy="2593975"/>
          </a:xfrm>
          <a:prstGeom prst="rect">
            <a:avLst/>
          </a:prstGeom>
          <a:noFill/>
          <a:ln w="57150">
            <a:solidFill>
              <a:srgbClr val="CCFF33"/>
            </a:solidFill>
            <a:miter lim="800000"/>
            <a:headEnd/>
            <a:tailEnd/>
          </a:ln>
          <a:effectLst/>
        </p:spPr>
      </p:pic>
      <p:sp>
        <p:nvSpPr>
          <p:cNvPr id="743428" name="Rectangle 4"/>
          <p:cNvSpPr>
            <a:spLocks noGrp="1" noChangeArrowheads="1"/>
          </p:cNvSpPr>
          <p:nvPr>
            <p:ph type="title" idx="4294967295"/>
          </p:nvPr>
        </p:nvSpPr>
        <p:spPr>
          <a:xfrm>
            <a:off x="539750" y="333375"/>
            <a:ext cx="862013" cy="6264275"/>
          </a:xfrm>
        </p:spPr>
        <p:txBody>
          <a:bodyPr/>
          <a:lstStyle/>
          <a:p>
            <a:r>
              <a:rPr lang="zh-TW" altLang="en-US" b="1">
                <a:solidFill>
                  <a:schemeClr val="tx1"/>
                </a:solidFill>
                <a:ea typeface="華康鋼筆體 Std W2" pitchFamily="66" charset="-120"/>
              </a:rPr>
              <a:t>氫原子能階與光譜線</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body" idx="1"/>
          </p:nvPr>
        </p:nvSpPr>
        <p:spPr>
          <a:xfrm>
            <a:off x="304800" y="457200"/>
            <a:ext cx="7924800" cy="1819275"/>
          </a:xfrm>
        </p:spPr>
        <p:txBody>
          <a:bodyPr/>
          <a:lstStyle/>
          <a:p>
            <a:pPr>
              <a:buFontTx/>
              <a:buNone/>
            </a:pPr>
            <a:r>
              <a:rPr lang="en-US" altLang="zh-TW" sz="4400" b="1">
                <a:solidFill>
                  <a:srgbClr val="FFFF00"/>
                </a:solidFill>
              </a:rPr>
              <a:t> </a:t>
            </a:r>
            <a:endParaRPr lang="en-US" altLang="zh-TW" sz="4800" b="1">
              <a:solidFill>
                <a:srgbClr val="FFFF00"/>
              </a:solidFill>
              <a:latin typeface="華康鋼筆體 Std W2" pitchFamily="66" charset="-120"/>
              <a:ea typeface="華康鋼筆體 Std W2" pitchFamily="66" charset="-120"/>
            </a:endParaRPr>
          </a:p>
        </p:txBody>
      </p:sp>
      <p:pic>
        <p:nvPicPr>
          <p:cNvPr id="744451" name="Picture 3"/>
          <p:cNvPicPr>
            <a:picLocks noChangeAspect="1" noChangeArrowheads="1"/>
          </p:cNvPicPr>
          <p:nvPr/>
        </p:nvPicPr>
        <p:blipFill>
          <a:blip r:embed="rId2" cstate="print"/>
          <a:srcRect/>
          <a:stretch>
            <a:fillRect/>
          </a:stretch>
        </p:blipFill>
        <p:spPr bwMode="auto">
          <a:xfrm>
            <a:off x="2133600" y="3048000"/>
            <a:ext cx="5029200" cy="3390900"/>
          </a:xfrm>
          <a:prstGeom prst="rect">
            <a:avLst/>
          </a:prstGeom>
          <a:noFill/>
          <a:ln w="38100">
            <a:solidFill>
              <a:srgbClr val="CCFF33"/>
            </a:solidFill>
            <a:miter lim="800000"/>
            <a:headEnd/>
            <a:tailEnd/>
          </a:ln>
          <a:effectLst/>
        </p:spPr>
      </p:pic>
      <p:sp>
        <p:nvSpPr>
          <p:cNvPr id="744454" name="Rectangle 6"/>
          <p:cNvSpPr>
            <a:spLocks noGrp="1" noChangeArrowheads="1"/>
          </p:cNvSpPr>
          <p:nvPr>
            <p:ph type="title"/>
          </p:nvPr>
        </p:nvSpPr>
        <p:spPr>
          <a:xfrm>
            <a:off x="685800" y="301625"/>
            <a:ext cx="6981825" cy="1687513"/>
          </a:xfrm>
        </p:spPr>
        <p:txBody>
          <a:bodyPr/>
          <a:lstStyle/>
          <a:p>
            <a:r>
              <a:rPr lang="en-US" altLang="zh-TW" b="1" dirty="0">
                <a:solidFill>
                  <a:srgbClr val="FFFF00"/>
                </a:solidFill>
                <a:latin typeface="華康鋼筆體 Std W2" pitchFamily="66" charset="-120"/>
                <a:ea typeface="華康鋼筆體 Std W2" pitchFamily="66" charset="-120"/>
              </a:rPr>
              <a:t>Bohr</a:t>
            </a:r>
            <a:r>
              <a:rPr lang="en-US" altLang="zh-TW" b="1" dirty="0">
                <a:solidFill>
                  <a:srgbClr val="FFFF00"/>
                </a:solidFill>
                <a:latin typeface="Monotype Corsiva" pitchFamily="66" charset="0"/>
                <a:ea typeface="華康鋼筆體 Std W2" pitchFamily="66" charset="-120"/>
              </a:rPr>
              <a:t>’</a:t>
            </a:r>
            <a:r>
              <a:rPr lang="en-US" altLang="zh-TW" b="1" dirty="0">
                <a:solidFill>
                  <a:srgbClr val="FFFF00"/>
                </a:solidFill>
                <a:latin typeface="華康鋼筆體 Std W2" pitchFamily="66" charset="-120"/>
                <a:ea typeface="華康鋼筆體 Std W2" pitchFamily="66" charset="-120"/>
              </a:rPr>
              <a:t>s Theory of the Hydrogen Atom</a:t>
            </a:r>
            <a:endParaRPr lang="zh-TW" altLang="en-US" b="1" dirty="0">
              <a:solidFill>
                <a:srgbClr val="FFFF00"/>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body" idx="1"/>
          </p:nvPr>
        </p:nvSpPr>
        <p:spPr>
          <a:xfrm>
            <a:off x="304800" y="609600"/>
            <a:ext cx="7315200" cy="838200"/>
          </a:xfrm>
        </p:spPr>
        <p:txBody>
          <a:bodyPr/>
          <a:lstStyle/>
          <a:p>
            <a:pPr>
              <a:buFontTx/>
              <a:buNone/>
            </a:pPr>
            <a:r>
              <a:rPr lang="en-US" altLang="zh-TW" sz="4400" b="1">
                <a:solidFill>
                  <a:srgbClr val="FFFF00"/>
                </a:solidFill>
              </a:rPr>
              <a:t> </a:t>
            </a:r>
            <a:endParaRPr lang="en-US" altLang="zh-TW" sz="4800" b="1">
              <a:solidFill>
                <a:srgbClr val="FFFF00"/>
              </a:solidFill>
              <a:latin typeface="華康鋼筆體 Std W2" pitchFamily="66" charset="-120"/>
              <a:ea typeface="華康鋼筆體 Std W2" pitchFamily="66" charset="-120"/>
            </a:endParaRPr>
          </a:p>
        </p:txBody>
      </p:sp>
      <p:graphicFrame>
        <p:nvGraphicFramePr>
          <p:cNvPr id="745475" name="Object 3"/>
          <p:cNvGraphicFramePr>
            <a:graphicFrameLocks noChangeAspect="1"/>
          </p:cNvGraphicFramePr>
          <p:nvPr/>
        </p:nvGraphicFramePr>
        <p:xfrm>
          <a:off x="1908175" y="2276475"/>
          <a:ext cx="4248150" cy="3714750"/>
        </p:xfrm>
        <a:graphic>
          <a:graphicData uri="http://schemas.openxmlformats.org/presentationml/2006/ole">
            <p:oleObj spid="_x0000_s745475" name="Equation" r:id="rId4" imgW="1231560" imgH="1079280" progId="Equation.3">
              <p:embed/>
            </p:oleObj>
          </a:graphicData>
        </a:graphic>
      </p:graphicFrame>
      <p:sp>
        <p:nvSpPr>
          <p:cNvPr id="745476" name="Rectangle 4"/>
          <p:cNvSpPr>
            <a:spLocks noGrp="1" noChangeArrowheads="1"/>
          </p:cNvSpPr>
          <p:nvPr>
            <p:ph type="title"/>
          </p:nvPr>
        </p:nvSpPr>
        <p:spPr/>
        <p:txBody>
          <a:bodyPr/>
          <a:lstStyle/>
          <a:p>
            <a:r>
              <a:rPr lang="en-US" altLang="zh-TW" b="1">
                <a:solidFill>
                  <a:srgbClr val="FFFF00"/>
                </a:solidFill>
                <a:latin typeface="華康鋼筆體 Std W2" pitchFamily="66" charset="-120"/>
                <a:ea typeface="華康鋼筆體 Std W2" pitchFamily="66" charset="-120"/>
              </a:rPr>
              <a:t>The Ground State Wave Function</a:t>
            </a: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5475"/>
                                        </p:tgtEl>
                                        <p:attrNameLst>
                                          <p:attrName>style.visibility</p:attrName>
                                        </p:attrNameLst>
                                      </p:cBhvr>
                                      <p:to>
                                        <p:strVal val="visible"/>
                                      </p:to>
                                    </p:set>
                                    <p:anim calcmode="lin" valueType="num">
                                      <p:cBhvr additive="base">
                                        <p:cTn id="7" dur="500" fill="hold"/>
                                        <p:tgtEl>
                                          <p:spTgt spid="745475"/>
                                        </p:tgtEl>
                                        <p:attrNameLst>
                                          <p:attrName>ppt_x</p:attrName>
                                        </p:attrNameLst>
                                      </p:cBhvr>
                                      <p:tavLst>
                                        <p:tav tm="0">
                                          <p:val>
                                            <p:strVal val="0-#ppt_w/2"/>
                                          </p:val>
                                        </p:tav>
                                        <p:tav tm="100000">
                                          <p:val>
                                            <p:strVal val="#ppt_x"/>
                                          </p:val>
                                        </p:tav>
                                      </p:tavLst>
                                    </p:anim>
                                    <p:anim calcmode="lin" valueType="num">
                                      <p:cBhvr additive="base">
                                        <p:cTn id="8" dur="500" fill="hold"/>
                                        <p:tgtEl>
                                          <p:spTgt spid="7454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499" name="Picture 3"/>
          <p:cNvPicPr>
            <a:picLocks noChangeAspect="1" noChangeArrowheads="1"/>
          </p:cNvPicPr>
          <p:nvPr/>
        </p:nvPicPr>
        <p:blipFill>
          <a:blip r:embed="rId2" cstate="print"/>
          <a:srcRect/>
          <a:stretch>
            <a:fillRect/>
          </a:stretch>
        </p:blipFill>
        <p:spPr bwMode="auto">
          <a:xfrm>
            <a:off x="381000" y="2286000"/>
            <a:ext cx="8305800" cy="3760788"/>
          </a:xfrm>
          <a:prstGeom prst="rect">
            <a:avLst/>
          </a:prstGeom>
          <a:noFill/>
          <a:ln w="9525">
            <a:noFill/>
            <a:miter lim="800000"/>
            <a:headEnd/>
            <a:tailEnd/>
          </a:ln>
          <a:effectLst/>
        </p:spPr>
      </p:pic>
      <p:sp>
        <p:nvSpPr>
          <p:cNvPr id="746500" name="Rectangle 4"/>
          <p:cNvSpPr>
            <a:spLocks noGrp="1" noChangeArrowheads="1"/>
          </p:cNvSpPr>
          <p:nvPr>
            <p:ph type="title"/>
          </p:nvPr>
        </p:nvSpPr>
        <p:spPr/>
        <p:txBody>
          <a:bodyPr/>
          <a:lstStyle/>
          <a:p>
            <a:r>
              <a:rPr lang="en-US" altLang="zh-TW" b="1" dirty="0">
                <a:solidFill>
                  <a:srgbClr val="FFFF00"/>
                </a:solidFill>
                <a:latin typeface="華康鋼筆體 Std W2" pitchFamily="66" charset="-120"/>
                <a:ea typeface="華康鋼筆體 Std W2" pitchFamily="66" charset="-120"/>
              </a:rPr>
              <a:t>Quantum Numbers for the Hydrogen Atom</a:t>
            </a:r>
            <a:endParaRPr lang="zh-TW" altLang="en-US" b="1" dirty="0">
              <a:solidFill>
                <a:srgbClr val="FFFF00"/>
              </a:solidFill>
              <a:latin typeface="華康鋼筆體 Std W2" pitchFamily="66" charset="-120"/>
              <a:ea typeface="華康鋼筆體 Std W2" pitchFamily="66"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ltLang="zh-TW" b="1" dirty="0">
                <a:solidFill>
                  <a:srgbClr val="CCFF33"/>
                </a:solidFill>
                <a:latin typeface="華康鋼筆體 Std W2" pitchFamily="66" charset="-120"/>
                <a:ea typeface="華康鋼筆體 Std W2" pitchFamily="66" charset="-120"/>
              </a:rPr>
              <a:t>The Ground State Dot Plot</a:t>
            </a:r>
          </a:p>
        </p:txBody>
      </p:sp>
      <p:pic>
        <p:nvPicPr>
          <p:cNvPr id="747523" name="Picture 3"/>
          <p:cNvPicPr>
            <a:picLocks noChangeAspect="1" noChangeArrowheads="1"/>
          </p:cNvPicPr>
          <p:nvPr/>
        </p:nvPicPr>
        <p:blipFill>
          <a:blip r:embed="rId2" cstate="print"/>
          <a:srcRect/>
          <a:stretch>
            <a:fillRect/>
          </a:stretch>
        </p:blipFill>
        <p:spPr bwMode="auto">
          <a:xfrm>
            <a:off x="2057400" y="1981200"/>
            <a:ext cx="4572000" cy="4572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46" name="Picture 2"/>
          <p:cNvPicPr>
            <a:picLocks noChangeAspect="1" noChangeArrowheads="1"/>
          </p:cNvPicPr>
          <p:nvPr/>
        </p:nvPicPr>
        <p:blipFill>
          <a:blip r:embed="rId2" cstate="print"/>
          <a:srcRect/>
          <a:stretch>
            <a:fillRect/>
          </a:stretch>
        </p:blipFill>
        <p:spPr bwMode="auto">
          <a:xfrm>
            <a:off x="1692275" y="1989138"/>
            <a:ext cx="5653088" cy="4406900"/>
          </a:xfrm>
          <a:prstGeom prst="rect">
            <a:avLst/>
          </a:prstGeom>
          <a:noFill/>
          <a:ln w="9525">
            <a:noFill/>
            <a:miter lim="800000"/>
            <a:headEnd/>
            <a:tailEnd/>
          </a:ln>
          <a:effectLst/>
        </p:spPr>
      </p:pic>
      <p:sp>
        <p:nvSpPr>
          <p:cNvPr id="748547" name="Rectangle 3"/>
          <p:cNvSpPr>
            <a:spLocks noChangeArrowheads="1"/>
          </p:cNvSpPr>
          <p:nvPr/>
        </p:nvSpPr>
        <p:spPr bwMode="auto">
          <a:xfrm>
            <a:off x="685800" y="301625"/>
            <a:ext cx="7772400" cy="1462088"/>
          </a:xfrm>
          <a:prstGeom prst="rect">
            <a:avLst/>
          </a:prstGeom>
          <a:noFill/>
          <a:ln w="9525">
            <a:noFill/>
            <a:miter lim="800000"/>
            <a:headEnd/>
            <a:tailEnd/>
          </a:ln>
          <a:effectLst/>
        </p:spPr>
        <p:txBody>
          <a:bodyPr anchor="ctr"/>
          <a:lstStyle/>
          <a:p>
            <a:endParaRPr lang="zh-TW" altLang="en-US" sz="4800" b="1">
              <a:solidFill>
                <a:srgbClr val="CCFF33"/>
              </a:solidFill>
              <a:latin typeface="華康鋼筆體 Std W2" pitchFamily="66" charset="-120"/>
              <a:ea typeface="華康鋼筆體 Std W2" pitchFamily="66" charset="-120"/>
            </a:endParaRPr>
          </a:p>
        </p:txBody>
      </p:sp>
      <p:sp>
        <p:nvSpPr>
          <p:cNvPr id="748548" name="Rectangle 4"/>
          <p:cNvSpPr>
            <a:spLocks noGrp="1" noChangeArrowheads="1"/>
          </p:cNvSpPr>
          <p:nvPr>
            <p:ph type="title" idx="4294967295"/>
          </p:nvPr>
        </p:nvSpPr>
        <p:spPr/>
        <p:txBody>
          <a:bodyPr/>
          <a:lstStyle/>
          <a:p>
            <a:r>
              <a:rPr lang="zh-TW" altLang="en-US" sz="4800" b="1">
                <a:solidFill>
                  <a:srgbClr val="CCFF33"/>
                </a:solidFill>
                <a:latin typeface="華康鋼筆體 Std W2" pitchFamily="66" charset="-120"/>
                <a:ea typeface="華康鋼筆體 Std W2" pitchFamily="66" charset="-120"/>
              </a:rPr>
              <a:t>氫原子的量子數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altLang="zh-TW" sz="4800" b="1">
                <a:solidFill>
                  <a:srgbClr val="CCFF33"/>
                </a:solidFill>
                <a:latin typeface="華康鋼筆體 Std W2" pitchFamily="66" charset="-120"/>
                <a:ea typeface="華康鋼筆體 Std W2" pitchFamily="66" charset="-120"/>
              </a:rPr>
              <a:t>N=2, l=0, m</a:t>
            </a:r>
            <a:r>
              <a:rPr lang="en-US" altLang="zh-TW" sz="4800" b="1" baseline="-25000">
                <a:solidFill>
                  <a:srgbClr val="CCFF33"/>
                </a:solidFill>
                <a:latin typeface="華康鋼筆體 Std W2" pitchFamily="66" charset="-120"/>
                <a:ea typeface="華康鋼筆體 Std W2" pitchFamily="66" charset="-120"/>
              </a:rPr>
              <a:t>l</a:t>
            </a:r>
            <a:r>
              <a:rPr lang="en-US" altLang="zh-TW" sz="4800" b="1">
                <a:solidFill>
                  <a:srgbClr val="CCFF33"/>
                </a:solidFill>
                <a:latin typeface="華康鋼筆體 Std W2" pitchFamily="66" charset="-120"/>
                <a:ea typeface="華康鋼筆體 Std W2" pitchFamily="66" charset="-120"/>
              </a:rPr>
              <a:t>=0</a:t>
            </a:r>
          </a:p>
        </p:txBody>
      </p:sp>
      <p:pic>
        <p:nvPicPr>
          <p:cNvPr id="749571" name="Picture 3"/>
          <p:cNvPicPr>
            <a:picLocks noChangeAspect="1" noChangeArrowheads="1"/>
          </p:cNvPicPr>
          <p:nvPr/>
        </p:nvPicPr>
        <p:blipFill>
          <a:blip r:embed="rId2" cstate="print"/>
          <a:srcRect/>
          <a:stretch>
            <a:fillRect/>
          </a:stretch>
        </p:blipFill>
        <p:spPr bwMode="auto">
          <a:xfrm>
            <a:off x="1981200" y="1905000"/>
            <a:ext cx="4572000" cy="454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ltLang="zh-TW" sz="4800" b="1">
                <a:solidFill>
                  <a:srgbClr val="CCFF33"/>
                </a:solidFill>
                <a:latin typeface="華康鋼筆體 Std W2" pitchFamily="66" charset="-120"/>
                <a:ea typeface="華康鋼筆體 Std W2" pitchFamily="66" charset="-120"/>
              </a:rPr>
              <a:t>N=2, l=1</a:t>
            </a:r>
          </a:p>
        </p:txBody>
      </p:sp>
      <p:pic>
        <p:nvPicPr>
          <p:cNvPr id="750595" name="Picture 3"/>
          <p:cNvPicPr>
            <a:picLocks noChangeAspect="1" noChangeArrowheads="1"/>
          </p:cNvPicPr>
          <p:nvPr/>
        </p:nvPicPr>
        <p:blipFill>
          <a:blip r:embed="rId2" cstate="print"/>
          <a:srcRect/>
          <a:stretch>
            <a:fillRect/>
          </a:stretch>
        </p:blipFill>
        <p:spPr bwMode="auto">
          <a:xfrm>
            <a:off x="1600200" y="1828800"/>
            <a:ext cx="5638800" cy="460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6" name="AutoShape 14"/>
          <p:cNvSpPr>
            <a:spLocks noChangeArrowheads="1"/>
          </p:cNvSpPr>
          <p:nvPr/>
        </p:nvSpPr>
        <p:spPr bwMode="auto">
          <a:xfrm>
            <a:off x="1116013" y="4365625"/>
            <a:ext cx="1439862" cy="1079500"/>
          </a:xfrm>
          <a:prstGeom prst="roundRect">
            <a:avLst>
              <a:gd name="adj" fmla="val 16667"/>
            </a:avLst>
          </a:prstGeom>
          <a:solidFill>
            <a:srgbClr val="FFFFFF"/>
          </a:solidFill>
          <a:ln w="9525">
            <a:solidFill>
              <a:schemeClr val="tx1"/>
            </a:solidFill>
            <a:round/>
            <a:headEnd/>
            <a:tailEnd/>
          </a:ln>
          <a:effectLst/>
        </p:spPr>
        <p:txBody>
          <a:bodyPr wrap="none" anchor="ctr"/>
          <a:lstStyle/>
          <a:p>
            <a:endParaRPr lang="zh-TW" altLang="en-US"/>
          </a:p>
        </p:txBody>
      </p:sp>
      <p:pic>
        <p:nvPicPr>
          <p:cNvPr id="156687" name="Picture 15" descr="j0283471"/>
          <p:cNvPicPr>
            <a:picLocks noChangeAspect="1" noChangeArrowheads="1" noCrop="1"/>
          </p:cNvPicPr>
          <p:nvPr/>
        </p:nvPicPr>
        <p:blipFill>
          <a:blip r:embed="rId3" cstate="print"/>
          <a:srcRect/>
          <a:stretch>
            <a:fillRect/>
          </a:stretch>
        </p:blipFill>
        <p:spPr bwMode="auto">
          <a:xfrm>
            <a:off x="827088" y="4581525"/>
            <a:ext cx="1223962" cy="850900"/>
          </a:xfrm>
          <a:prstGeom prst="rect">
            <a:avLst/>
          </a:prstGeom>
          <a:noFill/>
          <a:ln w="9525">
            <a:noFill/>
            <a:miter lim="800000"/>
            <a:headEnd/>
            <a:tailEnd/>
          </a:ln>
        </p:spPr>
      </p:pic>
      <p:pic>
        <p:nvPicPr>
          <p:cNvPr id="156691" name="超級男孩-Bye Bye Bye.mp3">
            <a:hlinkClick r:id="" action="ppaction://media"/>
          </p:cNvPr>
          <p:cNvPicPr>
            <a:picLocks noRot="1" noChangeAspect="1" noChangeArrowheads="1"/>
          </p:cNvPicPr>
          <p:nvPr>
            <a:audioFile r:link="rId1"/>
          </p:nvPr>
        </p:nvPicPr>
        <p:blipFill>
          <a:blip r:embed="rId4" cstate="print"/>
          <a:srcRect/>
          <a:stretch>
            <a:fillRect/>
          </a:stretch>
        </p:blipFill>
        <p:spPr bwMode="auto">
          <a:xfrm>
            <a:off x="1042988" y="1773238"/>
            <a:ext cx="431800" cy="431800"/>
          </a:xfrm>
          <a:prstGeom prst="rect">
            <a:avLst/>
          </a:prstGeom>
          <a:noFill/>
        </p:spPr>
      </p:pic>
      <p:pic>
        <p:nvPicPr>
          <p:cNvPr id="156694" name="Picture 22" descr="MichaelJackson_preview1.jpg bye bye image by kadams64"/>
          <p:cNvPicPr>
            <a:picLocks noChangeAspect="1" noChangeArrowheads="1"/>
          </p:cNvPicPr>
          <p:nvPr/>
        </p:nvPicPr>
        <p:blipFill>
          <a:blip r:embed="rId5" cstate="print"/>
          <a:srcRect/>
          <a:stretch>
            <a:fillRect/>
          </a:stretch>
        </p:blipFill>
        <p:spPr bwMode="auto">
          <a:xfrm>
            <a:off x="539750" y="1268413"/>
            <a:ext cx="1574800" cy="1584325"/>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629" fill="hold"/>
                                        <p:tgtEl>
                                          <p:spTgt spid="1566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669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body" idx="1"/>
          </p:nvPr>
        </p:nvSpPr>
        <p:spPr>
          <a:xfrm>
            <a:off x="539552" y="1628775"/>
            <a:ext cx="7993261" cy="4648200"/>
          </a:xfrm>
        </p:spPr>
        <p:txBody>
          <a:bodyPr/>
          <a:lstStyle/>
          <a:p>
            <a:r>
              <a:rPr lang="en-US" altLang="zh-TW" sz="3600" b="1" dirty="0">
                <a:solidFill>
                  <a:srgbClr val="FFFF00"/>
                </a:solidFill>
              </a:rPr>
              <a:t> </a:t>
            </a:r>
            <a:r>
              <a:rPr lang="en-US" altLang="zh-TW" sz="3600" dirty="0">
                <a:solidFill>
                  <a:srgbClr val="FFFF00"/>
                </a:solidFill>
                <a:latin typeface="華康鋼筆體 Std W2" pitchFamily="66" charset="-120"/>
                <a:ea typeface="華康鋼筆體 Std W2" pitchFamily="66" charset="-120"/>
              </a:rPr>
              <a:t>First Experiment (adjusting V)– </a:t>
            </a:r>
          </a:p>
          <a:p>
            <a:pPr>
              <a:buFontTx/>
              <a:buNone/>
            </a:pPr>
            <a:r>
              <a:rPr lang="en-US" altLang="zh-TW" sz="3600" dirty="0">
                <a:solidFill>
                  <a:srgbClr val="FFFF00"/>
                </a:solidFill>
                <a:latin typeface="華康鋼筆體 Std W2" pitchFamily="66" charset="-120"/>
                <a:ea typeface="華康鋼筆體 Std W2" pitchFamily="66" charset="-120"/>
              </a:rPr>
              <a:t>    the stopping potential </a:t>
            </a:r>
            <a:r>
              <a:rPr lang="en-US" altLang="zh-TW" sz="3600" dirty="0" err="1">
                <a:solidFill>
                  <a:srgbClr val="FFFF00"/>
                </a:solidFill>
                <a:latin typeface="華康鋼筆體 Std W2" pitchFamily="66" charset="-120"/>
                <a:ea typeface="華康鋼筆體 Std W2" pitchFamily="66" charset="-120"/>
              </a:rPr>
              <a:t>V</a:t>
            </a:r>
            <a:r>
              <a:rPr lang="en-US" altLang="zh-TW" sz="3600" baseline="-25000" dirty="0" err="1">
                <a:solidFill>
                  <a:srgbClr val="FFFF00"/>
                </a:solidFill>
                <a:latin typeface="華康鋼筆體 Std W2" pitchFamily="66" charset="-120"/>
                <a:ea typeface="華康鋼筆體 Std W2" pitchFamily="66" charset="-120"/>
                <a:cs typeface=""/>
              </a:rPr>
              <a:t>stop</a:t>
            </a:r>
            <a:endParaRPr lang="en-US" altLang="zh-TW" sz="3600" baseline="-25000" dirty="0">
              <a:solidFill>
                <a:srgbClr val="FFFF00"/>
              </a:solidFill>
              <a:latin typeface="華康鋼筆體 Std W2" pitchFamily="66" charset="-120"/>
              <a:ea typeface="華康鋼筆體 Std W2" pitchFamily="66" charset="-120"/>
              <a:cs typeface=""/>
            </a:endParaRPr>
          </a:p>
          <a:p>
            <a:pPr>
              <a:buFontTx/>
              <a:buNone/>
            </a:pPr>
            <a:r>
              <a:rPr lang="en-US" altLang="zh-TW" sz="3600" dirty="0">
                <a:solidFill>
                  <a:srgbClr val="FFFF00"/>
                </a:solidFill>
                <a:latin typeface="華康鋼筆體 Std W2" pitchFamily="66" charset="-120"/>
                <a:ea typeface="華康鋼筆體 Std W2" pitchFamily="66" charset="-120"/>
                <a:cs typeface=""/>
              </a:rPr>
              <a:t> </a:t>
            </a:r>
          </a:p>
          <a:p>
            <a:pPr>
              <a:buFontTx/>
              <a:buNone/>
            </a:pPr>
            <a:endParaRPr lang="en-US" altLang="zh-TW" sz="3600" dirty="0">
              <a:solidFill>
                <a:srgbClr val="FFFF00"/>
              </a:solidFill>
              <a:latin typeface="華康鋼筆體 Std W2" pitchFamily="66" charset="-120"/>
              <a:ea typeface="華康鋼筆體 Std W2" pitchFamily="66" charset="-120"/>
              <a:cs typeface=""/>
            </a:endParaRPr>
          </a:p>
          <a:p>
            <a:r>
              <a:rPr lang="en-US" altLang="zh-TW" sz="3600" dirty="0">
                <a:solidFill>
                  <a:srgbClr val="FFFF00"/>
                </a:solidFill>
                <a:latin typeface="華康鋼筆體 Std W2" pitchFamily="66" charset="-120"/>
                <a:ea typeface="華康鋼筆體 Std W2" pitchFamily="66" charset="-120"/>
                <a:cs typeface=""/>
              </a:rPr>
              <a:t>Second Experiment </a:t>
            </a:r>
            <a:r>
              <a:rPr lang="en-US" altLang="zh-TW" sz="3600" dirty="0">
                <a:solidFill>
                  <a:srgbClr val="FFFF00"/>
                </a:solidFill>
                <a:latin typeface="華康鋼筆體 Std W2" pitchFamily="66" charset="-120"/>
                <a:ea typeface="華康鋼筆體 Std W2" pitchFamily="66" charset="-120"/>
              </a:rPr>
              <a:t>(adjusting f)– </a:t>
            </a:r>
          </a:p>
          <a:p>
            <a:pPr>
              <a:buFontTx/>
              <a:buNone/>
            </a:pPr>
            <a:r>
              <a:rPr lang="en-US" altLang="zh-TW" sz="3600" dirty="0">
                <a:solidFill>
                  <a:srgbClr val="FFFF00"/>
                </a:solidFill>
                <a:latin typeface="華康鋼筆體 Std W2" pitchFamily="66" charset="-120"/>
                <a:ea typeface="華康鋼筆體 Std W2" pitchFamily="66" charset="-120"/>
              </a:rPr>
              <a:t>    the cutoff frequency f</a:t>
            </a:r>
            <a:r>
              <a:rPr lang="en-US" altLang="zh-TW" sz="3600" baseline="-25000" dirty="0">
                <a:solidFill>
                  <a:srgbClr val="FFFF00"/>
                </a:solidFill>
                <a:latin typeface="華康鋼筆體 Std W2" pitchFamily="66" charset="-120"/>
                <a:ea typeface="華康鋼筆體 Std W2" pitchFamily="66" charset="-120"/>
              </a:rPr>
              <a:t>0</a:t>
            </a:r>
          </a:p>
        </p:txBody>
      </p:sp>
      <p:graphicFrame>
        <p:nvGraphicFramePr>
          <p:cNvPr id="711683" name="Object 3"/>
          <p:cNvGraphicFramePr>
            <a:graphicFrameLocks noChangeAspect="1"/>
          </p:cNvGraphicFramePr>
          <p:nvPr/>
        </p:nvGraphicFramePr>
        <p:xfrm>
          <a:off x="1692275" y="3284538"/>
          <a:ext cx="2519363" cy="798512"/>
        </p:xfrm>
        <a:graphic>
          <a:graphicData uri="http://schemas.openxmlformats.org/presentationml/2006/ole">
            <p:oleObj spid="_x0000_s711683" name="Equation" r:id="rId4" imgW="799920" imgH="241200" progId="Equation.3">
              <p:embed/>
            </p:oleObj>
          </a:graphicData>
        </a:graphic>
      </p:graphicFrame>
      <p:sp>
        <p:nvSpPr>
          <p:cNvPr id="711684" name="Rectangle 4"/>
          <p:cNvSpPr>
            <a:spLocks noGrp="1" noChangeArrowheads="1"/>
          </p:cNvSpPr>
          <p:nvPr>
            <p:ph type="title"/>
          </p:nvPr>
        </p:nvSpPr>
        <p:spPr>
          <a:xfrm>
            <a:off x="685800" y="301625"/>
            <a:ext cx="7772400" cy="1183159"/>
          </a:xfrm>
        </p:spPr>
        <p:txBody>
          <a:bodyPr/>
          <a:lstStyle/>
          <a:p>
            <a:r>
              <a:rPr lang="en-US" altLang="zh-TW" sz="4800" b="1" dirty="0">
                <a:solidFill>
                  <a:srgbClr val="FFFF00"/>
                </a:solidFill>
                <a:latin typeface="華康鋼筆體 Std W2" pitchFamily="66" charset="-120"/>
                <a:ea typeface="華康鋼筆體 Std W2" pitchFamily="66" charset="-120"/>
              </a:rPr>
              <a:t>The experiment</a:t>
            </a:r>
            <a:endParaRPr lang="zh-TW" altLang="en-US" sz="4800" b="1" dirty="0">
              <a:solidFill>
                <a:srgbClr val="FFFF00"/>
              </a:solidFill>
              <a:latin typeface="華康鋼筆體 Std W2" pitchFamily="66" charset="-120"/>
              <a:ea typeface="華康鋼筆體 Std W2" pitchFamily="66" charset="-120"/>
            </a:endParaRPr>
          </a:p>
        </p:txBody>
      </p:sp>
      <p:sp>
        <p:nvSpPr>
          <p:cNvPr id="711685" name="AutoShape 5"/>
          <p:cNvSpPr>
            <a:spLocks/>
          </p:cNvSpPr>
          <p:nvPr/>
        </p:nvSpPr>
        <p:spPr bwMode="auto">
          <a:xfrm>
            <a:off x="5356225" y="3433763"/>
            <a:ext cx="3392488" cy="914400"/>
          </a:xfrm>
          <a:prstGeom prst="borderCallout1">
            <a:avLst>
              <a:gd name="adj1" fmla="val -8333"/>
              <a:gd name="adj2" fmla="val 96630"/>
              <a:gd name="adj3" fmla="val -8333"/>
              <a:gd name="adj4" fmla="val -18856"/>
            </a:avLst>
          </a:prstGeom>
          <a:noFill/>
          <a:ln w="12700" cap="sq">
            <a:solidFill>
              <a:schemeClr val="tx1"/>
            </a:solidFill>
            <a:miter lim="800000"/>
            <a:headEnd type="none" w="sm" len="sm"/>
            <a:tailEnd type="none" w="sm" len="sm"/>
          </a:ln>
          <a:effectLst/>
        </p:spPr>
        <p:txBody>
          <a:bodyPr/>
          <a:lstStyle/>
          <a:p>
            <a:pPr algn="ctr"/>
            <a:r>
              <a:rPr lang="zh-TW" altLang="en-US" b="1">
                <a:ea typeface="華康鋼筆體 Std W2" pitchFamily="66" charset="-120"/>
              </a:rPr>
              <a:t>光電子的最大動能與光強度無關</a:t>
            </a:r>
          </a:p>
        </p:txBody>
      </p:sp>
      <p:sp>
        <p:nvSpPr>
          <p:cNvPr id="711686" name="AutoShape 6"/>
          <p:cNvSpPr>
            <a:spLocks/>
          </p:cNvSpPr>
          <p:nvPr/>
        </p:nvSpPr>
        <p:spPr bwMode="auto">
          <a:xfrm>
            <a:off x="2627313" y="5665788"/>
            <a:ext cx="4176712" cy="914400"/>
          </a:xfrm>
          <a:prstGeom prst="borderCallout1">
            <a:avLst>
              <a:gd name="adj1" fmla="val -8333"/>
              <a:gd name="adj2" fmla="val 97264"/>
              <a:gd name="adj3" fmla="val -8333"/>
              <a:gd name="adj4" fmla="val -3421"/>
            </a:avLst>
          </a:prstGeom>
          <a:noFill/>
          <a:ln w="12700" cap="sq">
            <a:solidFill>
              <a:schemeClr val="tx1"/>
            </a:solidFill>
            <a:miter lim="800000"/>
            <a:headEnd type="none" w="sm" len="sm"/>
            <a:tailEnd type="none" w="sm" len="sm"/>
          </a:ln>
          <a:effectLst/>
        </p:spPr>
        <p:txBody>
          <a:bodyPr/>
          <a:lstStyle/>
          <a:p>
            <a:pPr algn="ctr"/>
            <a:r>
              <a:rPr lang="zh-TW" altLang="en-US" b="1">
                <a:ea typeface="華康鋼筆體 Std W2" pitchFamily="66" charset="-120"/>
              </a:rPr>
              <a:t>低於截止頻率時即使光再強也不會有光電效應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1683"/>
                                        </p:tgtEl>
                                        <p:attrNameLst>
                                          <p:attrName>style.visibility</p:attrName>
                                        </p:attrNameLst>
                                      </p:cBhvr>
                                      <p:to>
                                        <p:strVal val="visible"/>
                                      </p:to>
                                    </p:set>
                                    <p:anim calcmode="lin" valueType="num">
                                      <p:cBhvr additive="base">
                                        <p:cTn id="7" dur="500" fill="hold"/>
                                        <p:tgtEl>
                                          <p:spTgt spid="711683"/>
                                        </p:tgtEl>
                                        <p:attrNameLst>
                                          <p:attrName>ppt_x</p:attrName>
                                        </p:attrNameLst>
                                      </p:cBhvr>
                                      <p:tavLst>
                                        <p:tav tm="0">
                                          <p:val>
                                            <p:strVal val="0-#ppt_w/2"/>
                                          </p:val>
                                        </p:tav>
                                        <p:tav tm="100000">
                                          <p:val>
                                            <p:strVal val="#ppt_x"/>
                                          </p:val>
                                        </p:tav>
                                      </p:tavLst>
                                    </p:anim>
                                    <p:anim calcmode="lin" valueType="num">
                                      <p:cBhvr additive="base">
                                        <p:cTn id="8" dur="500" fill="hold"/>
                                        <p:tgtEl>
                                          <p:spTgt spid="7116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06" name="Picture 2"/>
          <p:cNvPicPr>
            <a:picLocks noChangeAspect="1" noChangeArrowheads="1"/>
          </p:cNvPicPr>
          <p:nvPr/>
        </p:nvPicPr>
        <p:blipFill>
          <a:blip r:embed="rId2" cstate="print"/>
          <a:srcRect/>
          <a:stretch>
            <a:fillRect/>
          </a:stretch>
        </p:blipFill>
        <p:spPr bwMode="auto">
          <a:xfrm>
            <a:off x="1116013" y="1341438"/>
            <a:ext cx="6781800" cy="5165725"/>
          </a:xfrm>
          <a:prstGeom prst="rect">
            <a:avLst/>
          </a:prstGeom>
          <a:noFill/>
          <a:ln w="9525">
            <a:noFill/>
            <a:miter lim="800000"/>
            <a:headEnd/>
            <a:tailEnd/>
          </a:ln>
          <a:effectLst/>
        </p:spPr>
      </p:pic>
      <p:sp>
        <p:nvSpPr>
          <p:cNvPr id="712707" name="Rectangle 3"/>
          <p:cNvSpPr>
            <a:spLocks noGrp="1" noChangeArrowheads="1"/>
          </p:cNvSpPr>
          <p:nvPr>
            <p:ph type="title" idx="4294967295"/>
          </p:nvPr>
        </p:nvSpPr>
        <p:spPr>
          <a:xfrm>
            <a:off x="755576" y="301625"/>
            <a:ext cx="7920880" cy="1111250"/>
          </a:xfrm>
        </p:spPr>
        <p:txBody>
          <a:bodyPr/>
          <a:lstStyle/>
          <a:p>
            <a:r>
              <a:rPr lang="en-US" altLang="zh-TW" sz="4800" b="1" dirty="0">
                <a:solidFill>
                  <a:schemeClr val="tx1"/>
                </a:solidFill>
                <a:latin typeface="華康鋼筆體 Std W2" pitchFamily="66" charset="-120"/>
                <a:ea typeface="華康鋼筆體 Std W2" pitchFamily="66" charset="-120"/>
              </a:rPr>
              <a:t>The  plot of </a:t>
            </a:r>
            <a:r>
              <a:rPr lang="en-US" altLang="zh-TW" sz="4800" b="1" dirty="0" err="1">
                <a:solidFill>
                  <a:schemeClr val="tx1"/>
                </a:solidFill>
                <a:latin typeface="華康鋼筆體 Std W2" pitchFamily="66" charset="-120"/>
                <a:ea typeface="華康鋼筆體 Std W2" pitchFamily="66" charset="-120"/>
              </a:rPr>
              <a:t>V</a:t>
            </a:r>
            <a:r>
              <a:rPr lang="en-US" altLang="zh-TW" sz="4800" b="1" baseline="-25000" dirty="0" err="1">
                <a:solidFill>
                  <a:schemeClr val="tx1"/>
                </a:solidFill>
                <a:latin typeface="華康鋼筆體 Std W2" pitchFamily="66" charset="-120"/>
                <a:ea typeface="華康鋼筆體 Std W2" pitchFamily="66" charset="-120"/>
              </a:rPr>
              <a:t>stop</a:t>
            </a:r>
            <a:r>
              <a:rPr lang="en-US" altLang="zh-TW" sz="4800" b="1" dirty="0">
                <a:solidFill>
                  <a:schemeClr val="tx1"/>
                </a:solidFill>
                <a:latin typeface="華康鋼筆體 Std W2" pitchFamily="66" charset="-120"/>
                <a:ea typeface="華康鋼筆體 Std W2" pitchFamily="66" charset="-120"/>
              </a:rPr>
              <a:t> </a:t>
            </a:r>
            <a:r>
              <a:rPr lang="en-US" altLang="zh-TW" sz="4800" b="1" dirty="0">
                <a:latin typeface="華康鋼筆體 Std W2" pitchFamily="66" charset="-120"/>
                <a:ea typeface="華康鋼筆體 Std W2" pitchFamily="66" charset="-120"/>
              </a:rPr>
              <a:t>against 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r>
              <a:rPr lang="en-US" altLang="zh-TW" b="1">
                <a:solidFill>
                  <a:srgbClr val="FFFF00"/>
                </a:solidFill>
                <a:latin typeface="華康鋼筆體 Std W2" pitchFamily="66" charset="-120"/>
                <a:ea typeface="華康鋼筆體 Std W2" pitchFamily="66" charset="-120"/>
              </a:rPr>
              <a:t>The Photoelectric Equation</a:t>
            </a:r>
          </a:p>
        </p:txBody>
      </p:sp>
      <p:graphicFrame>
        <p:nvGraphicFramePr>
          <p:cNvPr id="713731" name="Object 3"/>
          <p:cNvGraphicFramePr>
            <a:graphicFrameLocks noChangeAspect="1"/>
          </p:cNvGraphicFramePr>
          <p:nvPr/>
        </p:nvGraphicFramePr>
        <p:xfrm>
          <a:off x="2700338" y="2492375"/>
          <a:ext cx="3238500" cy="2681288"/>
        </p:xfrm>
        <a:graphic>
          <a:graphicData uri="http://schemas.openxmlformats.org/presentationml/2006/ole">
            <p:oleObj spid="_x0000_s713731" name="Equation" r:id="rId4" imgW="1079280" imgH="850680" progId="Equation.3">
              <p:embed/>
            </p:oleObj>
          </a:graphicData>
        </a:graphic>
      </p:graphicFrame>
      <p:sp>
        <p:nvSpPr>
          <p:cNvPr id="713732" name="AutoShape 4"/>
          <p:cNvSpPr>
            <a:spLocks/>
          </p:cNvSpPr>
          <p:nvPr/>
        </p:nvSpPr>
        <p:spPr bwMode="auto">
          <a:xfrm>
            <a:off x="6796088" y="2928938"/>
            <a:ext cx="1736725" cy="914400"/>
          </a:xfrm>
          <a:prstGeom prst="borderCallout1">
            <a:avLst>
              <a:gd name="adj1" fmla="val -8333"/>
              <a:gd name="adj2" fmla="val 93417"/>
              <a:gd name="adj3" fmla="val -8333"/>
              <a:gd name="adj4" fmla="val -78338"/>
            </a:avLst>
          </a:prstGeom>
          <a:noFill/>
          <a:ln w="12700" cap="sq">
            <a:solidFill>
              <a:schemeClr val="tx1"/>
            </a:solidFill>
            <a:miter lim="800000"/>
            <a:headEnd type="none" w="sm" len="sm"/>
            <a:tailEnd type="none" w="sm" len="sm"/>
          </a:ln>
          <a:effectLst/>
        </p:spPr>
        <p:txBody>
          <a:bodyPr/>
          <a:lstStyle/>
          <a:p>
            <a:pPr algn="ctr"/>
            <a:r>
              <a:rPr lang="en-US" altLang="zh-TW" b="1">
                <a:latin typeface="華康鋼筆體 Std W2" pitchFamily="66" charset="-120"/>
                <a:ea typeface="華康鋼筆體 Std W2" pitchFamily="66" charset="-120"/>
              </a:rPr>
              <a:t>Work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3731"/>
                                        </p:tgtEl>
                                        <p:attrNameLst>
                                          <p:attrName>style.visibility</p:attrName>
                                        </p:attrNameLst>
                                      </p:cBhvr>
                                      <p:to>
                                        <p:strVal val="visible"/>
                                      </p:to>
                                    </p:set>
                                    <p:anim calcmode="lin" valueType="num">
                                      <p:cBhvr additive="base">
                                        <p:cTn id="7" dur="500" fill="hold"/>
                                        <p:tgtEl>
                                          <p:spTgt spid="713731"/>
                                        </p:tgtEl>
                                        <p:attrNameLst>
                                          <p:attrName>ppt_x</p:attrName>
                                        </p:attrNameLst>
                                      </p:cBhvr>
                                      <p:tavLst>
                                        <p:tav tm="0">
                                          <p:val>
                                            <p:strVal val="0-#ppt_w/2"/>
                                          </p:val>
                                        </p:tav>
                                        <p:tav tm="100000">
                                          <p:val>
                                            <p:strVal val="#ppt_x"/>
                                          </p:val>
                                        </p:tav>
                                      </p:tavLst>
                                    </p:anim>
                                    <p:anim calcmode="lin" valueType="num">
                                      <p:cBhvr additive="base">
                                        <p:cTn id="8" dur="500" fill="hold"/>
                                        <p:tgtEl>
                                          <p:spTgt spid="7137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1295400" y="301625"/>
            <a:ext cx="7086600" cy="974725"/>
          </a:xfrm>
        </p:spPr>
        <p:txBody>
          <a:bodyPr/>
          <a:lstStyle/>
          <a:p>
            <a:r>
              <a:rPr lang="en-US" altLang="zh-TW" sz="4800" b="1" dirty="0" smtClean="0">
                <a:solidFill>
                  <a:schemeClr val="tx1"/>
                </a:solidFill>
                <a:latin typeface="華康鋼筆體 Std W2" pitchFamily="66" charset="-120"/>
                <a:ea typeface="華康鋼筆體 Std W2" pitchFamily="66" charset="-120"/>
              </a:rPr>
              <a:t>12-2</a:t>
            </a:r>
            <a:r>
              <a:rPr lang="en-US" altLang="zh-TW" b="1" dirty="0" smtClean="0">
                <a:solidFill>
                  <a:srgbClr val="FFFF00"/>
                </a:solidFill>
                <a:latin typeface="華康鋼筆體 Std W2" pitchFamily="66" charset="-120"/>
                <a:ea typeface="華康鋼筆體 Std W2" pitchFamily="66" charset="-120"/>
              </a:rPr>
              <a:t> </a:t>
            </a:r>
            <a:r>
              <a:rPr lang="en-US" altLang="zh-TW" b="1" dirty="0">
                <a:solidFill>
                  <a:srgbClr val="FFFF00"/>
                </a:solidFill>
                <a:latin typeface="華康鋼筆體 Std W2" pitchFamily="66" charset="-120"/>
                <a:ea typeface="華康鋼筆體 Std W2" pitchFamily="66" charset="-120"/>
              </a:rPr>
              <a:t>Compton Effect</a:t>
            </a:r>
          </a:p>
        </p:txBody>
      </p:sp>
      <p:graphicFrame>
        <p:nvGraphicFramePr>
          <p:cNvPr id="714755" name="Object 3"/>
          <p:cNvGraphicFramePr>
            <a:graphicFrameLocks noChangeAspect="1"/>
          </p:cNvGraphicFramePr>
          <p:nvPr/>
        </p:nvGraphicFramePr>
        <p:xfrm>
          <a:off x="1077913" y="5181600"/>
          <a:ext cx="7445375" cy="1350963"/>
        </p:xfrm>
        <a:graphic>
          <a:graphicData uri="http://schemas.openxmlformats.org/presentationml/2006/ole">
            <p:oleObj spid="_x0000_s714755" name="Equation" r:id="rId4" imgW="2184120" imgH="393480" progId="Equation.3">
              <p:embed/>
            </p:oleObj>
          </a:graphicData>
        </a:graphic>
      </p:graphicFrame>
      <p:pic>
        <p:nvPicPr>
          <p:cNvPr id="714756" name="Picture 4"/>
          <p:cNvPicPr>
            <a:picLocks noChangeAspect="1" noChangeArrowheads="1"/>
          </p:cNvPicPr>
          <p:nvPr/>
        </p:nvPicPr>
        <p:blipFill>
          <a:blip r:embed="rId5" cstate="print"/>
          <a:srcRect/>
          <a:stretch>
            <a:fillRect/>
          </a:stretch>
        </p:blipFill>
        <p:spPr bwMode="auto">
          <a:xfrm>
            <a:off x="1905000" y="1295400"/>
            <a:ext cx="5715000" cy="3648075"/>
          </a:xfrm>
          <a:prstGeom prst="rect">
            <a:avLst/>
          </a:prstGeom>
          <a:noFill/>
          <a:ln w="9525">
            <a:noFill/>
            <a:miter lim="800000"/>
            <a:headEnd/>
            <a:tailEnd/>
          </a:ln>
          <a:effectLst/>
        </p:spPr>
      </p:pic>
      <p:sp>
        <p:nvSpPr>
          <p:cNvPr id="714757" name="Rectangle 5"/>
          <p:cNvSpPr>
            <a:spLocks noChangeArrowheads="1"/>
          </p:cNvSpPr>
          <p:nvPr/>
        </p:nvSpPr>
        <p:spPr bwMode="auto">
          <a:xfrm>
            <a:off x="1905000" y="1295400"/>
            <a:ext cx="3276600" cy="685800"/>
          </a:xfrm>
          <a:prstGeom prst="rect">
            <a:avLst/>
          </a:prstGeom>
          <a:solidFill>
            <a:srgbClr val="FFFFFF"/>
          </a:solidFill>
          <a:ln w="9525">
            <a:solidFill>
              <a:srgbClr val="FFFFFF"/>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4755"/>
                                        </p:tgtEl>
                                        <p:attrNameLst>
                                          <p:attrName>style.visibility</p:attrName>
                                        </p:attrNameLst>
                                      </p:cBhvr>
                                      <p:to>
                                        <p:strVal val="visible"/>
                                      </p:to>
                                    </p:set>
                                    <p:anim calcmode="lin" valueType="num">
                                      <p:cBhvr additive="base">
                                        <p:cTn id="7" dur="500" fill="hold"/>
                                        <p:tgtEl>
                                          <p:spTgt spid="714755"/>
                                        </p:tgtEl>
                                        <p:attrNameLst>
                                          <p:attrName>ppt_x</p:attrName>
                                        </p:attrNameLst>
                                      </p:cBhvr>
                                      <p:tavLst>
                                        <p:tav tm="0">
                                          <p:val>
                                            <p:strVal val="0-#ppt_w/2"/>
                                          </p:val>
                                        </p:tav>
                                        <p:tav tm="100000">
                                          <p:val>
                                            <p:strVal val="#ppt_x"/>
                                          </p:val>
                                        </p:tav>
                                      </p:tavLst>
                                    </p:anim>
                                    <p:anim calcmode="lin" valueType="num">
                                      <p:cBhvr additive="base">
                                        <p:cTn id="8" dur="500" fill="hold"/>
                                        <p:tgtEl>
                                          <p:spTgt spid="714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778" name="Picture 2"/>
          <p:cNvPicPr>
            <a:picLocks noChangeAspect="1" noChangeArrowheads="1"/>
          </p:cNvPicPr>
          <p:nvPr/>
        </p:nvPicPr>
        <p:blipFill>
          <a:blip r:embed="rId3" cstate="print"/>
          <a:srcRect/>
          <a:stretch>
            <a:fillRect/>
          </a:stretch>
        </p:blipFill>
        <p:spPr bwMode="auto">
          <a:xfrm>
            <a:off x="2762250" y="1690688"/>
            <a:ext cx="3619500" cy="3476625"/>
          </a:xfrm>
          <a:prstGeom prst="rect">
            <a:avLst/>
          </a:prstGeom>
          <a:noFill/>
          <a:ln w="9525">
            <a:noFill/>
            <a:miter lim="800000"/>
            <a:headEnd/>
            <a:tailEnd/>
          </a:ln>
          <a:effectLst/>
        </p:spPr>
      </p:pic>
      <p:pic>
        <p:nvPicPr>
          <p:cNvPr id="715779" name="Picture 3"/>
          <p:cNvPicPr>
            <a:picLocks noChangeAspect="1" noChangeArrowheads="1"/>
          </p:cNvPicPr>
          <p:nvPr/>
        </p:nvPicPr>
        <p:blipFill>
          <a:blip r:embed="rId3" cstate="print"/>
          <a:srcRect/>
          <a:stretch>
            <a:fillRect/>
          </a:stretch>
        </p:blipFill>
        <p:spPr bwMode="auto">
          <a:xfrm>
            <a:off x="2051050" y="188913"/>
            <a:ext cx="6705600" cy="6440487"/>
          </a:xfrm>
          <a:prstGeom prst="rect">
            <a:avLst/>
          </a:prstGeom>
          <a:noFill/>
          <a:ln w="9525">
            <a:noFill/>
            <a:miter lim="800000"/>
            <a:headEnd/>
            <a:tailEnd/>
          </a:ln>
          <a:effectLst/>
        </p:spPr>
      </p:pic>
      <p:sp>
        <p:nvSpPr>
          <p:cNvPr id="715780" name="Rectangle 4"/>
          <p:cNvSpPr>
            <a:spLocks noGrp="1" noChangeArrowheads="1"/>
          </p:cNvSpPr>
          <p:nvPr>
            <p:ph type="title" idx="4294967295"/>
          </p:nvPr>
        </p:nvSpPr>
        <p:spPr>
          <a:xfrm>
            <a:off x="685800" y="301625"/>
            <a:ext cx="1006475" cy="6151563"/>
          </a:xfrm>
        </p:spPr>
        <p:txBody>
          <a:bodyPr/>
          <a:lstStyle/>
          <a:p>
            <a:r>
              <a:rPr lang="zh-TW" altLang="en-US" b="1">
                <a:solidFill>
                  <a:schemeClr val="tx1"/>
                </a:solidFill>
                <a:ea typeface="華康鋼筆體 Std W2" pitchFamily="66" charset="-120"/>
              </a:rPr>
              <a:t>康普吞效應實驗圖表</a:t>
            </a:r>
          </a:p>
        </p:txBody>
      </p:sp>
    </p:spTree>
  </p:cSld>
  <p:clrMapOvr>
    <a:masterClrMapping/>
  </p:clrMapOvr>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10209</TotalTime>
  <Words>1054</Words>
  <Application>Microsoft Office PowerPoint</Application>
  <PresentationFormat>如螢幕大小 (4:3)</PresentationFormat>
  <Paragraphs>132</Paragraphs>
  <Slides>49</Slides>
  <Notes>13</Notes>
  <HiddenSlides>0</HiddenSlides>
  <MMClips>1</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49</vt:i4>
      </vt:variant>
    </vt:vector>
  </HeadingPairs>
  <TitlesOfParts>
    <vt:vector size="52" baseType="lpstr">
      <vt:lpstr>Fireworks</vt:lpstr>
      <vt:lpstr>方程式</vt:lpstr>
      <vt:lpstr>Equation</vt:lpstr>
      <vt:lpstr>12 量子物理</vt:lpstr>
      <vt:lpstr>Sections</vt:lpstr>
      <vt:lpstr>12-1 Photon and Matter Waves  (光子和物質波)</vt:lpstr>
      <vt:lpstr>The Photoelectric Effect             光電效應</vt:lpstr>
      <vt:lpstr>The experiment</vt:lpstr>
      <vt:lpstr>The  plot of Vstop against f</vt:lpstr>
      <vt:lpstr>The Photoelectric Equation</vt:lpstr>
      <vt:lpstr>12-2 Compton Effect</vt:lpstr>
      <vt:lpstr>康普吞效應實驗圖表</vt:lpstr>
      <vt:lpstr>康普吞效應圖示</vt:lpstr>
      <vt:lpstr>Energy and momentum conservation</vt:lpstr>
      <vt:lpstr>Frequency shift</vt:lpstr>
      <vt:lpstr>12-3 Light as a Probability Wave</vt:lpstr>
      <vt:lpstr>The Single-Photon Version First by Taylor in 1909</vt:lpstr>
      <vt:lpstr>The Single-Photon, Wide-Angle Version (1992)</vt:lpstr>
      <vt:lpstr>The postulate</vt:lpstr>
      <vt:lpstr>12-4 Electrons and          Matter Waves</vt:lpstr>
      <vt:lpstr>1989 double-slit experiment 7,100,3000, 20,000 and 70,000 electrons</vt:lpstr>
      <vt:lpstr>Experimental Verifications</vt:lpstr>
      <vt:lpstr>苯環的中子繞射</vt:lpstr>
      <vt:lpstr>12-5 Schrodinger’s  Equation</vt:lpstr>
      <vt:lpstr>The Schrodinger Equation from  A Simple Wave Function</vt:lpstr>
      <vt:lpstr>1D Time-independent SE</vt:lpstr>
      <vt:lpstr>3D Time-dependent SE</vt:lpstr>
      <vt:lpstr>12-6 Waves on Strings and Matter Waves</vt:lpstr>
      <vt:lpstr>駐波與量子化 Quantization</vt:lpstr>
      <vt:lpstr>12-7 Trapping an Electron</vt:lpstr>
      <vt:lpstr>Finding the Quantized Energies of an infinitely deep potential energy well</vt:lpstr>
      <vt:lpstr>The Energy Levels 能階</vt:lpstr>
      <vt:lpstr>The Wave Function and Probability Density</vt:lpstr>
      <vt:lpstr>The Probability Density</vt:lpstr>
      <vt:lpstr>Correspondence principle  (對應原理)</vt:lpstr>
      <vt:lpstr>A Finite Well 有限位能井</vt:lpstr>
      <vt:lpstr>The probability densities and energy levels</vt:lpstr>
      <vt:lpstr>Barrier Tunneling 穿隧效應</vt:lpstr>
      <vt:lpstr>STM 掃描式穿隧顯微鏡 </vt:lpstr>
      <vt:lpstr>12-8 Three Electron Traps</vt:lpstr>
      <vt:lpstr>A Quantum Dot  An Artificial Atom</vt:lpstr>
      <vt:lpstr>Quantum Corral 量子圍欄</vt:lpstr>
      <vt:lpstr>12-1.9 The Hydrogen Atom</vt:lpstr>
      <vt:lpstr>氫原子能階與光譜線</vt:lpstr>
      <vt:lpstr>Bohr’s Theory of the Hydrogen Atom</vt:lpstr>
      <vt:lpstr>The Ground State Wave Function</vt:lpstr>
      <vt:lpstr>Quantum Numbers for the Hydrogen Atom</vt:lpstr>
      <vt:lpstr>The Ground State Dot Plot</vt:lpstr>
      <vt:lpstr>氫原子的量子數</vt:lpstr>
      <vt:lpstr>N=2, l=0, ml=0</vt:lpstr>
      <vt:lpstr>N=2, l=1</vt:lpstr>
      <vt:lpstr>投影片 49</vt:lpstr>
    </vt:vector>
  </TitlesOfParts>
  <Company>中國文化大學物理學系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Rotation</dc:title>
  <dc:creator>黃信健</dc:creator>
  <cp:lastModifiedBy>sylveen</cp:lastModifiedBy>
  <cp:revision>187</cp:revision>
  <dcterms:created xsi:type="dcterms:W3CDTF">1999-11-05T16:10:47Z</dcterms:created>
  <dcterms:modified xsi:type="dcterms:W3CDTF">2011-06-30T13:54:11Z</dcterms:modified>
</cp:coreProperties>
</file>