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832" r:id="rId2"/>
    <p:sldMasterId id="2147483844" r:id="rId3"/>
    <p:sldMasterId id="2147483856" r:id="rId4"/>
    <p:sldMasterId id="2147483868" r:id="rId5"/>
    <p:sldMasterId id="2147483880" r:id="rId6"/>
  </p:sldMasterIdLst>
  <p:notesMasterIdLst>
    <p:notesMasterId r:id="rId72"/>
  </p:notesMasterIdLst>
  <p:handoutMasterIdLst>
    <p:handoutMasterId r:id="rId73"/>
  </p:handoutMasterIdLst>
  <p:sldIdLst>
    <p:sldId id="375" r:id="rId7"/>
    <p:sldId id="376" r:id="rId8"/>
    <p:sldId id="453" r:id="rId9"/>
    <p:sldId id="454" r:id="rId10"/>
    <p:sldId id="455" r:id="rId11"/>
    <p:sldId id="501" r:id="rId12"/>
    <p:sldId id="528" r:id="rId13"/>
    <p:sldId id="529" r:id="rId14"/>
    <p:sldId id="534" r:id="rId15"/>
    <p:sldId id="536" r:id="rId16"/>
    <p:sldId id="537" r:id="rId17"/>
    <p:sldId id="539" r:id="rId18"/>
    <p:sldId id="538" r:id="rId19"/>
    <p:sldId id="540" r:id="rId20"/>
    <p:sldId id="541" r:id="rId21"/>
    <p:sldId id="533" r:id="rId22"/>
    <p:sldId id="542" r:id="rId23"/>
    <p:sldId id="544" r:id="rId24"/>
    <p:sldId id="543" r:id="rId25"/>
    <p:sldId id="546" r:id="rId26"/>
    <p:sldId id="547" r:id="rId27"/>
    <p:sldId id="530" r:id="rId28"/>
    <p:sldId id="548" r:id="rId29"/>
    <p:sldId id="549" r:id="rId30"/>
    <p:sldId id="552" r:id="rId31"/>
    <p:sldId id="551" r:id="rId32"/>
    <p:sldId id="531" r:id="rId33"/>
    <p:sldId id="514" r:id="rId34"/>
    <p:sldId id="553" r:id="rId35"/>
    <p:sldId id="554" r:id="rId36"/>
    <p:sldId id="555" r:id="rId37"/>
    <p:sldId id="556" r:id="rId38"/>
    <p:sldId id="557" r:id="rId39"/>
    <p:sldId id="558" r:id="rId40"/>
    <p:sldId id="513" r:id="rId41"/>
    <p:sldId id="532" r:id="rId42"/>
    <p:sldId id="515" r:id="rId43"/>
    <p:sldId id="516" r:id="rId44"/>
    <p:sldId id="559" r:id="rId45"/>
    <p:sldId id="560" r:id="rId46"/>
    <p:sldId id="569" r:id="rId47"/>
    <p:sldId id="561" r:id="rId48"/>
    <p:sldId id="563" r:id="rId49"/>
    <p:sldId id="562" r:id="rId50"/>
    <p:sldId id="570" r:id="rId51"/>
    <p:sldId id="564" r:id="rId52"/>
    <p:sldId id="565" r:id="rId53"/>
    <p:sldId id="571" r:id="rId54"/>
    <p:sldId id="510" r:id="rId55"/>
    <p:sldId id="572" r:id="rId56"/>
    <p:sldId id="566" r:id="rId57"/>
    <p:sldId id="573" r:id="rId58"/>
    <p:sldId id="567" r:id="rId59"/>
    <p:sldId id="574" r:id="rId60"/>
    <p:sldId id="575" r:id="rId61"/>
    <p:sldId id="505" r:id="rId62"/>
    <p:sldId id="576" r:id="rId63"/>
    <p:sldId id="578" r:id="rId64"/>
    <p:sldId id="579" r:id="rId65"/>
    <p:sldId id="580" r:id="rId66"/>
    <p:sldId id="581" r:id="rId67"/>
    <p:sldId id="582" r:id="rId68"/>
    <p:sldId id="583" r:id="rId69"/>
    <p:sldId id="517" r:id="rId70"/>
    <p:sldId id="498" r:id="rId71"/>
  </p:sldIdLst>
  <p:sldSz cx="9144000" cy="6858000" type="screen4x3"/>
  <p:notesSz cx="6858000" cy="9144000"/>
  <p:defaultTextStyle>
    <a:defPPr>
      <a:defRPr lang="en-US"/>
    </a:defPPr>
    <a:lvl1pPr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Black" pitchFamily="34" charset="0"/>
        <a:ea typeface="新細明體" pitchFamily="18" charset="-120"/>
        <a:cs typeface="+mn-cs"/>
      </a:defRPr>
    </a:lvl5pPr>
    <a:lvl6pPr marL="2286000" algn="l" defTabSz="914400" rtl="0" eaLnBrk="1" latinLnBrk="0" hangingPunct="1">
      <a:defRPr kumimoji="1" sz="2800" kern="1200">
        <a:solidFill>
          <a:schemeClr val="tx1"/>
        </a:solidFill>
        <a:latin typeface="Arial Black" pitchFamily="34" charset="0"/>
        <a:ea typeface="新細明體" pitchFamily="18" charset="-120"/>
        <a:cs typeface="+mn-cs"/>
      </a:defRPr>
    </a:lvl6pPr>
    <a:lvl7pPr marL="2743200" algn="l" defTabSz="914400" rtl="0" eaLnBrk="1" latinLnBrk="0" hangingPunct="1">
      <a:defRPr kumimoji="1" sz="2800" kern="1200">
        <a:solidFill>
          <a:schemeClr val="tx1"/>
        </a:solidFill>
        <a:latin typeface="Arial Black" pitchFamily="34" charset="0"/>
        <a:ea typeface="新細明體" pitchFamily="18" charset="-120"/>
        <a:cs typeface="+mn-cs"/>
      </a:defRPr>
    </a:lvl7pPr>
    <a:lvl8pPr marL="3200400" algn="l" defTabSz="914400" rtl="0" eaLnBrk="1" latinLnBrk="0" hangingPunct="1">
      <a:defRPr kumimoji="1" sz="2800" kern="1200">
        <a:solidFill>
          <a:schemeClr val="tx1"/>
        </a:solidFill>
        <a:latin typeface="Arial Black" pitchFamily="34" charset="0"/>
        <a:ea typeface="新細明體" pitchFamily="18" charset="-120"/>
        <a:cs typeface="+mn-cs"/>
      </a:defRPr>
    </a:lvl8pPr>
    <a:lvl9pPr marL="3657600" algn="l" defTabSz="914400" rtl="0" eaLnBrk="1" latinLnBrk="0" hangingPunct="1">
      <a:defRPr kumimoji="1" sz="2800" kern="1200">
        <a:solidFill>
          <a:schemeClr val="tx1"/>
        </a:solidFill>
        <a:latin typeface="Arial Black"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610"/>
    <a:srgbClr val="000099"/>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1" autoAdjust="0"/>
    <p:restoredTop sz="86369" autoAdjust="0"/>
  </p:normalViewPr>
  <p:slideViewPr>
    <p:cSldViewPr>
      <p:cViewPr varScale="1">
        <p:scale>
          <a:sx n="90" d="100"/>
          <a:sy n="90" d="100"/>
        </p:scale>
        <p:origin x="-120" y="-1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43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9.xml"/><Relationship Id="rId1" Type="http://schemas.openxmlformats.org/officeDocument/2006/relationships/slide" Target="slides/slide8.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13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9817A50-5C1A-42EA-935F-907DBB7E860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7A776FC-7F2A-4EE0-AE70-6D45290C7922}"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457CBE8-F03D-4E45-8C26-5D2D714A05A7}" type="slidenum">
              <a:rPr lang="zh-TW" altLang="en-US" smtClean="0"/>
              <a:pPr/>
              <a:t>1</a:t>
            </a:fld>
            <a:endParaRPr lang="en-US" altLang="zh-TW"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0" lang="en-US" altLang="zh-TW" sz="1200" dirty="0" smtClean="0">
                <a:solidFill>
                  <a:srgbClr val="333399"/>
                </a:solidFill>
                <a:latin typeface="Arial" charset="0"/>
                <a:ea typeface="新細明體" charset="-120"/>
              </a:rPr>
              <a:t>For the same path difference, different wavelengths (colors) of light will interfere differently. For example,</a:t>
            </a:r>
          </a:p>
          <a:p>
            <a:r>
              <a:rPr kumimoji="0" lang="en-US" altLang="zh-TW" sz="1200" dirty="0" smtClean="0">
                <a:solidFill>
                  <a:srgbClr val="333399"/>
                </a:solidFill>
                <a:latin typeface="Arial" charset="0"/>
                <a:ea typeface="新細明體" charset="-120"/>
              </a:rPr>
              <a:t>2</a:t>
            </a:r>
            <a:r>
              <a:rPr kumimoji="0" lang="en-US" altLang="zh-TW" sz="1200" i="1" dirty="0" smtClean="0">
                <a:solidFill>
                  <a:srgbClr val="333399"/>
                </a:solidFill>
                <a:latin typeface="Times New Roman" pitchFamily="18" charset="0"/>
                <a:ea typeface="新細明體" charset="-120"/>
              </a:rPr>
              <a:t>L</a:t>
            </a:r>
            <a:r>
              <a:rPr kumimoji="0" lang="en-US" altLang="zh-TW" sz="1200" dirty="0" smtClean="0">
                <a:solidFill>
                  <a:srgbClr val="333399"/>
                </a:solidFill>
                <a:latin typeface="Arial" charset="0"/>
                <a:ea typeface="新細明體" charset="-120"/>
              </a:rPr>
              <a:t> could be an integer number of wavelengths for red light but a half integer wavelengths for blue.</a:t>
            </a:r>
          </a:p>
          <a:p>
            <a:r>
              <a:rPr kumimoji="0" lang="en-US" altLang="zh-TW" sz="1200" dirty="0" smtClean="0">
                <a:solidFill>
                  <a:srgbClr val="333399"/>
                </a:solidFill>
                <a:latin typeface="Arial" charset="0"/>
                <a:ea typeface="新細明體" charset="-120"/>
              </a:rPr>
              <a:t>Furthermore, the path difference 2</a:t>
            </a:r>
            <a:r>
              <a:rPr kumimoji="0" lang="en-US" altLang="zh-TW" sz="1200" i="1" dirty="0" smtClean="0">
                <a:solidFill>
                  <a:srgbClr val="333399"/>
                </a:solidFill>
                <a:latin typeface="Times New Roman" pitchFamily="18" charset="0"/>
                <a:ea typeface="新細明體" charset="-120"/>
              </a:rPr>
              <a:t>L</a:t>
            </a:r>
            <a:r>
              <a:rPr kumimoji="0" lang="en-US" altLang="zh-TW" sz="1200" dirty="0" smtClean="0">
                <a:solidFill>
                  <a:srgbClr val="333399"/>
                </a:solidFill>
                <a:latin typeface="Arial" charset="0"/>
                <a:ea typeface="新細明體" charset="-120"/>
              </a:rPr>
              <a:t> will change when light strikes the surface at different angles, again changing the interference condition for the different wavelengths of light.</a:t>
            </a: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26</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8BCD31A-FFF4-417B-96D2-F028C69A7CA7}" type="slidenum">
              <a:rPr lang="zh-TW" altLang="en-US" smtClean="0"/>
              <a:pPr/>
              <a:t>27</a:t>
            </a:fld>
            <a:endParaRPr lang="zh-TW"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ltLang="zh-TW" b="1" dirty="0" smtClean="0">
                <a:latin typeface="Arial Unicode MS" pitchFamily="34" charset="-120"/>
              </a:rPr>
              <a:t>Iridescence </a:t>
            </a:r>
            <a:r>
              <a:rPr lang="zh-TW" altLang="en-US" dirty="0" smtClean="0">
                <a:latin typeface="Arial Unicode MS" pitchFamily="34" charset="-120"/>
              </a:rPr>
              <a:t>彩虹色, 真珠光  </a:t>
            </a:r>
            <a:r>
              <a:rPr lang="en-US" altLang="zh-TW" dirty="0" smtClean="0">
                <a:latin typeface="Arial Unicode MS" pitchFamily="34" charset="-120"/>
              </a:rPr>
              <a:t>terrace </a:t>
            </a:r>
            <a:r>
              <a:rPr lang="zh-TW" altLang="en-US" dirty="0" smtClean="0">
                <a:latin typeface="Arial Unicode MS" pitchFamily="34" charset="-120"/>
              </a:rPr>
              <a:t>階梯 </a:t>
            </a:r>
            <a:r>
              <a:rPr lang="en-US" altLang="zh-TW" dirty="0" smtClean="0">
                <a:latin typeface="Arial Unicode MS" pitchFamily="34" charset="-120"/>
              </a:rPr>
              <a:t>cuticle</a:t>
            </a:r>
            <a:r>
              <a:rPr lang="zh-TW" altLang="en-US" dirty="0" smtClean="0"/>
              <a:t>角質層</a:t>
            </a:r>
            <a:endParaRPr lang="zh-TW" altLang="en-US" dirty="0" smtClean="0">
              <a:latin typeface="Arial Unicode MS" pitchFamily="34"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0" lang="en-US" altLang="zh-TW" sz="1200" dirty="0" smtClean="0">
                <a:solidFill>
                  <a:srgbClr val="333399"/>
                </a:solidFill>
                <a:latin typeface="Arial" charset="0"/>
                <a:ea typeface="新細明體" charset="-120"/>
              </a:rPr>
              <a:t>For each change in path by 1</a:t>
            </a:r>
            <a:r>
              <a:rPr kumimoji="0" lang="en-US" altLang="zh-TW" sz="1200" dirty="0" smtClean="0">
                <a:solidFill>
                  <a:srgbClr val="333399"/>
                </a:solidFill>
                <a:latin typeface="Symbol" pitchFamily="18" charset="2"/>
                <a:ea typeface="新細明體" charset="-120"/>
              </a:rPr>
              <a:t>l</a:t>
            </a:r>
            <a:r>
              <a:rPr kumimoji="0" lang="en-US" altLang="zh-TW" sz="1200" dirty="0" smtClean="0">
                <a:solidFill>
                  <a:srgbClr val="333399"/>
                </a:solidFill>
                <a:latin typeface="Arial" charset="0"/>
                <a:ea typeface="新細明體" charset="-120"/>
              </a:rPr>
              <a:t>, the interference pattern shifts by one fringe at </a:t>
            </a:r>
            <a:r>
              <a:rPr kumimoji="0" lang="en-US" altLang="zh-TW" sz="1200" i="1" dirty="0" smtClean="0">
                <a:solidFill>
                  <a:srgbClr val="333399"/>
                </a:solidFill>
                <a:latin typeface="Times New Roman" pitchFamily="18" charset="0"/>
                <a:ea typeface="新細明體" charset="-120"/>
              </a:rPr>
              <a:t>T</a:t>
            </a:r>
            <a:r>
              <a:rPr kumimoji="0" lang="en-US" altLang="zh-TW" sz="1200" dirty="0" smtClean="0">
                <a:solidFill>
                  <a:srgbClr val="333399"/>
                </a:solidFill>
                <a:latin typeface="Arial" charset="0"/>
                <a:ea typeface="新細明體" charset="-120"/>
              </a:rPr>
              <a:t>. By counting the fringe change, one determines </a:t>
            </a:r>
            <a:r>
              <a:rPr kumimoji="0" lang="en-US" altLang="zh-TW" sz="1200" i="1" dirty="0" smtClean="0">
                <a:solidFill>
                  <a:srgbClr val="333399"/>
                </a:solidFill>
                <a:latin typeface="Times New Roman" pitchFamily="18" charset="0"/>
                <a:ea typeface="新細明體" charset="-120"/>
              </a:rPr>
              <a:t>N</a:t>
            </a:r>
            <a:r>
              <a:rPr kumimoji="0" lang="en-US" altLang="zh-TW" sz="1200" i="1" baseline="-25000" dirty="0" smtClean="0">
                <a:solidFill>
                  <a:srgbClr val="333399"/>
                </a:solidFill>
                <a:latin typeface="Times New Roman" pitchFamily="18" charset="0"/>
                <a:ea typeface="新細明體" charset="-120"/>
              </a:rPr>
              <a:t>m</a:t>
            </a:r>
            <a:r>
              <a:rPr kumimoji="0" lang="en-US" altLang="zh-TW" sz="1200" dirty="0" smtClean="0">
                <a:solidFill>
                  <a:srgbClr val="333399"/>
                </a:solidFill>
                <a:latin typeface="Arial" charset="0"/>
                <a:ea typeface="新細明體" charset="-120"/>
              </a:rPr>
              <a:t>- </a:t>
            </a:r>
            <a:r>
              <a:rPr kumimoji="0" lang="en-US" altLang="zh-TW" sz="1200" i="1" dirty="0" smtClean="0">
                <a:solidFill>
                  <a:srgbClr val="333399"/>
                </a:solidFill>
                <a:latin typeface="Times New Roman" pitchFamily="18" charset="0"/>
                <a:ea typeface="新細明體" charset="-120"/>
              </a:rPr>
              <a:t>N</a:t>
            </a:r>
            <a:r>
              <a:rPr kumimoji="0" lang="en-US" altLang="zh-TW" sz="1200" i="1" baseline="-25000" dirty="0" smtClean="0">
                <a:solidFill>
                  <a:srgbClr val="333399"/>
                </a:solidFill>
                <a:latin typeface="Times New Roman" pitchFamily="18" charset="0"/>
                <a:ea typeface="新細明體" charset="-120"/>
              </a:rPr>
              <a:t>a</a:t>
            </a:r>
            <a:r>
              <a:rPr kumimoji="0" lang="en-US" altLang="zh-TW" sz="1200" dirty="0" smtClean="0">
                <a:solidFill>
                  <a:srgbClr val="333399"/>
                </a:solidFill>
                <a:latin typeface="Arial" charset="0"/>
                <a:ea typeface="新細明體" charset="-120"/>
              </a:rPr>
              <a:t> and can then solve for </a:t>
            </a:r>
            <a:r>
              <a:rPr kumimoji="0" lang="en-US" altLang="zh-TW" sz="1200" i="1" dirty="0" smtClean="0">
                <a:solidFill>
                  <a:srgbClr val="333399"/>
                </a:solidFill>
                <a:latin typeface="Times New Roman" pitchFamily="18" charset="0"/>
                <a:ea typeface="新細明體" charset="-120"/>
              </a:rPr>
              <a:t>L</a:t>
            </a:r>
            <a:r>
              <a:rPr kumimoji="0" lang="en-US" altLang="zh-TW" sz="1200" dirty="0" smtClean="0">
                <a:solidFill>
                  <a:srgbClr val="333399"/>
                </a:solidFill>
                <a:latin typeface="Arial" charset="0"/>
                <a:ea typeface="新細明體" charset="-120"/>
              </a:rPr>
              <a:t> in terms of </a:t>
            </a:r>
            <a:r>
              <a:rPr kumimoji="0" lang="en-US" altLang="zh-TW" sz="1200" dirty="0" smtClean="0">
                <a:solidFill>
                  <a:srgbClr val="333399"/>
                </a:solidFill>
                <a:latin typeface="Symbol" pitchFamily="18" charset="2"/>
                <a:ea typeface="新細明體" charset="-120"/>
              </a:rPr>
              <a:t>l</a:t>
            </a:r>
            <a:r>
              <a:rPr kumimoji="0" lang="en-US" altLang="zh-TW" sz="1200" dirty="0" smtClean="0">
                <a:solidFill>
                  <a:srgbClr val="333399"/>
                </a:solidFill>
                <a:latin typeface="Arial" charset="0"/>
                <a:ea typeface="新細明體" charset="-120"/>
              </a:rPr>
              <a:t> and </a:t>
            </a:r>
            <a:r>
              <a:rPr kumimoji="0" lang="en-US" altLang="zh-TW" sz="1200" i="1" dirty="0" smtClean="0">
                <a:solidFill>
                  <a:srgbClr val="333399"/>
                </a:solidFill>
                <a:latin typeface="Times New Roman" pitchFamily="18" charset="0"/>
                <a:ea typeface="新細明體" charset="-120"/>
              </a:rPr>
              <a:t>n</a:t>
            </a:r>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33</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dirty="0" smtClean="0">
                <a:solidFill>
                  <a:srgbClr val="333399"/>
                </a:solidFill>
                <a:latin typeface="Arial" charset="0"/>
                <a:ea typeface="新細明體" charset="-120"/>
              </a:rPr>
              <a:t>To obtain the locations of the minima, the slit was equally divided into </a:t>
            </a:r>
            <a:r>
              <a:rPr kumimoji="0" lang="en-US" altLang="zh-TW" sz="1200" i="1" dirty="0" smtClean="0">
                <a:solidFill>
                  <a:srgbClr val="333399"/>
                </a:solidFill>
                <a:latin typeface="Arial" charset="0"/>
                <a:ea typeface="新細明體" charset="-120"/>
              </a:rPr>
              <a:t>N</a:t>
            </a:r>
            <a:r>
              <a:rPr kumimoji="0" lang="en-US" altLang="zh-TW" sz="1200" dirty="0" smtClean="0">
                <a:solidFill>
                  <a:srgbClr val="333399"/>
                </a:solidFill>
                <a:latin typeface="Arial" charset="0"/>
                <a:ea typeface="新細明體" charset="-120"/>
              </a:rPr>
              <a:t> zones, each with width </a:t>
            </a:r>
            <a:r>
              <a:rPr kumimoji="0" lang="en-US" altLang="zh-TW" sz="1200" dirty="0" err="1" smtClean="0">
                <a:solidFill>
                  <a:srgbClr val="333399"/>
                </a:solidFill>
                <a:latin typeface="Symbol" pitchFamily="18" charset="2"/>
                <a:ea typeface="新細明體" charset="-120"/>
              </a:rPr>
              <a:t>D</a:t>
            </a:r>
            <a:r>
              <a:rPr kumimoji="0" lang="en-US" altLang="zh-TW" sz="1200" i="1" dirty="0" err="1" smtClean="0">
                <a:solidFill>
                  <a:srgbClr val="333399"/>
                </a:solidFill>
                <a:latin typeface="Arial" charset="0"/>
                <a:ea typeface="新細明體" charset="-120"/>
              </a:rPr>
              <a:t>x</a:t>
            </a:r>
            <a:r>
              <a:rPr kumimoji="0" lang="en-US" altLang="zh-TW" sz="1200" dirty="0" smtClean="0">
                <a:solidFill>
                  <a:srgbClr val="333399"/>
                </a:solidFill>
                <a:latin typeface="Arial" charset="0"/>
                <a:ea typeface="新細明體" charset="-120"/>
              </a:rPr>
              <a:t>. Each zone acts as a source of Huygens wavelets. Now these zones can be superimposed at the screen to obtain the intensity as function of </a:t>
            </a:r>
            <a:r>
              <a:rPr kumimoji="0" lang="en-US" altLang="zh-TW" sz="1200" i="1" dirty="0" smtClean="0">
                <a:solidFill>
                  <a:srgbClr val="333399"/>
                </a:solidFill>
                <a:latin typeface="Symbol" pitchFamily="18" charset="2"/>
                <a:ea typeface="新細明體" charset="-120"/>
              </a:rPr>
              <a:t>q</a:t>
            </a:r>
            <a:r>
              <a:rPr kumimoji="0" lang="en-US" altLang="zh-TW" sz="1200" dirty="0" smtClean="0">
                <a:solidFill>
                  <a:srgbClr val="333399"/>
                </a:solidFill>
                <a:latin typeface="Arial" charset="0"/>
                <a:ea typeface="新細明體" charset="-120"/>
              </a:rPr>
              <a:t>, the angle to the central axis.</a:t>
            </a: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42</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altLang="zh-TW" sz="1200" dirty="0" smtClean="0">
                <a:solidFill>
                  <a:srgbClr val="333399"/>
                </a:solidFill>
                <a:latin typeface="Arial" charset="0"/>
                <a:ea typeface="新細明體" charset="-120"/>
              </a:rPr>
              <a:t>If we divide slit into infinitesimally wide zones </a:t>
            </a:r>
            <a:r>
              <a:rPr kumimoji="0" lang="en-US" altLang="zh-TW" sz="1200" dirty="0" err="1" smtClean="0">
                <a:solidFill>
                  <a:srgbClr val="333399"/>
                </a:solidFill>
                <a:latin typeface="Symbol" pitchFamily="18" charset="2"/>
                <a:ea typeface="新細明體" charset="-120"/>
              </a:rPr>
              <a:t>D</a:t>
            </a:r>
            <a:r>
              <a:rPr kumimoji="0" lang="en-US" altLang="zh-TW" sz="1200" i="1" dirty="0" err="1" smtClean="0">
                <a:solidFill>
                  <a:srgbClr val="333399"/>
                </a:solidFill>
                <a:latin typeface="Arial" charset="0"/>
                <a:ea typeface="新細明體" charset="-120"/>
              </a:rPr>
              <a:t>x</a:t>
            </a:r>
            <a:r>
              <a:rPr kumimoji="0" lang="en-US" altLang="zh-TW" sz="1200" dirty="0" smtClean="0">
                <a:solidFill>
                  <a:srgbClr val="333399"/>
                </a:solidFill>
                <a:latin typeface="Arial" charset="0"/>
                <a:ea typeface="新細明體" charset="-120"/>
              </a:rPr>
              <a:t>, the arc of the </a:t>
            </a:r>
            <a:r>
              <a:rPr kumimoji="0" lang="en-US" altLang="zh-TW" sz="1200" dirty="0" err="1" smtClean="0">
                <a:solidFill>
                  <a:srgbClr val="333399"/>
                </a:solidFill>
                <a:latin typeface="Arial" charset="0"/>
                <a:ea typeface="新細明體" charset="-120"/>
              </a:rPr>
              <a:t>phasors</a:t>
            </a:r>
            <a:r>
              <a:rPr kumimoji="0" lang="en-US" altLang="zh-TW" sz="1200" dirty="0" smtClean="0">
                <a:solidFill>
                  <a:srgbClr val="333399"/>
                </a:solidFill>
                <a:latin typeface="Arial" charset="0"/>
                <a:ea typeface="新細明體" charset="-120"/>
              </a:rPr>
              <a:t> approaches the arc of a circle. The length of the arc is </a:t>
            </a:r>
            <a:r>
              <a:rPr kumimoji="0" lang="en-US" altLang="zh-TW" sz="1200" i="1" dirty="0" err="1" smtClean="0">
                <a:solidFill>
                  <a:srgbClr val="333399"/>
                </a:solidFill>
                <a:latin typeface="Arial" charset="0"/>
                <a:ea typeface="新細明體" charset="-120"/>
              </a:rPr>
              <a:t>E</a:t>
            </a:r>
            <a:r>
              <a:rPr kumimoji="0" lang="en-US" altLang="zh-TW" sz="1200" baseline="-25000" dirty="0" err="1" smtClean="0">
                <a:solidFill>
                  <a:srgbClr val="333399"/>
                </a:solidFill>
                <a:latin typeface="Arial" charset="0"/>
                <a:ea typeface="新細明體" charset="-120"/>
              </a:rPr>
              <a:t>m</a:t>
            </a:r>
            <a:r>
              <a:rPr kumimoji="0" lang="en-US" altLang="zh-TW" sz="1200" dirty="0" smtClean="0">
                <a:solidFill>
                  <a:srgbClr val="333399"/>
                </a:solidFill>
                <a:latin typeface="Arial" charset="0"/>
                <a:ea typeface="新細明體" charset="-120"/>
              </a:rPr>
              <a:t>. </a:t>
            </a:r>
            <a:r>
              <a:rPr kumimoji="0" lang="en-US" altLang="zh-TW" sz="1200" i="1" dirty="0" smtClean="0">
                <a:solidFill>
                  <a:srgbClr val="333399"/>
                </a:solidFill>
                <a:latin typeface="Symbol" pitchFamily="18" charset="2"/>
                <a:ea typeface="新細明體" charset="-120"/>
              </a:rPr>
              <a:t>f</a:t>
            </a:r>
            <a:r>
              <a:rPr kumimoji="0" lang="en-US" altLang="zh-TW" sz="1200" dirty="0" smtClean="0">
                <a:solidFill>
                  <a:srgbClr val="333399"/>
                </a:solidFill>
                <a:latin typeface="Arial" charset="0"/>
                <a:ea typeface="新細明體" charset="-120"/>
              </a:rPr>
              <a:t> is the difference in phase between the infinitesimal vectors at the left and right ends of the arc. </a:t>
            </a:r>
            <a:r>
              <a:rPr kumimoji="0" lang="en-US" altLang="zh-TW" sz="1200" i="1" dirty="0" smtClean="0">
                <a:solidFill>
                  <a:srgbClr val="333399"/>
                </a:solidFill>
                <a:latin typeface="Symbol" pitchFamily="18" charset="2"/>
                <a:ea typeface="新細明體" charset="-120"/>
              </a:rPr>
              <a:t>f</a:t>
            </a:r>
            <a:r>
              <a:rPr kumimoji="0" lang="en-US" altLang="zh-TW" sz="1200" dirty="0" smtClean="0">
                <a:solidFill>
                  <a:srgbClr val="333399"/>
                </a:solidFill>
                <a:latin typeface="Symbol" pitchFamily="18" charset="2"/>
                <a:ea typeface="新細明體" charset="-120"/>
              </a:rPr>
              <a:t> </a:t>
            </a:r>
            <a:r>
              <a:rPr kumimoji="0" lang="en-US" altLang="zh-TW" sz="1200" dirty="0" smtClean="0">
                <a:solidFill>
                  <a:srgbClr val="333399"/>
                </a:solidFill>
                <a:latin typeface="Arial" charset="0"/>
                <a:ea typeface="新細明體" charset="-120"/>
              </a:rPr>
              <a:t>is also the angle between the 2 radii marked </a:t>
            </a:r>
            <a:r>
              <a:rPr kumimoji="0" lang="en-US" altLang="zh-TW" sz="1200" i="1" dirty="0" smtClean="0">
                <a:solidFill>
                  <a:srgbClr val="333399"/>
                </a:solidFill>
                <a:latin typeface="Arial" charset="0"/>
                <a:ea typeface="新細明體" charset="-120"/>
              </a:rPr>
              <a:t>R</a:t>
            </a:r>
            <a:r>
              <a:rPr kumimoji="0" lang="en-US" altLang="zh-TW" sz="1200" dirty="0" smtClean="0">
                <a:solidFill>
                  <a:srgbClr val="333399"/>
                </a:solidFill>
                <a:latin typeface="Arial" charset="0"/>
                <a:ea typeface="新細明體" charset="-120"/>
              </a:rPr>
              <a:t>.</a:t>
            </a: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43</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ea typeface="新細明體" charset="-120"/>
              </a:rPr>
              <a:t>Double slit experiment described in Ch. 35 where assumed that the slit width </a:t>
            </a:r>
            <a:r>
              <a:rPr lang="en-US" altLang="zh-TW" i="1" dirty="0" smtClean="0">
                <a:ea typeface="新細明體" charset="-120"/>
              </a:rPr>
              <a:t>a</a:t>
            </a:r>
            <a:r>
              <a:rPr lang="en-US" altLang="zh-TW" dirty="0" smtClean="0">
                <a:ea typeface="新細明體" charset="-120"/>
              </a:rPr>
              <a:t>&lt;&lt;</a:t>
            </a:r>
            <a:r>
              <a:rPr lang="en-US" altLang="zh-TW" i="1" dirty="0" smtClean="0">
                <a:latin typeface="Symbol" pitchFamily="18" charset="2"/>
                <a:ea typeface="新細明體" charset="-120"/>
              </a:rPr>
              <a:t>l</a:t>
            </a:r>
            <a:r>
              <a:rPr lang="en-US" altLang="zh-TW" dirty="0" smtClean="0">
                <a:ea typeface="新細明體" charset="-120"/>
              </a:rPr>
              <a:t>. </a:t>
            </a:r>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51</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lphaLcParenBoth"/>
            </a:pPr>
            <a:r>
              <a:rPr kumimoji="1" lang="en-US" altLang="zh-TW" sz="1200" kern="1200" baseline="0" dirty="0" smtClean="0">
                <a:solidFill>
                  <a:schemeClr val="tx1"/>
                </a:solidFill>
                <a:latin typeface="Times New Roman" pitchFamily="18" charset="0"/>
                <a:ea typeface="新細明體" pitchFamily="18" charset="-120"/>
                <a:cs typeface="+mn-cs"/>
              </a:rPr>
              <a:t>How many bright interference fringes are w </a:t>
            </a:r>
            <a:r>
              <a:rPr kumimoji="1" lang="en-US" altLang="zh-TW" sz="1200" kern="1200" baseline="0" dirty="0" err="1" smtClean="0">
                <a:solidFill>
                  <a:schemeClr val="tx1"/>
                </a:solidFill>
                <a:latin typeface="Times New Roman" pitchFamily="18" charset="0"/>
                <a:ea typeface="新細明體" pitchFamily="18" charset="-120"/>
                <a:cs typeface="+mn-cs"/>
              </a:rPr>
              <a:t>ithin</a:t>
            </a:r>
            <a:r>
              <a:rPr kumimoji="1" lang="en-US" altLang="zh-TW" sz="1200" kern="1200" baseline="0" dirty="0" smtClean="0">
                <a:solidFill>
                  <a:schemeClr val="tx1"/>
                </a:solidFill>
                <a:latin typeface="Times New Roman" pitchFamily="18" charset="0"/>
                <a:ea typeface="新細明體" pitchFamily="18" charset="-120"/>
                <a:cs typeface="+mn-cs"/>
              </a:rPr>
              <a:t> the central peak of the diffraction envelope?</a:t>
            </a:r>
          </a:p>
          <a:p>
            <a:r>
              <a:rPr kumimoji="1" lang="en-US" altLang="zh-TW" sz="1200" kern="1200" baseline="0" dirty="0" smtClean="0">
                <a:solidFill>
                  <a:schemeClr val="tx1"/>
                </a:solidFill>
                <a:latin typeface="Times New Roman" pitchFamily="18" charset="0"/>
                <a:ea typeface="新細明體" pitchFamily="18" charset="-120"/>
                <a:cs typeface="+mn-cs"/>
              </a:rPr>
              <a:t>(b) How many bright fringes are within either of the first side peaks of the diffraction envelope?</a:t>
            </a:r>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52</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ea typeface="新細明體" charset="-120"/>
              </a:rPr>
              <a:t>Device with </a:t>
            </a:r>
            <a:r>
              <a:rPr lang="en-US" altLang="zh-TW" i="1" dirty="0" smtClean="0">
                <a:ea typeface="新細明體" charset="-120"/>
              </a:rPr>
              <a:t>N</a:t>
            </a:r>
            <a:r>
              <a:rPr lang="en-US" altLang="zh-TW" dirty="0" smtClean="0">
                <a:ea typeface="新細明體" charset="-120"/>
              </a:rPr>
              <a:t> slits (rulings) can be used to manipulate light, such as separate different wavelengths of light that are contained in a single beam. Double-slit interference can</a:t>
            </a:r>
            <a:r>
              <a:rPr lang="en-US" altLang="zh-TW" baseline="0" dirty="0" smtClean="0">
                <a:ea typeface="新細明體" charset="-120"/>
              </a:rPr>
              <a:t> not be used because its fringes overlap too much.</a:t>
            </a:r>
            <a:endParaRPr lang="en-US" altLang="zh-TW" dirty="0" smtClean="0">
              <a:ea typeface="新細明體"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53</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ea typeface="新細明體" charset="-120"/>
              </a:rPr>
              <a:t>Separates different wavelengths (colors) of light into distinct diffraction lines</a:t>
            </a:r>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55</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4F098E3-D73A-48EE-89F4-AA2CAD4A6C0E}" type="slidenum">
              <a:rPr lang="zh-TW" altLang="en-US" smtClean="0"/>
              <a:pPr/>
              <a:t>56</a:t>
            </a:fld>
            <a:endParaRPr lang="en-US" altLang="zh-TW"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zh-TW" smtClean="0"/>
              <a:t>2t is </a:t>
            </a:r>
            <a:r>
              <a:rPr lang="en-US" altLang="zh-TW" smtClean="0">
                <a:latin typeface="Arial" pitchFamily="34" charset="0"/>
              </a:rPr>
              <a:t>½</a:t>
            </a:r>
            <a:r>
              <a:rPr lang="en-US" altLang="zh-TW" smtClean="0"/>
              <a:t>  of a wavelength, Grating used in tracking, pit 0.1 μm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a:ln/>
        </p:spPr>
        <p:txBody>
          <a:bodyPr/>
          <a:lstStyle/>
          <a:p>
            <a:r>
              <a:rPr lang="zh-TW" altLang="en-US" smtClean="0"/>
              <a:t>當太陽光線平行於地面時，可以在仰角</a:t>
            </a:r>
            <a:r>
              <a:rPr lang="en-US" altLang="zh-TW" smtClean="0"/>
              <a:t>40-42°</a:t>
            </a:r>
            <a:r>
              <a:rPr lang="zh-TW" altLang="en-US" smtClean="0"/>
              <a:t>附近看到「虹」， </a:t>
            </a:r>
          </a:p>
          <a:p>
            <a:r>
              <a:rPr lang="zh-TW" altLang="en-US" smtClean="0"/>
              <a:t>更微弱的「霓」則可能在仰角</a:t>
            </a:r>
            <a:r>
              <a:rPr lang="en-US" altLang="zh-TW" smtClean="0"/>
              <a:t>51-54°</a:t>
            </a:r>
            <a:r>
              <a:rPr lang="zh-TW" altLang="en-US" smtClean="0"/>
              <a:t>附近被察覺。 </a:t>
            </a:r>
          </a:p>
          <a:p>
            <a:r>
              <a:rPr lang="zh-TW" altLang="en-US" smtClean="0"/>
              <a:t>背對太陽時，所有同時進入眼中成固定夾角的光線（如上圖中</a:t>
            </a:r>
            <a:r>
              <a:rPr lang="en-US" altLang="zh-TW" smtClean="0"/>
              <a:t>42°</a:t>
            </a:r>
            <a:r>
              <a:rPr lang="zh-TW" altLang="en-US" smtClean="0"/>
              <a:t>的紅光）是一個圓椎， </a:t>
            </a:r>
          </a:p>
          <a:p>
            <a:r>
              <a:rPr lang="zh-TW" altLang="en-US" smtClean="0"/>
              <a:t>因此所看到的彩虹是圓弧形。</a:t>
            </a:r>
          </a:p>
          <a:p>
            <a:endParaRPr lang="zh-TW" altLang="en-US" smtClean="0"/>
          </a:p>
        </p:txBody>
      </p:sp>
      <p:sp>
        <p:nvSpPr>
          <p:cNvPr id="101380" name="投影片編號版面配置區 3"/>
          <p:cNvSpPr>
            <a:spLocks noGrp="1"/>
          </p:cNvSpPr>
          <p:nvPr>
            <p:ph type="sldNum" sz="quarter" idx="5"/>
          </p:nvPr>
        </p:nvSpPr>
        <p:spPr>
          <a:noFill/>
        </p:spPr>
        <p:txBody>
          <a:bodyPr/>
          <a:lstStyle/>
          <a:p>
            <a:fld id="{30CB8105-3F00-4D9E-A918-087CFFB8BDEB}" type="slidenum">
              <a:rPr lang="zh-TW" altLang="en-US" smtClean="0"/>
              <a:pPr/>
              <a:t>6</a:t>
            </a:fld>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ea typeface="新細明體" charset="-120"/>
              </a:rPr>
              <a:t>Gratings embedded in device send out hundreds or even thousands of diffraction orders to produce virtual images that vary with viewing angle. Complicated to design and extremely difficult to counterfeit, so makes an excellent security graphic. </a:t>
            </a: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57</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800" kern="1200" dirty="0" smtClean="0">
                <a:solidFill>
                  <a:schemeClr val="accent2"/>
                </a:solidFill>
                <a:latin typeface="Times New Roman" pitchFamily="18" charset="0"/>
                <a:ea typeface="新細明體" charset="-120"/>
                <a:cs typeface="+mn-cs"/>
              </a:rPr>
              <a:t>Dispersion: the angular spreading of different wavelengths by a grating</a:t>
            </a:r>
          </a:p>
          <a:p>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58</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048B0F9-D8DC-4D77-8574-8FAE9B900AA6}" type="slidenum">
              <a:rPr lang="zh-TW" altLang="en-US" smtClean="0"/>
              <a:pPr/>
              <a:t>7</a:t>
            </a:fld>
            <a:endParaRPr lang="zh-TW"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altLang="zh-TW" smtClean="0"/>
              <a:t>Top: </a:t>
            </a:r>
            <a:r>
              <a:rPr lang="zh-TW" altLang="en-US" smtClean="0"/>
              <a:t>金屬藍色, </a:t>
            </a:r>
            <a:r>
              <a:rPr lang="en-US" altLang="zh-TW" smtClean="0"/>
              <a:t>bottom: </a:t>
            </a:r>
            <a:r>
              <a:rPr lang="zh-TW" altLang="en-US" smtClean="0"/>
              <a:t>暗棕色</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73A0CC-54AC-4FB7-8417-5CDA2BCE4CFB}" type="slidenum">
              <a:rPr lang="zh-TW" altLang="en-US" smtClean="0"/>
              <a:pPr/>
              <a:t>8</a:t>
            </a:fld>
            <a:endParaRPr lang="zh-TW"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zh-TW" altLang="en-US" smtClean="0"/>
              <a:t>․</a:t>
            </a:r>
            <a:r>
              <a:rPr lang="en-US" altLang="zh-TW" smtClean="0"/>
              <a:t>Young’s Double-Slit interference Exp.</a:t>
            </a:r>
          </a:p>
          <a:p>
            <a:r>
              <a:rPr lang="en-US" altLang="zh-TW" smtClean="0">
                <a:sym typeface="Symbol" pitchFamily="18" charset="2"/>
              </a:rPr>
              <a:t></a:t>
            </a:r>
            <a:r>
              <a:rPr lang="en-US" altLang="zh-TW" smtClean="0"/>
              <a:t> Constructive interference/maxima/bright fringes</a:t>
            </a:r>
          </a:p>
          <a:p>
            <a:r>
              <a:rPr lang="en-US" altLang="zh-TW" smtClean="0">
                <a:sym typeface="Symbol" pitchFamily="18" charset="2"/>
              </a:rPr>
              <a:t></a:t>
            </a:r>
            <a:r>
              <a:rPr lang="en-US" altLang="zh-TW" smtClean="0"/>
              <a:t> Destructive interference/minima/dark fringes</a:t>
            </a:r>
          </a:p>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73A0CC-54AC-4FB7-8417-5CDA2BCE4CFB}" type="slidenum">
              <a:rPr lang="zh-TW" altLang="en-US" smtClean="0"/>
              <a:pPr/>
              <a:t>9</a:t>
            </a:fld>
            <a:endParaRPr lang="zh-TW"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zh-TW" altLang="en-US" smtClean="0"/>
              <a:t>․</a:t>
            </a:r>
            <a:r>
              <a:rPr lang="en-US" altLang="zh-TW" smtClean="0"/>
              <a:t>Young’s Double-Slit interference Exp.</a:t>
            </a:r>
          </a:p>
          <a:p>
            <a:r>
              <a:rPr lang="en-US" altLang="zh-TW" smtClean="0">
                <a:sym typeface="Symbol" pitchFamily="18" charset="2"/>
              </a:rPr>
              <a:t></a:t>
            </a:r>
            <a:r>
              <a:rPr lang="en-US" altLang="zh-TW" smtClean="0"/>
              <a:t> Constructive interference/maxima/bright fringes</a:t>
            </a:r>
          </a:p>
          <a:p>
            <a:r>
              <a:rPr lang="en-US" altLang="zh-TW" smtClean="0">
                <a:sym typeface="Symbol" pitchFamily="18" charset="2"/>
              </a:rPr>
              <a:t></a:t>
            </a:r>
            <a:r>
              <a:rPr lang="en-US" altLang="zh-TW" smtClean="0"/>
              <a:t> Destructive interference/minima/dark fringes</a:t>
            </a:r>
          </a:p>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Time of travel </a:t>
            </a:r>
            <a:r>
              <a:rPr lang="en-US" altLang="zh-TW" dirty="0" err="1" smtClean="0"/>
              <a:t>tec</a:t>
            </a:r>
            <a:r>
              <a:rPr lang="en-US" altLang="zh-TW" dirty="0" smtClean="0"/>
              <a:t> = </a:t>
            </a:r>
            <a:r>
              <a:rPr lang="en-US" altLang="zh-TW" dirty="0" err="1" smtClean="0"/>
              <a:t>thg</a:t>
            </a:r>
            <a:endParaRPr lang="zh-TW" altLang="en-US" dirty="0"/>
          </a:p>
        </p:txBody>
      </p:sp>
      <p:sp>
        <p:nvSpPr>
          <p:cNvPr id="4" name="投影片編號版面配置區 3"/>
          <p:cNvSpPr>
            <a:spLocks noGrp="1"/>
          </p:cNvSpPr>
          <p:nvPr>
            <p:ph type="sldNum" sz="quarter" idx="10"/>
          </p:nvPr>
        </p:nvSpPr>
        <p:spPr/>
        <p:txBody>
          <a:bodyPr/>
          <a:lstStyle/>
          <a:p>
            <a:pPr>
              <a:defRPr/>
            </a:pPr>
            <a:fld id="{C7A776FC-7F2A-4EE0-AE70-6D45290C7922}" type="slidenum">
              <a:rPr lang="zh-TW" altLang="en-US" smtClean="0"/>
              <a:pPr>
                <a:defRPr/>
              </a:pPr>
              <a:t>11</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73A0CC-54AC-4FB7-8417-5CDA2BCE4CFB}" type="slidenum">
              <a:rPr lang="zh-TW" altLang="en-US" smtClean="0"/>
              <a:pPr/>
              <a:t>12</a:t>
            </a:fld>
            <a:endParaRPr lang="zh-TW"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zh-TW" altLang="en-US" smtClean="0"/>
              <a:t>․</a:t>
            </a:r>
            <a:r>
              <a:rPr lang="en-US" altLang="zh-TW" smtClean="0"/>
              <a:t>Young’s Double-Slit interference Exp.</a:t>
            </a:r>
          </a:p>
          <a:p>
            <a:r>
              <a:rPr lang="en-US" altLang="zh-TW" smtClean="0">
                <a:sym typeface="Symbol" pitchFamily="18" charset="2"/>
              </a:rPr>
              <a:t></a:t>
            </a:r>
            <a:r>
              <a:rPr lang="en-US" altLang="zh-TW" smtClean="0"/>
              <a:t> Constructive interference/maxima/bright fringes</a:t>
            </a:r>
          </a:p>
          <a:p>
            <a:r>
              <a:rPr lang="en-US" altLang="zh-TW" smtClean="0">
                <a:sym typeface="Symbol" pitchFamily="18" charset="2"/>
              </a:rPr>
              <a:t></a:t>
            </a:r>
            <a:r>
              <a:rPr lang="en-US" altLang="zh-TW" smtClean="0"/>
              <a:t> Destructive interference/minima/dark fringes</a:t>
            </a:r>
          </a:p>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73A0CC-54AC-4FB7-8417-5CDA2BCE4CFB}" type="slidenum">
              <a:rPr lang="zh-TW" altLang="en-US" smtClean="0"/>
              <a:pPr/>
              <a:t>16</a:t>
            </a:fld>
            <a:endParaRPr lang="zh-TW"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zh-TW" altLang="en-US" smtClean="0"/>
              <a:t>․</a:t>
            </a:r>
            <a:r>
              <a:rPr lang="en-US" altLang="zh-TW" smtClean="0"/>
              <a:t>Young’s Double-Slit interference Exp.</a:t>
            </a:r>
          </a:p>
          <a:p>
            <a:r>
              <a:rPr lang="en-US" altLang="zh-TW" smtClean="0">
                <a:sym typeface="Symbol" pitchFamily="18" charset="2"/>
              </a:rPr>
              <a:t></a:t>
            </a:r>
            <a:r>
              <a:rPr lang="en-US" altLang="zh-TW" smtClean="0"/>
              <a:t> Constructive interference/maxima/bright fringes</a:t>
            </a:r>
          </a:p>
          <a:p>
            <a:r>
              <a:rPr lang="en-US" altLang="zh-TW" smtClean="0">
                <a:sym typeface="Symbol" pitchFamily="18" charset="2"/>
              </a:rPr>
              <a:t></a:t>
            </a:r>
            <a:r>
              <a:rPr lang="en-US" altLang="zh-TW" smtClean="0"/>
              <a:t> Destructive interference/minima/dark fringes</a:t>
            </a:r>
          </a:p>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EECC54C-E671-48F3-ADF7-087D66030316}" type="slidenum">
              <a:rPr lang="zh-TW" altLang="en-US" smtClean="0"/>
              <a:pPr/>
              <a:t>22</a:t>
            </a:fld>
            <a:endParaRPr lang="zh-TW"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zh-TW" altLang="en-US" smtClean="0"/>
              <a:t>․</a:t>
            </a:r>
            <a:r>
              <a:rPr lang="en-US" altLang="zh-TW" smtClean="0"/>
              <a:t>Interference from Thin Films - </a:t>
            </a:r>
            <a:r>
              <a:rPr lang="en-US" altLang="zh-TW" smtClean="0">
                <a:ea typeface="華康中楷體"/>
                <a:cs typeface="華康中楷體"/>
              </a:rPr>
              <a:t>soap bubbles, morpho’s wing, peacock’s tail</a:t>
            </a:r>
            <a:endParaRPr lang="en-US" altLang="zh-TW" smtClean="0"/>
          </a:p>
          <a:p>
            <a:r>
              <a:rPr lang="en-US" altLang="zh-TW"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6" name="Group 6"/>
            <p:cNvGrpSpPr>
              <a:grpSpLocks/>
            </p:cNvGrpSpPr>
            <p:nvPr/>
          </p:nvGrpSpPr>
          <p:grpSpPr bwMode="auto">
            <a:xfrm>
              <a:off x="1312" y="184"/>
              <a:ext cx="4299" cy="3369"/>
              <a:chOff x="0" y="5"/>
              <a:chExt cx="5533" cy="4336"/>
            </a:xfrm>
          </p:grpSpPr>
          <p:grpSp>
            <p:nvGrpSpPr>
              <p:cNvPr id="22" name="Group 7"/>
              <p:cNvGrpSpPr>
                <a:grpSpLocks/>
              </p:cNvGrpSpPr>
              <p:nvPr/>
            </p:nvGrpSpPr>
            <p:grpSpPr bwMode="auto">
              <a:xfrm>
                <a:off x="0" y="5"/>
                <a:ext cx="5470" cy="4336"/>
                <a:chOff x="0" y="5"/>
                <a:chExt cx="5470" cy="4336"/>
              </a:xfrm>
            </p:grpSpPr>
            <p:grpSp>
              <p:nvGrpSpPr>
                <p:cNvPr id="33" name="Group 8"/>
                <p:cNvGrpSpPr>
                  <a:grpSpLocks/>
                </p:cNvGrpSpPr>
                <p:nvPr/>
              </p:nvGrpSpPr>
              <p:grpSpPr bwMode="auto">
                <a:xfrm>
                  <a:off x="1339" y="788"/>
                  <a:ext cx="2919" cy="2149"/>
                  <a:chOff x="1265" y="816"/>
                  <a:chExt cx="2919" cy="2149"/>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34" name="Oval 10"/>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4" name="Group 11"/>
                <p:cNvGrpSpPr>
                  <a:grpSpLocks/>
                </p:cNvGrpSpPr>
                <p:nvPr/>
              </p:nvGrpSpPr>
              <p:grpSpPr bwMode="auto">
                <a:xfrm>
                  <a:off x="0" y="5"/>
                  <a:ext cx="5470" cy="4336"/>
                  <a:chOff x="0" y="5"/>
                  <a:chExt cx="5470" cy="4336"/>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5" y="223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32" name="Freeform 14"/>
                    <p:cNvSpPr>
                      <a:spLocks/>
                    </p:cNvSpPr>
                    <p:nvPr/>
                  </p:nvSpPr>
                  <p:spPr bwMode="hidden">
                    <a:xfrm rot="2711884">
                      <a:off x="4022" y="3148"/>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30" name="Freeform 17"/>
                    <p:cNvSpPr>
                      <a:spLocks/>
                    </p:cNvSpPr>
                    <p:nvPr/>
                  </p:nvSpPr>
                  <p:spPr bwMode="hidden">
                    <a:xfrm rot="2104081">
                      <a:off x="4352" y="2805"/>
                      <a:ext cx="974" cy="5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7" name="Group 18"/>
                  <p:cNvGrpSpPr>
                    <a:grpSpLocks/>
                  </p:cNvGrpSpPr>
                  <p:nvPr/>
                </p:nvGrpSpPr>
                <p:grpSpPr bwMode="auto">
                  <a:xfrm>
                    <a:off x="2970" y="1802"/>
                    <a:ext cx="2478" cy="1065"/>
                    <a:chOff x="2896" y="1830"/>
                    <a:chExt cx="2478" cy="1065"/>
                  </a:xfrm>
                </p:grpSpPr>
                <p:sp>
                  <p:nvSpPr>
                    <p:cNvPr id="127" name="Freeform 19"/>
                    <p:cNvSpPr>
                      <a:spLocks/>
                    </p:cNvSpPr>
                    <p:nvPr/>
                  </p:nvSpPr>
                  <p:spPr bwMode="hidden">
                    <a:xfrm rot="1582915">
                      <a:off x="2896" y="1830"/>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8" name="Freeform 20"/>
                    <p:cNvSpPr>
                      <a:spLocks/>
                    </p:cNvSpPr>
                    <p:nvPr/>
                  </p:nvSpPr>
                  <p:spPr bwMode="hidden">
                    <a:xfrm rot="1582915">
                      <a:off x="4442" y="2419"/>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8" name="Group 21"/>
                  <p:cNvGrpSpPr>
                    <a:grpSpLocks/>
                  </p:cNvGrpSpPr>
                  <p:nvPr/>
                </p:nvGrpSpPr>
                <p:grpSpPr bwMode="auto">
                  <a:xfrm>
                    <a:off x="2998" y="1609"/>
                    <a:ext cx="2472" cy="926"/>
                    <a:chOff x="2924" y="1637"/>
                    <a:chExt cx="2472" cy="926"/>
                  </a:xfrm>
                </p:grpSpPr>
                <p:sp>
                  <p:nvSpPr>
                    <p:cNvPr id="125" name="Freeform 22"/>
                    <p:cNvSpPr>
                      <a:spLocks/>
                    </p:cNvSpPr>
                    <p:nvPr/>
                  </p:nvSpPr>
                  <p:spPr bwMode="hidden">
                    <a:xfrm rot="1080363">
                      <a:off x="2924" y="1637"/>
                      <a:ext cx="1677"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6"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4" name="Freeform 26"/>
                    <p:cNvSpPr>
                      <a:spLocks/>
                    </p:cNvSpPr>
                    <p:nvPr/>
                  </p:nvSpPr>
                  <p:spPr bwMode="hidden">
                    <a:xfrm rot="463793">
                      <a:off x="4469" y="1581"/>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0" name="Group 27"/>
                  <p:cNvGrpSpPr>
                    <a:grpSpLocks/>
                  </p:cNvGrpSpPr>
                  <p:nvPr/>
                </p:nvGrpSpPr>
                <p:grpSpPr bwMode="auto">
                  <a:xfrm>
                    <a:off x="3057" y="1242"/>
                    <a:ext cx="2150" cy="341"/>
                    <a:chOff x="2983" y="1270"/>
                    <a:chExt cx="2150" cy="341"/>
                  </a:xfrm>
                </p:grpSpPr>
                <p:sp>
                  <p:nvSpPr>
                    <p:cNvPr id="121" name="Freeform 28"/>
                    <p:cNvSpPr>
                      <a:spLocks/>
                    </p:cNvSpPr>
                    <p:nvPr/>
                  </p:nvSpPr>
                  <p:spPr bwMode="hidden">
                    <a:xfrm rot="-84182">
                      <a:off x="2983" y="1290"/>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2" name="Freeform 29"/>
                    <p:cNvSpPr>
                      <a:spLocks/>
                    </p:cNvSpPr>
                    <p:nvPr/>
                  </p:nvSpPr>
                  <p:spPr bwMode="hidden">
                    <a:xfrm rot="-84182">
                      <a:off x="4379" y="1270"/>
                      <a:ext cx="754"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1" name="Group 30"/>
                  <p:cNvGrpSpPr>
                    <a:grpSpLocks/>
                  </p:cNvGrpSpPr>
                  <p:nvPr/>
                </p:nvGrpSpPr>
                <p:grpSpPr bwMode="auto">
                  <a:xfrm>
                    <a:off x="3012" y="890"/>
                    <a:ext cx="1879" cy="425"/>
                    <a:chOff x="2938" y="918"/>
                    <a:chExt cx="1879" cy="425"/>
                  </a:xfrm>
                </p:grpSpPr>
                <p:sp>
                  <p:nvSpPr>
                    <p:cNvPr id="119" name="Freeform 31"/>
                    <p:cNvSpPr>
                      <a:spLocks/>
                    </p:cNvSpPr>
                    <p:nvPr/>
                  </p:nvSpPr>
                  <p:spPr bwMode="hidden">
                    <a:xfrm rot="-802576">
                      <a:off x="2938" y="112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2" name="Group 33"/>
                  <p:cNvGrpSpPr>
                    <a:grpSpLocks/>
                  </p:cNvGrpSpPr>
                  <p:nvPr/>
                </p:nvGrpSpPr>
                <p:grpSpPr bwMode="auto">
                  <a:xfrm>
                    <a:off x="710" y="1627"/>
                    <a:ext cx="1256" cy="2322"/>
                    <a:chOff x="636" y="1655"/>
                    <a:chExt cx="1256" cy="2322"/>
                  </a:xfrm>
                </p:grpSpPr>
                <p:sp>
                  <p:nvSpPr>
                    <p:cNvPr id="117" name="Freeform 34"/>
                    <p:cNvSpPr>
                      <a:spLocks/>
                    </p:cNvSpPr>
                    <p:nvPr/>
                  </p:nvSpPr>
                  <p:spPr bwMode="hidden">
                    <a:xfrm rot="18888116" flipH="1">
                      <a:off x="875" y="2359"/>
                      <a:ext cx="1722"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8" name="Freeform 35"/>
                    <p:cNvSpPr>
                      <a:spLocks/>
                    </p:cNvSpPr>
                    <p:nvPr/>
                  </p:nvSpPr>
                  <p:spPr bwMode="hidden">
                    <a:xfrm rot="18888116" flipH="1">
                      <a:off x="419" y="3270"/>
                      <a:ext cx="92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4" name="Freeform 41"/>
                    <p:cNvSpPr>
                      <a:spLocks/>
                    </p:cNvSpPr>
                    <p:nvPr/>
                  </p:nvSpPr>
                  <p:spPr bwMode="hidden">
                    <a:xfrm rot="20017085" flipH="1">
                      <a:off x="-52" y="2594"/>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5" name="Group 42"/>
                  <p:cNvGrpSpPr>
                    <a:grpSpLocks/>
                  </p:cNvGrpSpPr>
                  <p:nvPr/>
                </p:nvGrpSpPr>
                <p:grpSpPr bwMode="auto">
                  <a:xfrm>
                    <a:off x="0" y="1784"/>
                    <a:ext cx="2472" cy="927"/>
                    <a:chOff x="-74" y="1812"/>
                    <a:chExt cx="2472" cy="927"/>
                  </a:xfrm>
                </p:grpSpPr>
                <p:sp>
                  <p:nvSpPr>
                    <p:cNvPr id="111" name="Freeform 43"/>
                    <p:cNvSpPr>
                      <a:spLocks/>
                    </p:cNvSpPr>
                    <p:nvPr/>
                  </p:nvSpPr>
                  <p:spPr bwMode="hidden">
                    <a:xfrm rot="20519637" flipH="1">
                      <a:off x="721" y="1812"/>
                      <a:ext cx="1677"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2" name="Freeform 44"/>
                    <p:cNvSpPr>
                      <a:spLocks/>
                    </p:cNvSpPr>
                    <p:nvPr/>
                  </p:nvSpPr>
                  <p:spPr bwMode="hidden">
                    <a:xfrm rot="20519637" flipH="1">
                      <a:off x="-74" y="2213"/>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6" name="Group 45"/>
                  <p:cNvGrpSpPr>
                    <a:grpSpLocks/>
                  </p:cNvGrpSpPr>
                  <p:nvPr/>
                </p:nvGrpSpPr>
                <p:grpSpPr bwMode="auto">
                  <a:xfrm>
                    <a:off x="97" y="1562"/>
                    <a:ext cx="2339" cy="657"/>
                    <a:chOff x="23" y="1590"/>
                    <a:chExt cx="2339" cy="657"/>
                  </a:xfrm>
                </p:grpSpPr>
                <p:sp>
                  <p:nvSpPr>
                    <p:cNvPr id="109" name="Freeform 46"/>
                    <p:cNvSpPr>
                      <a:spLocks/>
                    </p:cNvSpPr>
                    <p:nvPr/>
                  </p:nvSpPr>
                  <p:spPr bwMode="hidden">
                    <a:xfrm rot="21136207" flipH="1">
                      <a:off x="818" y="1590"/>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4"/>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8" name="Freeform 50"/>
                    <p:cNvSpPr>
                      <a:spLocks/>
                    </p:cNvSpPr>
                    <p:nvPr/>
                  </p:nvSpPr>
                  <p:spPr bwMode="hidden">
                    <a:xfrm rot="84182" flipH="1">
                      <a:off x="189" y="1444"/>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6" name="Freeform 53"/>
                    <p:cNvSpPr>
                      <a:spLocks/>
                    </p:cNvSpPr>
                    <p:nvPr/>
                  </p:nvSpPr>
                  <p:spPr bwMode="hidden">
                    <a:xfrm rot="802576" flipH="1">
                      <a:off x="505" y="1094"/>
                      <a:ext cx="662"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4" name="Freeform 56"/>
                    <p:cNvSpPr>
                      <a:spLocks/>
                    </p:cNvSpPr>
                    <p:nvPr/>
                  </p:nvSpPr>
                  <p:spPr bwMode="hidden">
                    <a:xfrm rot="1277471" flipH="1">
                      <a:off x="616" y="900"/>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0" name="Group 57"/>
                  <p:cNvGrpSpPr>
                    <a:grpSpLocks/>
                  </p:cNvGrpSpPr>
                  <p:nvPr/>
                </p:nvGrpSpPr>
                <p:grpSpPr bwMode="auto">
                  <a:xfrm>
                    <a:off x="911" y="591"/>
                    <a:ext cx="1767" cy="740"/>
                    <a:chOff x="911" y="591"/>
                    <a:chExt cx="1767" cy="740"/>
                  </a:xfrm>
                </p:grpSpPr>
                <p:sp>
                  <p:nvSpPr>
                    <p:cNvPr id="101" name="Freeform 58"/>
                    <p:cNvSpPr>
                      <a:spLocks/>
                    </p:cNvSpPr>
                    <p:nvPr/>
                  </p:nvSpPr>
                  <p:spPr bwMode="hidden">
                    <a:xfrm rot="2028410" flipH="1">
                      <a:off x="1445" y="111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2" name="Freeform 59"/>
                    <p:cNvSpPr>
                      <a:spLocks/>
                    </p:cNvSpPr>
                    <p:nvPr/>
                  </p:nvSpPr>
                  <p:spPr bwMode="hidden">
                    <a:xfrm rot="2028410" flipH="1">
                      <a:off x="911" y="591"/>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1" name="Group 60"/>
                  <p:cNvGrpSpPr>
                    <a:grpSpLocks/>
                  </p:cNvGrpSpPr>
                  <p:nvPr/>
                </p:nvGrpSpPr>
                <p:grpSpPr bwMode="auto">
                  <a:xfrm>
                    <a:off x="1120" y="304"/>
                    <a:ext cx="1693" cy="888"/>
                    <a:chOff x="1120" y="304"/>
                    <a:chExt cx="1693" cy="888"/>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0" name="Freeform 62"/>
                    <p:cNvSpPr>
                      <a:spLocks/>
                    </p:cNvSpPr>
                    <p:nvPr/>
                  </p:nvSpPr>
                  <p:spPr bwMode="hidden">
                    <a:xfrm rot="2664424" flipH="1">
                      <a:off x="1120" y="304"/>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2" name="Group 63"/>
                  <p:cNvGrpSpPr>
                    <a:grpSpLocks/>
                  </p:cNvGrpSpPr>
                  <p:nvPr/>
                </p:nvGrpSpPr>
                <p:grpSpPr bwMode="auto">
                  <a:xfrm>
                    <a:off x="1710" y="70"/>
                    <a:ext cx="776" cy="1521"/>
                    <a:chOff x="1636" y="98"/>
                    <a:chExt cx="776" cy="1521"/>
                  </a:xfrm>
                </p:grpSpPr>
                <p:sp>
                  <p:nvSpPr>
                    <p:cNvPr id="97" name="Freeform 64"/>
                    <p:cNvSpPr>
                      <a:spLocks/>
                    </p:cNvSpPr>
                    <p:nvPr/>
                  </p:nvSpPr>
                  <p:spPr bwMode="hidden">
                    <a:xfrm rot="3473776" flipH="1">
                      <a:off x="1754" y="960"/>
                      <a:ext cx="110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8" name="Freeform 65"/>
                    <p:cNvSpPr>
                      <a:spLocks/>
                    </p:cNvSpPr>
                    <p:nvPr/>
                  </p:nvSpPr>
                  <p:spPr bwMode="hidden">
                    <a:xfrm rot="3473776" flipH="1">
                      <a:off x="1509" y="225"/>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3" name="Group 66"/>
                  <p:cNvGrpSpPr>
                    <a:grpSpLocks/>
                  </p:cNvGrpSpPr>
                  <p:nvPr/>
                </p:nvGrpSpPr>
                <p:grpSpPr bwMode="auto">
                  <a:xfrm>
                    <a:off x="2009" y="5"/>
                    <a:ext cx="635" cy="1534"/>
                    <a:chOff x="1935" y="33"/>
                    <a:chExt cx="635" cy="1534"/>
                  </a:xfrm>
                </p:grpSpPr>
                <p:sp>
                  <p:nvSpPr>
                    <p:cNvPr id="95" name="Freeform 67"/>
                    <p:cNvSpPr>
                      <a:spLocks/>
                    </p:cNvSpPr>
                    <p:nvPr/>
                  </p:nvSpPr>
                  <p:spPr bwMode="hidden">
                    <a:xfrm rot="4126480" flipH="1">
                      <a:off x="1932" y="929"/>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6" name="Freeform 68"/>
                    <p:cNvSpPr>
                      <a:spLocks/>
                    </p:cNvSpPr>
                    <p:nvPr/>
                  </p:nvSpPr>
                  <p:spPr bwMode="hidden">
                    <a:xfrm rot="4126480" flipH="1">
                      <a:off x="1819" y="149"/>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4" name="Group 69"/>
                  <p:cNvGrpSpPr>
                    <a:grpSpLocks/>
                  </p:cNvGrpSpPr>
                  <p:nvPr/>
                </p:nvGrpSpPr>
                <p:grpSpPr bwMode="auto">
                  <a:xfrm>
                    <a:off x="2896" y="643"/>
                    <a:ext cx="1846" cy="567"/>
                    <a:chOff x="2822" y="671"/>
                    <a:chExt cx="1846" cy="567"/>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4" name="Freeform 71"/>
                    <p:cNvSpPr>
                      <a:spLocks/>
                    </p:cNvSpPr>
                    <p:nvPr/>
                  </p:nvSpPr>
                  <p:spPr bwMode="hidden">
                    <a:xfrm rot="-1325434">
                      <a:off x="4005" y="671"/>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2" name="Freeform 74"/>
                    <p:cNvSpPr>
                      <a:spLocks/>
                    </p:cNvSpPr>
                    <p:nvPr/>
                  </p:nvSpPr>
                  <p:spPr bwMode="hidden">
                    <a:xfrm rot="-1921064">
                      <a:off x="3803" y="444"/>
                      <a:ext cx="663"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sp>
                <p:nvSpPr>
                  <p:cNvPr id="56" name="Freeform 75"/>
                  <p:cNvSpPr>
                    <a:spLocks/>
                  </p:cNvSpPr>
                  <p:nvPr/>
                </p:nvSpPr>
                <p:spPr bwMode="hidden">
                  <a:xfrm rot="4578755" flipH="1">
                    <a:off x="2176" y="948"/>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zh-TW" altLang="en-US"/>
                  </a:p>
                </p:txBody>
              </p:sp>
              <p:sp>
                <p:nvSpPr>
                  <p:cNvPr id="57" name="Freeform 76"/>
                  <p:cNvSpPr>
                    <a:spLocks/>
                  </p:cNvSpPr>
                  <p:nvPr/>
                </p:nvSpPr>
                <p:spPr bwMode="hidden">
                  <a:xfrm rot="4578755" flipH="1">
                    <a:off x="2200" y="195"/>
                    <a:ext cx="551"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nvGrpSpPr>
                  <p:cNvPr id="58" name="Group 77"/>
                  <p:cNvGrpSpPr>
                    <a:grpSpLocks/>
                  </p:cNvGrpSpPr>
                  <p:nvPr/>
                </p:nvGrpSpPr>
                <p:grpSpPr bwMode="auto">
                  <a:xfrm>
                    <a:off x="2877" y="17"/>
                    <a:ext cx="635" cy="1512"/>
                    <a:chOff x="2803" y="45"/>
                    <a:chExt cx="635" cy="1512"/>
                  </a:xfrm>
                </p:grpSpPr>
                <p:sp>
                  <p:nvSpPr>
                    <p:cNvPr id="89" name="Freeform 78"/>
                    <p:cNvSpPr>
                      <a:spLocks/>
                    </p:cNvSpPr>
                    <p:nvPr/>
                  </p:nvSpPr>
                  <p:spPr bwMode="hidden">
                    <a:xfrm rot="-3857755">
                      <a:off x="2365" y="936"/>
                      <a:ext cx="1059"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0" name="Freeform 79"/>
                    <p:cNvSpPr>
                      <a:spLocks/>
                    </p:cNvSpPr>
                    <p:nvPr/>
                  </p:nvSpPr>
                  <p:spPr bwMode="hidden">
                    <a:xfrm rot="-3857755">
                      <a:off x="3009" y="186"/>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59" name="Group 80"/>
                  <p:cNvGrpSpPr>
                    <a:grpSpLocks/>
                  </p:cNvGrpSpPr>
                  <p:nvPr/>
                </p:nvGrpSpPr>
                <p:grpSpPr bwMode="auto">
                  <a:xfrm>
                    <a:off x="3011" y="131"/>
                    <a:ext cx="1014" cy="1464"/>
                    <a:chOff x="2937" y="159"/>
                    <a:chExt cx="1014" cy="1464"/>
                  </a:xfrm>
                </p:grpSpPr>
                <p:sp>
                  <p:nvSpPr>
                    <p:cNvPr id="87" name="Freeform 81"/>
                    <p:cNvSpPr>
                      <a:spLocks/>
                    </p:cNvSpPr>
                    <p:nvPr/>
                  </p:nvSpPr>
                  <p:spPr bwMode="hidden">
                    <a:xfrm rot="-2777260">
                      <a:off x="2493" y="910"/>
                      <a:ext cx="1157"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8" name="Freeform 82"/>
                    <p:cNvSpPr>
                      <a:spLocks/>
                    </p:cNvSpPr>
                    <p:nvPr/>
                  </p:nvSpPr>
                  <p:spPr bwMode="hidden">
                    <a:xfrm rot="-2777260">
                      <a:off x="3429" y="259"/>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60" name="Group 83"/>
                  <p:cNvGrpSpPr>
                    <a:grpSpLocks/>
                  </p:cNvGrpSpPr>
                  <p:nvPr/>
                </p:nvGrpSpPr>
                <p:grpSpPr bwMode="auto">
                  <a:xfrm>
                    <a:off x="2805" y="7"/>
                    <a:ext cx="241" cy="1445"/>
                    <a:chOff x="2731" y="35"/>
                    <a:chExt cx="241" cy="1445"/>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6" name="Freeform 85"/>
                    <p:cNvSpPr>
                      <a:spLocks/>
                    </p:cNvSpPr>
                    <p:nvPr/>
                  </p:nvSpPr>
                  <p:spPr bwMode="hidden">
                    <a:xfrm rot="-4903748">
                      <a:off x="2649" y="223"/>
                      <a:ext cx="511"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61" name="Group 86"/>
                  <p:cNvGrpSpPr>
                    <a:grpSpLocks/>
                  </p:cNvGrpSpPr>
                  <p:nvPr/>
                </p:nvGrpSpPr>
                <p:grpSpPr bwMode="auto">
                  <a:xfrm>
                    <a:off x="1017" y="1741"/>
                    <a:ext cx="1083" cy="2449"/>
                    <a:chOff x="943" y="1769"/>
                    <a:chExt cx="1083" cy="2449"/>
                  </a:xfrm>
                </p:grpSpPr>
                <p:sp>
                  <p:nvSpPr>
                    <p:cNvPr id="83" name="Freeform 87"/>
                    <p:cNvSpPr>
                      <a:spLocks/>
                    </p:cNvSpPr>
                    <p:nvPr/>
                  </p:nvSpPr>
                  <p:spPr bwMode="hidden">
                    <a:xfrm rot="18335692" flipH="1">
                      <a:off x="1008" y="2476"/>
                      <a:ext cx="1726"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2" name="Group 89"/>
                  <p:cNvGrpSpPr>
                    <a:grpSpLocks/>
                  </p:cNvGrpSpPr>
                  <p:nvPr/>
                </p:nvGrpSpPr>
                <p:grpSpPr bwMode="auto">
                  <a:xfrm>
                    <a:off x="1529" y="1905"/>
                    <a:ext cx="765" cy="2376"/>
                    <a:chOff x="1455" y="1933"/>
                    <a:chExt cx="765" cy="2376"/>
                  </a:xfrm>
                </p:grpSpPr>
                <p:sp>
                  <p:nvSpPr>
                    <p:cNvPr id="81" name="Freeform 90"/>
                    <p:cNvSpPr>
                      <a:spLocks/>
                    </p:cNvSpPr>
                    <p:nvPr/>
                  </p:nvSpPr>
                  <p:spPr bwMode="hidden">
                    <a:xfrm rot="17542885" flipH="1">
                      <a:off x="1267" y="2576"/>
                      <a:ext cx="159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2" name="Freeform 91"/>
                    <p:cNvSpPr>
                      <a:spLocks/>
                    </p:cNvSpPr>
                    <p:nvPr/>
                  </p:nvSpPr>
                  <p:spPr bwMode="hidden">
                    <a:xfrm rot="17542885" flipH="1">
                      <a:off x="1272" y="3636"/>
                      <a:ext cx="85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3" name="Group 92"/>
                  <p:cNvGrpSpPr>
                    <a:grpSpLocks/>
                  </p:cNvGrpSpPr>
                  <p:nvPr/>
                </p:nvGrpSpPr>
                <p:grpSpPr bwMode="auto">
                  <a:xfrm rot="88588">
                    <a:off x="2058" y="1955"/>
                    <a:ext cx="458" cy="2334"/>
                    <a:chOff x="1947" y="1982"/>
                    <a:chExt cx="491" cy="2609"/>
                  </a:xfrm>
                </p:grpSpPr>
                <p:sp>
                  <p:nvSpPr>
                    <p:cNvPr id="79" name="Freeform 93"/>
                    <p:cNvSpPr>
                      <a:spLocks/>
                    </p:cNvSpPr>
                    <p:nvPr/>
                  </p:nvSpPr>
                  <p:spPr bwMode="hidden">
                    <a:xfrm rot="16782062" flipH="1">
                      <a:off x="1430" y="2689"/>
                      <a:ext cx="1715"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0" name="Freeform 94"/>
                    <p:cNvSpPr>
                      <a:spLocks/>
                    </p:cNvSpPr>
                    <p:nvPr/>
                  </p:nvSpPr>
                  <p:spPr bwMode="hidden">
                    <a:xfrm rot="16782062" flipH="1">
                      <a:off x="1724" y="3896"/>
                      <a:ext cx="918" cy="47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4" name="Group 95"/>
                  <p:cNvGrpSpPr>
                    <a:grpSpLocks/>
                  </p:cNvGrpSpPr>
                  <p:nvPr/>
                </p:nvGrpSpPr>
                <p:grpSpPr bwMode="auto">
                  <a:xfrm>
                    <a:off x="3410" y="1688"/>
                    <a:ext cx="1123" cy="2426"/>
                    <a:chOff x="3336" y="1716"/>
                    <a:chExt cx="1123" cy="2426"/>
                  </a:xfrm>
                </p:grpSpPr>
                <p:sp>
                  <p:nvSpPr>
                    <p:cNvPr id="77" name="Freeform 96"/>
                    <p:cNvSpPr>
                      <a:spLocks/>
                    </p:cNvSpPr>
                    <p:nvPr/>
                  </p:nvSpPr>
                  <p:spPr bwMode="hidden">
                    <a:xfrm rot="3144576">
                      <a:off x="2629" y="2423"/>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5" name="Group 98"/>
                  <p:cNvGrpSpPr>
                    <a:grpSpLocks/>
                  </p:cNvGrpSpPr>
                  <p:nvPr/>
                </p:nvGrpSpPr>
                <p:grpSpPr bwMode="auto">
                  <a:xfrm>
                    <a:off x="3254" y="1838"/>
                    <a:ext cx="883" cy="2424"/>
                    <a:chOff x="3180" y="1866"/>
                    <a:chExt cx="883" cy="2424"/>
                  </a:xfrm>
                </p:grpSpPr>
                <p:sp>
                  <p:nvSpPr>
                    <p:cNvPr id="75" name="Freeform 99"/>
                    <p:cNvSpPr>
                      <a:spLocks/>
                    </p:cNvSpPr>
                    <p:nvPr/>
                  </p:nvSpPr>
                  <p:spPr bwMode="hidden">
                    <a:xfrm rot="3745735">
                      <a:off x="2505" y="2541"/>
                      <a:ext cx="1650"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6" name="Freeform 100"/>
                    <p:cNvSpPr>
                      <a:spLocks/>
                    </p:cNvSpPr>
                    <p:nvPr/>
                  </p:nvSpPr>
                  <p:spPr bwMode="hidden">
                    <a:xfrm rot="3745735">
                      <a:off x="3388"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4" name="Freeform 103"/>
                    <p:cNvSpPr>
                      <a:spLocks/>
                    </p:cNvSpPr>
                    <p:nvPr/>
                  </p:nvSpPr>
                  <p:spPr bwMode="hidden">
                    <a:xfrm rot="4286818">
                      <a:off x="3005" y="3746"/>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2" name="Freeform 106"/>
                    <p:cNvSpPr>
                      <a:spLocks/>
                    </p:cNvSpPr>
                    <p:nvPr/>
                  </p:nvSpPr>
                  <p:spPr bwMode="hidden">
                    <a:xfrm rot="4898956">
                      <a:off x="2636" y="3734"/>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68" name="Group 107"/>
                  <p:cNvGrpSpPr>
                    <a:grpSpLocks/>
                  </p:cNvGrpSpPr>
                  <p:nvPr/>
                </p:nvGrpSpPr>
                <p:grpSpPr bwMode="auto">
                  <a:xfrm>
                    <a:off x="2374" y="2105"/>
                    <a:ext cx="427" cy="2185"/>
                    <a:chOff x="2289" y="2133"/>
                    <a:chExt cx="427" cy="2185"/>
                  </a:xfrm>
                </p:grpSpPr>
                <p:sp>
                  <p:nvSpPr>
                    <p:cNvPr id="69" name="Freeform 108"/>
                    <p:cNvSpPr>
                      <a:spLocks/>
                    </p:cNvSpPr>
                    <p:nvPr/>
                  </p:nvSpPr>
                  <p:spPr bwMode="hidden">
                    <a:xfrm rot="5755659">
                      <a:off x="1902" y="2759"/>
                      <a:ext cx="1439"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zh-TW" altLang="en-US"/>
                    </a:p>
                  </p:txBody>
                </p:sp>
                <p:sp>
                  <p:nvSpPr>
                    <p:cNvPr id="70" name="Freeform 109"/>
                    <p:cNvSpPr>
                      <a:spLocks/>
                    </p:cNvSpPr>
                    <p:nvPr/>
                  </p:nvSpPr>
                  <p:spPr bwMode="hidden">
                    <a:xfrm rot="5755659">
                      <a:off x="2051" y="3785"/>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4"/>
                    <a:ext cx="2568" cy="2049"/>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27" name="Arc 113"/>
                  <p:cNvSpPr>
                    <a:spLocks/>
                  </p:cNvSpPr>
                  <p:nvPr/>
                </p:nvSpPr>
                <p:spPr bwMode="hidden">
                  <a:xfrm flipH="1">
                    <a:off x="387" y="1602"/>
                    <a:ext cx="2017" cy="237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28" name="Arc 114"/>
                  <p:cNvSpPr>
                    <a:spLocks/>
                  </p:cNvSpPr>
                  <p:nvPr/>
                </p:nvSpPr>
                <p:spPr bwMode="hidden">
                  <a:xfrm>
                    <a:off x="3028" y="1180"/>
                    <a:ext cx="1426" cy="2381"/>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29" name="Arc 115"/>
                  <p:cNvSpPr>
                    <a:spLocks/>
                  </p:cNvSpPr>
                  <p:nvPr/>
                </p:nvSpPr>
                <p:spPr bwMode="hidden">
                  <a:xfrm flipH="1">
                    <a:off x="73" y="812"/>
                    <a:ext cx="2541" cy="2382"/>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31" name="Arc 117"/>
                  <p:cNvSpPr>
                    <a:spLocks/>
                  </p:cNvSpPr>
                  <p:nvPr/>
                </p:nvSpPr>
                <p:spPr bwMode="hidden">
                  <a:xfrm>
                    <a:off x="2763" y="1280"/>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zh-TW" altLang="en-US"/>
                  </a:p>
                </p:txBody>
              </p:sp>
              <p:sp>
                <p:nvSpPr>
                  <p:cNvPr id="32" name="Freeform 118"/>
                  <p:cNvSpPr>
                    <a:spLocks/>
                  </p:cNvSpPr>
                  <p:nvPr/>
                </p:nvSpPr>
                <p:spPr bwMode="hidden">
                  <a:xfrm flipH="1">
                    <a:off x="1799" y="436"/>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grpSp>
            <p:sp>
              <p:nvSpPr>
                <p:cNvPr id="25" name="Freeform 119"/>
                <p:cNvSpPr>
                  <a:spLocks/>
                </p:cNvSpPr>
                <p:nvPr/>
              </p:nvSpPr>
              <p:spPr bwMode="hidden">
                <a:xfrm rot="20253369">
                  <a:off x="3279" y="1530"/>
                  <a:ext cx="443"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grpSp>
          <p:nvGrpSpPr>
            <p:cNvPr id="7" name="Group 120"/>
            <p:cNvGrpSpPr>
              <a:grpSpLocks/>
            </p:cNvGrpSpPr>
            <p:nvPr/>
          </p:nvGrpSpPr>
          <p:grpSpPr bwMode="auto">
            <a:xfrm>
              <a:off x="1476" y="465"/>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sp>
        <p:nvSpPr>
          <p:cNvPr id="188551" name="Rectangle 135"/>
          <p:cNvSpPr>
            <a:spLocks noGrp="1" noChangeArrowheads="1"/>
          </p:cNvSpPr>
          <p:nvPr>
            <p:ph type="ctrTitle" sz="quarter"/>
          </p:nvPr>
        </p:nvSpPr>
        <p:spPr>
          <a:xfrm>
            <a:off x="685800" y="1827213"/>
            <a:ext cx="7772400" cy="1627187"/>
          </a:xfrm>
        </p:spPr>
        <p:txBody>
          <a:bodyPr/>
          <a:lstStyle>
            <a:lvl1pPr>
              <a:defRPr/>
            </a:lvl1pPr>
          </a:lstStyle>
          <a:p>
            <a:r>
              <a:rPr lang="zh-TW" altLang="en-US"/>
              <a:t>按一下以編輯母片標題樣式</a:t>
            </a:r>
          </a:p>
        </p:txBody>
      </p:sp>
      <p:sp>
        <p:nvSpPr>
          <p:cNvPr id="1885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137" name="Rectangle 137"/>
          <p:cNvSpPr>
            <a:spLocks noGrp="1" noChangeArrowheads="1"/>
          </p:cNvSpPr>
          <p:nvPr>
            <p:ph type="dt" sz="quarter" idx="10"/>
          </p:nvPr>
        </p:nvSpPr>
        <p:spPr/>
        <p:txBody>
          <a:bodyPr/>
          <a:lstStyle>
            <a:lvl1pPr>
              <a:defRPr/>
            </a:lvl1pPr>
          </a:lstStyle>
          <a:p>
            <a:pPr>
              <a:defRPr/>
            </a:pPr>
            <a:endParaRPr lang="en-US" altLang="zh-TW"/>
          </a:p>
        </p:txBody>
      </p:sp>
      <p:sp>
        <p:nvSpPr>
          <p:cNvPr id="138" name="Rectangle 138"/>
          <p:cNvSpPr>
            <a:spLocks noGrp="1" noChangeArrowheads="1"/>
          </p:cNvSpPr>
          <p:nvPr>
            <p:ph type="ftr" sz="quarter" idx="11"/>
          </p:nvPr>
        </p:nvSpPr>
        <p:spPr/>
        <p:txBody>
          <a:bodyPr/>
          <a:lstStyle>
            <a:lvl1pPr>
              <a:defRPr/>
            </a:lvl1pPr>
          </a:lstStyle>
          <a:p>
            <a:pPr>
              <a:defRPr/>
            </a:pPr>
            <a:endParaRPr lang="en-US" altLang="zh-TW"/>
          </a:p>
        </p:txBody>
      </p:sp>
      <p:sp>
        <p:nvSpPr>
          <p:cNvPr id="139" name="Rectangle 139"/>
          <p:cNvSpPr>
            <a:spLocks noGrp="1" noChangeArrowheads="1"/>
          </p:cNvSpPr>
          <p:nvPr>
            <p:ph type="sldNum" sz="quarter" idx="12"/>
          </p:nvPr>
        </p:nvSpPr>
        <p:spPr/>
        <p:txBody>
          <a:bodyPr/>
          <a:lstStyle>
            <a:lvl1pPr>
              <a:defRPr/>
            </a:lvl1pPr>
          </a:lstStyle>
          <a:p>
            <a:pPr>
              <a:defRPr/>
            </a:pPr>
            <a:fld id="{0CDBC938-6431-44B9-87BB-C1DEEB5936F9}"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B29E0E5F-A181-4801-A9FD-A90FEF2DF260}"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01625"/>
            <a:ext cx="1943100" cy="57943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01625"/>
            <a:ext cx="5676900" cy="5794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6E989572-31E6-4287-B7F8-4A1C712A22D9}"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685800" y="1981200"/>
            <a:ext cx="7772400" cy="4114800"/>
          </a:xfrm>
        </p:spPr>
        <p:txBody>
          <a:bodyPr/>
          <a:lstStyle/>
          <a:p>
            <a:pPr lvl="0"/>
            <a:endParaRPr lang="zh-TW" altLang="en-US" noProof="0" smtClean="0"/>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ADBE44C1-CFB6-4A16-A8B5-C5C5523A6B7F}"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7772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85800" y="4114800"/>
            <a:ext cx="7772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A79EF6E6-72FB-4AC7-B3D5-8DBEE1296247}"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301625"/>
            <a:ext cx="7772400" cy="57943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1"/>
          <p:cNvSpPr>
            <a:spLocks noGrp="1" noChangeArrowheads="1"/>
          </p:cNvSpPr>
          <p:nvPr>
            <p:ph type="sldNum" sz="quarter" idx="12"/>
          </p:nvPr>
        </p:nvSpPr>
        <p:spPr>
          <a:ln/>
        </p:spPr>
        <p:txBody>
          <a:bodyPr/>
          <a:lstStyle>
            <a:lvl1pPr>
              <a:defRPr/>
            </a:lvl1pPr>
          </a:lstStyle>
          <a:p>
            <a:pPr>
              <a:defRPr/>
            </a:pPr>
            <a:fld id="{651B525B-089C-422C-83C4-255ECDA1C95B}"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1371600" y="533400"/>
            <a:ext cx="75438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371600" y="1981200"/>
            <a:ext cx="762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371600" y="4114800"/>
            <a:ext cx="762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1371600" y="6248400"/>
            <a:ext cx="1676400" cy="457200"/>
          </a:xfrm>
        </p:spPr>
        <p:txBody>
          <a:bodyPr/>
          <a:lstStyle>
            <a:lvl1pPr>
              <a:defRPr/>
            </a:lvl1pPr>
          </a:lstStyle>
          <a:p>
            <a:pPr>
              <a:defRPr/>
            </a:pPr>
            <a:endParaRPr lang="zh-TW" altLang="en-US"/>
          </a:p>
        </p:txBody>
      </p:sp>
      <p:sp>
        <p:nvSpPr>
          <p:cNvPr id="6" name="頁尾版面配置區 5"/>
          <p:cNvSpPr>
            <a:spLocks noGrp="1"/>
          </p:cNvSpPr>
          <p:nvPr>
            <p:ph type="ftr" sz="quarter" idx="11"/>
          </p:nvPr>
        </p:nvSpPr>
        <p:spPr>
          <a:xfrm>
            <a:off x="3429000" y="6248400"/>
            <a:ext cx="3429000" cy="457200"/>
          </a:xfrm>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a:xfrm>
            <a:off x="7239000" y="6248400"/>
            <a:ext cx="1905000" cy="457200"/>
          </a:xfrm>
        </p:spPr>
        <p:txBody>
          <a:bodyPr/>
          <a:lstStyle>
            <a:lvl1pPr>
              <a:defRPr/>
            </a:lvl1pPr>
          </a:lstStyle>
          <a:p>
            <a:pPr>
              <a:defRPr/>
            </a:pPr>
            <a:fld id="{C80EFE05-72ED-4795-80A4-C1F1A6FCBF5B}"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C183EBC-D20D-44DC-B27F-81F687EBD4B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3EBF99-2D2C-41F8-98EB-A00F3284219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AEF7611-A4DD-4F1B-BF9D-276F0B4A121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7CB2C0A-68FE-4682-9E29-B4C86D53C9C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1E1E5661-AFC6-4A02-8C69-B154B9984383}" type="slidenum">
              <a:rPr lang="zh-TW" altLang="en-US"/>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CFB218BC-1925-43EF-92A9-12D1AA5C84F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104B0CC-9493-4477-9C0C-31F2D3AA888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29B001CC-E493-4DDF-8E0B-A6E9A94D8B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EA44ED2-6227-4A8C-8C9D-C3B51795A10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E6CA322-0F47-4EEA-8365-32E0BA5B5DA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B673C25C-40A3-45A9-807E-C98AB075DF8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1B358B3-FF54-4037-B48E-00346049477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C183EBC-D20D-44DC-B27F-81F687EBD4B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3EBF99-2D2C-41F8-98EB-A00F3284219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AEF7611-A4DD-4F1B-BF9D-276F0B4A121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BC24603F-45D6-4A6D-ADC4-5A7B4D8EA258}" type="slidenum">
              <a:rPr lang="zh-TW" altLang="en-US"/>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7CB2C0A-68FE-4682-9E29-B4C86D53C9C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CFB218BC-1925-43EF-92A9-12D1AA5C84F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104B0CC-9493-4477-9C0C-31F2D3AA888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29B001CC-E493-4DDF-8E0B-A6E9A94D8B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EA44ED2-6227-4A8C-8C9D-C3B51795A10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E6CA322-0F47-4EEA-8365-32E0BA5B5DA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B673C25C-40A3-45A9-807E-C98AB075DF8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1B358B3-FF54-4037-B48E-00346049477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C183EBC-D20D-44DC-B27F-81F687EBD4B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3EBF99-2D2C-41F8-98EB-A00F3284219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2285569B-21E1-402E-901A-7AF4EB6CD31F}" type="slidenum">
              <a:rPr lang="zh-TW" altLang="en-US"/>
              <a:pPr>
                <a:defRPr/>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AEF7611-A4DD-4F1B-BF9D-276F0B4A121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7CB2C0A-68FE-4682-9E29-B4C86D53C9C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CFB218BC-1925-43EF-92A9-12D1AA5C84F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104B0CC-9493-4477-9C0C-31F2D3AA888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29B001CC-E493-4DDF-8E0B-A6E9A94D8B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EA44ED2-6227-4A8C-8C9D-C3B51795A10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E6CA322-0F47-4EEA-8365-32E0BA5B5DA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B673C25C-40A3-45A9-807E-C98AB075DF8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1B358B3-FF54-4037-B48E-00346049477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C183EBC-D20D-44DC-B27F-81F687EBD4B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41"/>
          <p:cNvSpPr>
            <a:spLocks noGrp="1" noChangeArrowheads="1"/>
          </p:cNvSpPr>
          <p:nvPr>
            <p:ph type="sldNum" sz="quarter" idx="12"/>
          </p:nvPr>
        </p:nvSpPr>
        <p:spPr>
          <a:ln/>
        </p:spPr>
        <p:txBody>
          <a:bodyPr/>
          <a:lstStyle>
            <a:lvl1pPr>
              <a:defRPr/>
            </a:lvl1pPr>
          </a:lstStyle>
          <a:p>
            <a:pPr>
              <a:defRPr/>
            </a:pPr>
            <a:fld id="{A241F865-B378-478F-A1D1-74DFE92D3697}" type="slidenum">
              <a:rPr lang="zh-TW" altLang="en-US"/>
              <a:pPr>
                <a:defRPr/>
              </a:pPr>
              <a:t>‹#›</a:t>
            </a:fld>
            <a:endParaRPr lang="en-US" altLang="zh-TW"/>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03EBF99-2D2C-41F8-98EB-A00F3284219F}"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AEF7611-A4DD-4F1B-BF9D-276F0B4A121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7CB2C0A-68FE-4682-9E29-B4C86D53C9C0}"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CFB218BC-1925-43EF-92A9-12D1AA5C84F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6104B0CC-9493-4477-9C0C-31F2D3AA888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29B001CC-E493-4DDF-8E0B-A6E9A94D8B2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2EA44ED2-6227-4A8C-8C9D-C3B51795A107}"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E6CA322-0F47-4EEA-8365-32E0BA5B5DA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B673C25C-40A3-45A9-807E-C98AB075DF8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1B358B3-FF54-4037-B48E-00346049477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1"/>
          <p:cNvSpPr>
            <a:spLocks noGrp="1" noChangeArrowheads="1"/>
          </p:cNvSpPr>
          <p:nvPr>
            <p:ph type="sldNum" sz="quarter" idx="12"/>
          </p:nvPr>
        </p:nvSpPr>
        <p:spPr>
          <a:ln/>
        </p:spPr>
        <p:txBody>
          <a:bodyPr/>
          <a:lstStyle>
            <a:lvl1pPr>
              <a:defRPr/>
            </a:lvl1pPr>
          </a:lstStyle>
          <a:p>
            <a:pPr>
              <a:defRPr/>
            </a:pPr>
            <a:fld id="{396C99A6-E292-4266-86D5-5FD6FA55F16D}" type="slidenum">
              <a:rPr lang="zh-TW" altLang="en-US"/>
              <a:pPr>
                <a:defRPr/>
              </a:pPr>
              <a:t>‹#›</a:t>
            </a:fld>
            <a:endParaRPr lang="en-US" altLang="zh-TW"/>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a:solidFill>
                  <a:srgbClr val="000000"/>
                </a:solidFill>
              </a:rPr>
              <a:t>36-</a:t>
            </a: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4C81D94-BE72-4503-9771-BA25D86C96A2}"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a:solidFill>
                  <a:srgbClr val="000000"/>
                </a:solidFill>
              </a:rPr>
              <a:t>36-</a:t>
            </a: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6109741-480D-4E44-900C-CA6892C4A1B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a:solidFill>
                  <a:srgbClr val="000000"/>
                </a:solidFill>
              </a:rPr>
              <a:t>36-</a:t>
            </a: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41C570C-535A-4879-AC88-C2620497F6D9}"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a:solidFill>
                  <a:srgbClr val="000000"/>
                </a:solidFill>
              </a:rPr>
              <a:t>36-</a:t>
            </a: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38786A9-79C1-43C1-B5E8-DD6C8F7F6C0A}"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a:solidFill>
                  <a:srgbClr val="000000"/>
                </a:solidFill>
              </a:rPr>
              <a:t>36-</a:t>
            </a: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C19949F1-4ADD-443F-9186-BDB9930DA7C4}"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a:solidFill>
                  <a:srgbClr val="000000"/>
                </a:solidFill>
              </a:rPr>
              <a:t>36-</a:t>
            </a: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EA8F4A5A-7923-4136-8B01-AFC640BADD1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a:solidFill>
                  <a:srgbClr val="000000"/>
                </a:solidFill>
              </a:rPr>
              <a:t>36-</a:t>
            </a: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34D295B4-1F38-461D-9B74-FEE5F4C31238}"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a:solidFill>
                  <a:srgbClr val="000000"/>
                </a:solidFill>
              </a:rPr>
              <a:t>36-</a:t>
            </a: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DA6C6E6F-D662-479F-9DB7-4E2E67E8F8F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a:solidFill>
                  <a:srgbClr val="000000"/>
                </a:solidFill>
              </a:rPr>
              <a:t>36-</a:t>
            </a: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3913C5B6-57B1-4488-A7A6-89E08B4B3DE5}"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a:solidFill>
                  <a:srgbClr val="000000"/>
                </a:solidFill>
              </a:rPr>
              <a:t>36-</a:t>
            </a: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580D5C8-9263-48DD-876E-AB4E32370FBC}"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41"/>
          <p:cNvSpPr>
            <a:spLocks noGrp="1" noChangeArrowheads="1"/>
          </p:cNvSpPr>
          <p:nvPr>
            <p:ph type="sldNum" sz="quarter" idx="12"/>
          </p:nvPr>
        </p:nvSpPr>
        <p:spPr>
          <a:ln/>
        </p:spPr>
        <p:txBody>
          <a:bodyPr/>
          <a:lstStyle>
            <a:lvl1pPr>
              <a:defRPr/>
            </a:lvl1pPr>
          </a:lstStyle>
          <a:p>
            <a:pPr>
              <a:defRPr/>
            </a:pPr>
            <a:fld id="{78568CCF-7EFB-48D2-AB32-2165923C1FA7}" type="slidenum">
              <a:rPr lang="zh-TW" altLang="en-US"/>
              <a:pPr>
                <a:defRPr/>
              </a:pPr>
              <a:t>‹#›</a:t>
            </a:fld>
            <a:endParaRPr lang="en-US" altLang="zh-TW"/>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a:solidFill>
                  <a:srgbClr val="000000"/>
                </a:solidFill>
              </a:rPr>
              <a:t>36-</a:t>
            </a: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845A140-FBD7-403D-A17E-B81868AB07ED}" type="slidenum">
              <a:rPr lang="en-US" altLang="zh-TW">
                <a:solidFill>
                  <a:srgbClr val="000000"/>
                </a:solidFill>
              </a:rPr>
              <a:pPr/>
              <a:t>‹#›</a:t>
            </a:fld>
            <a:endParaRPr lang="en-US" altLang="zh-TW">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48246ABE-6977-430A-B2A7-1C053B600C9F}"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D81BA0A2-F283-4B85-BEE6-E8AFF1ED23AA}"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6303963" y="0"/>
            <a:ext cx="2840037" cy="3254375"/>
            <a:chOff x="3115" y="0"/>
            <a:chExt cx="2170" cy="2486"/>
          </a:xfrm>
        </p:grpSpPr>
        <p:grpSp>
          <p:nvGrpSpPr>
            <p:cNvPr id="35848" name="Group 3"/>
            <p:cNvGrpSpPr>
              <a:grpSpLocks/>
            </p:cNvGrpSpPr>
            <p:nvPr/>
          </p:nvGrpSpPr>
          <p:grpSpPr bwMode="auto">
            <a:xfrm>
              <a:off x="4080" y="1910"/>
              <a:ext cx="768" cy="576"/>
              <a:chOff x="0" y="0"/>
              <a:chExt cx="768" cy="576"/>
            </a:xfrm>
          </p:grpSpPr>
          <p:sp>
            <p:nvSpPr>
              <p:cNvPr id="187396"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87397"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5849" name="Group 6"/>
            <p:cNvGrpSpPr>
              <a:grpSpLocks/>
            </p:cNvGrpSpPr>
            <p:nvPr/>
          </p:nvGrpSpPr>
          <p:grpSpPr bwMode="auto">
            <a:xfrm>
              <a:off x="4257" y="1103"/>
              <a:ext cx="768" cy="576"/>
              <a:chOff x="0" y="0"/>
              <a:chExt cx="768" cy="576"/>
            </a:xfrm>
          </p:grpSpPr>
          <p:sp>
            <p:nvSpPr>
              <p:cNvPr id="187399"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87400"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5850" name="Group 9"/>
            <p:cNvGrpSpPr>
              <a:grpSpLocks/>
            </p:cNvGrpSpPr>
            <p:nvPr/>
          </p:nvGrpSpPr>
          <p:grpSpPr bwMode="auto">
            <a:xfrm>
              <a:off x="3134" y="0"/>
              <a:ext cx="768" cy="576"/>
              <a:chOff x="0" y="0"/>
              <a:chExt cx="768" cy="576"/>
            </a:xfrm>
          </p:grpSpPr>
          <p:sp>
            <p:nvSpPr>
              <p:cNvPr id="18740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87403"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5851" name="Group 12"/>
            <p:cNvGrpSpPr>
              <a:grpSpLocks/>
            </p:cNvGrpSpPr>
            <p:nvPr/>
          </p:nvGrpSpPr>
          <p:grpSpPr bwMode="auto">
            <a:xfrm>
              <a:off x="3115" y="0"/>
              <a:ext cx="2170" cy="1702"/>
              <a:chOff x="3115" y="0"/>
              <a:chExt cx="2170" cy="1702"/>
            </a:xfrm>
          </p:grpSpPr>
          <p:grpSp>
            <p:nvGrpSpPr>
              <p:cNvPr id="35852" name="Group 13"/>
              <p:cNvGrpSpPr>
                <a:grpSpLocks/>
              </p:cNvGrpSpPr>
              <p:nvPr/>
            </p:nvGrpSpPr>
            <p:grpSpPr bwMode="auto">
              <a:xfrm>
                <a:off x="3640" y="308"/>
                <a:ext cx="1145" cy="844"/>
                <a:chOff x="1265" y="814"/>
                <a:chExt cx="2919" cy="2151"/>
              </a:xfrm>
            </p:grpSpPr>
            <p:sp>
              <p:nvSpPr>
                <p:cNvPr id="1874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874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5853" name="Group 16"/>
              <p:cNvGrpSpPr>
                <a:grpSpLocks/>
              </p:cNvGrpSpPr>
              <p:nvPr/>
            </p:nvGrpSpPr>
            <p:grpSpPr bwMode="auto">
              <a:xfrm>
                <a:off x="3115" y="0"/>
                <a:ext cx="2145" cy="1702"/>
                <a:chOff x="3115" y="0"/>
                <a:chExt cx="2145" cy="1702"/>
              </a:xfrm>
            </p:grpSpPr>
            <p:grpSp>
              <p:nvGrpSpPr>
                <p:cNvPr id="35876" name="Group 17"/>
                <p:cNvGrpSpPr>
                  <a:grpSpLocks/>
                </p:cNvGrpSpPr>
                <p:nvPr/>
              </p:nvGrpSpPr>
              <p:grpSpPr bwMode="auto">
                <a:xfrm>
                  <a:off x="4505" y="589"/>
                  <a:ext cx="493" cy="912"/>
                  <a:chOff x="3471" y="1530"/>
                  <a:chExt cx="1258" cy="2327"/>
                </a:xfrm>
              </p:grpSpPr>
              <p:sp>
                <p:nvSpPr>
                  <p:cNvPr id="187410" name="Freeform 18"/>
                  <p:cNvSpPr>
                    <a:spLocks/>
                  </p:cNvSpPr>
                  <p:nvPr/>
                </p:nvSpPr>
                <p:spPr bwMode="hidden">
                  <a:xfrm rot="2711884">
                    <a:off x="2778" y="2236"/>
                    <a:ext cx="1699"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87411" name="Freeform 19"/>
                  <p:cNvSpPr>
                    <a:spLocks/>
                  </p:cNvSpPr>
                  <p:nvPr/>
                </p:nvSpPr>
                <p:spPr bwMode="hidden">
                  <a:xfrm rot="2711884">
                    <a:off x="4030" y="3138"/>
                    <a:ext cx="904"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77" name="Group 20"/>
                <p:cNvGrpSpPr>
                  <a:grpSpLocks/>
                </p:cNvGrpSpPr>
                <p:nvPr/>
              </p:nvGrpSpPr>
              <p:grpSpPr bwMode="auto">
                <a:xfrm>
                  <a:off x="4267" y="781"/>
                  <a:ext cx="966" cy="522"/>
                  <a:chOff x="2864" y="2019"/>
                  <a:chExt cx="2463" cy="1332"/>
                </a:xfrm>
              </p:grpSpPr>
              <p:sp>
                <p:nvSpPr>
                  <p:cNvPr id="187413"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14"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78" name="Group 23"/>
                <p:cNvGrpSpPr>
                  <a:grpSpLocks/>
                </p:cNvGrpSpPr>
                <p:nvPr/>
              </p:nvGrpSpPr>
              <p:grpSpPr bwMode="auto">
                <a:xfrm>
                  <a:off x="4280" y="707"/>
                  <a:ext cx="971" cy="417"/>
                  <a:chOff x="2897" y="1832"/>
                  <a:chExt cx="2477" cy="1064"/>
                </a:xfrm>
              </p:grpSpPr>
              <p:sp>
                <p:nvSpPr>
                  <p:cNvPr id="187416"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17"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79" name="Group 26"/>
                <p:cNvGrpSpPr>
                  <a:grpSpLocks/>
                </p:cNvGrpSpPr>
                <p:nvPr/>
              </p:nvGrpSpPr>
              <p:grpSpPr bwMode="auto">
                <a:xfrm>
                  <a:off x="4291" y="630"/>
                  <a:ext cx="969" cy="364"/>
                  <a:chOff x="2924" y="1636"/>
                  <a:chExt cx="2472" cy="927"/>
                </a:xfrm>
              </p:grpSpPr>
              <p:sp>
                <p:nvSpPr>
                  <p:cNvPr id="187419" name="Freeform 27"/>
                  <p:cNvSpPr>
                    <a:spLocks/>
                  </p:cNvSpPr>
                  <p:nvPr/>
                </p:nvSpPr>
                <p:spPr bwMode="hidden">
                  <a:xfrm rot="1080363">
                    <a:off x="2907" y="1616"/>
                    <a:ext cx="1680"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20" name="Freeform 28"/>
                  <p:cNvSpPr>
                    <a:spLocks/>
                  </p:cNvSpPr>
                  <p:nvPr/>
                </p:nvSpPr>
                <p:spPr bwMode="hidden">
                  <a:xfrm rot="1080363">
                    <a:off x="4488" y="2030"/>
                    <a:ext cx="891" cy="51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80" name="Group 29"/>
                <p:cNvGrpSpPr>
                  <a:grpSpLocks/>
                </p:cNvGrpSpPr>
                <p:nvPr/>
              </p:nvGrpSpPr>
              <p:grpSpPr bwMode="auto">
                <a:xfrm>
                  <a:off x="4304" y="543"/>
                  <a:ext cx="918" cy="258"/>
                  <a:chOff x="2958" y="1414"/>
                  <a:chExt cx="2342" cy="657"/>
                </a:xfrm>
              </p:grpSpPr>
              <p:sp>
                <p:nvSpPr>
                  <p:cNvPr id="187422"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23" name="Freeform 31"/>
                  <p:cNvSpPr>
                    <a:spLocks/>
                  </p:cNvSpPr>
                  <p:nvPr/>
                </p:nvSpPr>
                <p:spPr bwMode="hidden">
                  <a:xfrm rot="463793">
                    <a:off x="4470" y="1581"/>
                    <a:ext cx="829" cy="46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81" name="Group 32"/>
                <p:cNvGrpSpPr>
                  <a:grpSpLocks/>
                </p:cNvGrpSpPr>
                <p:nvPr/>
              </p:nvGrpSpPr>
              <p:grpSpPr bwMode="auto">
                <a:xfrm>
                  <a:off x="4314" y="487"/>
                  <a:ext cx="843" cy="134"/>
                  <a:chOff x="2983" y="1269"/>
                  <a:chExt cx="2150" cy="343"/>
                </a:xfrm>
              </p:grpSpPr>
              <p:sp>
                <p:nvSpPr>
                  <p:cNvPr id="187425"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26" name="Freeform 34"/>
                  <p:cNvSpPr>
                    <a:spLocks/>
                  </p:cNvSpPr>
                  <p:nvPr/>
                </p:nvSpPr>
                <p:spPr bwMode="hidden">
                  <a:xfrm rot="-84182">
                    <a:off x="4377" y="1249"/>
                    <a:ext cx="755" cy="36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82" name="Group 35"/>
                <p:cNvGrpSpPr>
                  <a:grpSpLocks/>
                </p:cNvGrpSpPr>
                <p:nvPr/>
              </p:nvGrpSpPr>
              <p:grpSpPr bwMode="auto">
                <a:xfrm>
                  <a:off x="4296" y="349"/>
                  <a:ext cx="737" cy="167"/>
                  <a:chOff x="2938" y="917"/>
                  <a:chExt cx="1879" cy="427"/>
                </a:xfrm>
              </p:grpSpPr>
              <p:sp>
                <p:nvSpPr>
                  <p:cNvPr id="187428" name="Freeform 36"/>
                  <p:cNvSpPr>
                    <a:spLocks/>
                  </p:cNvSpPr>
                  <p:nvPr/>
                </p:nvSpPr>
                <p:spPr bwMode="hidden">
                  <a:xfrm rot="-802576">
                    <a:off x="2914" y="1128"/>
                    <a:ext cx="1252" cy="2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29"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83" name="Group 38"/>
                <p:cNvGrpSpPr>
                  <a:grpSpLocks/>
                </p:cNvGrpSpPr>
                <p:nvPr/>
              </p:nvGrpSpPr>
              <p:grpSpPr bwMode="auto">
                <a:xfrm>
                  <a:off x="3394" y="637"/>
                  <a:ext cx="493" cy="912"/>
                  <a:chOff x="637" y="1653"/>
                  <a:chExt cx="1257" cy="2326"/>
                </a:xfrm>
              </p:grpSpPr>
              <p:sp>
                <p:nvSpPr>
                  <p:cNvPr id="187431" name="Freeform 39"/>
                  <p:cNvSpPr>
                    <a:spLocks/>
                  </p:cNvSpPr>
                  <p:nvPr/>
                </p:nvSpPr>
                <p:spPr bwMode="hidden">
                  <a:xfrm rot="18888116" flipH="1">
                    <a:off x="870" y="2346"/>
                    <a:ext cx="1726" cy="30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32"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4" name="Group 41"/>
                <p:cNvGrpSpPr>
                  <a:grpSpLocks/>
                </p:cNvGrpSpPr>
                <p:nvPr/>
              </p:nvGrpSpPr>
              <p:grpSpPr bwMode="auto">
                <a:xfrm>
                  <a:off x="3142" y="850"/>
                  <a:ext cx="966" cy="522"/>
                  <a:chOff x="-5" y="2196"/>
                  <a:chExt cx="2463" cy="1332"/>
                </a:xfrm>
              </p:grpSpPr>
              <p:sp>
                <p:nvSpPr>
                  <p:cNvPr id="187434" name="Freeform 42"/>
                  <p:cNvSpPr>
                    <a:spLocks/>
                  </p:cNvSpPr>
                  <p:nvPr/>
                </p:nvSpPr>
                <p:spPr bwMode="hidden">
                  <a:xfrm rot="19495919" flipH="1">
                    <a:off x="644" y="2196"/>
                    <a:ext cx="1797"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35"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5" name="Group 44"/>
                <p:cNvGrpSpPr>
                  <a:grpSpLocks/>
                </p:cNvGrpSpPr>
                <p:nvPr/>
              </p:nvGrpSpPr>
              <p:grpSpPr bwMode="auto">
                <a:xfrm>
                  <a:off x="3124" y="777"/>
                  <a:ext cx="971" cy="417"/>
                  <a:chOff x="-52" y="2009"/>
                  <a:chExt cx="2477" cy="1064"/>
                </a:xfrm>
              </p:grpSpPr>
              <p:sp>
                <p:nvSpPr>
                  <p:cNvPr id="187437"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38" name="Freeform 46"/>
                  <p:cNvSpPr>
                    <a:spLocks/>
                  </p:cNvSpPr>
                  <p:nvPr/>
                </p:nvSpPr>
                <p:spPr bwMode="hidden">
                  <a:xfrm rot="20017085" flipH="1">
                    <a:off x="-53" y="2598"/>
                    <a:ext cx="931" cy="45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6" name="Group 47"/>
                <p:cNvGrpSpPr>
                  <a:grpSpLocks/>
                </p:cNvGrpSpPr>
                <p:nvPr/>
              </p:nvGrpSpPr>
              <p:grpSpPr bwMode="auto">
                <a:xfrm>
                  <a:off x="3115" y="700"/>
                  <a:ext cx="969" cy="363"/>
                  <a:chOff x="-74" y="1813"/>
                  <a:chExt cx="2472" cy="927"/>
                </a:xfrm>
              </p:grpSpPr>
              <p:sp>
                <p:nvSpPr>
                  <p:cNvPr id="187440"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41" name="Freeform 49"/>
                  <p:cNvSpPr>
                    <a:spLocks/>
                  </p:cNvSpPr>
                  <p:nvPr/>
                </p:nvSpPr>
                <p:spPr bwMode="hidden">
                  <a:xfrm rot="20519637" flipH="1">
                    <a:off x="-74" y="2212"/>
                    <a:ext cx="900" cy="51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7" name="Group 50"/>
                <p:cNvGrpSpPr>
                  <a:grpSpLocks/>
                </p:cNvGrpSpPr>
                <p:nvPr/>
              </p:nvGrpSpPr>
              <p:grpSpPr bwMode="auto">
                <a:xfrm>
                  <a:off x="3153" y="613"/>
                  <a:ext cx="918" cy="257"/>
                  <a:chOff x="22" y="1591"/>
                  <a:chExt cx="2342" cy="657"/>
                </a:xfrm>
              </p:grpSpPr>
              <p:sp>
                <p:nvSpPr>
                  <p:cNvPr id="187443" name="Freeform 51"/>
                  <p:cNvSpPr>
                    <a:spLocks/>
                  </p:cNvSpPr>
                  <p:nvPr/>
                </p:nvSpPr>
                <p:spPr bwMode="hidden">
                  <a:xfrm rot="21136207" flipH="1">
                    <a:off x="819" y="1574"/>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44"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8" name="Group 53"/>
                <p:cNvGrpSpPr>
                  <a:grpSpLocks/>
                </p:cNvGrpSpPr>
                <p:nvPr/>
              </p:nvGrpSpPr>
              <p:grpSpPr bwMode="auto">
                <a:xfrm>
                  <a:off x="3218" y="556"/>
                  <a:ext cx="843" cy="134"/>
                  <a:chOff x="189" y="1446"/>
                  <a:chExt cx="2150" cy="343"/>
                </a:xfrm>
              </p:grpSpPr>
              <p:sp>
                <p:nvSpPr>
                  <p:cNvPr id="187446"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47" name="Freeform 55"/>
                  <p:cNvSpPr>
                    <a:spLocks/>
                  </p:cNvSpPr>
                  <p:nvPr/>
                </p:nvSpPr>
                <p:spPr bwMode="hidden">
                  <a:xfrm rot="84182" flipH="1">
                    <a:off x="189" y="1426"/>
                    <a:ext cx="755" cy="36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889" name="Group 56"/>
                <p:cNvGrpSpPr>
                  <a:grpSpLocks/>
                </p:cNvGrpSpPr>
                <p:nvPr/>
              </p:nvGrpSpPr>
              <p:grpSpPr bwMode="auto">
                <a:xfrm>
                  <a:off x="3342" y="418"/>
                  <a:ext cx="737" cy="167"/>
                  <a:chOff x="505" y="1094"/>
                  <a:chExt cx="1879" cy="427"/>
                </a:xfrm>
              </p:grpSpPr>
              <p:sp>
                <p:nvSpPr>
                  <p:cNvPr id="187449"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5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0" name="Group 59"/>
                <p:cNvGrpSpPr>
                  <a:grpSpLocks/>
                </p:cNvGrpSpPr>
                <p:nvPr/>
              </p:nvGrpSpPr>
              <p:grpSpPr bwMode="auto">
                <a:xfrm>
                  <a:off x="3386" y="341"/>
                  <a:ext cx="725" cy="218"/>
                  <a:chOff x="616" y="899"/>
                  <a:chExt cx="1850" cy="554"/>
                </a:xfrm>
              </p:grpSpPr>
              <p:sp>
                <p:nvSpPr>
                  <p:cNvPr id="187452"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53"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1" name="Group 62"/>
                <p:cNvGrpSpPr>
                  <a:grpSpLocks/>
                </p:cNvGrpSpPr>
                <p:nvPr/>
              </p:nvGrpSpPr>
              <p:grpSpPr bwMode="auto">
                <a:xfrm>
                  <a:off x="3472" y="231"/>
                  <a:ext cx="693" cy="291"/>
                  <a:chOff x="3472" y="231"/>
                  <a:chExt cx="693" cy="291"/>
                </a:xfrm>
              </p:grpSpPr>
              <p:sp>
                <p:nvSpPr>
                  <p:cNvPr id="187455"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56"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2" name="Group 65"/>
                <p:cNvGrpSpPr>
                  <a:grpSpLocks/>
                </p:cNvGrpSpPr>
                <p:nvPr/>
              </p:nvGrpSpPr>
              <p:grpSpPr bwMode="auto">
                <a:xfrm>
                  <a:off x="3554" y="118"/>
                  <a:ext cx="664" cy="349"/>
                  <a:chOff x="3554" y="118"/>
                  <a:chExt cx="664" cy="349"/>
                </a:xfrm>
              </p:grpSpPr>
              <p:sp>
                <p:nvSpPr>
                  <p:cNvPr id="187458"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59"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3" name="Group 68"/>
                <p:cNvGrpSpPr>
                  <a:grpSpLocks/>
                </p:cNvGrpSpPr>
                <p:nvPr/>
              </p:nvGrpSpPr>
              <p:grpSpPr bwMode="auto">
                <a:xfrm>
                  <a:off x="3784" y="30"/>
                  <a:ext cx="305" cy="593"/>
                  <a:chOff x="1633" y="104"/>
                  <a:chExt cx="778" cy="1512"/>
                </a:xfrm>
              </p:grpSpPr>
              <p:sp>
                <p:nvSpPr>
                  <p:cNvPr id="187461"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62"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4" name="Group 71"/>
                <p:cNvGrpSpPr>
                  <a:grpSpLocks/>
                </p:cNvGrpSpPr>
                <p:nvPr/>
              </p:nvGrpSpPr>
              <p:grpSpPr bwMode="auto">
                <a:xfrm>
                  <a:off x="3903" y="0"/>
                  <a:ext cx="248" cy="601"/>
                  <a:chOff x="1935" y="28"/>
                  <a:chExt cx="634" cy="1534"/>
                </a:xfrm>
              </p:grpSpPr>
              <p:sp>
                <p:nvSpPr>
                  <p:cNvPr id="187464" name="Freeform 72"/>
                  <p:cNvSpPr>
                    <a:spLocks/>
                  </p:cNvSpPr>
                  <p:nvPr/>
                </p:nvSpPr>
                <p:spPr bwMode="hidden">
                  <a:xfrm rot="4126480" flipH="1">
                    <a:off x="1942" y="915"/>
                    <a:ext cx="1040"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65"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35895" name="Group 74"/>
                <p:cNvGrpSpPr>
                  <a:grpSpLocks/>
                </p:cNvGrpSpPr>
                <p:nvPr/>
              </p:nvGrpSpPr>
              <p:grpSpPr bwMode="auto">
                <a:xfrm>
                  <a:off x="4251" y="252"/>
                  <a:ext cx="723" cy="222"/>
                  <a:chOff x="2822" y="672"/>
                  <a:chExt cx="1845" cy="566"/>
                </a:xfrm>
              </p:grpSpPr>
              <p:sp>
                <p:nvSpPr>
                  <p:cNvPr id="187467" name="Freeform 75"/>
                  <p:cNvSpPr>
                    <a:spLocks/>
                  </p:cNvSpPr>
                  <p:nvPr/>
                </p:nvSpPr>
                <p:spPr bwMode="hidden">
                  <a:xfrm rot="-1325434">
                    <a:off x="2805" y="1022"/>
                    <a:ext cx="1229"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68" name="Freeform 76"/>
                  <p:cNvSpPr>
                    <a:spLocks/>
                  </p:cNvSpPr>
                  <p:nvPr/>
                </p:nvSpPr>
                <p:spPr bwMode="hidden">
                  <a:xfrm rot="-1325434">
                    <a:off x="4003" y="673"/>
                    <a:ext cx="647"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896" name="Group 77"/>
                <p:cNvGrpSpPr>
                  <a:grpSpLocks/>
                </p:cNvGrpSpPr>
                <p:nvPr/>
              </p:nvGrpSpPr>
              <p:grpSpPr bwMode="auto">
                <a:xfrm>
                  <a:off x="4196" y="163"/>
                  <a:ext cx="699" cy="282"/>
                  <a:chOff x="2683" y="445"/>
                  <a:chExt cx="1781" cy="717"/>
                </a:xfrm>
              </p:grpSpPr>
              <p:sp>
                <p:nvSpPr>
                  <p:cNvPr id="187470"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71" name="Freeform 79"/>
                  <p:cNvSpPr>
                    <a:spLocks/>
                  </p:cNvSpPr>
                  <p:nvPr/>
                </p:nvSpPr>
                <p:spPr bwMode="hidden">
                  <a:xfrm rot="-1921064">
                    <a:off x="3801" y="444"/>
                    <a:ext cx="646"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sp>
              <p:nvSpPr>
                <p:cNvPr id="18747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zh-TW" altLang="en-US"/>
                </a:p>
              </p:txBody>
            </p:sp>
            <p:sp>
              <p:nvSpPr>
                <p:cNvPr id="187473"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nvGrpSpPr>
                <p:cNvPr id="35899" name="Group 82"/>
                <p:cNvGrpSpPr>
                  <a:grpSpLocks/>
                </p:cNvGrpSpPr>
                <p:nvPr/>
              </p:nvGrpSpPr>
              <p:grpSpPr bwMode="auto">
                <a:xfrm>
                  <a:off x="4242" y="5"/>
                  <a:ext cx="251" cy="596"/>
                  <a:chOff x="2800" y="41"/>
                  <a:chExt cx="640" cy="1520"/>
                </a:xfrm>
              </p:grpSpPr>
              <p:sp>
                <p:nvSpPr>
                  <p:cNvPr id="187475" name="Freeform 83"/>
                  <p:cNvSpPr>
                    <a:spLocks/>
                  </p:cNvSpPr>
                  <p:nvPr/>
                </p:nvSpPr>
                <p:spPr bwMode="hidden">
                  <a:xfrm rot="-3857755">
                    <a:off x="2371" y="927"/>
                    <a:ext cx="104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76"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900" name="Group 85"/>
                <p:cNvGrpSpPr>
                  <a:grpSpLocks/>
                </p:cNvGrpSpPr>
                <p:nvPr/>
              </p:nvGrpSpPr>
              <p:grpSpPr bwMode="auto">
                <a:xfrm>
                  <a:off x="4295" y="53"/>
                  <a:ext cx="398" cy="574"/>
                  <a:chOff x="2934" y="163"/>
                  <a:chExt cx="1017" cy="1464"/>
                </a:xfrm>
              </p:grpSpPr>
              <p:sp>
                <p:nvSpPr>
                  <p:cNvPr id="187478"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79"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901" name="Group 88"/>
                <p:cNvGrpSpPr>
                  <a:grpSpLocks/>
                </p:cNvGrpSpPr>
                <p:nvPr/>
              </p:nvGrpSpPr>
              <p:grpSpPr bwMode="auto">
                <a:xfrm>
                  <a:off x="4215" y="2"/>
                  <a:ext cx="95" cy="567"/>
                  <a:chOff x="2730" y="32"/>
                  <a:chExt cx="243" cy="1448"/>
                </a:xfrm>
              </p:grpSpPr>
              <p:sp>
                <p:nvSpPr>
                  <p:cNvPr id="187481"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82"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5902" name="Group 91"/>
                <p:cNvGrpSpPr>
                  <a:grpSpLocks/>
                </p:cNvGrpSpPr>
                <p:nvPr/>
              </p:nvGrpSpPr>
              <p:grpSpPr bwMode="auto">
                <a:xfrm>
                  <a:off x="3514" y="683"/>
                  <a:ext cx="425" cy="960"/>
                  <a:chOff x="943" y="1769"/>
                  <a:chExt cx="1085" cy="2450"/>
                </a:xfrm>
              </p:grpSpPr>
              <p:sp>
                <p:nvSpPr>
                  <p:cNvPr id="187484"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85" name="Freeform 93"/>
                  <p:cNvSpPr>
                    <a:spLocks/>
                  </p:cNvSpPr>
                  <p:nvPr/>
                </p:nvSpPr>
                <p:spPr bwMode="hidden">
                  <a:xfrm rot="18335692" flipH="1">
                    <a:off x="730" y="3492"/>
                    <a:ext cx="91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903" name="Group 94"/>
                <p:cNvGrpSpPr>
                  <a:grpSpLocks/>
                </p:cNvGrpSpPr>
                <p:nvPr/>
              </p:nvGrpSpPr>
              <p:grpSpPr bwMode="auto">
                <a:xfrm>
                  <a:off x="3715" y="748"/>
                  <a:ext cx="300" cy="930"/>
                  <a:chOff x="1455" y="1936"/>
                  <a:chExt cx="766" cy="2373"/>
                </a:xfrm>
              </p:grpSpPr>
              <p:sp>
                <p:nvSpPr>
                  <p:cNvPr id="187487"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88" name="Freeform 96"/>
                  <p:cNvSpPr>
                    <a:spLocks/>
                  </p:cNvSpPr>
                  <p:nvPr/>
                </p:nvSpPr>
                <p:spPr bwMode="hidden">
                  <a:xfrm rot="17542885" flipH="1">
                    <a:off x="1278" y="3618"/>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904" name="Group 97"/>
                <p:cNvGrpSpPr>
                  <a:grpSpLocks/>
                </p:cNvGrpSpPr>
                <p:nvPr/>
              </p:nvGrpSpPr>
              <p:grpSpPr bwMode="auto">
                <a:xfrm rot="88588">
                  <a:off x="3923" y="769"/>
                  <a:ext cx="180" cy="913"/>
                  <a:chOff x="1956" y="1990"/>
                  <a:chExt cx="492" cy="2604"/>
                </a:xfrm>
              </p:grpSpPr>
              <p:sp>
                <p:nvSpPr>
                  <p:cNvPr id="187490" name="Freeform 98"/>
                  <p:cNvSpPr>
                    <a:spLocks/>
                  </p:cNvSpPr>
                  <p:nvPr/>
                </p:nvSpPr>
                <p:spPr bwMode="hidden">
                  <a:xfrm rot="16782062" flipH="1">
                    <a:off x="1414" y="2669"/>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87491" name="Freeform 99"/>
                  <p:cNvSpPr>
                    <a:spLocks/>
                  </p:cNvSpPr>
                  <p:nvPr/>
                </p:nvSpPr>
                <p:spPr bwMode="hidden">
                  <a:xfrm rot="16782062" flipH="1">
                    <a:off x="1701" y="3879"/>
                    <a:ext cx="92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905" name="Group 100"/>
                <p:cNvGrpSpPr>
                  <a:grpSpLocks/>
                </p:cNvGrpSpPr>
                <p:nvPr/>
              </p:nvGrpSpPr>
              <p:grpSpPr bwMode="auto">
                <a:xfrm>
                  <a:off x="4451" y="662"/>
                  <a:ext cx="442" cy="951"/>
                  <a:chOff x="3334" y="1717"/>
                  <a:chExt cx="1125" cy="2426"/>
                </a:xfrm>
              </p:grpSpPr>
              <p:sp>
                <p:nvSpPr>
                  <p:cNvPr id="187493"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87494"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906" name="Group 103"/>
                <p:cNvGrpSpPr>
                  <a:grpSpLocks/>
                </p:cNvGrpSpPr>
                <p:nvPr/>
              </p:nvGrpSpPr>
              <p:grpSpPr bwMode="auto">
                <a:xfrm>
                  <a:off x="4391" y="721"/>
                  <a:ext cx="347" cy="951"/>
                  <a:chOff x="3181" y="1866"/>
                  <a:chExt cx="883" cy="2426"/>
                </a:xfrm>
              </p:grpSpPr>
              <p:sp>
                <p:nvSpPr>
                  <p:cNvPr id="187496" name="Freeform 104"/>
                  <p:cNvSpPr>
                    <a:spLocks/>
                  </p:cNvSpPr>
                  <p:nvPr/>
                </p:nvSpPr>
                <p:spPr bwMode="hidden">
                  <a:xfrm rot="3745735">
                    <a:off x="2509" y="2520"/>
                    <a:ext cx="1643"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87497" name="Freeform 105"/>
                  <p:cNvSpPr>
                    <a:spLocks/>
                  </p:cNvSpPr>
                  <p:nvPr/>
                </p:nvSpPr>
                <p:spPr bwMode="hidden">
                  <a:xfrm rot="3745735">
                    <a:off x="3387" y="3591"/>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5907" name="Group 106"/>
                <p:cNvGrpSpPr>
                  <a:grpSpLocks/>
                </p:cNvGrpSpPr>
                <p:nvPr/>
              </p:nvGrpSpPr>
              <p:grpSpPr bwMode="auto">
                <a:xfrm>
                  <a:off x="4323" y="767"/>
                  <a:ext cx="243" cy="935"/>
                  <a:chOff x="3006" y="1983"/>
                  <a:chExt cx="619" cy="2386"/>
                </a:xfrm>
              </p:grpSpPr>
              <p:sp>
                <p:nvSpPr>
                  <p:cNvPr id="187499" name="Freeform 107"/>
                  <p:cNvSpPr>
                    <a:spLocks/>
                  </p:cNvSpPr>
                  <p:nvPr/>
                </p:nvSpPr>
                <p:spPr bwMode="hidden">
                  <a:xfrm rot="4286818">
                    <a:off x="2328" y="2644"/>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87500" name="Freeform 108"/>
                  <p:cNvSpPr>
                    <a:spLocks/>
                  </p:cNvSpPr>
                  <p:nvPr/>
                </p:nvSpPr>
                <p:spPr bwMode="hidden">
                  <a:xfrm rot="4286818">
                    <a:off x="3003" y="3724"/>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35908" name="Group 109"/>
                <p:cNvGrpSpPr>
                  <a:grpSpLocks/>
                </p:cNvGrpSpPr>
                <p:nvPr/>
              </p:nvGrpSpPr>
              <p:grpSpPr bwMode="auto">
                <a:xfrm>
                  <a:off x="4249" y="813"/>
                  <a:ext cx="159" cy="870"/>
                  <a:chOff x="2819" y="2101"/>
                  <a:chExt cx="405" cy="2219"/>
                </a:xfrm>
              </p:grpSpPr>
              <p:sp>
                <p:nvSpPr>
                  <p:cNvPr id="187502" name="Freeform 110"/>
                  <p:cNvSpPr>
                    <a:spLocks/>
                  </p:cNvSpPr>
                  <p:nvPr/>
                </p:nvSpPr>
                <p:spPr bwMode="hidden">
                  <a:xfrm rot="4898956">
                    <a:off x="2218" y="2698"/>
                    <a:ext cx="1451"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87503" name="Freeform 111"/>
                  <p:cNvSpPr>
                    <a:spLocks/>
                  </p:cNvSpPr>
                  <p:nvPr/>
                </p:nvSpPr>
                <p:spPr bwMode="hidden">
                  <a:xfrm rot="4898956">
                    <a:off x="2637" y="3708"/>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35909" name="Group 112"/>
                <p:cNvGrpSpPr>
                  <a:grpSpLocks/>
                </p:cNvGrpSpPr>
                <p:nvPr/>
              </p:nvGrpSpPr>
              <p:grpSpPr bwMode="auto">
                <a:xfrm>
                  <a:off x="4045" y="826"/>
                  <a:ext cx="167" cy="857"/>
                  <a:chOff x="2287" y="2135"/>
                  <a:chExt cx="426" cy="2185"/>
                </a:xfrm>
              </p:grpSpPr>
              <p:sp>
                <p:nvSpPr>
                  <p:cNvPr id="187505"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zh-TW" altLang="en-US"/>
                  </a:p>
                </p:txBody>
              </p:sp>
              <p:sp>
                <p:nvSpPr>
                  <p:cNvPr id="187506" name="Freeform 114"/>
                  <p:cNvSpPr>
                    <a:spLocks/>
                  </p:cNvSpPr>
                  <p:nvPr/>
                </p:nvSpPr>
                <p:spPr bwMode="hidden">
                  <a:xfrm rot="5755659">
                    <a:off x="2051" y="3765"/>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sp>
            <p:nvSpPr>
              <p:cNvPr id="187507"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87508"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8750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87510"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87511"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875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875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87514"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87515"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87516"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87517"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18751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87519" name="Arc 127"/>
              <p:cNvSpPr>
                <a:spLocks/>
              </p:cNvSpPr>
              <p:nvPr/>
            </p:nvSpPr>
            <p:spPr bwMode="hidden">
              <a:xfrm flipH="1">
                <a:off x="3426" y="122"/>
                <a:ext cx="724" cy="899"/>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87520"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zh-TW" altLang="en-US"/>
              </a:p>
            </p:txBody>
          </p:sp>
          <p:sp>
            <p:nvSpPr>
              <p:cNvPr id="187521"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7522"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752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75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87525"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7526"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7527"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187528"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sp>
        <p:nvSpPr>
          <p:cNvPr id="3584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584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75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zh-TW"/>
          </a:p>
        </p:txBody>
      </p:sp>
      <p:sp>
        <p:nvSpPr>
          <p:cNvPr id="1875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TW"/>
          </a:p>
        </p:txBody>
      </p:sp>
      <p:sp>
        <p:nvSpPr>
          <p:cNvPr id="1875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pPr>
              <a:defRPr/>
            </a:pPr>
            <a:fld id="{27BB864C-DBAB-44BC-AC45-A27D245C2428}"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818"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9" r:id="rId15"/>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44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4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4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4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5pPr>
      <a:lvl6pPr marL="25146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6pPr>
      <a:lvl7pPr marL="29718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7pPr>
      <a:lvl8pPr marL="34290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8pPr>
      <a:lvl9pPr marL="38862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a typeface="新細明體" charset="-120"/>
              </a:defRPr>
            </a:lvl1pPr>
          </a:lstStyle>
          <a:p>
            <a:fld id="{6D62A976-518D-4779-B69E-B010022CE499}" type="slidenum">
              <a:rPr kumimoji="0" lang="en-US" altLang="zh-TW" smtClean="0">
                <a:solidFill>
                  <a:srgbClr val="000000"/>
                </a:solidFill>
                <a:latin typeface="Arial" charset="0"/>
              </a:rPr>
              <a:pPr/>
              <a:t>‹#›</a:t>
            </a:fld>
            <a:endParaRPr kumimoji="0" lang="en-US" altLang="zh-TW"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a typeface="新細明體" charset="-120"/>
              </a:defRPr>
            </a:lvl1pPr>
          </a:lstStyle>
          <a:p>
            <a:fld id="{6D62A976-518D-4779-B69E-B010022CE499}" type="slidenum">
              <a:rPr kumimoji="0" lang="en-US" altLang="zh-TW" smtClean="0">
                <a:solidFill>
                  <a:srgbClr val="000000"/>
                </a:solidFill>
                <a:latin typeface="Arial" charset="0"/>
              </a:rPr>
              <a:pPr/>
              <a:t>‹#›</a:t>
            </a:fld>
            <a:endParaRPr kumimoji="0" lang="en-US" altLang="zh-TW"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a typeface="新細明體" charset="-120"/>
              </a:defRPr>
            </a:lvl1pPr>
          </a:lstStyle>
          <a:p>
            <a:fld id="{6D62A976-518D-4779-B69E-B010022CE499}" type="slidenum">
              <a:rPr kumimoji="0" lang="en-US" altLang="zh-TW" smtClean="0">
                <a:solidFill>
                  <a:srgbClr val="000000"/>
                </a:solidFill>
                <a:latin typeface="Arial" charset="0"/>
              </a:rPr>
              <a:pPr/>
              <a:t>‹#›</a:t>
            </a:fld>
            <a:endParaRPr kumimoji="0" lang="en-US" altLang="zh-TW"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a typeface="新細明體" charset="-120"/>
              </a:defRPr>
            </a:lvl1pPr>
          </a:lstStyle>
          <a:p>
            <a:fld id="{6D62A976-518D-4779-B69E-B010022CE499}" type="slidenum">
              <a:rPr kumimoji="0" lang="en-US" altLang="zh-TW" smtClean="0">
                <a:solidFill>
                  <a:srgbClr val="000000"/>
                </a:solidFill>
                <a:latin typeface="Arial" charset="0"/>
              </a:rPr>
              <a:pPr/>
              <a:t>‹#›</a:t>
            </a:fld>
            <a:endParaRPr kumimoji="0" lang="en-US" altLang="zh-TW"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新細明體" charset="-120"/>
              </a:defRPr>
            </a:lvl1pPr>
          </a:lstStyle>
          <a:p>
            <a:r>
              <a:rPr kumimoji="0" lang="en-US" altLang="zh-TW" smtClean="0">
                <a:solidFill>
                  <a:srgbClr val="000000"/>
                </a:solidFill>
                <a:latin typeface="Arial" charset="0"/>
              </a:rPr>
              <a:t>36-</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a typeface="新細明體" charset="-120"/>
              </a:defRPr>
            </a:lvl1pPr>
          </a:lstStyle>
          <a:p>
            <a:endParaRPr kumimoji="0" lang="en-US" altLang="zh-TW"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a typeface="新細明體" charset="-120"/>
              </a:defRPr>
            </a:lvl1pPr>
          </a:lstStyle>
          <a:p>
            <a:fld id="{817BB557-9490-4DA3-8559-AF53088F6212}" type="slidenum">
              <a:rPr kumimoji="0" lang="en-US" altLang="zh-TW" smtClean="0">
                <a:solidFill>
                  <a:srgbClr val="000000"/>
                </a:solidFill>
                <a:latin typeface="Arial" charset="0"/>
              </a:rPr>
              <a:pPr/>
              <a:t>‹#›</a:t>
            </a:fld>
            <a:endParaRPr kumimoji="0" lang="en-US" altLang="zh-TW"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Office_Word_97_-_2003___1.doc"/><Relationship Id="rId3" Type="http://schemas.openxmlformats.org/officeDocument/2006/relationships/notesSlide" Target="../notesSlides/notesSlide1.xml"/><Relationship Id="rId7" Type="http://schemas.openxmlformats.org/officeDocument/2006/relationships/hyperlink" Target="http://en.wikipedia.org/wiki/Pointillism"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4.png"/><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45.jpeg"/><Relationship Id="rId7" Type="http://schemas.openxmlformats.org/officeDocument/2006/relationships/oleObject" Target="../embeddings/oleObject18.bin"/><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51.jpeg"/><Relationship Id="rId7" Type="http://schemas.openxmlformats.org/officeDocument/2006/relationships/oleObject" Target="../embeddings/oleObject24.bin"/><Relationship Id="rId2" Type="http://schemas.openxmlformats.org/officeDocument/2006/relationships/slideLayout" Target="../slideLayouts/slideLayout33.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54.png"/><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44.xml"/><Relationship Id="rId1" Type="http://schemas.openxmlformats.org/officeDocument/2006/relationships/vmlDrawing" Target="../drawings/vmlDrawing10.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44.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55.xml"/><Relationship Id="rId1" Type="http://schemas.openxmlformats.org/officeDocument/2006/relationships/vmlDrawing" Target="../drawings/vmlDrawing12.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5.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13.xml"/><Relationship Id="rId1" Type="http://schemas.openxmlformats.org/officeDocument/2006/relationships/vmlDrawing" Target="../drawings/vmlDrawing14.v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66.xml"/><Relationship Id="rId1" Type="http://schemas.openxmlformats.org/officeDocument/2006/relationships/vmlDrawing" Target="../drawings/vmlDrawing15.vml"/><Relationship Id="rId5" Type="http://schemas.openxmlformats.org/officeDocument/2006/relationships/oleObject" Target="../embeddings/oleObject39.bin"/><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Microsoft_Office_Word_97_-_2003___2.doc"/></Relationships>
</file>

<file path=ppt/slides/_rels/slide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66.xml"/><Relationship Id="rId1" Type="http://schemas.openxmlformats.org/officeDocument/2006/relationships/vmlDrawing" Target="../drawings/vmlDrawing16.vml"/><Relationship Id="rId6" Type="http://schemas.openxmlformats.org/officeDocument/2006/relationships/image" Target="../media/image103.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6.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111.jpe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4.xml"/><Relationship Id="rId7" Type="http://schemas.openxmlformats.org/officeDocument/2006/relationships/oleObject" Target="../embeddings/oleObject46.bin"/><Relationship Id="rId2" Type="http://schemas.openxmlformats.org/officeDocument/2006/relationships/slideLayout" Target="../slideLayouts/slideLayout66.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oleObject" Target="../embeddings/oleObject44.bin"/><Relationship Id="rId10" Type="http://schemas.openxmlformats.org/officeDocument/2006/relationships/image" Target="../media/image118.png"/><Relationship Id="rId4" Type="http://schemas.openxmlformats.org/officeDocument/2006/relationships/image" Target="../media/image117.jpeg"/><Relationship Id="rId9"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oleObject" Target="../embeddings/oleObject52.bin"/><Relationship Id="rId2" Type="http://schemas.openxmlformats.org/officeDocument/2006/relationships/slideLayout" Target="../slideLayouts/slideLayout66.xml"/><Relationship Id="rId1" Type="http://schemas.openxmlformats.org/officeDocument/2006/relationships/vmlDrawing" Target="../drawings/vmlDrawing19.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6.xml"/><Relationship Id="rId1" Type="http://schemas.openxmlformats.org/officeDocument/2006/relationships/vmlDrawing" Target="../drawings/vmlDrawing21.vml"/><Relationship Id="rId4" Type="http://schemas.openxmlformats.org/officeDocument/2006/relationships/oleObject" Target="../embeddings/oleObject55.bin"/></Relationships>
</file>

<file path=ppt/slides/_rels/slide4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slideLayout" Target="../slideLayouts/slideLayout66.xml"/><Relationship Id="rId1" Type="http://schemas.openxmlformats.org/officeDocument/2006/relationships/vmlDrawing" Target="../drawings/vmlDrawing22.vml"/><Relationship Id="rId4"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Sunday_Afternoon_on_the_Island_of_La_Grande_Jatte" TargetMode="External"/><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Microsoft_Office_Word_97_-_2003___5.doc"/><Relationship Id="rId5" Type="http://schemas.openxmlformats.org/officeDocument/2006/relationships/hyperlink" Target="http://en.wikipedia.org/wiki/Pointillism" TargetMode="External"/><Relationship Id="rId4" Type="http://schemas.openxmlformats.org/officeDocument/2006/relationships/oleObject" Target="../embeddings/Microsoft_Office_Word_97_-_2003___4.doc"/></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59.bin"/><Relationship Id="rId2" Type="http://schemas.openxmlformats.org/officeDocument/2006/relationships/slideLayout" Target="../slideLayouts/slideLayout66.xml"/><Relationship Id="rId1" Type="http://schemas.openxmlformats.org/officeDocument/2006/relationships/vmlDrawing" Target="../drawings/vmlDrawing24.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image" Target="../media/image146.jpeg"/></Relationships>
</file>

<file path=ppt/slides/_rels/slide52.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notesSlide" Target="../notesSlides/notesSlide16.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49.png"/><Relationship Id="rId5" Type="http://schemas.openxmlformats.org/officeDocument/2006/relationships/oleObject" Target="../embeddings/oleObject60.bin"/><Relationship Id="rId4" Type="http://schemas.openxmlformats.org/officeDocument/2006/relationships/image" Target="../media/image14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5.jpeg"/><Relationship Id="rId2" Type="http://schemas.openxmlformats.org/officeDocument/2006/relationships/slideLayout" Target="../slideLayouts/slideLayout66.xml"/><Relationship Id="rId1" Type="http://schemas.openxmlformats.org/officeDocument/2006/relationships/vmlDrawing" Target="../drawings/vmlDrawing26.vml"/><Relationship Id="rId6" Type="http://schemas.openxmlformats.org/officeDocument/2006/relationships/oleObject" Target="../embeddings/oleObject61.bin"/><Relationship Id="rId5" Type="http://schemas.openxmlformats.org/officeDocument/2006/relationships/image" Target="../media/image154.jpeg"/><Relationship Id="rId4" Type="http://schemas.openxmlformats.org/officeDocument/2006/relationships/image" Target="../media/image153.jpeg"/></Relationships>
</file>

<file path=ppt/slides/_rels/slide54.xml.rels><?xml version="1.0" encoding="UTF-8" standalone="yes"?>
<Relationships xmlns="http://schemas.openxmlformats.org/package/2006/relationships"><Relationship Id="rId3" Type="http://schemas.openxmlformats.org/officeDocument/2006/relationships/image" Target="../media/image159.jpeg"/><Relationship Id="rId7" Type="http://schemas.openxmlformats.org/officeDocument/2006/relationships/image" Target="../media/image160.jpeg"/><Relationship Id="rId2" Type="http://schemas.openxmlformats.org/officeDocument/2006/relationships/slideLayout" Target="../slideLayouts/slideLayout66.xml"/><Relationship Id="rId1" Type="http://schemas.openxmlformats.org/officeDocument/2006/relationships/vmlDrawing" Target="../drawings/vmlDrawing27.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55.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8.xml"/><Relationship Id="rId1" Type="http://schemas.openxmlformats.org/officeDocument/2006/relationships/slideLayout" Target="../slideLayouts/slideLayout66.xml"/><Relationship Id="rId5" Type="http://schemas.openxmlformats.org/officeDocument/2006/relationships/image" Target="../media/image163.png"/><Relationship Id="rId4" Type="http://schemas.openxmlformats.org/officeDocument/2006/relationships/image" Target="../media/image162.jpeg"/></Relationships>
</file>

<file path=ppt/slides/_rels/slide5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166.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21.xml"/><Relationship Id="rId7" Type="http://schemas.openxmlformats.org/officeDocument/2006/relationships/oleObject" Target="../embeddings/oleObject68.bin"/><Relationship Id="rId2" Type="http://schemas.openxmlformats.org/officeDocument/2006/relationships/slideLayout" Target="../slideLayouts/slideLayout66.xml"/><Relationship Id="rId1" Type="http://schemas.openxmlformats.org/officeDocument/2006/relationships/vmlDrawing" Target="../drawings/vmlDrawing28.vml"/><Relationship Id="rId6" Type="http://schemas.openxmlformats.org/officeDocument/2006/relationships/oleObject" Target="../embeddings/oleObject67.bin"/><Relationship Id="rId11" Type="http://schemas.openxmlformats.org/officeDocument/2006/relationships/oleObject" Target="../embeddings/oleObject71.bin"/><Relationship Id="rId5" Type="http://schemas.openxmlformats.org/officeDocument/2006/relationships/oleObject" Target="../embeddings/oleObject66.bin"/><Relationship Id="rId10" Type="http://schemas.openxmlformats.org/officeDocument/2006/relationships/oleObject" Target="../embeddings/oleObject70.bin"/><Relationship Id="rId4" Type="http://schemas.openxmlformats.org/officeDocument/2006/relationships/oleObject" Target="../embeddings/oleObject65.bin"/><Relationship Id="rId9" Type="http://schemas.openxmlformats.org/officeDocument/2006/relationships/image" Target="../media/image118.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2.bin"/><Relationship Id="rId7" Type="http://schemas.openxmlformats.org/officeDocument/2006/relationships/oleObject" Target="../embeddings/oleObject75.bin"/><Relationship Id="rId2" Type="http://schemas.openxmlformats.org/officeDocument/2006/relationships/slideLayout" Target="../slideLayouts/slideLayout66.xml"/><Relationship Id="rId1" Type="http://schemas.openxmlformats.org/officeDocument/2006/relationships/vmlDrawing" Target="../drawings/vmlDrawing29.vml"/><Relationship Id="rId6" Type="http://schemas.openxmlformats.org/officeDocument/2006/relationships/image" Target="../media/image118.png"/><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6.xml.rels><?xml version="1.0" encoding="UTF-8" standalone="yes"?>
<Relationships xmlns="http://schemas.openxmlformats.org/package/2006/relationships"><Relationship Id="rId3" Type="http://schemas.openxmlformats.org/officeDocument/2006/relationships/hyperlink" Target="http://www.weatherquesting.com/a-whole-circle-rainbow.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eatherquesting.com/Rainbows.ht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slideLayout" Target="../slideLayouts/slideLayout66.xml"/><Relationship Id="rId1" Type="http://schemas.openxmlformats.org/officeDocument/2006/relationships/vmlDrawing" Target="../drawings/vmlDrawing30.vml"/><Relationship Id="rId4" Type="http://schemas.openxmlformats.org/officeDocument/2006/relationships/oleObject" Target="../embeddings/oleObject77.bin"/></Relationships>
</file>

<file path=ppt/slides/_rels/slide62.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slideLayout" Target="../slideLayouts/slideLayout66.xml"/><Relationship Id="rId1" Type="http://schemas.openxmlformats.org/officeDocument/2006/relationships/vmlDrawing" Target="../drawings/vmlDrawing31.vml"/><Relationship Id="rId4" Type="http://schemas.openxmlformats.org/officeDocument/2006/relationships/oleObject" Target="../embeddings/oleObject78.bin"/></Relationships>
</file>

<file path=ppt/slides/_rels/slide63.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slideLayout" Target="../slideLayouts/slideLayout66.xml"/><Relationship Id="rId1" Type="http://schemas.openxmlformats.org/officeDocument/2006/relationships/vmlDrawing" Target="../drawings/vmlDrawing32.vml"/><Relationship Id="rId5" Type="http://schemas.openxmlformats.org/officeDocument/2006/relationships/image" Target="../media/image187.jpeg"/><Relationship Id="rId4" Type="http://schemas.openxmlformats.org/officeDocument/2006/relationships/oleObject" Target="../embeddings/oleObject79.bin"/></Relationships>
</file>

<file path=ppt/slides/_rels/slide64.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539750" y="620713"/>
            <a:ext cx="7848674" cy="1143000"/>
          </a:xfrm>
        </p:spPr>
        <p:txBody>
          <a:bodyPr/>
          <a:lstStyle/>
          <a:p>
            <a:pPr eaLnBrk="1" hangingPunct="1"/>
            <a:r>
              <a:rPr lang="en-US" altLang="zh-TW" sz="4800" b="1" dirty="0" smtClean="0">
                <a:solidFill>
                  <a:schemeClr val="tx1"/>
                </a:solidFill>
                <a:latin typeface="華康鋼筆體 Std W2" pitchFamily="66" charset="-120"/>
                <a:ea typeface="華康鋼筆體 Std W2" pitchFamily="66" charset="-120"/>
              </a:rPr>
              <a:t>11</a:t>
            </a:r>
            <a:r>
              <a:rPr lang="zh-TW" altLang="en-US" sz="4800" b="1" dirty="0" smtClean="0">
                <a:solidFill>
                  <a:schemeClr val="tx1"/>
                </a:solidFill>
                <a:latin typeface="華康鋼筆體 Std W2" pitchFamily="66" charset="-120"/>
                <a:ea typeface="華康鋼筆體 Std W2" pitchFamily="66" charset="-120"/>
              </a:rPr>
              <a:t> 反射、折射、干涉、繞射</a:t>
            </a:r>
            <a:r>
              <a:rPr lang="en-US" altLang="zh-TW" dirty="0" smtClean="0"/>
              <a:t> </a:t>
            </a:r>
            <a:endParaRPr lang="zh-TW" altLang="en-US" dirty="0" smtClean="0"/>
          </a:p>
        </p:txBody>
      </p:sp>
      <p:pic>
        <p:nvPicPr>
          <p:cNvPr id="5" name="Picture 2"/>
          <p:cNvPicPr>
            <a:picLocks noChangeAspect="1" noChangeArrowheads="1"/>
          </p:cNvPicPr>
          <p:nvPr/>
        </p:nvPicPr>
        <p:blipFill>
          <a:blip r:embed="rId4" cstate="print"/>
          <a:srcRect/>
          <a:stretch>
            <a:fillRect/>
          </a:stretch>
        </p:blipFill>
        <p:spPr bwMode="auto">
          <a:xfrm>
            <a:off x="861643" y="1916832"/>
            <a:ext cx="2774253" cy="1872208"/>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3577471" y="1916832"/>
            <a:ext cx="2722721" cy="1872208"/>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827584" y="3789041"/>
            <a:ext cx="2736304" cy="1656183"/>
          </a:xfrm>
          <a:prstGeom prst="rect">
            <a:avLst/>
          </a:prstGeom>
          <a:noFill/>
          <a:ln w="9525">
            <a:noFill/>
            <a:miter lim="800000"/>
            <a:headEnd/>
            <a:tailEnd/>
          </a:ln>
        </p:spPr>
      </p:pic>
      <p:graphicFrame>
        <p:nvGraphicFramePr>
          <p:cNvPr id="38917" name="Object 4">
            <a:hlinkClick r:id="rId7"/>
          </p:cNvPr>
          <p:cNvGraphicFramePr>
            <a:graphicFrameLocks noChangeAspect="1"/>
          </p:cNvGraphicFramePr>
          <p:nvPr/>
        </p:nvGraphicFramePr>
        <p:xfrm>
          <a:off x="3563888" y="3789040"/>
          <a:ext cx="2736304" cy="1656184"/>
        </p:xfrm>
        <a:graphic>
          <a:graphicData uri="http://schemas.openxmlformats.org/presentationml/2006/ole">
            <p:oleObj spid="_x0000_s38917" name="文件" r:id="rId8" imgW="3071520" imgH="2118960" progId="Word.Document.8">
              <p:embed/>
            </p:oleObj>
          </a:graphicData>
        </a:graphic>
      </p:graphicFrame>
      <p:pic>
        <p:nvPicPr>
          <p:cNvPr id="12" name="Picture 7"/>
          <p:cNvPicPr>
            <a:picLocks noChangeAspect="1" noChangeArrowheads="1"/>
          </p:cNvPicPr>
          <p:nvPr/>
        </p:nvPicPr>
        <p:blipFill>
          <a:blip r:embed="rId9" cstate="print"/>
          <a:srcRect/>
          <a:stretch>
            <a:fillRect/>
          </a:stretch>
        </p:blipFill>
        <p:spPr bwMode="auto">
          <a:xfrm>
            <a:off x="6264696" y="1916832"/>
            <a:ext cx="2267744" cy="3528392"/>
          </a:xfrm>
          <a:prstGeom prst="rect">
            <a:avLst/>
          </a:prstGeom>
          <a:noFill/>
          <a:ln w="12700" cap="sq" cmpd="sng">
            <a:noFill/>
            <a:prstDash val="solid"/>
            <a:miter lim="800000"/>
            <a:headEnd type="none" w="sm" len="sm"/>
            <a:tailEnd type="none" w="sm" len="sm"/>
          </a:ln>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3"/>
          <p:cNvSpPr>
            <a:spLocks noGrp="1"/>
          </p:cNvSpPr>
          <p:nvPr>
            <p:ph type="sldNum" sz="quarter" idx="12"/>
          </p:nvPr>
        </p:nvSpPr>
        <p:spPr/>
        <p:txBody>
          <a:bodyPr/>
          <a:lstStyle/>
          <a:p>
            <a:fld id="{738B203A-3A3D-4526-933D-635E1026AAF9}" type="slidenum">
              <a:rPr lang="en-US" altLang="zh-TW">
                <a:solidFill>
                  <a:srgbClr val="000000"/>
                </a:solidFill>
              </a:rPr>
              <a:pPr/>
              <a:t>10</a:t>
            </a:fld>
            <a:endParaRPr lang="en-US" altLang="zh-TW">
              <a:solidFill>
                <a:srgbClr val="000000"/>
              </a:solidFill>
            </a:endParaRPr>
          </a:p>
        </p:txBody>
      </p:sp>
      <p:sp>
        <p:nvSpPr>
          <p:cNvPr id="134148"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pSp>
        <p:nvGrpSpPr>
          <p:cNvPr id="2" name="Group 18"/>
          <p:cNvGrpSpPr>
            <a:grpSpLocks/>
          </p:cNvGrpSpPr>
          <p:nvPr/>
        </p:nvGrpSpPr>
        <p:grpSpPr bwMode="auto">
          <a:xfrm>
            <a:off x="3038675" y="178400"/>
            <a:ext cx="2657475" cy="6575425"/>
            <a:chOff x="136" y="178"/>
            <a:chExt cx="1674" cy="4142"/>
          </a:xfrm>
        </p:grpSpPr>
        <p:pic>
          <p:nvPicPr>
            <p:cNvPr id="134160" name="Picture 16" descr="F35_02"/>
            <p:cNvPicPr>
              <a:picLocks noChangeAspect="1" noChangeArrowheads="1"/>
            </p:cNvPicPr>
            <p:nvPr/>
          </p:nvPicPr>
          <p:blipFill>
            <a:blip r:embed="rId2" cstate="print"/>
            <a:srcRect/>
            <a:stretch>
              <a:fillRect/>
            </a:stretch>
          </p:blipFill>
          <p:spPr bwMode="auto">
            <a:xfrm>
              <a:off x="160" y="178"/>
              <a:ext cx="1650" cy="4142"/>
            </a:xfrm>
            <a:prstGeom prst="rect">
              <a:avLst/>
            </a:prstGeom>
            <a:noFill/>
          </p:spPr>
        </p:pic>
        <p:sp>
          <p:nvSpPr>
            <p:cNvPr id="134161" name="Text Box 17"/>
            <p:cNvSpPr txBox="1">
              <a:spLocks noChangeArrowheads="1"/>
            </p:cNvSpPr>
            <p:nvPr/>
          </p:nvSpPr>
          <p:spPr bwMode="auto">
            <a:xfrm>
              <a:off x="136" y="3880"/>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35-3</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3"/>
          <p:cNvSpPr>
            <a:spLocks noGrp="1"/>
          </p:cNvSpPr>
          <p:nvPr>
            <p:ph type="sldNum" sz="quarter" idx="12"/>
          </p:nvPr>
        </p:nvSpPr>
        <p:spPr/>
        <p:txBody>
          <a:bodyPr/>
          <a:lstStyle/>
          <a:p>
            <a:fld id="{738B203A-3A3D-4526-933D-635E1026AAF9}" type="slidenum">
              <a:rPr lang="en-US" altLang="zh-TW">
                <a:solidFill>
                  <a:srgbClr val="000000"/>
                </a:solidFill>
              </a:rPr>
              <a:pPr/>
              <a:t>11</a:t>
            </a:fld>
            <a:endParaRPr lang="en-US" altLang="zh-TW">
              <a:solidFill>
                <a:srgbClr val="000000"/>
              </a:solidFill>
            </a:endParaRPr>
          </a:p>
        </p:txBody>
      </p:sp>
      <p:sp>
        <p:nvSpPr>
          <p:cNvPr id="134148"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pSp>
        <p:nvGrpSpPr>
          <p:cNvPr id="2" name="Group 26"/>
          <p:cNvGrpSpPr>
            <a:grpSpLocks/>
          </p:cNvGrpSpPr>
          <p:nvPr/>
        </p:nvGrpSpPr>
        <p:grpSpPr bwMode="auto">
          <a:xfrm>
            <a:off x="4843805" y="3342150"/>
            <a:ext cx="3121025" cy="839788"/>
            <a:chOff x="3730" y="2322"/>
            <a:chExt cx="1966" cy="529"/>
          </a:xfrm>
        </p:grpSpPr>
        <p:sp>
          <p:nvSpPr>
            <p:cNvPr id="134152" name="Rectangle 8"/>
            <p:cNvSpPr>
              <a:spLocks noChangeArrowheads="1"/>
            </p:cNvSpPr>
            <p:nvPr/>
          </p:nvSpPr>
          <p:spPr bwMode="auto">
            <a:xfrm>
              <a:off x="3730" y="2353"/>
              <a:ext cx="1966" cy="498"/>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sp>
          <p:nvSpPr>
            <p:cNvPr id="134153" name="Text Box 9"/>
            <p:cNvSpPr txBox="1">
              <a:spLocks noChangeArrowheads="1"/>
            </p:cNvSpPr>
            <p:nvPr/>
          </p:nvSpPr>
          <p:spPr bwMode="auto">
            <a:xfrm>
              <a:off x="3733" y="2442"/>
              <a:ext cx="1501" cy="250"/>
            </a:xfrm>
            <a:prstGeom prst="rect">
              <a:avLst/>
            </a:prstGeom>
            <a:noFill/>
            <a:ln w="9525">
              <a:noFill/>
              <a:miter lim="800000"/>
              <a:headEnd/>
              <a:tailEnd/>
            </a:ln>
            <a:effectLst/>
          </p:spPr>
          <p:txBody>
            <a:bodyPr wrap="none">
              <a:spAutoFit/>
            </a:bodyPr>
            <a:lstStyle/>
            <a:p>
              <a:r>
                <a:rPr kumimoji="0" lang="en-US" altLang="zh-TW" sz="2000" smtClean="0">
                  <a:solidFill>
                    <a:srgbClr val="333399"/>
                  </a:solidFill>
                  <a:latin typeface="Arial" charset="0"/>
                  <a:ea typeface="新細明體" charset="-120"/>
                </a:rPr>
                <a:t>Index of Refraction:</a:t>
              </a:r>
            </a:p>
          </p:txBody>
        </p:sp>
        <p:graphicFrame>
          <p:nvGraphicFramePr>
            <p:cNvPr id="134154" name="Object 10"/>
            <p:cNvGraphicFramePr>
              <a:graphicFrameLocks noChangeAspect="1"/>
            </p:cNvGraphicFramePr>
            <p:nvPr/>
          </p:nvGraphicFramePr>
          <p:xfrm>
            <a:off x="5190" y="2322"/>
            <a:ext cx="483" cy="513"/>
          </p:xfrm>
          <a:graphic>
            <a:graphicData uri="http://schemas.openxmlformats.org/presentationml/2006/ole">
              <p:oleObj spid="_x0000_s95240" name="Equation" r:id="rId4" imgW="368280" imgH="393480" progId="Equation.DSMT4">
                <p:embed/>
              </p:oleObj>
            </a:graphicData>
          </a:graphic>
        </p:graphicFrame>
      </p:grpSp>
      <p:graphicFrame>
        <p:nvGraphicFramePr>
          <p:cNvPr id="134163" name="Object 19"/>
          <p:cNvGraphicFramePr>
            <a:graphicFrameLocks noChangeAspect="1"/>
          </p:cNvGraphicFramePr>
          <p:nvPr/>
        </p:nvGraphicFramePr>
        <p:xfrm>
          <a:off x="4654550" y="608013"/>
          <a:ext cx="3709988" cy="892175"/>
        </p:xfrm>
        <a:graphic>
          <a:graphicData uri="http://schemas.openxmlformats.org/presentationml/2006/ole">
            <p:oleObj spid="_x0000_s95234" name="Equation" r:id="rId5" imgW="1777680" imgH="431640" progId="Equation.DSMT4">
              <p:embed/>
            </p:oleObj>
          </a:graphicData>
        </a:graphic>
      </p:graphicFrame>
      <p:graphicFrame>
        <p:nvGraphicFramePr>
          <p:cNvPr id="134166" name="Object 22"/>
          <p:cNvGraphicFramePr>
            <a:graphicFrameLocks noChangeAspect="1"/>
          </p:cNvGraphicFramePr>
          <p:nvPr/>
        </p:nvGraphicFramePr>
        <p:xfrm>
          <a:off x="5063021" y="1627590"/>
          <a:ext cx="3921125" cy="1679575"/>
        </p:xfrm>
        <a:graphic>
          <a:graphicData uri="http://schemas.openxmlformats.org/presentationml/2006/ole">
            <p:oleObj spid="_x0000_s95235" name="Equation" r:id="rId6" imgW="1879560" imgH="812520" progId="Equation.DSMT4">
              <p:embed/>
            </p:oleObj>
          </a:graphicData>
        </a:graphic>
      </p:graphicFrame>
      <p:graphicFrame>
        <p:nvGraphicFramePr>
          <p:cNvPr id="134167" name="Object 23"/>
          <p:cNvGraphicFramePr>
            <a:graphicFrameLocks noChangeAspect="1"/>
          </p:cNvGraphicFramePr>
          <p:nvPr/>
        </p:nvGraphicFramePr>
        <p:xfrm>
          <a:off x="1868408" y="3316489"/>
          <a:ext cx="2278062" cy="892175"/>
        </p:xfrm>
        <a:graphic>
          <a:graphicData uri="http://schemas.openxmlformats.org/presentationml/2006/ole">
            <p:oleObj spid="_x0000_s95236" name="Equation" r:id="rId7" imgW="1091880" imgH="431640" progId="Equation.DSMT4">
              <p:embed/>
            </p:oleObj>
          </a:graphicData>
        </a:graphic>
      </p:graphicFrame>
      <p:graphicFrame>
        <p:nvGraphicFramePr>
          <p:cNvPr id="134169" name="Object 25"/>
          <p:cNvGraphicFramePr>
            <a:graphicFrameLocks noChangeAspect="1"/>
          </p:cNvGraphicFramePr>
          <p:nvPr/>
        </p:nvGraphicFramePr>
        <p:xfrm>
          <a:off x="1822109" y="4242725"/>
          <a:ext cx="2967037" cy="892175"/>
        </p:xfrm>
        <a:graphic>
          <a:graphicData uri="http://schemas.openxmlformats.org/presentationml/2006/ole">
            <p:oleObj spid="_x0000_s95237" name="Equation" r:id="rId8" imgW="1422360" imgH="431640" progId="Equation.DSMT4">
              <p:embed/>
            </p:oleObj>
          </a:graphicData>
        </a:graphic>
      </p:graphicFrame>
      <p:graphicFrame>
        <p:nvGraphicFramePr>
          <p:cNvPr id="134171" name="Object 27"/>
          <p:cNvGraphicFramePr>
            <a:graphicFrameLocks noChangeAspect="1"/>
          </p:cNvGraphicFramePr>
          <p:nvPr/>
        </p:nvGraphicFramePr>
        <p:xfrm>
          <a:off x="988732" y="5259971"/>
          <a:ext cx="2411412" cy="892175"/>
        </p:xfrm>
        <a:graphic>
          <a:graphicData uri="http://schemas.openxmlformats.org/presentationml/2006/ole">
            <p:oleObj spid="_x0000_s95238" name="Equation" r:id="rId9" imgW="1155600" imgH="431640" progId="Equation.DSMT4">
              <p:embed/>
            </p:oleObj>
          </a:graphicData>
        </a:graphic>
      </p:graphicFrame>
      <p:grpSp>
        <p:nvGrpSpPr>
          <p:cNvPr id="3" name="Group 32"/>
          <p:cNvGrpSpPr>
            <a:grpSpLocks/>
          </p:cNvGrpSpPr>
          <p:nvPr/>
        </p:nvGrpSpPr>
        <p:grpSpPr bwMode="auto">
          <a:xfrm>
            <a:off x="3975000" y="5409115"/>
            <a:ext cx="4530725" cy="663575"/>
            <a:chOff x="2266" y="3750"/>
            <a:chExt cx="2854" cy="418"/>
          </a:xfrm>
        </p:grpSpPr>
        <p:sp>
          <p:nvSpPr>
            <p:cNvPr id="134173" name="Rectangle 29"/>
            <p:cNvSpPr>
              <a:spLocks noChangeArrowheads="1"/>
            </p:cNvSpPr>
            <p:nvPr/>
          </p:nvSpPr>
          <p:spPr bwMode="auto">
            <a:xfrm>
              <a:off x="2266" y="3750"/>
              <a:ext cx="2854" cy="418"/>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sp>
          <p:nvSpPr>
            <p:cNvPr id="134174" name="Text Box 30"/>
            <p:cNvSpPr txBox="1">
              <a:spLocks noChangeArrowheads="1"/>
            </p:cNvSpPr>
            <p:nvPr/>
          </p:nvSpPr>
          <p:spPr bwMode="auto">
            <a:xfrm>
              <a:off x="2269" y="3815"/>
              <a:ext cx="1404" cy="250"/>
            </a:xfrm>
            <a:prstGeom prst="rect">
              <a:avLst/>
            </a:prstGeom>
            <a:noFill/>
            <a:ln w="9525">
              <a:noFill/>
              <a:miter lim="800000"/>
              <a:headEnd/>
              <a:tailEnd/>
            </a:ln>
            <a:effectLst/>
          </p:spPr>
          <p:txBody>
            <a:bodyPr wrap="none">
              <a:spAutoFit/>
            </a:bodyPr>
            <a:lstStyle/>
            <a:p>
              <a:r>
                <a:rPr kumimoji="0" lang="en-US" altLang="zh-TW" sz="2000" smtClean="0">
                  <a:solidFill>
                    <a:srgbClr val="333399"/>
                  </a:solidFill>
                  <a:latin typeface="Arial" charset="0"/>
                  <a:ea typeface="新細明體" charset="-120"/>
                </a:rPr>
                <a:t>Law of Refraction:</a:t>
              </a:r>
            </a:p>
          </p:txBody>
        </p:sp>
        <p:graphicFrame>
          <p:nvGraphicFramePr>
            <p:cNvPr id="134175" name="Object 31"/>
            <p:cNvGraphicFramePr>
              <a:graphicFrameLocks noChangeAspect="1"/>
            </p:cNvGraphicFramePr>
            <p:nvPr/>
          </p:nvGraphicFramePr>
          <p:xfrm>
            <a:off x="3635" y="3795"/>
            <a:ext cx="1482" cy="281"/>
          </p:xfrm>
          <a:graphic>
            <a:graphicData uri="http://schemas.openxmlformats.org/presentationml/2006/ole">
              <p:oleObj spid="_x0000_s95239" name="Equation" r:id="rId10" imgW="1130040" imgH="215640" progId="Equation.DSMT4">
                <p:embed/>
              </p:oleObj>
            </a:graphicData>
          </a:graphic>
        </p:graphicFrame>
      </p:grpSp>
      <p:pic>
        <p:nvPicPr>
          <p:cNvPr id="166921" name="Picture 9"/>
          <p:cNvPicPr>
            <a:picLocks noChangeAspect="1" noChangeArrowheads="1"/>
          </p:cNvPicPr>
          <p:nvPr/>
        </p:nvPicPr>
        <p:blipFill>
          <a:blip r:embed="rId11" cstate="print"/>
          <a:srcRect/>
          <a:stretch>
            <a:fillRect/>
          </a:stretch>
        </p:blipFill>
        <p:spPr bwMode="auto">
          <a:xfrm>
            <a:off x="0" y="0"/>
            <a:ext cx="4352081" cy="3020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title" idx="4294967295"/>
          </p:nvPr>
        </p:nvSpPr>
        <p:spPr>
          <a:xfrm>
            <a:off x="899592" y="2204864"/>
            <a:ext cx="7272808" cy="2160240"/>
          </a:xfrm>
        </p:spPr>
        <p:txBody>
          <a:bodyPr/>
          <a:lstStyle/>
          <a:p>
            <a:r>
              <a:rPr lang="en-US" altLang="zh-TW" sz="4000" b="1" dirty="0" smtClean="0">
                <a:solidFill>
                  <a:srgbClr val="F1F610"/>
                </a:solidFill>
                <a:latin typeface="華康鋼筆體 Std W2" pitchFamily="66" charset="-120"/>
                <a:ea typeface="華康鋼筆體 Std W2" pitchFamily="66" charset="-120"/>
              </a:rPr>
              <a:t>Phase Difference, Wavelength and Index of Refraction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p:txBody>
          <a:bodyPr/>
          <a:lstStyle/>
          <a:p>
            <a:fld id="{9F3F6CAB-ED4B-4803-8C46-C6F40B7DA72C}" type="slidenum">
              <a:rPr lang="en-US" altLang="zh-TW"/>
              <a:pPr/>
              <a:t>13</a:t>
            </a:fld>
            <a:endParaRPr lang="en-US" altLang="zh-TW"/>
          </a:p>
        </p:txBody>
      </p:sp>
      <p:sp>
        <p:nvSpPr>
          <p:cNvPr id="135171" name="Rectangle 3"/>
          <p:cNvSpPr>
            <a:spLocks noGrp="1" noChangeArrowheads="1"/>
          </p:cNvSpPr>
          <p:nvPr>
            <p:ph type="title" idx="4294967295"/>
          </p:nvPr>
        </p:nvSpPr>
        <p:spPr>
          <a:xfrm>
            <a:off x="539552" y="260648"/>
            <a:ext cx="7848600" cy="1296144"/>
          </a:xfrm>
        </p:spPr>
        <p:txBody>
          <a:bodyPr/>
          <a:lstStyle/>
          <a:p>
            <a:r>
              <a:rPr lang="en-US" altLang="zh-TW" dirty="0">
                <a:solidFill>
                  <a:srgbClr val="FF3300"/>
                </a:solidFill>
                <a:ea typeface="新細明體" charset="-120"/>
              </a:rPr>
              <a:t>Wavelength and Index of Refraction</a:t>
            </a:r>
          </a:p>
        </p:txBody>
      </p:sp>
      <p:sp>
        <p:nvSpPr>
          <p:cNvPr id="135172"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lang="en-US" altLang="zh-TW" sz="1400" b="0">
                <a:solidFill>
                  <a:schemeClr val="tx1"/>
                </a:solidFill>
                <a:ea typeface="新細明體" charset="-120"/>
              </a:rPr>
              <a:t>35-</a:t>
            </a:r>
          </a:p>
        </p:txBody>
      </p:sp>
      <p:graphicFrame>
        <p:nvGraphicFramePr>
          <p:cNvPr id="135182" name="Object 14"/>
          <p:cNvGraphicFramePr>
            <a:graphicFrameLocks noChangeAspect="1"/>
          </p:cNvGraphicFramePr>
          <p:nvPr/>
        </p:nvGraphicFramePr>
        <p:xfrm>
          <a:off x="2339752" y="1844824"/>
          <a:ext cx="4820462" cy="1008112"/>
        </p:xfrm>
        <a:graphic>
          <a:graphicData uri="http://schemas.openxmlformats.org/presentationml/2006/ole">
            <p:oleObj spid="_x0000_s96258" name="Equation" r:id="rId3" imgW="1866600" imgH="393480" progId="Equation.DSMT4">
              <p:embed/>
            </p:oleObj>
          </a:graphicData>
        </a:graphic>
      </p:graphicFrame>
      <p:graphicFrame>
        <p:nvGraphicFramePr>
          <p:cNvPr id="135183" name="Object 15"/>
          <p:cNvGraphicFramePr>
            <a:graphicFrameLocks noChangeAspect="1"/>
          </p:cNvGraphicFramePr>
          <p:nvPr/>
        </p:nvGraphicFramePr>
        <p:xfrm>
          <a:off x="2771800" y="3068960"/>
          <a:ext cx="3618308" cy="1080120"/>
        </p:xfrm>
        <a:graphic>
          <a:graphicData uri="http://schemas.openxmlformats.org/presentationml/2006/ole">
            <p:oleObj spid="_x0000_s96259" name="Equation" r:id="rId4" imgW="1434960" imgH="431640" progId="Equation.DSMT4">
              <p:embed/>
            </p:oleObj>
          </a:graphicData>
        </a:graphic>
      </p:graphicFrame>
      <p:sp>
        <p:nvSpPr>
          <p:cNvPr id="135185" name="Text Box 17"/>
          <p:cNvSpPr txBox="1">
            <a:spLocks noChangeArrowheads="1"/>
          </p:cNvSpPr>
          <p:nvPr/>
        </p:nvSpPr>
        <p:spPr bwMode="auto">
          <a:xfrm>
            <a:off x="1979712" y="4437112"/>
            <a:ext cx="5680075" cy="954107"/>
          </a:xfrm>
          <a:prstGeom prst="rect">
            <a:avLst/>
          </a:prstGeom>
          <a:noFill/>
          <a:ln w="9525">
            <a:noFill/>
            <a:miter lim="800000"/>
            <a:headEnd/>
            <a:tailEnd/>
          </a:ln>
          <a:effectLst/>
        </p:spPr>
        <p:txBody>
          <a:bodyPr>
            <a:spAutoFit/>
          </a:bodyPr>
          <a:lstStyle/>
          <a:p>
            <a:r>
              <a:rPr lang="en-US" altLang="zh-TW" dirty="0">
                <a:solidFill>
                  <a:schemeClr val="accent2"/>
                </a:solidFill>
                <a:latin typeface="+mn-lt"/>
                <a:ea typeface="新細明體" charset="-120"/>
                <a:cs typeface="Cordia New" pitchFamily="34" charset="-34"/>
              </a:rPr>
              <a:t>The frequency of light in a medium is the same as it is in vacuum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p:txBody>
          <a:bodyPr/>
          <a:lstStyle/>
          <a:p>
            <a:fld id="{9F3F6CAB-ED4B-4803-8C46-C6F40B7DA72C}" type="slidenum">
              <a:rPr lang="en-US" altLang="zh-TW"/>
              <a:pPr/>
              <a:t>14</a:t>
            </a:fld>
            <a:endParaRPr lang="en-US" altLang="zh-TW"/>
          </a:p>
        </p:txBody>
      </p:sp>
      <p:sp>
        <p:nvSpPr>
          <p:cNvPr id="135171" name="Rectangle 3"/>
          <p:cNvSpPr>
            <a:spLocks noGrp="1" noChangeArrowheads="1"/>
          </p:cNvSpPr>
          <p:nvPr>
            <p:ph type="title" idx="4294967295"/>
          </p:nvPr>
        </p:nvSpPr>
        <p:spPr>
          <a:xfrm>
            <a:off x="533400" y="274638"/>
            <a:ext cx="7848600" cy="715962"/>
          </a:xfrm>
        </p:spPr>
        <p:txBody>
          <a:bodyPr/>
          <a:lstStyle/>
          <a:p>
            <a:r>
              <a:rPr lang="en-US" altLang="zh-TW" b="1" dirty="0" smtClean="0">
                <a:solidFill>
                  <a:srgbClr val="FF3300"/>
                </a:solidFill>
                <a:ea typeface="新細明體" charset="-120"/>
              </a:rPr>
              <a:t>Phase Difference</a:t>
            </a:r>
            <a:endParaRPr lang="en-US" altLang="zh-TW" b="1" dirty="0">
              <a:solidFill>
                <a:srgbClr val="FF3300"/>
              </a:solidFill>
              <a:ea typeface="新細明體" charset="-120"/>
            </a:endParaRPr>
          </a:p>
        </p:txBody>
      </p:sp>
      <p:sp>
        <p:nvSpPr>
          <p:cNvPr id="135172"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lang="en-US" altLang="zh-TW" sz="1400" b="0">
                <a:solidFill>
                  <a:schemeClr val="tx1"/>
                </a:solidFill>
                <a:ea typeface="新細明體" charset="-120"/>
              </a:rPr>
              <a:t>35-</a:t>
            </a:r>
          </a:p>
        </p:txBody>
      </p:sp>
      <p:grpSp>
        <p:nvGrpSpPr>
          <p:cNvPr id="2" name="Group 13"/>
          <p:cNvGrpSpPr>
            <a:grpSpLocks/>
          </p:cNvGrpSpPr>
          <p:nvPr/>
        </p:nvGrpSpPr>
        <p:grpSpPr bwMode="auto">
          <a:xfrm>
            <a:off x="179512" y="1268760"/>
            <a:ext cx="2884488" cy="2698750"/>
            <a:chOff x="115" y="1489"/>
            <a:chExt cx="1817" cy="1700"/>
          </a:xfrm>
        </p:grpSpPr>
        <p:pic>
          <p:nvPicPr>
            <p:cNvPr id="135179" name="Picture 11" descr="F35_04"/>
            <p:cNvPicPr>
              <a:picLocks noChangeAspect="1" noChangeArrowheads="1"/>
            </p:cNvPicPr>
            <p:nvPr/>
          </p:nvPicPr>
          <p:blipFill>
            <a:blip r:embed="rId3" cstate="print"/>
            <a:srcRect/>
            <a:stretch>
              <a:fillRect/>
            </a:stretch>
          </p:blipFill>
          <p:spPr bwMode="auto">
            <a:xfrm>
              <a:off x="144" y="1489"/>
              <a:ext cx="1788" cy="1700"/>
            </a:xfrm>
            <a:prstGeom prst="rect">
              <a:avLst/>
            </a:prstGeom>
            <a:noFill/>
          </p:spPr>
        </p:pic>
        <p:sp>
          <p:nvSpPr>
            <p:cNvPr id="135180" name="Text Box 12"/>
            <p:cNvSpPr txBox="1">
              <a:spLocks noChangeArrowheads="1"/>
            </p:cNvSpPr>
            <p:nvPr/>
          </p:nvSpPr>
          <p:spPr bwMode="auto">
            <a:xfrm>
              <a:off x="115" y="2312"/>
              <a:ext cx="959" cy="231"/>
            </a:xfrm>
            <a:prstGeom prst="rect">
              <a:avLst/>
            </a:prstGeom>
            <a:noFill/>
            <a:ln w="9525">
              <a:noFill/>
              <a:miter lim="800000"/>
              <a:headEnd/>
              <a:tailEnd/>
            </a:ln>
            <a:effectLst/>
          </p:spPr>
          <p:txBody>
            <a:bodyPr anchor="ctr">
              <a:spAutoFit/>
            </a:bodyPr>
            <a:lstStyle/>
            <a:p>
              <a:pPr>
                <a:spcBef>
                  <a:spcPct val="50000"/>
                </a:spcBef>
              </a:pPr>
              <a:r>
                <a:rPr lang="en-US" altLang="zh-TW" sz="1800" b="0" i="1">
                  <a:solidFill>
                    <a:srgbClr val="669900"/>
                  </a:solidFill>
                  <a:latin typeface="Arial Unicode MS" pitchFamily="34" charset="-128"/>
                  <a:ea typeface="新細明體" charset="-120"/>
                </a:rPr>
                <a:t>Fig. 35-4</a:t>
              </a:r>
            </a:p>
          </p:txBody>
        </p:sp>
      </p:grpSp>
      <p:sp>
        <p:nvSpPr>
          <p:cNvPr id="135186" name="Text Box 18"/>
          <p:cNvSpPr txBox="1">
            <a:spLocks noChangeArrowheads="1"/>
          </p:cNvSpPr>
          <p:nvPr/>
        </p:nvSpPr>
        <p:spPr bwMode="auto">
          <a:xfrm>
            <a:off x="3203848" y="1268760"/>
            <a:ext cx="5680075" cy="1384995"/>
          </a:xfrm>
          <a:prstGeom prst="rect">
            <a:avLst/>
          </a:prstGeom>
          <a:noFill/>
          <a:ln w="9525">
            <a:noFill/>
            <a:miter lim="800000"/>
            <a:headEnd/>
            <a:tailEnd/>
          </a:ln>
          <a:effectLst/>
        </p:spPr>
        <p:txBody>
          <a:bodyPr>
            <a:spAutoFit/>
          </a:bodyPr>
          <a:lstStyle/>
          <a:p>
            <a:r>
              <a:rPr lang="en-US" altLang="zh-TW" b="0" dirty="0">
                <a:solidFill>
                  <a:schemeClr val="accent2"/>
                </a:solidFill>
                <a:latin typeface="+mn-lt"/>
                <a:ea typeface="新細明體" charset="-120"/>
              </a:rPr>
              <a:t>Since wavelengths in n1 and n2 are different, the two beams may no longer be in phase</a:t>
            </a:r>
          </a:p>
        </p:txBody>
      </p:sp>
      <p:graphicFrame>
        <p:nvGraphicFramePr>
          <p:cNvPr id="135187" name="Object 19"/>
          <p:cNvGraphicFramePr>
            <a:graphicFrameLocks noChangeAspect="1"/>
          </p:cNvGraphicFramePr>
          <p:nvPr/>
        </p:nvGraphicFramePr>
        <p:xfrm>
          <a:off x="1187624" y="3068960"/>
          <a:ext cx="6729413" cy="893762"/>
        </p:xfrm>
        <a:graphic>
          <a:graphicData uri="http://schemas.openxmlformats.org/presentationml/2006/ole">
            <p:oleObj spid="_x0000_s97284" name="Equation" r:id="rId4" imgW="3225600" imgH="431640" progId="Equation.DSMT4">
              <p:embed/>
            </p:oleObj>
          </a:graphicData>
        </a:graphic>
      </p:graphicFrame>
      <p:graphicFrame>
        <p:nvGraphicFramePr>
          <p:cNvPr id="135188" name="Object 20"/>
          <p:cNvGraphicFramePr>
            <a:graphicFrameLocks noChangeAspect="1"/>
          </p:cNvGraphicFramePr>
          <p:nvPr/>
        </p:nvGraphicFramePr>
        <p:xfrm>
          <a:off x="1187624" y="3933056"/>
          <a:ext cx="6886575" cy="893762"/>
        </p:xfrm>
        <a:graphic>
          <a:graphicData uri="http://schemas.openxmlformats.org/presentationml/2006/ole">
            <p:oleObj spid="_x0000_s97285" name="Equation" r:id="rId5" imgW="3301920" imgH="431640" progId="Equation.DSMT4">
              <p:embed/>
            </p:oleObj>
          </a:graphicData>
        </a:graphic>
      </p:graphicFrame>
      <p:graphicFrame>
        <p:nvGraphicFramePr>
          <p:cNvPr id="135189" name="Object 21"/>
          <p:cNvGraphicFramePr>
            <a:graphicFrameLocks noChangeAspect="1"/>
          </p:cNvGraphicFramePr>
          <p:nvPr/>
        </p:nvGraphicFramePr>
        <p:xfrm>
          <a:off x="1259632" y="4941168"/>
          <a:ext cx="6780212" cy="815975"/>
        </p:xfrm>
        <a:graphic>
          <a:graphicData uri="http://schemas.openxmlformats.org/presentationml/2006/ole">
            <p:oleObj spid="_x0000_s97286" name="Equation" r:id="rId6" imgW="3251160" imgH="393480" progId="Equation.DSMT4">
              <p:embed/>
            </p:oleObj>
          </a:graphicData>
        </a:graphic>
      </p:graphicFrame>
      <p:graphicFrame>
        <p:nvGraphicFramePr>
          <p:cNvPr id="135190" name="Object 22"/>
          <p:cNvGraphicFramePr>
            <a:graphicFrameLocks noChangeAspect="1"/>
          </p:cNvGraphicFramePr>
          <p:nvPr/>
        </p:nvGraphicFramePr>
        <p:xfrm>
          <a:off x="1187624" y="6021288"/>
          <a:ext cx="6727825" cy="447675"/>
        </p:xfrm>
        <a:graphic>
          <a:graphicData uri="http://schemas.openxmlformats.org/presentationml/2006/ole">
            <p:oleObj spid="_x0000_s97287" name="Equation" r:id="rId7" imgW="3225600" imgH="2156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r>
              <a:rPr lang="en-US" altLang="zh-TW" dirty="0" smtClean="0">
                <a:solidFill>
                  <a:schemeClr val="accent2"/>
                </a:solidFill>
                <a:latin typeface="Calibri" pitchFamily="34" charset="0"/>
                <a:cs typeface="Calibri" pitchFamily="34" charset="0"/>
              </a:rPr>
              <a:t>Ex.11-1  35-1</a:t>
            </a:r>
            <a:endParaRPr lang="zh-TW" altLang="en-US" dirty="0">
              <a:solidFill>
                <a:schemeClr val="accent2"/>
              </a:solidFill>
              <a:latin typeface="Calibri" pitchFamily="34" charset="0"/>
              <a:cs typeface="Calibri" pitchFamily="34" charset="0"/>
            </a:endParaRPr>
          </a:p>
        </p:txBody>
      </p:sp>
      <p:pic>
        <p:nvPicPr>
          <p:cNvPr id="98306" name="Picture 2"/>
          <p:cNvPicPr>
            <a:picLocks noChangeAspect="1" noChangeArrowheads="1"/>
          </p:cNvPicPr>
          <p:nvPr/>
        </p:nvPicPr>
        <p:blipFill>
          <a:blip r:embed="rId2" cstate="print"/>
          <a:srcRect/>
          <a:stretch>
            <a:fillRect/>
          </a:stretch>
        </p:blipFill>
        <p:spPr bwMode="auto">
          <a:xfrm>
            <a:off x="683568" y="1556791"/>
            <a:ext cx="2520280" cy="1625987"/>
          </a:xfrm>
          <a:prstGeom prst="rect">
            <a:avLst/>
          </a:prstGeom>
          <a:noFill/>
          <a:ln w="9525">
            <a:noFill/>
            <a:miter lim="800000"/>
            <a:headEnd/>
            <a:tailEnd/>
          </a:ln>
        </p:spPr>
      </p:pic>
      <p:sp>
        <p:nvSpPr>
          <p:cNvPr id="5" name="矩形 4"/>
          <p:cNvSpPr/>
          <p:nvPr/>
        </p:nvSpPr>
        <p:spPr>
          <a:xfrm>
            <a:off x="3779912" y="1484784"/>
            <a:ext cx="3096344" cy="2000548"/>
          </a:xfrm>
          <a:prstGeom prst="rect">
            <a:avLst/>
          </a:prstGeom>
        </p:spPr>
        <p:txBody>
          <a:bodyPr wrap="square">
            <a:spAutoFit/>
          </a:bodyPr>
          <a:lstStyle/>
          <a:p>
            <a:r>
              <a:rPr lang="en-US" altLang="zh-TW" sz="3200" b="1" dirty="0" smtClean="0">
                <a:latin typeface="Cordia New" pitchFamily="34" charset="-34"/>
                <a:cs typeface="Cordia New" pitchFamily="34" charset="-34"/>
              </a:rPr>
              <a:t>wavelength 550.0 nm</a:t>
            </a:r>
          </a:p>
          <a:p>
            <a:r>
              <a:rPr lang="en-US" altLang="zh-TW" sz="3200" b="1" dirty="0" smtClean="0">
                <a:latin typeface="Cordia New" pitchFamily="34" charset="-34"/>
                <a:cs typeface="Cordia New" pitchFamily="34" charset="-34"/>
              </a:rPr>
              <a:t>n</a:t>
            </a:r>
            <a:r>
              <a:rPr lang="en-US" altLang="zh-TW" sz="3200" b="1" baseline="-25000" dirty="0" smtClean="0">
                <a:latin typeface="Cordia New" pitchFamily="34" charset="-34"/>
                <a:cs typeface="Cordia New" pitchFamily="34" charset="-34"/>
              </a:rPr>
              <a:t>2</a:t>
            </a:r>
            <a:r>
              <a:rPr lang="en-US" altLang="zh-TW" sz="3200" b="1" dirty="0" smtClean="0">
                <a:latin typeface="Cordia New" pitchFamily="34" charset="-34"/>
                <a:cs typeface="Cordia New" pitchFamily="34" charset="-34"/>
              </a:rPr>
              <a:t>=1.600 and</a:t>
            </a:r>
          </a:p>
          <a:p>
            <a:r>
              <a:rPr lang="en-US" altLang="zh-TW" sz="3200" b="1" dirty="0" smtClean="0">
                <a:latin typeface="Cordia New" pitchFamily="34" charset="-34"/>
                <a:cs typeface="Cordia New" pitchFamily="34" charset="-34"/>
              </a:rPr>
              <a:t>L = 2.600 m</a:t>
            </a:r>
          </a:p>
          <a:p>
            <a:endParaRPr lang="zh-TW" altLang="en-US" dirty="0">
              <a:latin typeface="Cordia New" pitchFamily="34" charset="-34"/>
              <a:cs typeface="Cordia New" pitchFamily="34" charset="-34"/>
            </a:endParaRPr>
          </a:p>
        </p:txBody>
      </p:sp>
      <p:pic>
        <p:nvPicPr>
          <p:cNvPr id="98307" name="Picture 3"/>
          <p:cNvPicPr>
            <a:picLocks noChangeAspect="1" noChangeArrowheads="1"/>
          </p:cNvPicPr>
          <p:nvPr/>
        </p:nvPicPr>
        <p:blipFill>
          <a:blip r:embed="rId3" cstate="print"/>
          <a:srcRect/>
          <a:stretch>
            <a:fillRect/>
          </a:stretch>
        </p:blipFill>
        <p:spPr bwMode="auto">
          <a:xfrm>
            <a:off x="683568" y="3284984"/>
            <a:ext cx="4333875" cy="1543050"/>
          </a:xfrm>
          <a:prstGeom prst="rect">
            <a:avLst/>
          </a:prstGeom>
          <a:noFill/>
          <a:ln w="9525">
            <a:noFill/>
            <a:miter lim="800000"/>
            <a:headEnd/>
            <a:tailEnd/>
          </a:ln>
        </p:spPr>
      </p:pic>
      <p:pic>
        <p:nvPicPr>
          <p:cNvPr id="98308" name="Picture 4"/>
          <p:cNvPicPr>
            <a:picLocks noChangeAspect="1" noChangeArrowheads="1"/>
          </p:cNvPicPr>
          <p:nvPr/>
        </p:nvPicPr>
        <p:blipFill>
          <a:blip r:embed="rId4" cstate="print"/>
          <a:srcRect/>
          <a:stretch>
            <a:fillRect/>
          </a:stretch>
        </p:blipFill>
        <p:spPr bwMode="auto">
          <a:xfrm>
            <a:off x="683568" y="4941168"/>
            <a:ext cx="4404489" cy="360040"/>
          </a:xfrm>
          <a:prstGeom prst="rect">
            <a:avLst/>
          </a:prstGeom>
          <a:noFill/>
          <a:ln w="9525">
            <a:noFill/>
            <a:miter lim="800000"/>
            <a:headEnd/>
            <a:tailEnd/>
          </a:ln>
        </p:spPr>
      </p:pic>
      <p:pic>
        <p:nvPicPr>
          <p:cNvPr id="98309" name="Picture 5"/>
          <p:cNvPicPr>
            <a:picLocks noChangeAspect="1" noChangeArrowheads="1"/>
          </p:cNvPicPr>
          <p:nvPr/>
        </p:nvPicPr>
        <p:blipFill>
          <a:blip r:embed="rId5" cstate="print"/>
          <a:srcRect/>
          <a:stretch>
            <a:fillRect/>
          </a:stretch>
        </p:blipFill>
        <p:spPr bwMode="auto">
          <a:xfrm>
            <a:off x="683568" y="5445224"/>
            <a:ext cx="5148572" cy="3600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title" idx="4294967295"/>
          </p:nvPr>
        </p:nvSpPr>
        <p:spPr>
          <a:xfrm>
            <a:off x="1371600" y="381000"/>
            <a:ext cx="7543800" cy="1143000"/>
          </a:xfrm>
        </p:spPr>
        <p:txBody>
          <a:bodyPr/>
          <a:lstStyle/>
          <a:p>
            <a:r>
              <a:rPr lang="en-US" altLang="zh-TW" sz="4800" b="1" dirty="0" smtClean="0">
                <a:solidFill>
                  <a:srgbClr val="F1F610"/>
                </a:solidFill>
                <a:latin typeface="華康鋼筆體 Std W2" pitchFamily="66" charset="-120"/>
                <a:ea typeface="華康鋼筆體 Std W2" pitchFamily="66" charset="-120"/>
              </a:rPr>
              <a:t>Young</a:t>
            </a:r>
            <a:r>
              <a:rPr lang="en-US" altLang="zh-TW" sz="4800" b="1" dirty="0" smtClean="0">
                <a:solidFill>
                  <a:srgbClr val="F1F610"/>
                </a:solidFill>
                <a:latin typeface="Calibri" pitchFamily="34" charset="0"/>
                <a:ea typeface="華康鋼筆體 Std W2" pitchFamily="66" charset="-120"/>
                <a:cs typeface="Calibri" pitchFamily="34" charset="0"/>
              </a:rPr>
              <a:t>’</a:t>
            </a:r>
            <a:r>
              <a:rPr lang="en-US" altLang="zh-TW" sz="4800" b="1" dirty="0" smtClean="0">
                <a:solidFill>
                  <a:srgbClr val="F1F610"/>
                </a:solidFill>
                <a:latin typeface="華康鋼筆體 Std W2" pitchFamily="66" charset="-120"/>
                <a:ea typeface="華康鋼筆體 Std W2" pitchFamily="66" charset="-120"/>
              </a:rPr>
              <a:t>s Experiment</a:t>
            </a:r>
          </a:p>
        </p:txBody>
      </p:sp>
      <p:pic>
        <p:nvPicPr>
          <p:cNvPr id="77827" name="Picture 11"/>
          <p:cNvPicPr>
            <a:picLocks noChangeAspect="1" noChangeArrowheads="1"/>
          </p:cNvPicPr>
          <p:nvPr/>
        </p:nvPicPr>
        <p:blipFill>
          <a:blip r:embed="rId3" cstate="print"/>
          <a:srcRect/>
          <a:stretch>
            <a:fillRect/>
          </a:stretch>
        </p:blipFill>
        <p:spPr bwMode="auto">
          <a:xfrm>
            <a:off x="971550" y="1557338"/>
            <a:ext cx="7345363" cy="3806825"/>
          </a:xfrm>
          <a:prstGeom prst="rect">
            <a:avLst/>
          </a:prstGeom>
          <a:noFill/>
          <a:ln w="12700" cap="sq">
            <a:noFill/>
            <a:miter lim="800000"/>
            <a:headEnd type="none" w="sm" len="sm"/>
            <a:tailEnd type="none" w="sm" len="sm"/>
          </a:ln>
        </p:spPr>
      </p:pic>
      <p:pic>
        <p:nvPicPr>
          <p:cNvPr id="77828" name="Picture 2"/>
          <p:cNvPicPr>
            <a:picLocks noChangeAspect="1" noChangeArrowheads="1"/>
          </p:cNvPicPr>
          <p:nvPr/>
        </p:nvPicPr>
        <p:blipFill>
          <a:blip r:embed="rId4" cstate="print"/>
          <a:srcRect/>
          <a:stretch>
            <a:fillRect/>
          </a:stretch>
        </p:blipFill>
        <p:spPr bwMode="auto">
          <a:xfrm>
            <a:off x="971550" y="5516563"/>
            <a:ext cx="7343775" cy="422275"/>
          </a:xfrm>
          <a:prstGeom prst="rect">
            <a:avLst/>
          </a:prstGeom>
          <a:noFill/>
          <a:ln w="12700" cap="sq">
            <a:noFill/>
            <a:miter lim="800000"/>
            <a:headEnd type="none" w="sm" len="sm"/>
            <a:tailEnd type="none" w="sm" len="sm"/>
          </a:ln>
        </p:spPr>
      </p:pic>
      <p:pic>
        <p:nvPicPr>
          <p:cNvPr id="77829" name="Picture 3"/>
          <p:cNvPicPr>
            <a:picLocks noChangeAspect="1" noChangeArrowheads="1"/>
          </p:cNvPicPr>
          <p:nvPr/>
        </p:nvPicPr>
        <p:blipFill>
          <a:blip r:embed="rId5" cstate="print"/>
          <a:srcRect/>
          <a:stretch>
            <a:fillRect/>
          </a:stretch>
        </p:blipFill>
        <p:spPr bwMode="auto">
          <a:xfrm>
            <a:off x="971550" y="6021388"/>
            <a:ext cx="7343775" cy="39052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3C718127-AFAE-43E1-92B4-628765117675}" type="slidenum">
              <a:rPr lang="en-US" altLang="zh-TW">
                <a:solidFill>
                  <a:srgbClr val="000000"/>
                </a:solidFill>
              </a:rPr>
              <a:pPr/>
              <a:t>17</a:t>
            </a:fld>
            <a:endParaRPr lang="en-US" altLang="zh-TW">
              <a:solidFill>
                <a:srgbClr val="000000"/>
              </a:solidFill>
            </a:endParaRPr>
          </a:p>
        </p:txBody>
      </p:sp>
      <p:sp>
        <p:nvSpPr>
          <p:cNvPr id="162819" name="Rectangle 3"/>
          <p:cNvSpPr>
            <a:spLocks noGrp="1" noChangeArrowheads="1"/>
          </p:cNvSpPr>
          <p:nvPr>
            <p:ph type="title" idx="4294967295"/>
          </p:nvPr>
        </p:nvSpPr>
        <p:spPr>
          <a:xfrm>
            <a:off x="533400" y="274638"/>
            <a:ext cx="7848600" cy="715962"/>
          </a:xfrm>
        </p:spPr>
        <p:txBody>
          <a:bodyPr/>
          <a:lstStyle/>
          <a:p>
            <a:r>
              <a:rPr lang="en-US" altLang="zh-TW" b="1" dirty="0">
                <a:solidFill>
                  <a:srgbClr val="FF3300"/>
                </a:solidFill>
                <a:ea typeface="新細明體" charset="-120"/>
              </a:rPr>
              <a:t>Coherence</a:t>
            </a:r>
          </a:p>
        </p:txBody>
      </p:sp>
      <p:sp>
        <p:nvSpPr>
          <p:cNvPr id="162820" name="Text Box 4"/>
          <p:cNvSpPr txBox="1">
            <a:spLocks noChangeArrowheads="1"/>
          </p:cNvSpPr>
          <p:nvPr/>
        </p:nvSpPr>
        <p:spPr bwMode="auto">
          <a:xfrm>
            <a:off x="80613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sp>
        <p:nvSpPr>
          <p:cNvPr id="162824" name="Text Box 8"/>
          <p:cNvSpPr txBox="1">
            <a:spLocks noChangeArrowheads="1"/>
          </p:cNvSpPr>
          <p:nvPr/>
        </p:nvSpPr>
        <p:spPr bwMode="auto">
          <a:xfrm>
            <a:off x="251520" y="980728"/>
            <a:ext cx="8676456" cy="1373187"/>
          </a:xfrm>
          <a:prstGeom prst="rect">
            <a:avLst/>
          </a:prstGeom>
          <a:noFill/>
          <a:ln w="9525">
            <a:noFill/>
            <a:miter lim="800000"/>
            <a:headEnd/>
            <a:tailEnd/>
          </a:ln>
          <a:effectLst/>
        </p:spPr>
        <p:txBody>
          <a:bodyPr wrap="square">
            <a:spAutoFit/>
          </a:bodyPr>
          <a:lstStyle/>
          <a:p>
            <a:pPr eaLnBrk="0" hangingPunct="0"/>
            <a:r>
              <a:rPr kumimoji="0" lang="en-US" altLang="zh-TW" dirty="0" smtClean="0">
                <a:solidFill>
                  <a:schemeClr val="accent2"/>
                </a:solidFill>
                <a:latin typeface="Times New Roman" pitchFamily="18" charset="0"/>
                <a:ea typeface="新細明體" charset="-120"/>
              </a:rPr>
              <a:t>Two sources to produce an interference that is stable over time, if their light has a </a:t>
            </a:r>
            <a:r>
              <a:rPr kumimoji="0" lang="en-US" altLang="zh-TW" i="1" dirty="0" smtClean="0">
                <a:solidFill>
                  <a:schemeClr val="accent2"/>
                </a:solidFill>
                <a:latin typeface="Times New Roman" pitchFamily="18" charset="0"/>
                <a:ea typeface="新細明體" charset="-120"/>
              </a:rPr>
              <a:t>phase</a:t>
            </a:r>
            <a:r>
              <a:rPr kumimoji="0" lang="en-US" altLang="zh-TW" dirty="0" smtClean="0">
                <a:solidFill>
                  <a:schemeClr val="accent2"/>
                </a:solidFill>
                <a:latin typeface="Times New Roman" pitchFamily="18" charset="0"/>
                <a:ea typeface="新細明體" charset="-120"/>
              </a:rPr>
              <a:t> </a:t>
            </a:r>
            <a:r>
              <a:rPr kumimoji="0" lang="en-US" altLang="zh-TW" i="1" dirty="0" smtClean="0">
                <a:solidFill>
                  <a:schemeClr val="accent2"/>
                </a:solidFill>
                <a:latin typeface="Times New Roman" pitchFamily="18" charset="0"/>
                <a:ea typeface="新細明體" charset="-120"/>
              </a:rPr>
              <a:t>relationship</a:t>
            </a:r>
            <a:r>
              <a:rPr kumimoji="0" lang="en-US" altLang="zh-TW" dirty="0" smtClean="0">
                <a:solidFill>
                  <a:schemeClr val="accent2"/>
                </a:solidFill>
                <a:latin typeface="Times New Roman" pitchFamily="18" charset="0"/>
                <a:ea typeface="新細明體" charset="-120"/>
              </a:rPr>
              <a:t> that does not change with time: </a:t>
            </a:r>
            <a:r>
              <a:rPr kumimoji="0" lang="en-US" altLang="zh-TW" i="1" dirty="0" smtClean="0">
                <a:solidFill>
                  <a:schemeClr val="accent2"/>
                </a:solidFill>
                <a:latin typeface="Times New Roman" pitchFamily="18" charset="0"/>
                <a:ea typeface="新細明體" charset="-120"/>
              </a:rPr>
              <a:t>E</a:t>
            </a:r>
            <a:r>
              <a:rPr kumimoji="0" lang="en-US" altLang="zh-TW" dirty="0" smtClean="0">
                <a:solidFill>
                  <a:schemeClr val="accent2"/>
                </a:solidFill>
                <a:latin typeface="Times New Roman" pitchFamily="18" charset="0"/>
                <a:ea typeface="新細明體" charset="-120"/>
              </a:rPr>
              <a:t>(</a:t>
            </a:r>
            <a:r>
              <a:rPr kumimoji="0" lang="en-US" altLang="zh-TW" i="1" dirty="0" smtClean="0">
                <a:solidFill>
                  <a:schemeClr val="accent2"/>
                </a:solidFill>
                <a:latin typeface="Times New Roman" pitchFamily="18" charset="0"/>
                <a:ea typeface="新細明體" charset="-120"/>
              </a:rPr>
              <a:t>t</a:t>
            </a:r>
            <a:r>
              <a:rPr kumimoji="0" lang="en-US" altLang="zh-TW" dirty="0" smtClean="0">
                <a:solidFill>
                  <a:schemeClr val="accent2"/>
                </a:solidFill>
                <a:latin typeface="Times New Roman" pitchFamily="18" charset="0"/>
                <a:ea typeface="新細明體" charset="-120"/>
              </a:rPr>
              <a:t>)=</a:t>
            </a:r>
            <a:r>
              <a:rPr kumimoji="0" lang="en-US" altLang="zh-TW" i="1" dirty="0" smtClean="0">
                <a:solidFill>
                  <a:schemeClr val="accent2"/>
                </a:solidFill>
                <a:latin typeface="Times New Roman" pitchFamily="18" charset="0"/>
                <a:ea typeface="新細明體" charset="-120"/>
              </a:rPr>
              <a:t>E</a:t>
            </a:r>
            <a:r>
              <a:rPr kumimoji="0" lang="en-US" altLang="zh-TW" i="1" baseline="-25000" dirty="0" smtClean="0">
                <a:solidFill>
                  <a:schemeClr val="accent2"/>
                </a:solidFill>
                <a:latin typeface="Times New Roman" pitchFamily="18" charset="0"/>
                <a:ea typeface="新細明體" charset="-120"/>
              </a:rPr>
              <a:t>0</a:t>
            </a:r>
            <a:r>
              <a:rPr kumimoji="0" lang="en-US" altLang="zh-TW" dirty="0" smtClean="0">
                <a:solidFill>
                  <a:schemeClr val="accent2"/>
                </a:solidFill>
                <a:latin typeface="Times New Roman" pitchFamily="18" charset="0"/>
                <a:ea typeface="新細明體" charset="-120"/>
              </a:rPr>
              <a:t>cos(</a:t>
            </a:r>
            <a:r>
              <a:rPr kumimoji="0" lang="en-US" altLang="zh-TW" i="1" dirty="0" err="1" smtClean="0">
                <a:solidFill>
                  <a:schemeClr val="accent2"/>
                </a:solidFill>
                <a:latin typeface="Symbol" pitchFamily="18" charset="2"/>
                <a:ea typeface="新細明體" charset="-120"/>
              </a:rPr>
              <a:t>w</a:t>
            </a:r>
            <a:r>
              <a:rPr kumimoji="0" lang="en-US" altLang="zh-TW" i="1" dirty="0" err="1" smtClean="0">
                <a:solidFill>
                  <a:schemeClr val="accent2"/>
                </a:solidFill>
                <a:latin typeface="Times New Roman" pitchFamily="18" charset="0"/>
                <a:ea typeface="新細明體" charset="-120"/>
              </a:rPr>
              <a:t>t</a:t>
            </a:r>
            <a:r>
              <a:rPr kumimoji="0" lang="en-US" altLang="zh-TW" dirty="0" err="1" smtClean="0">
                <a:solidFill>
                  <a:schemeClr val="accent2"/>
                </a:solidFill>
                <a:latin typeface="Times New Roman" pitchFamily="18" charset="0"/>
                <a:ea typeface="新細明體" charset="-120"/>
              </a:rPr>
              <a:t>+</a:t>
            </a:r>
            <a:r>
              <a:rPr kumimoji="0" lang="en-US" altLang="zh-TW" i="1" dirty="0" err="1" smtClean="0">
                <a:solidFill>
                  <a:schemeClr val="accent2"/>
                </a:solidFill>
                <a:latin typeface="Symbol" pitchFamily="18" charset="2"/>
                <a:ea typeface="新細明體" charset="-120"/>
              </a:rPr>
              <a:t>f</a:t>
            </a:r>
            <a:r>
              <a:rPr kumimoji="0" lang="en-US" altLang="zh-TW" dirty="0" smtClean="0">
                <a:solidFill>
                  <a:schemeClr val="accent2"/>
                </a:solidFill>
                <a:latin typeface="Times New Roman" pitchFamily="18" charset="0"/>
                <a:ea typeface="新細明體" charset="-120"/>
              </a:rPr>
              <a:t>)</a:t>
            </a:r>
          </a:p>
        </p:txBody>
      </p:sp>
      <p:sp>
        <p:nvSpPr>
          <p:cNvPr id="162826" name="Text Box 10"/>
          <p:cNvSpPr txBox="1">
            <a:spLocks noChangeArrowheads="1"/>
          </p:cNvSpPr>
          <p:nvPr/>
        </p:nvSpPr>
        <p:spPr bwMode="auto">
          <a:xfrm>
            <a:off x="251520" y="2643188"/>
            <a:ext cx="8496944" cy="1815882"/>
          </a:xfrm>
          <a:prstGeom prst="rect">
            <a:avLst/>
          </a:prstGeom>
          <a:noFill/>
          <a:ln w="9525">
            <a:noFill/>
            <a:miter lim="800000"/>
            <a:headEnd/>
            <a:tailEnd/>
          </a:ln>
          <a:effectLst/>
        </p:spPr>
        <p:txBody>
          <a:bodyPr wrap="square">
            <a:spAutoFit/>
          </a:bodyPr>
          <a:lstStyle/>
          <a:p>
            <a:pPr eaLnBrk="0" hangingPunct="0"/>
            <a:r>
              <a:rPr kumimoji="0" lang="en-US" altLang="zh-TW" b="1" dirty="0" smtClean="0">
                <a:solidFill>
                  <a:schemeClr val="accent2"/>
                </a:solidFill>
                <a:latin typeface="Times New Roman" pitchFamily="18" charset="0"/>
                <a:ea typeface="新細明體" charset="-120"/>
              </a:rPr>
              <a:t>Coherent sources</a:t>
            </a:r>
            <a:r>
              <a:rPr kumimoji="0" lang="en-US" altLang="zh-TW" dirty="0" smtClean="0">
                <a:solidFill>
                  <a:schemeClr val="accent2"/>
                </a:solidFill>
                <a:latin typeface="Arial" charset="0"/>
                <a:ea typeface="新細明體" charset="-120"/>
              </a:rPr>
              <a:t>:  </a:t>
            </a:r>
            <a:r>
              <a:rPr kumimoji="0" lang="en-US" altLang="zh-TW" dirty="0" smtClean="0">
                <a:solidFill>
                  <a:schemeClr val="accent2"/>
                </a:solidFill>
                <a:latin typeface="Times New Roman" pitchFamily="18" charset="0"/>
                <a:ea typeface="新細明體" charset="-120"/>
              </a:rPr>
              <a:t>Phase</a:t>
            </a:r>
            <a:r>
              <a:rPr kumimoji="0" lang="en-US" altLang="zh-TW" dirty="0" smtClean="0">
                <a:solidFill>
                  <a:schemeClr val="accent2"/>
                </a:solidFill>
                <a:latin typeface="Arial" charset="0"/>
                <a:ea typeface="新細明體" charset="-120"/>
              </a:rPr>
              <a:t> </a:t>
            </a:r>
            <a:r>
              <a:rPr kumimoji="0" lang="en-US" altLang="zh-TW" i="1" dirty="0" smtClean="0">
                <a:solidFill>
                  <a:schemeClr val="accent2"/>
                </a:solidFill>
                <a:latin typeface="Symbol" pitchFamily="18" charset="2"/>
                <a:ea typeface="新細明體" charset="-120"/>
              </a:rPr>
              <a:t>f</a:t>
            </a:r>
            <a:r>
              <a:rPr kumimoji="0" lang="en-US" altLang="zh-TW" dirty="0" smtClean="0">
                <a:solidFill>
                  <a:schemeClr val="accent2"/>
                </a:solidFill>
                <a:latin typeface="Arial" charset="0"/>
                <a:ea typeface="新細明體" charset="-120"/>
              </a:rPr>
              <a:t> </a:t>
            </a:r>
            <a:r>
              <a:rPr kumimoji="0" lang="en-US" altLang="zh-TW" dirty="0" smtClean="0">
                <a:solidFill>
                  <a:schemeClr val="accent2"/>
                </a:solidFill>
                <a:latin typeface="Times New Roman" pitchFamily="18" charset="0"/>
                <a:ea typeface="新細明體" charset="-120"/>
              </a:rPr>
              <a:t>must be well defined and constant.  When waves from coherent sources meet, stable interference can occur </a:t>
            </a:r>
            <a:r>
              <a:rPr kumimoji="0" lang="zh-TW" altLang="en-US" dirty="0" smtClean="0">
                <a:solidFill>
                  <a:schemeClr val="accent2"/>
                </a:solidFill>
                <a:latin typeface="Times New Roman" pitchFamily="18" charset="0"/>
                <a:ea typeface="新細明體" charset="-120"/>
              </a:rPr>
              <a:t>－ </a:t>
            </a:r>
            <a:r>
              <a:rPr kumimoji="0" lang="en-US" altLang="zh-TW" dirty="0" smtClean="0">
                <a:solidFill>
                  <a:schemeClr val="accent2"/>
                </a:solidFill>
                <a:latin typeface="Times New Roman" pitchFamily="18" charset="0"/>
                <a:ea typeface="新細明體" charset="-120"/>
              </a:rPr>
              <a:t>laser light (produced by cooperative behavior of atoms)</a:t>
            </a:r>
            <a:endParaRPr kumimoji="0" lang="en-US" altLang="zh-TW" dirty="0" smtClean="0">
              <a:solidFill>
                <a:schemeClr val="accent2"/>
              </a:solidFill>
              <a:latin typeface="Arial" charset="0"/>
              <a:ea typeface="新細明體" charset="-120"/>
            </a:endParaRPr>
          </a:p>
        </p:txBody>
      </p:sp>
      <p:sp>
        <p:nvSpPr>
          <p:cNvPr id="162829" name="Text Box 13"/>
          <p:cNvSpPr txBox="1">
            <a:spLocks noChangeArrowheads="1"/>
          </p:cNvSpPr>
          <p:nvPr/>
        </p:nvSpPr>
        <p:spPr bwMode="auto">
          <a:xfrm>
            <a:off x="251520" y="4725144"/>
            <a:ext cx="8659117" cy="1373188"/>
          </a:xfrm>
          <a:prstGeom prst="rect">
            <a:avLst/>
          </a:prstGeom>
          <a:noFill/>
          <a:ln w="9525">
            <a:noFill/>
            <a:miter lim="800000"/>
            <a:headEnd/>
            <a:tailEnd/>
          </a:ln>
          <a:effectLst/>
        </p:spPr>
        <p:txBody>
          <a:bodyPr wrap="square">
            <a:spAutoFit/>
          </a:bodyPr>
          <a:lstStyle/>
          <a:p>
            <a:pPr eaLnBrk="0" hangingPunct="0"/>
            <a:r>
              <a:rPr kumimoji="0" lang="en-US" altLang="zh-TW" b="1" dirty="0" smtClean="0">
                <a:solidFill>
                  <a:schemeClr val="accent2"/>
                </a:solidFill>
                <a:latin typeface="Times New Roman" pitchFamily="18" charset="0"/>
                <a:ea typeface="新細明體" charset="-120"/>
              </a:rPr>
              <a:t>Incoherent sources</a:t>
            </a:r>
            <a:r>
              <a:rPr kumimoji="0" lang="en-US" altLang="zh-TW" dirty="0" smtClean="0">
                <a:solidFill>
                  <a:schemeClr val="accent2"/>
                </a:solidFill>
                <a:latin typeface="Arial" charset="0"/>
                <a:ea typeface="新細明體" charset="-120"/>
              </a:rPr>
              <a:t>:  </a:t>
            </a:r>
            <a:r>
              <a:rPr kumimoji="0" lang="en-US" altLang="zh-TW" i="1" dirty="0" smtClean="0">
                <a:solidFill>
                  <a:schemeClr val="accent2"/>
                </a:solidFill>
                <a:latin typeface="Symbol" pitchFamily="18" charset="2"/>
                <a:ea typeface="新細明體" charset="-120"/>
              </a:rPr>
              <a:t>f</a:t>
            </a:r>
            <a:r>
              <a:rPr kumimoji="0" lang="en-US" altLang="zh-TW" dirty="0" smtClean="0">
                <a:solidFill>
                  <a:schemeClr val="accent2"/>
                </a:solidFill>
                <a:latin typeface="Arial" charset="0"/>
                <a:ea typeface="新細明體" charset="-120"/>
              </a:rPr>
              <a:t>  </a:t>
            </a:r>
            <a:r>
              <a:rPr kumimoji="0" lang="en-US" altLang="zh-TW" dirty="0" smtClean="0">
                <a:solidFill>
                  <a:schemeClr val="accent2"/>
                </a:solidFill>
                <a:latin typeface="Times New Roman" pitchFamily="18" charset="0"/>
                <a:ea typeface="新細明體" charset="-120"/>
              </a:rPr>
              <a:t>jitters randomly in time, no stable interference occurs </a:t>
            </a:r>
            <a:r>
              <a:rPr kumimoji="0" lang="zh-TW" altLang="en-US" dirty="0" smtClean="0">
                <a:solidFill>
                  <a:schemeClr val="accent2"/>
                </a:solidFill>
                <a:latin typeface="Times New Roman" pitchFamily="18" charset="0"/>
                <a:ea typeface="新細明體" charset="-120"/>
              </a:rPr>
              <a:t>－</a:t>
            </a:r>
            <a:r>
              <a:rPr kumimoji="0" lang="en-US" altLang="zh-TW" dirty="0" smtClean="0">
                <a:solidFill>
                  <a:schemeClr val="accent2"/>
                </a:solidFill>
                <a:latin typeface="Times New Roman" pitchFamily="18" charset="0"/>
                <a:ea typeface="新細明體" charset="-120"/>
              </a:rPr>
              <a:t> sunlight</a:t>
            </a:r>
          </a:p>
          <a:p>
            <a:pPr eaLnBrk="0" hangingPunct="0"/>
            <a:endParaRPr kumimoji="0" lang="en-US" altLang="zh-TW" dirty="0" smtClean="0">
              <a:solidFill>
                <a:srgbClr val="000000"/>
              </a:solidFill>
              <a:latin typeface="Times New Roman" pitchFamily="18" charset="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anim calcmode="lin" valueType="num">
                                      <p:cBhvr additive="base">
                                        <p:cTn id="7" dur="500" fill="hold"/>
                                        <p:tgtEl>
                                          <p:spTgt spid="162829"/>
                                        </p:tgtEl>
                                        <p:attrNameLst>
                                          <p:attrName>ppt_x</p:attrName>
                                        </p:attrNameLst>
                                      </p:cBhvr>
                                      <p:tavLst>
                                        <p:tav tm="0">
                                          <p:val>
                                            <p:strVal val="#ppt_x"/>
                                          </p:val>
                                        </p:tav>
                                        <p:tav tm="100000">
                                          <p:val>
                                            <p:strVal val="#ppt_x"/>
                                          </p:val>
                                        </p:tav>
                                      </p:tavLst>
                                    </p:anim>
                                    <p:anim calcmode="lin" valueType="num">
                                      <p:cBhvr additive="base">
                                        <p:cTn id="8" dur="500" fill="hold"/>
                                        <p:tgtEl>
                                          <p:spTgt spid="162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p:txBody>
          <a:bodyPr/>
          <a:lstStyle/>
          <a:p>
            <a:fld id="{04152379-A8AA-4DEA-A257-44F5118C4BE7}" type="slidenum">
              <a:rPr lang="en-US" altLang="zh-TW">
                <a:solidFill>
                  <a:srgbClr val="000000"/>
                </a:solidFill>
              </a:rPr>
              <a:pPr/>
              <a:t>18</a:t>
            </a:fld>
            <a:endParaRPr lang="en-US" altLang="zh-TW">
              <a:solidFill>
                <a:srgbClr val="000000"/>
              </a:solidFill>
            </a:endParaRPr>
          </a:p>
        </p:txBody>
      </p:sp>
      <p:grpSp>
        <p:nvGrpSpPr>
          <p:cNvPr id="2" name="Group 14"/>
          <p:cNvGrpSpPr>
            <a:grpSpLocks/>
          </p:cNvGrpSpPr>
          <p:nvPr/>
        </p:nvGrpSpPr>
        <p:grpSpPr bwMode="auto">
          <a:xfrm>
            <a:off x="155575" y="468313"/>
            <a:ext cx="2439988" cy="5624512"/>
            <a:chOff x="168" y="641"/>
            <a:chExt cx="1537" cy="3543"/>
          </a:xfrm>
        </p:grpSpPr>
        <p:pic>
          <p:nvPicPr>
            <p:cNvPr id="141324" name="Picture 12" descr="F35_13"/>
            <p:cNvPicPr>
              <a:picLocks noChangeAspect="1" noChangeArrowheads="1"/>
            </p:cNvPicPr>
            <p:nvPr/>
          </p:nvPicPr>
          <p:blipFill>
            <a:blip r:embed="rId3" cstate="print"/>
            <a:srcRect/>
            <a:stretch>
              <a:fillRect/>
            </a:stretch>
          </p:blipFill>
          <p:spPr bwMode="auto">
            <a:xfrm>
              <a:off x="281" y="641"/>
              <a:ext cx="1424" cy="3543"/>
            </a:xfrm>
            <a:prstGeom prst="rect">
              <a:avLst/>
            </a:prstGeom>
            <a:noFill/>
          </p:spPr>
        </p:pic>
        <p:sp>
          <p:nvSpPr>
            <p:cNvPr id="141325" name="Text Box 13"/>
            <p:cNvSpPr txBox="1">
              <a:spLocks noChangeArrowheads="1"/>
            </p:cNvSpPr>
            <p:nvPr/>
          </p:nvSpPr>
          <p:spPr bwMode="auto">
            <a:xfrm>
              <a:off x="168" y="3616"/>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35-13</a:t>
              </a:r>
            </a:p>
          </p:txBody>
        </p:sp>
      </p:grpSp>
      <p:sp>
        <p:nvSpPr>
          <p:cNvPr id="141315" name="Rectangle 3"/>
          <p:cNvSpPr>
            <a:spLocks noGrp="1" noChangeArrowheads="1"/>
          </p:cNvSpPr>
          <p:nvPr>
            <p:ph type="title" idx="4294967295"/>
          </p:nvPr>
        </p:nvSpPr>
        <p:spPr>
          <a:xfrm>
            <a:off x="533400" y="274638"/>
            <a:ext cx="7848600" cy="715962"/>
          </a:xfrm>
        </p:spPr>
        <p:txBody>
          <a:bodyPr/>
          <a:lstStyle/>
          <a:p>
            <a:r>
              <a:rPr lang="en-US" altLang="zh-TW" b="1" dirty="0" smtClean="0">
                <a:solidFill>
                  <a:srgbClr val="FF3300"/>
                </a:solidFill>
                <a:ea typeface="新細明體" charset="-120"/>
              </a:rPr>
              <a:t>Intensity and phase</a:t>
            </a:r>
            <a:endParaRPr lang="en-US" altLang="zh-TW" b="1" dirty="0">
              <a:solidFill>
                <a:srgbClr val="FF3300"/>
              </a:solidFill>
              <a:ea typeface="新細明體" charset="-120"/>
            </a:endParaRPr>
          </a:p>
        </p:txBody>
      </p:sp>
      <p:sp>
        <p:nvSpPr>
          <p:cNvPr id="141316" name="Text Box 4"/>
          <p:cNvSpPr txBox="1">
            <a:spLocks noChangeArrowheads="1"/>
          </p:cNvSpPr>
          <p:nvPr/>
        </p:nvSpPr>
        <p:spPr bwMode="auto">
          <a:xfrm>
            <a:off x="8054974" y="6248400"/>
            <a:ext cx="693489" cy="304800"/>
          </a:xfrm>
          <a:prstGeom prst="rect">
            <a:avLst/>
          </a:prstGeom>
          <a:noFill/>
          <a:ln w="9525">
            <a:noFill/>
            <a:miter lim="800000"/>
            <a:headEnd/>
            <a:tailEnd/>
          </a:ln>
          <a:effectLst/>
        </p:spPr>
        <p:txBody>
          <a:bodyPr wrap="square">
            <a:spAutoFit/>
          </a:bodyPr>
          <a:lstStyle/>
          <a:p>
            <a:r>
              <a:rPr kumimoji="0" lang="en-US" altLang="zh-TW" sz="1400" dirty="0" smtClean="0">
                <a:solidFill>
                  <a:srgbClr val="000000"/>
                </a:solidFill>
                <a:latin typeface="Arial" charset="0"/>
                <a:ea typeface="新細明體" charset="-120"/>
              </a:rPr>
              <a:t>35-</a:t>
            </a:r>
          </a:p>
        </p:txBody>
      </p:sp>
      <p:graphicFrame>
        <p:nvGraphicFramePr>
          <p:cNvPr id="141327" name="Object 15"/>
          <p:cNvGraphicFramePr>
            <a:graphicFrameLocks noChangeAspect="1"/>
          </p:cNvGraphicFramePr>
          <p:nvPr/>
        </p:nvGraphicFramePr>
        <p:xfrm>
          <a:off x="0" y="0"/>
          <a:ext cx="914400" cy="179388"/>
        </p:xfrm>
        <a:graphic>
          <a:graphicData uri="http://schemas.openxmlformats.org/presentationml/2006/ole">
            <p:oleObj spid="_x0000_s102402" name="Equation" r:id="rId4" imgW="914400" imgH="179640" progId="Equation.DSMT4">
              <p:embed/>
            </p:oleObj>
          </a:graphicData>
        </a:graphic>
      </p:graphicFrame>
      <p:graphicFrame>
        <p:nvGraphicFramePr>
          <p:cNvPr id="141328" name="Object 16"/>
          <p:cNvGraphicFramePr>
            <a:graphicFrameLocks noChangeAspect="1"/>
          </p:cNvGraphicFramePr>
          <p:nvPr/>
        </p:nvGraphicFramePr>
        <p:xfrm>
          <a:off x="3275856" y="908720"/>
          <a:ext cx="4503737" cy="1019175"/>
        </p:xfrm>
        <a:graphic>
          <a:graphicData uri="http://schemas.openxmlformats.org/presentationml/2006/ole">
            <p:oleObj spid="_x0000_s102403" name="Equation" r:id="rId5" imgW="2247840" imgH="507960" progId="Equation.DSMT4">
              <p:embed/>
            </p:oleObj>
          </a:graphicData>
        </a:graphic>
      </p:graphicFrame>
      <p:graphicFrame>
        <p:nvGraphicFramePr>
          <p:cNvPr id="141329" name="Object 17"/>
          <p:cNvGraphicFramePr>
            <a:graphicFrameLocks noChangeAspect="1"/>
          </p:cNvGraphicFramePr>
          <p:nvPr/>
        </p:nvGraphicFramePr>
        <p:xfrm>
          <a:off x="1758950" y="4918075"/>
          <a:ext cx="977900" cy="307975"/>
        </p:xfrm>
        <a:graphic>
          <a:graphicData uri="http://schemas.openxmlformats.org/presentationml/2006/ole">
            <p:oleObj spid="_x0000_s102404" name="Equation" r:id="rId6" imgW="647640" imgH="203040" progId="Equation.DSMT4">
              <p:embed/>
            </p:oleObj>
          </a:graphicData>
        </a:graphic>
      </p:graphicFrame>
      <p:graphicFrame>
        <p:nvGraphicFramePr>
          <p:cNvPr id="141330" name="Object 18"/>
          <p:cNvGraphicFramePr>
            <a:graphicFrameLocks noChangeAspect="1"/>
          </p:cNvGraphicFramePr>
          <p:nvPr/>
        </p:nvGraphicFramePr>
        <p:xfrm>
          <a:off x="3320529" y="1984375"/>
          <a:ext cx="2187575" cy="484188"/>
        </p:xfrm>
        <a:graphic>
          <a:graphicData uri="http://schemas.openxmlformats.org/presentationml/2006/ole">
            <p:oleObj spid="_x0000_s102405" name="Equation" r:id="rId7" imgW="1091880" imgH="241200" progId="Equation.DSMT4">
              <p:embed/>
            </p:oleObj>
          </a:graphicData>
        </a:graphic>
      </p:graphicFrame>
      <p:graphicFrame>
        <p:nvGraphicFramePr>
          <p:cNvPr id="141331" name="Object 19"/>
          <p:cNvGraphicFramePr>
            <a:graphicFrameLocks noChangeAspect="1"/>
          </p:cNvGraphicFramePr>
          <p:nvPr/>
        </p:nvGraphicFramePr>
        <p:xfrm>
          <a:off x="3384550" y="2492896"/>
          <a:ext cx="4756150" cy="917575"/>
        </p:xfrm>
        <a:graphic>
          <a:graphicData uri="http://schemas.openxmlformats.org/presentationml/2006/ole">
            <p:oleObj spid="_x0000_s102406" name="Equation" r:id="rId8" imgW="2374560" imgH="457200" progId="Equation.DSMT4">
              <p:embed/>
            </p:oleObj>
          </a:graphicData>
        </a:graphic>
      </p:graphicFrame>
      <p:graphicFrame>
        <p:nvGraphicFramePr>
          <p:cNvPr id="141332" name="Object 20"/>
          <p:cNvGraphicFramePr>
            <a:graphicFrameLocks noChangeAspect="1"/>
          </p:cNvGraphicFramePr>
          <p:nvPr/>
        </p:nvGraphicFramePr>
        <p:xfrm>
          <a:off x="3347864" y="3573016"/>
          <a:ext cx="4068762" cy="3082925"/>
        </p:xfrm>
        <a:graphic>
          <a:graphicData uri="http://schemas.openxmlformats.org/presentationml/2006/ole">
            <p:oleObj spid="_x0000_s102407" name="Equation" r:id="rId9" imgW="2031840" imgH="1536480" progId="Equation.DSMT4">
              <p:embed/>
            </p:oleObj>
          </a:graphicData>
        </a:graphic>
      </p:graphicFrame>
      <p:sp>
        <p:nvSpPr>
          <p:cNvPr id="141347" name="Text Box 35"/>
          <p:cNvSpPr txBox="1">
            <a:spLocks noChangeArrowheads="1"/>
          </p:cNvSpPr>
          <p:nvPr/>
        </p:nvSpPr>
        <p:spPr bwMode="auto">
          <a:xfrm>
            <a:off x="7092280" y="3212976"/>
            <a:ext cx="1298575" cy="396875"/>
          </a:xfrm>
          <a:prstGeom prst="rect">
            <a:avLst/>
          </a:prstGeom>
          <a:noFill/>
          <a:ln w="9525">
            <a:noFill/>
            <a:miter lim="800000"/>
            <a:headEnd/>
            <a:tailEnd/>
          </a:ln>
          <a:effectLst/>
        </p:spPr>
        <p:txBody>
          <a:bodyPr wrap="none">
            <a:spAutoFit/>
          </a:bodyPr>
          <a:lstStyle/>
          <a:p>
            <a:r>
              <a:rPr kumimoji="0" lang="en-US" altLang="zh-TW" sz="2000" b="1" dirty="0" smtClean="0">
                <a:solidFill>
                  <a:srgbClr val="333399"/>
                </a:solidFill>
                <a:latin typeface="Arial" charset="0"/>
                <a:ea typeface="新細明體" charset="-120"/>
              </a:rPr>
              <a:t>Eq. 35-22</a:t>
            </a:r>
          </a:p>
        </p:txBody>
      </p:sp>
      <p:sp>
        <p:nvSpPr>
          <p:cNvPr id="141348" name="Text Box 36"/>
          <p:cNvSpPr txBox="1">
            <a:spLocks noChangeArrowheads="1"/>
          </p:cNvSpPr>
          <p:nvPr/>
        </p:nvSpPr>
        <p:spPr bwMode="auto">
          <a:xfrm>
            <a:off x="6300192" y="6093296"/>
            <a:ext cx="1298575" cy="396875"/>
          </a:xfrm>
          <a:prstGeom prst="rect">
            <a:avLst/>
          </a:prstGeom>
          <a:noFill/>
          <a:ln w="9525">
            <a:noFill/>
            <a:miter lim="800000"/>
            <a:headEnd/>
            <a:tailEnd/>
          </a:ln>
          <a:effectLst/>
        </p:spPr>
        <p:txBody>
          <a:bodyPr wrap="none">
            <a:spAutoFit/>
          </a:bodyPr>
          <a:lstStyle/>
          <a:p>
            <a:r>
              <a:rPr kumimoji="0" lang="en-US" altLang="zh-TW" sz="2000" b="1" dirty="0" smtClean="0">
                <a:solidFill>
                  <a:srgbClr val="333399"/>
                </a:solidFill>
                <a:latin typeface="Arial" charset="0"/>
                <a:ea typeface="新細明體" charset="-120"/>
              </a:rPr>
              <a:t>Eq. 35-23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9"/>
          <p:cNvGrpSpPr>
            <a:grpSpLocks/>
          </p:cNvGrpSpPr>
          <p:nvPr/>
        </p:nvGrpSpPr>
        <p:grpSpPr bwMode="auto">
          <a:xfrm>
            <a:off x="1547664" y="764704"/>
            <a:ext cx="5112568" cy="3456384"/>
            <a:chOff x="4331" y="116"/>
            <a:chExt cx="3040" cy="2044"/>
          </a:xfrm>
        </p:grpSpPr>
        <p:pic>
          <p:nvPicPr>
            <p:cNvPr id="140324" name="Picture 36" descr="F35_10"/>
            <p:cNvPicPr>
              <a:picLocks noChangeAspect="1" noChangeArrowheads="1"/>
            </p:cNvPicPr>
            <p:nvPr/>
          </p:nvPicPr>
          <p:blipFill>
            <a:blip r:embed="rId3" cstate="print"/>
            <a:srcRect/>
            <a:stretch>
              <a:fillRect/>
            </a:stretch>
          </p:blipFill>
          <p:spPr bwMode="auto">
            <a:xfrm>
              <a:off x="4331" y="116"/>
              <a:ext cx="3040" cy="2044"/>
            </a:xfrm>
            <a:prstGeom prst="rect">
              <a:avLst/>
            </a:prstGeom>
            <a:noFill/>
          </p:spPr>
        </p:pic>
        <p:sp>
          <p:nvSpPr>
            <p:cNvPr id="140308" name="Text Box 20"/>
            <p:cNvSpPr txBox="1">
              <a:spLocks noChangeArrowheads="1"/>
            </p:cNvSpPr>
            <p:nvPr/>
          </p:nvSpPr>
          <p:spPr bwMode="auto">
            <a:xfrm>
              <a:off x="5419" y="561"/>
              <a:ext cx="266" cy="250"/>
            </a:xfrm>
            <a:prstGeom prst="rect">
              <a:avLst/>
            </a:prstGeom>
            <a:noFill/>
            <a:ln w="9525">
              <a:noFill/>
              <a:miter lim="800000"/>
              <a:headEnd/>
              <a:tailEnd/>
            </a:ln>
            <a:effectLst/>
          </p:spPr>
          <p:txBody>
            <a:bodyPr wrap="none">
              <a:spAutoFit/>
            </a:bodyPr>
            <a:lstStyle/>
            <a:p>
              <a:r>
                <a:rPr kumimoji="0" lang="en-US" altLang="zh-TW" sz="2000" i="1" smtClean="0">
                  <a:solidFill>
                    <a:srgbClr val="000000"/>
                  </a:solidFill>
                  <a:latin typeface="Times New Roman" pitchFamily="18" charset="0"/>
                  <a:ea typeface="新細明體" charset="-120"/>
                </a:rPr>
                <a:t>E</a:t>
              </a:r>
              <a:r>
                <a:rPr kumimoji="0" lang="en-US" altLang="zh-TW" sz="2000" i="1" baseline="-25000" smtClean="0">
                  <a:solidFill>
                    <a:srgbClr val="000000"/>
                  </a:solidFill>
                  <a:latin typeface="Times New Roman" pitchFamily="18" charset="0"/>
                  <a:ea typeface="新細明體" charset="-120"/>
                </a:rPr>
                <a:t>1</a:t>
              </a:r>
            </a:p>
          </p:txBody>
        </p:sp>
        <p:sp>
          <p:nvSpPr>
            <p:cNvPr id="140309" name="Text Box 21"/>
            <p:cNvSpPr txBox="1">
              <a:spLocks noChangeArrowheads="1"/>
            </p:cNvSpPr>
            <p:nvPr/>
          </p:nvSpPr>
          <p:spPr bwMode="auto">
            <a:xfrm>
              <a:off x="5361" y="272"/>
              <a:ext cx="266" cy="250"/>
            </a:xfrm>
            <a:prstGeom prst="rect">
              <a:avLst/>
            </a:prstGeom>
            <a:solidFill>
              <a:schemeClr val="bg1"/>
            </a:solidFill>
            <a:ln w="9525">
              <a:noFill/>
              <a:miter lim="800000"/>
              <a:headEnd/>
              <a:tailEnd/>
            </a:ln>
            <a:effectLst/>
          </p:spPr>
          <p:txBody>
            <a:bodyPr>
              <a:spAutoFit/>
            </a:bodyPr>
            <a:lstStyle/>
            <a:p>
              <a:r>
                <a:rPr kumimoji="0" lang="en-US" altLang="zh-TW" sz="2000" i="1" smtClean="0">
                  <a:solidFill>
                    <a:srgbClr val="000000"/>
                  </a:solidFill>
                  <a:latin typeface="Times New Roman" pitchFamily="18" charset="0"/>
                  <a:ea typeface="新細明體" charset="-120"/>
                </a:rPr>
                <a:t>E</a:t>
              </a:r>
              <a:r>
                <a:rPr kumimoji="0" lang="en-US" altLang="zh-TW" sz="2000" i="1" baseline="-25000" smtClean="0">
                  <a:solidFill>
                    <a:srgbClr val="000000"/>
                  </a:solidFill>
                  <a:latin typeface="Times New Roman" pitchFamily="18" charset="0"/>
                  <a:ea typeface="新細明體" charset="-120"/>
                </a:rPr>
                <a:t>2</a:t>
              </a:r>
            </a:p>
          </p:txBody>
        </p:sp>
      </p:grpSp>
      <p:sp>
        <p:nvSpPr>
          <p:cNvPr id="21" name="投影片編號版面配置區 3"/>
          <p:cNvSpPr>
            <a:spLocks noGrp="1"/>
          </p:cNvSpPr>
          <p:nvPr>
            <p:ph type="sldNum" sz="quarter" idx="12"/>
          </p:nvPr>
        </p:nvSpPr>
        <p:spPr/>
        <p:txBody>
          <a:bodyPr/>
          <a:lstStyle/>
          <a:p>
            <a:fld id="{82334DD8-54F9-47BC-8D40-8CB868835500}" type="slidenum">
              <a:rPr lang="en-US" altLang="zh-TW">
                <a:solidFill>
                  <a:srgbClr val="000000"/>
                </a:solidFill>
              </a:rPr>
              <a:pPr/>
              <a:t>19</a:t>
            </a:fld>
            <a:endParaRPr lang="en-US" altLang="zh-TW">
              <a:solidFill>
                <a:srgbClr val="000000"/>
              </a:solidFill>
            </a:endParaRPr>
          </a:p>
        </p:txBody>
      </p:sp>
      <p:sp>
        <p:nvSpPr>
          <p:cNvPr id="140291" name="Rectangle 3"/>
          <p:cNvSpPr>
            <a:spLocks noGrp="1" noChangeArrowheads="1"/>
          </p:cNvSpPr>
          <p:nvPr>
            <p:ph type="title" idx="4294967295"/>
          </p:nvPr>
        </p:nvSpPr>
        <p:spPr>
          <a:xfrm>
            <a:off x="619125" y="153988"/>
            <a:ext cx="7848600" cy="715962"/>
          </a:xfrm>
        </p:spPr>
        <p:txBody>
          <a:bodyPr/>
          <a:lstStyle/>
          <a:p>
            <a:r>
              <a:rPr lang="en-US" altLang="zh-TW" sz="3200" b="1" dirty="0">
                <a:solidFill>
                  <a:srgbClr val="FF3300"/>
                </a:solidFill>
                <a:ea typeface="新細明體" charset="-120"/>
              </a:rPr>
              <a:t>Intensity in Double-Slit Interference</a:t>
            </a:r>
          </a:p>
        </p:txBody>
      </p:sp>
      <p:sp>
        <p:nvSpPr>
          <p:cNvPr id="140292" name="Text Box 4"/>
          <p:cNvSpPr txBox="1">
            <a:spLocks noChangeArrowheads="1"/>
          </p:cNvSpPr>
          <p:nvPr/>
        </p:nvSpPr>
        <p:spPr bwMode="auto">
          <a:xfrm>
            <a:off x="80613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aphicFrame>
        <p:nvGraphicFramePr>
          <p:cNvPr id="140306" name="Object 18"/>
          <p:cNvGraphicFramePr>
            <a:graphicFrameLocks noChangeAspect="1"/>
          </p:cNvGraphicFramePr>
          <p:nvPr/>
        </p:nvGraphicFramePr>
        <p:xfrm>
          <a:off x="3851920" y="2852936"/>
          <a:ext cx="5013325" cy="509587"/>
        </p:xfrm>
        <a:graphic>
          <a:graphicData uri="http://schemas.openxmlformats.org/presentationml/2006/ole">
            <p:oleObj spid="_x0000_s101378" name="Equation" r:id="rId4" imgW="2501640" imgH="253800" progId="Equation.DSMT4">
              <p:embed/>
            </p:oleObj>
          </a:graphicData>
        </a:graphic>
      </p:graphicFrame>
      <p:grpSp>
        <p:nvGrpSpPr>
          <p:cNvPr id="4" name="Group 40"/>
          <p:cNvGrpSpPr>
            <a:grpSpLocks/>
          </p:cNvGrpSpPr>
          <p:nvPr/>
        </p:nvGrpSpPr>
        <p:grpSpPr bwMode="auto">
          <a:xfrm>
            <a:off x="1835696" y="3861048"/>
            <a:ext cx="2044700" cy="649288"/>
            <a:chOff x="439" y="820"/>
            <a:chExt cx="1288" cy="409"/>
          </a:xfrm>
        </p:grpSpPr>
        <p:sp>
          <p:nvSpPr>
            <p:cNvPr id="140314" name="Rectangle 26"/>
            <p:cNvSpPr>
              <a:spLocks noChangeArrowheads="1"/>
            </p:cNvSpPr>
            <p:nvPr/>
          </p:nvSpPr>
          <p:spPr bwMode="auto">
            <a:xfrm>
              <a:off x="439" y="820"/>
              <a:ext cx="1288" cy="409"/>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graphicFrame>
          <p:nvGraphicFramePr>
            <p:cNvPr id="140311" name="Object 23"/>
            <p:cNvGraphicFramePr>
              <a:graphicFrameLocks noChangeAspect="1"/>
            </p:cNvGraphicFramePr>
            <p:nvPr/>
          </p:nvGraphicFramePr>
          <p:xfrm>
            <a:off x="482" y="865"/>
            <a:ext cx="1202" cy="305"/>
          </p:xfrm>
          <a:graphic>
            <a:graphicData uri="http://schemas.openxmlformats.org/presentationml/2006/ole">
              <p:oleObj spid="_x0000_s101383" name="Equation" r:id="rId5" imgW="952200" imgH="241200" progId="Equation.DSMT4">
                <p:embed/>
              </p:oleObj>
            </a:graphicData>
          </a:graphic>
        </p:graphicFrame>
      </p:grpSp>
      <p:grpSp>
        <p:nvGrpSpPr>
          <p:cNvPr id="5" name="Group 33"/>
          <p:cNvGrpSpPr>
            <a:grpSpLocks/>
          </p:cNvGrpSpPr>
          <p:nvPr/>
        </p:nvGrpSpPr>
        <p:grpSpPr bwMode="auto">
          <a:xfrm>
            <a:off x="4499992" y="3717032"/>
            <a:ext cx="1784350" cy="793750"/>
            <a:chOff x="2862" y="894"/>
            <a:chExt cx="1124" cy="500"/>
          </a:xfrm>
        </p:grpSpPr>
        <p:sp>
          <p:nvSpPr>
            <p:cNvPr id="140317" name="Rectangle 29"/>
            <p:cNvSpPr>
              <a:spLocks noChangeArrowheads="1"/>
            </p:cNvSpPr>
            <p:nvPr/>
          </p:nvSpPr>
          <p:spPr bwMode="auto">
            <a:xfrm>
              <a:off x="2862" y="894"/>
              <a:ext cx="1121" cy="500"/>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graphicFrame>
          <p:nvGraphicFramePr>
            <p:cNvPr id="140312" name="Object 24"/>
            <p:cNvGraphicFramePr>
              <a:graphicFrameLocks noChangeAspect="1"/>
            </p:cNvGraphicFramePr>
            <p:nvPr/>
          </p:nvGraphicFramePr>
          <p:xfrm>
            <a:off x="2881" y="897"/>
            <a:ext cx="1105" cy="497"/>
          </p:xfrm>
          <a:graphic>
            <a:graphicData uri="http://schemas.openxmlformats.org/presentationml/2006/ole">
              <p:oleObj spid="_x0000_s101382" name="Equation" r:id="rId6" imgW="876240" imgH="393480" progId="Equation.DSMT4">
                <p:embed/>
              </p:oleObj>
            </a:graphicData>
          </a:graphic>
        </p:graphicFrame>
      </p:grpSp>
      <p:graphicFrame>
        <p:nvGraphicFramePr>
          <p:cNvPr id="140322" name="Object 34"/>
          <p:cNvGraphicFramePr>
            <a:graphicFrameLocks noChangeAspect="1"/>
          </p:cNvGraphicFramePr>
          <p:nvPr/>
        </p:nvGraphicFramePr>
        <p:xfrm>
          <a:off x="251520" y="5733256"/>
          <a:ext cx="8675687" cy="446087"/>
        </p:xfrm>
        <a:graphic>
          <a:graphicData uri="http://schemas.openxmlformats.org/presentationml/2006/ole">
            <p:oleObj spid="_x0000_s101379" name="Equation" r:id="rId7" imgW="4952880" imgH="253800" progId="Equation.DSMT4">
              <p:embed/>
            </p:oleObj>
          </a:graphicData>
        </a:graphic>
      </p:graphicFrame>
      <p:graphicFrame>
        <p:nvGraphicFramePr>
          <p:cNvPr id="140320" name="Object 32"/>
          <p:cNvGraphicFramePr>
            <a:graphicFrameLocks noChangeAspect="1"/>
          </p:cNvGraphicFramePr>
          <p:nvPr/>
        </p:nvGraphicFramePr>
        <p:xfrm>
          <a:off x="1043608" y="4509120"/>
          <a:ext cx="7158037" cy="1068387"/>
        </p:xfrm>
        <a:graphic>
          <a:graphicData uri="http://schemas.openxmlformats.org/presentationml/2006/ole">
            <p:oleObj spid="_x0000_s101380" name="Equation" r:id="rId8" imgW="4089240" imgH="6094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609600"/>
            <a:ext cx="7772400" cy="1143000"/>
          </a:xfrm>
        </p:spPr>
        <p:txBody>
          <a:bodyPr/>
          <a:lstStyle/>
          <a:p>
            <a:pPr eaLnBrk="1" hangingPunct="1"/>
            <a:r>
              <a:rPr lang="en-US" altLang="zh-TW" sz="4800" b="1" dirty="0" smtClean="0">
                <a:solidFill>
                  <a:schemeClr val="tx1"/>
                </a:solidFill>
                <a:latin typeface="華康鋼筆體 Std W2" pitchFamily="66" charset="-120"/>
                <a:ea typeface="華康鋼筆體 Std W2" pitchFamily="66" charset="-120"/>
              </a:rPr>
              <a:t>Sections</a:t>
            </a:r>
            <a:endParaRPr lang="zh-TW" altLang="en-US" sz="4800" b="1" dirty="0" smtClean="0">
              <a:solidFill>
                <a:schemeClr val="tx1"/>
              </a:solidFill>
              <a:latin typeface="華康鋼筆體 Std W2" pitchFamily="66" charset="-120"/>
              <a:ea typeface="華康鋼筆體 Std W2" pitchFamily="66" charset="-120"/>
            </a:endParaRPr>
          </a:p>
        </p:txBody>
      </p:sp>
      <p:sp>
        <p:nvSpPr>
          <p:cNvPr id="39939" name="Rectangle 3"/>
          <p:cNvSpPr>
            <a:spLocks noGrp="1" noChangeArrowheads="1"/>
          </p:cNvSpPr>
          <p:nvPr>
            <p:ph type="body" idx="1"/>
          </p:nvPr>
        </p:nvSpPr>
        <p:spPr>
          <a:xfrm>
            <a:off x="684212" y="1988840"/>
            <a:ext cx="7416179" cy="4032548"/>
          </a:xfrm>
        </p:spPr>
        <p:txBody>
          <a:bodyPr/>
          <a:lstStyle/>
          <a:p>
            <a:pPr marL="730250" lvl="1" indent="-533400" eaLnBrk="1" hangingPunct="1">
              <a:buClr>
                <a:srgbClr val="F1F610"/>
              </a:buClr>
              <a:buFont typeface="Wingdings" pitchFamily="2" charset="2"/>
              <a:buAutoNum type="arabicPeriod"/>
            </a:pPr>
            <a:r>
              <a:rPr lang="zh-TW" altLang="en-US" sz="4400" b="1" dirty="0" smtClean="0">
                <a:solidFill>
                  <a:schemeClr val="tx1"/>
                </a:solidFill>
                <a:latin typeface="華康鋼筆體 Std W2" pitchFamily="66" charset="-120"/>
                <a:ea typeface="華康鋼筆體 Std W2" pitchFamily="66" charset="-120"/>
              </a:rPr>
              <a:t>反射 </a:t>
            </a:r>
            <a:r>
              <a:rPr lang="en-US" altLang="zh-TW" sz="4400" b="1" dirty="0" smtClean="0">
                <a:solidFill>
                  <a:schemeClr val="tx1"/>
                </a:solidFill>
                <a:latin typeface="華康鋼筆體 Std W2" pitchFamily="66" charset="-120"/>
                <a:ea typeface="華康鋼筆體 Std W2" pitchFamily="66" charset="-120"/>
              </a:rPr>
              <a:t>(reflection)</a:t>
            </a:r>
            <a:r>
              <a:rPr lang="zh-TW" altLang="en-US" sz="4400" b="1" dirty="0" smtClean="0">
                <a:solidFill>
                  <a:schemeClr val="tx1"/>
                </a:solidFill>
                <a:latin typeface="華康鋼筆體 Std W2" pitchFamily="66" charset="-120"/>
                <a:ea typeface="華康鋼筆體 Std W2" pitchFamily="66" charset="-120"/>
              </a:rPr>
              <a:t>與折射 </a:t>
            </a:r>
            <a:r>
              <a:rPr lang="en-US" altLang="zh-TW" sz="4400" b="1" dirty="0" smtClean="0">
                <a:solidFill>
                  <a:schemeClr val="tx1"/>
                </a:solidFill>
                <a:latin typeface="華康鋼筆體 Std W2" pitchFamily="66" charset="-120"/>
                <a:ea typeface="華康鋼筆體 Std W2" pitchFamily="66" charset="-120"/>
              </a:rPr>
              <a:t>(refraction)</a:t>
            </a:r>
            <a:endParaRPr lang="zh-TW" altLang="en-US" sz="4400" b="1" dirty="0" smtClean="0">
              <a:latin typeface="華康鋼筆體 Std W2" pitchFamily="66" charset="-120"/>
              <a:ea typeface="華康鋼筆體 Std W2" pitchFamily="66" charset="-120"/>
            </a:endParaRPr>
          </a:p>
          <a:p>
            <a:pPr marL="730250" lvl="1" indent="-533400" eaLnBrk="1" hangingPunct="1">
              <a:buClr>
                <a:srgbClr val="F1F610"/>
              </a:buClr>
              <a:buFont typeface="Wingdings" pitchFamily="2" charset="2"/>
              <a:buAutoNum type="arabicPeriod"/>
            </a:pPr>
            <a:r>
              <a:rPr lang="zh-TW" altLang="en-US" sz="4400" b="1" dirty="0" smtClean="0">
                <a:solidFill>
                  <a:schemeClr val="tx1"/>
                </a:solidFill>
                <a:latin typeface="華康鋼筆體 Std W2" pitchFamily="66" charset="-120"/>
                <a:ea typeface="華康鋼筆體 Std W2" pitchFamily="66" charset="-120"/>
              </a:rPr>
              <a:t>干涉 </a:t>
            </a:r>
            <a:r>
              <a:rPr lang="en-US" altLang="zh-TW" sz="4400" b="1" dirty="0" smtClean="0">
                <a:solidFill>
                  <a:schemeClr val="tx1"/>
                </a:solidFill>
                <a:latin typeface="華康鋼筆體 Std W2" pitchFamily="66" charset="-120"/>
                <a:ea typeface="華康鋼筆體 Std W2" pitchFamily="66" charset="-120"/>
              </a:rPr>
              <a:t>(</a:t>
            </a:r>
            <a:r>
              <a:rPr kumimoji="0" lang="en-US" altLang="zh-TW" sz="4400" b="1" dirty="0" smtClean="0">
                <a:solidFill>
                  <a:srgbClr val="F1F610"/>
                </a:solidFill>
                <a:latin typeface="華康鋼筆體 Std W2" pitchFamily="66" charset="-120"/>
                <a:ea typeface="華康鋼筆體 Std W2" pitchFamily="66" charset="-120"/>
              </a:rPr>
              <a:t>interference)</a:t>
            </a:r>
            <a:endParaRPr lang="en-US" altLang="zh-TW" sz="4400" b="1" dirty="0" smtClean="0">
              <a:solidFill>
                <a:schemeClr val="tx1"/>
              </a:solidFill>
              <a:latin typeface="華康鋼筆體 Std W2" pitchFamily="66" charset="-120"/>
              <a:ea typeface="華康鋼筆體 Std W2" pitchFamily="66" charset="-120"/>
            </a:endParaRPr>
          </a:p>
          <a:p>
            <a:pPr marL="730250" lvl="1" indent="-533400" eaLnBrk="1" hangingPunct="1">
              <a:buClr>
                <a:srgbClr val="F1F610"/>
              </a:buClr>
              <a:buFont typeface="Wingdings" pitchFamily="2" charset="2"/>
              <a:buAutoNum type="arabicPeriod"/>
            </a:pPr>
            <a:r>
              <a:rPr lang="zh-TW" altLang="en-US" sz="4400" b="1" dirty="0" smtClean="0">
                <a:solidFill>
                  <a:schemeClr val="tx1"/>
                </a:solidFill>
                <a:latin typeface="華康鋼筆體 Std W2" pitchFamily="66" charset="-120"/>
                <a:ea typeface="華康鋼筆體 Std W2" pitchFamily="66" charset="-120"/>
              </a:rPr>
              <a:t>繞射 </a:t>
            </a:r>
            <a:r>
              <a:rPr lang="en-US" altLang="zh-TW" sz="4400" b="1" dirty="0" smtClean="0">
                <a:solidFill>
                  <a:schemeClr val="tx1"/>
                </a:solidFill>
                <a:latin typeface="華康鋼筆體 Std W2" pitchFamily="66" charset="-120"/>
                <a:ea typeface="華康鋼筆體 Std W2" pitchFamily="66" charset="-120"/>
              </a:rPr>
              <a:t>(diffraction)</a:t>
            </a:r>
            <a:endParaRPr lang="en-US" altLang="zh-TW" sz="4400" b="1" dirty="0" smtClean="0">
              <a:latin typeface="華康鋼筆體 Std W2" pitchFamily="66" charset="-120"/>
              <a:ea typeface="華康鋼筆體 Std W2" pitchFamily="66" charset="-120"/>
            </a:endParaRPr>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投影片編號版面配置區 3"/>
          <p:cNvSpPr>
            <a:spLocks noGrp="1"/>
          </p:cNvSpPr>
          <p:nvPr>
            <p:ph type="sldNum" sz="quarter" idx="12"/>
          </p:nvPr>
        </p:nvSpPr>
        <p:spPr/>
        <p:txBody>
          <a:bodyPr/>
          <a:lstStyle/>
          <a:p>
            <a:fld id="{82334DD8-54F9-47BC-8D40-8CB868835500}" type="slidenum">
              <a:rPr lang="en-US" altLang="zh-TW">
                <a:solidFill>
                  <a:srgbClr val="000000"/>
                </a:solidFill>
              </a:rPr>
              <a:pPr/>
              <a:t>20</a:t>
            </a:fld>
            <a:endParaRPr lang="en-US" altLang="zh-TW">
              <a:solidFill>
                <a:srgbClr val="000000"/>
              </a:solidFill>
            </a:endParaRPr>
          </a:p>
        </p:txBody>
      </p:sp>
      <p:sp>
        <p:nvSpPr>
          <p:cNvPr id="140291" name="Rectangle 3"/>
          <p:cNvSpPr>
            <a:spLocks noGrp="1" noChangeArrowheads="1"/>
          </p:cNvSpPr>
          <p:nvPr>
            <p:ph type="title" idx="4294967295"/>
          </p:nvPr>
        </p:nvSpPr>
        <p:spPr>
          <a:xfrm>
            <a:off x="539552" y="260648"/>
            <a:ext cx="7848600" cy="715962"/>
          </a:xfrm>
        </p:spPr>
        <p:txBody>
          <a:bodyPr/>
          <a:lstStyle/>
          <a:p>
            <a:r>
              <a:rPr lang="en-US" altLang="zh-TW" sz="3200" b="1" dirty="0">
                <a:solidFill>
                  <a:srgbClr val="FF3300"/>
                </a:solidFill>
                <a:ea typeface="新細明體" charset="-120"/>
              </a:rPr>
              <a:t>Intensity in Double-Slit Interference</a:t>
            </a:r>
          </a:p>
        </p:txBody>
      </p:sp>
      <p:sp>
        <p:nvSpPr>
          <p:cNvPr id="140292" name="Text Box 4"/>
          <p:cNvSpPr txBox="1">
            <a:spLocks noChangeArrowheads="1"/>
          </p:cNvSpPr>
          <p:nvPr/>
        </p:nvSpPr>
        <p:spPr bwMode="auto">
          <a:xfrm>
            <a:off x="80613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pSp>
        <p:nvGrpSpPr>
          <p:cNvPr id="2" name="Group 14"/>
          <p:cNvGrpSpPr>
            <a:grpSpLocks/>
          </p:cNvGrpSpPr>
          <p:nvPr/>
        </p:nvGrpSpPr>
        <p:grpSpPr bwMode="auto">
          <a:xfrm>
            <a:off x="1259632" y="1484784"/>
            <a:ext cx="7151688" cy="3468687"/>
            <a:chOff x="329" y="1335"/>
            <a:chExt cx="4505" cy="2185"/>
          </a:xfrm>
        </p:grpSpPr>
        <p:pic>
          <p:nvPicPr>
            <p:cNvPr id="140300" name="Picture 12" descr="F35_12"/>
            <p:cNvPicPr>
              <a:picLocks noChangeAspect="1" noChangeArrowheads="1"/>
            </p:cNvPicPr>
            <p:nvPr/>
          </p:nvPicPr>
          <p:blipFill>
            <a:blip r:embed="rId3" cstate="print"/>
            <a:srcRect/>
            <a:stretch>
              <a:fillRect/>
            </a:stretch>
          </p:blipFill>
          <p:spPr bwMode="auto">
            <a:xfrm>
              <a:off x="329" y="1335"/>
              <a:ext cx="4505" cy="2185"/>
            </a:xfrm>
            <a:prstGeom prst="rect">
              <a:avLst/>
            </a:prstGeom>
            <a:noFill/>
          </p:spPr>
        </p:pic>
        <p:sp>
          <p:nvSpPr>
            <p:cNvPr id="140301" name="Text Box 13"/>
            <p:cNvSpPr txBox="1">
              <a:spLocks noChangeArrowheads="1"/>
            </p:cNvSpPr>
            <p:nvPr/>
          </p:nvSpPr>
          <p:spPr bwMode="auto">
            <a:xfrm>
              <a:off x="403" y="3040"/>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35-12</a:t>
              </a:r>
            </a:p>
          </p:txBody>
        </p:sp>
      </p:grpSp>
      <p:graphicFrame>
        <p:nvGraphicFramePr>
          <p:cNvPr id="140329" name="Object 41"/>
          <p:cNvGraphicFramePr>
            <a:graphicFrameLocks noChangeAspect="1"/>
          </p:cNvGraphicFramePr>
          <p:nvPr/>
        </p:nvGraphicFramePr>
        <p:xfrm>
          <a:off x="107504" y="2348880"/>
          <a:ext cx="1044575" cy="423863"/>
        </p:xfrm>
        <a:graphic>
          <a:graphicData uri="http://schemas.openxmlformats.org/presentationml/2006/ole">
            <p:oleObj spid="_x0000_s103429" name="Equation" r:id="rId4" imgW="596880" imgH="241200" progId="Equation.DSMT4">
              <p:embed/>
            </p:oleObj>
          </a:graphicData>
        </a:graphic>
      </p:graphicFrame>
      <p:pic>
        <p:nvPicPr>
          <p:cNvPr id="103432" name="Picture 8"/>
          <p:cNvPicPr>
            <a:picLocks noChangeAspect="1" noChangeArrowheads="1"/>
          </p:cNvPicPr>
          <p:nvPr/>
        </p:nvPicPr>
        <p:blipFill>
          <a:blip r:embed="rId5" cstate="print"/>
          <a:srcRect/>
          <a:stretch>
            <a:fillRect/>
          </a:stretch>
        </p:blipFill>
        <p:spPr bwMode="auto">
          <a:xfrm rot="5400000">
            <a:off x="3655394" y="2041350"/>
            <a:ext cx="1256412" cy="66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r>
              <a:rPr lang="en-US" altLang="zh-TW" dirty="0" smtClean="0">
                <a:solidFill>
                  <a:schemeClr val="accent2"/>
                </a:solidFill>
                <a:latin typeface="Calibri" pitchFamily="34" charset="0"/>
                <a:cs typeface="Calibri" pitchFamily="34" charset="0"/>
              </a:rPr>
              <a:t>Ex.11-2  35-2</a:t>
            </a:r>
            <a:endParaRPr lang="zh-TW" altLang="en-US" dirty="0">
              <a:solidFill>
                <a:schemeClr val="accent2"/>
              </a:solidFill>
              <a:latin typeface="Calibri" pitchFamily="34" charset="0"/>
              <a:cs typeface="Calibri" pitchFamily="34" charset="0"/>
            </a:endParaRPr>
          </a:p>
        </p:txBody>
      </p:sp>
      <p:sp>
        <p:nvSpPr>
          <p:cNvPr id="5" name="矩形 4"/>
          <p:cNvSpPr/>
          <p:nvPr/>
        </p:nvSpPr>
        <p:spPr>
          <a:xfrm>
            <a:off x="5724128" y="4149080"/>
            <a:ext cx="3096344" cy="2000548"/>
          </a:xfrm>
          <a:prstGeom prst="rect">
            <a:avLst/>
          </a:prstGeom>
        </p:spPr>
        <p:txBody>
          <a:bodyPr wrap="square">
            <a:spAutoFit/>
          </a:bodyPr>
          <a:lstStyle/>
          <a:p>
            <a:r>
              <a:rPr lang="en-US" altLang="zh-TW" sz="3200" b="1" dirty="0" smtClean="0">
                <a:latin typeface="Cordia New" pitchFamily="34" charset="-34"/>
                <a:cs typeface="Cordia New" pitchFamily="34" charset="-34"/>
              </a:rPr>
              <a:t>wavelength 600 nm</a:t>
            </a:r>
          </a:p>
          <a:p>
            <a:r>
              <a:rPr lang="en-US" altLang="zh-TW" sz="3200" b="1" dirty="0" smtClean="0">
                <a:latin typeface="Cordia New" pitchFamily="34" charset="-34"/>
                <a:cs typeface="Cordia New" pitchFamily="34" charset="-34"/>
              </a:rPr>
              <a:t>n</a:t>
            </a:r>
            <a:r>
              <a:rPr lang="en-US" altLang="zh-TW" sz="3200" b="1" baseline="-25000" dirty="0" smtClean="0">
                <a:latin typeface="Cordia New" pitchFamily="34" charset="-34"/>
                <a:cs typeface="Cordia New" pitchFamily="34" charset="-34"/>
              </a:rPr>
              <a:t>2</a:t>
            </a:r>
            <a:r>
              <a:rPr lang="en-US" altLang="zh-TW" sz="3200" b="1" dirty="0" smtClean="0">
                <a:latin typeface="Cordia New" pitchFamily="34" charset="-34"/>
                <a:cs typeface="Cordia New" pitchFamily="34" charset="-34"/>
              </a:rPr>
              <a:t>=1.5 and</a:t>
            </a:r>
          </a:p>
          <a:p>
            <a:r>
              <a:rPr lang="en-US" altLang="zh-TW" sz="3200" b="1" dirty="0" smtClean="0">
                <a:latin typeface="Cordia New" pitchFamily="34" charset="-34"/>
                <a:cs typeface="Cordia New" pitchFamily="34" charset="-34"/>
              </a:rPr>
              <a:t>m = 1 → m = 0</a:t>
            </a:r>
          </a:p>
          <a:p>
            <a:endParaRPr lang="zh-TW" altLang="en-US" dirty="0">
              <a:latin typeface="Cordia New" pitchFamily="34" charset="-34"/>
              <a:cs typeface="Cordia New" pitchFamily="34" charset="-34"/>
            </a:endParaRPr>
          </a:p>
        </p:txBody>
      </p:sp>
      <p:pic>
        <p:nvPicPr>
          <p:cNvPr id="104450" name="Picture 2"/>
          <p:cNvPicPr>
            <a:picLocks noChangeAspect="1" noChangeArrowheads="1"/>
          </p:cNvPicPr>
          <p:nvPr/>
        </p:nvPicPr>
        <p:blipFill>
          <a:blip r:embed="rId2" cstate="print"/>
          <a:srcRect/>
          <a:stretch>
            <a:fillRect/>
          </a:stretch>
        </p:blipFill>
        <p:spPr bwMode="auto">
          <a:xfrm>
            <a:off x="827584" y="1196752"/>
            <a:ext cx="5343525" cy="2514600"/>
          </a:xfrm>
          <a:prstGeom prst="rect">
            <a:avLst/>
          </a:prstGeom>
          <a:noFill/>
          <a:ln w="9525">
            <a:noFill/>
            <a:miter lim="800000"/>
            <a:headEnd/>
            <a:tailEnd/>
          </a:ln>
        </p:spPr>
      </p:pic>
      <p:pic>
        <p:nvPicPr>
          <p:cNvPr id="104451" name="Picture 3"/>
          <p:cNvPicPr>
            <a:picLocks noChangeAspect="1" noChangeArrowheads="1"/>
          </p:cNvPicPr>
          <p:nvPr/>
        </p:nvPicPr>
        <p:blipFill>
          <a:blip r:embed="rId3" cstate="print"/>
          <a:srcRect/>
          <a:stretch>
            <a:fillRect/>
          </a:stretch>
        </p:blipFill>
        <p:spPr bwMode="auto">
          <a:xfrm>
            <a:off x="827583" y="3933056"/>
            <a:ext cx="2726373" cy="648072"/>
          </a:xfrm>
          <a:prstGeom prst="rect">
            <a:avLst/>
          </a:prstGeom>
          <a:noFill/>
          <a:ln w="9525">
            <a:noFill/>
            <a:miter lim="800000"/>
            <a:headEnd/>
            <a:tailEnd/>
          </a:ln>
        </p:spPr>
      </p:pic>
      <p:pic>
        <p:nvPicPr>
          <p:cNvPr id="104452" name="Picture 4"/>
          <p:cNvPicPr>
            <a:picLocks noChangeAspect="1" noChangeArrowheads="1"/>
          </p:cNvPicPr>
          <p:nvPr/>
        </p:nvPicPr>
        <p:blipFill>
          <a:blip r:embed="rId4" cstate="print"/>
          <a:srcRect/>
          <a:stretch>
            <a:fillRect/>
          </a:stretch>
        </p:blipFill>
        <p:spPr bwMode="auto">
          <a:xfrm>
            <a:off x="827584" y="4869160"/>
            <a:ext cx="4890896" cy="11521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title" idx="4294967295"/>
          </p:nvPr>
        </p:nvSpPr>
        <p:spPr/>
        <p:txBody>
          <a:bodyPr/>
          <a:lstStyle/>
          <a:p>
            <a:r>
              <a:rPr lang="en-US" altLang="zh-TW" sz="4000" b="1" dirty="0" smtClean="0">
                <a:solidFill>
                  <a:srgbClr val="F1F610"/>
                </a:solidFill>
                <a:latin typeface="華康鋼筆體 Std W2" pitchFamily="66" charset="-120"/>
                <a:ea typeface="華康鋼筆體 Std W2" pitchFamily="66" charset="-120"/>
              </a:rPr>
              <a:t>Interference form Thin Films</a:t>
            </a:r>
          </a:p>
        </p:txBody>
      </p:sp>
      <p:pic>
        <p:nvPicPr>
          <p:cNvPr id="78851" name="Picture 10"/>
          <p:cNvPicPr>
            <a:picLocks noChangeAspect="1" noChangeArrowheads="1"/>
          </p:cNvPicPr>
          <p:nvPr/>
        </p:nvPicPr>
        <p:blipFill>
          <a:blip r:embed="rId3" cstate="print"/>
          <a:srcRect/>
          <a:stretch>
            <a:fillRect/>
          </a:stretch>
        </p:blipFill>
        <p:spPr bwMode="auto">
          <a:xfrm>
            <a:off x="1115616" y="1916832"/>
            <a:ext cx="6858000" cy="38369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3"/>
          <p:cNvSpPr>
            <a:spLocks noGrp="1"/>
          </p:cNvSpPr>
          <p:nvPr>
            <p:ph type="sldNum" sz="quarter" idx="12"/>
          </p:nvPr>
        </p:nvSpPr>
        <p:spPr>
          <a:xfrm>
            <a:off x="6614864" y="6245225"/>
            <a:ext cx="2133600" cy="476250"/>
          </a:xfrm>
        </p:spPr>
        <p:txBody>
          <a:bodyPr/>
          <a:lstStyle/>
          <a:p>
            <a:fld id="{4EB25DFF-594F-46A3-A71C-B989200F0CB8}" type="slidenum">
              <a:rPr lang="en-US" altLang="zh-TW">
                <a:solidFill>
                  <a:srgbClr val="000000"/>
                </a:solidFill>
              </a:rPr>
              <a:pPr/>
              <a:t>23</a:t>
            </a:fld>
            <a:endParaRPr lang="en-US" altLang="zh-TW" dirty="0">
              <a:solidFill>
                <a:srgbClr val="000000"/>
              </a:solidFill>
            </a:endParaRPr>
          </a:p>
        </p:txBody>
      </p:sp>
      <p:sp>
        <p:nvSpPr>
          <p:cNvPr id="143363" name="Rectangle 3"/>
          <p:cNvSpPr>
            <a:spLocks noGrp="1" noChangeArrowheads="1"/>
          </p:cNvSpPr>
          <p:nvPr>
            <p:ph type="title" idx="4294967295"/>
          </p:nvPr>
        </p:nvSpPr>
        <p:spPr>
          <a:xfrm>
            <a:off x="533400" y="274638"/>
            <a:ext cx="7848600" cy="715962"/>
          </a:xfrm>
        </p:spPr>
        <p:txBody>
          <a:bodyPr/>
          <a:lstStyle/>
          <a:p>
            <a:r>
              <a:rPr lang="en-US" altLang="zh-TW" sz="4000" b="1" dirty="0">
                <a:solidFill>
                  <a:srgbClr val="FF3300"/>
                </a:solidFill>
                <a:ea typeface="新細明體" charset="-120"/>
              </a:rPr>
              <a:t>Reflection Phase Shifts</a:t>
            </a:r>
          </a:p>
        </p:txBody>
      </p:sp>
      <p:sp>
        <p:nvSpPr>
          <p:cNvPr id="143364"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pSp>
        <p:nvGrpSpPr>
          <p:cNvPr id="2" name="Group 14"/>
          <p:cNvGrpSpPr>
            <a:grpSpLocks/>
          </p:cNvGrpSpPr>
          <p:nvPr/>
        </p:nvGrpSpPr>
        <p:grpSpPr bwMode="auto">
          <a:xfrm>
            <a:off x="515938" y="1698625"/>
            <a:ext cx="3214687" cy="3763963"/>
            <a:chOff x="265" y="1363"/>
            <a:chExt cx="2025" cy="2371"/>
          </a:xfrm>
        </p:grpSpPr>
        <p:pic>
          <p:nvPicPr>
            <p:cNvPr id="143372" name="Picture 12" descr="F35_16"/>
            <p:cNvPicPr>
              <a:picLocks noChangeAspect="1" noChangeArrowheads="1"/>
            </p:cNvPicPr>
            <p:nvPr/>
          </p:nvPicPr>
          <p:blipFill>
            <a:blip r:embed="rId2" cstate="print"/>
            <a:srcRect/>
            <a:stretch>
              <a:fillRect/>
            </a:stretch>
          </p:blipFill>
          <p:spPr bwMode="auto">
            <a:xfrm>
              <a:off x="265" y="1363"/>
              <a:ext cx="2000" cy="2371"/>
            </a:xfrm>
            <a:prstGeom prst="rect">
              <a:avLst/>
            </a:prstGeom>
            <a:noFill/>
          </p:spPr>
        </p:pic>
        <p:sp>
          <p:nvSpPr>
            <p:cNvPr id="143373" name="Text Box 13"/>
            <p:cNvSpPr txBox="1">
              <a:spLocks noChangeArrowheads="1"/>
            </p:cNvSpPr>
            <p:nvPr/>
          </p:nvSpPr>
          <p:spPr bwMode="auto">
            <a:xfrm>
              <a:off x="1331" y="3080"/>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35-16</a:t>
              </a:r>
            </a:p>
          </p:txBody>
        </p:sp>
      </p:grpSp>
      <p:grpSp>
        <p:nvGrpSpPr>
          <p:cNvPr id="3" name="Group 20"/>
          <p:cNvGrpSpPr>
            <a:grpSpLocks/>
          </p:cNvGrpSpPr>
          <p:nvPr/>
        </p:nvGrpSpPr>
        <p:grpSpPr bwMode="auto">
          <a:xfrm>
            <a:off x="1287463" y="1222375"/>
            <a:ext cx="2152650" cy="671513"/>
            <a:chOff x="679" y="752"/>
            <a:chExt cx="1356" cy="423"/>
          </a:xfrm>
        </p:grpSpPr>
        <p:grpSp>
          <p:nvGrpSpPr>
            <p:cNvPr id="4" name="Group 19"/>
            <p:cNvGrpSpPr>
              <a:grpSpLocks/>
            </p:cNvGrpSpPr>
            <p:nvPr/>
          </p:nvGrpSpPr>
          <p:grpSpPr bwMode="auto">
            <a:xfrm>
              <a:off x="679" y="925"/>
              <a:ext cx="1356" cy="250"/>
              <a:chOff x="601" y="925"/>
              <a:chExt cx="1356" cy="250"/>
            </a:xfrm>
          </p:grpSpPr>
          <p:sp>
            <p:nvSpPr>
              <p:cNvPr id="143375" name="Text Box 15"/>
              <p:cNvSpPr txBox="1">
                <a:spLocks noChangeArrowheads="1"/>
              </p:cNvSpPr>
              <p:nvPr/>
            </p:nvSpPr>
            <p:spPr bwMode="auto">
              <a:xfrm>
                <a:off x="601" y="925"/>
                <a:ext cx="248" cy="250"/>
              </a:xfrm>
              <a:prstGeom prst="rect">
                <a:avLst/>
              </a:prstGeom>
              <a:noFill/>
              <a:ln w="9525">
                <a:noFill/>
                <a:miter lim="800000"/>
                <a:headEnd/>
                <a:tailEnd/>
              </a:ln>
              <a:effectLst/>
            </p:spPr>
            <p:txBody>
              <a:bodyPr wrap="none">
                <a:spAutoFit/>
              </a:bodyPr>
              <a:lstStyle/>
              <a:p>
                <a:r>
                  <a:rPr kumimoji="0" lang="en-US" altLang="zh-TW" sz="2000" i="1" smtClean="0">
                    <a:solidFill>
                      <a:srgbClr val="333399"/>
                    </a:solidFill>
                    <a:latin typeface="Times New Roman" pitchFamily="18" charset="0"/>
                    <a:ea typeface="新細明體" charset="-120"/>
                  </a:rPr>
                  <a:t>n</a:t>
                </a:r>
                <a:r>
                  <a:rPr kumimoji="0" lang="en-US" altLang="zh-TW" sz="2000" i="1" baseline="-25000" smtClean="0">
                    <a:solidFill>
                      <a:srgbClr val="333399"/>
                    </a:solidFill>
                    <a:latin typeface="Times New Roman" pitchFamily="18" charset="0"/>
                    <a:ea typeface="新細明體" charset="-120"/>
                  </a:rPr>
                  <a:t>1</a:t>
                </a:r>
              </a:p>
            </p:txBody>
          </p:sp>
          <p:sp>
            <p:nvSpPr>
              <p:cNvPr id="143376" name="Text Box 16"/>
              <p:cNvSpPr txBox="1">
                <a:spLocks noChangeArrowheads="1"/>
              </p:cNvSpPr>
              <p:nvPr/>
            </p:nvSpPr>
            <p:spPr bwMode="auto">
              <a:xfrm>
                <a:off x="1709" y="925"/>
                <a:ext cx="248" cy="250"/>
              </a:xfrm>
              <a:prstGeom prst="rect">
                <a:avLst/>
              </a:prstGeom>
              <a:noFill/>
              <a:ln w="9525">
                <a:noFill/>
                <a:miter lim="800000"/>
                <a:headEnd/>
                <a:tailEnd/>
              </a:ln>
              <a:effectLst/>
            </p:spPr>
            <p:txBody>
              <a:bodyPr wrap="none">
                <a:spAutoFit/>
              </a:bodyPr>
              <a:lstStyle/>
              <a:p>
                <a:r>
                  <a:rPr kumimoji="0" lang="en-US" altLang="zh-TW" sz="2000" i="1" smtClean="0">
                    <a:solidFill>
                      <a:srgbClr val="333399"/>
                    </a:solidFill>
                    <a:latin typeface="Times New Roman" pitchFamily="18" charset="0"/>
                    <a:ea typeface="新細明體" charset="-120"/>
                  </a:rPr>
                  <a:t>n</a:t>
                </a:r>
                <a:r>
                  <a:rPr kumimoji="0" lang="en-US" altLang="zh-TW" sz="2000" i="1" baseline="-25000" smtClean="0">
                    <a:solidFill>
                      <a:srgbClr val="333399"/>
                    </a:solidFill>
                    <a:latin typeface="Times New Roman" pitchFamily="18" charset="0"/>
                    <a:ea typeface="新細明體" charset="-120"/>
                  </a:rPr>
                  <a:t>2</a:t>
                </a:r>
              </a:p>
            </p:txBody>
          </p:sp>
        </p:grpSp>
        <p:sp>
          <p:nvSpPr>
            <p:cNvPr id="143377" name="Text Box 17"/>
            <p:cNvSpPr txBox="1">
              <a:spLocks noChangeArrowheads="1"/>
            </p:cNvSpPr>
            <p:nvPr/>
          </p:nvSpPr>
          <p:spPr bwMode="auto">
            <a:xfrm>
              <a:off x="1054" y="752"/>
              <a:ext cx="646" cy="288"/>
            </a:xfrm>
            <a:prstGeom prst="rect">
              <a:avLst/>
            </a:prstGeom>
            <a:noFill/>
            <a:ln w="9525">
              <a:noFill/>
              <a:miter lim="800000"/>
              <a:headEnd/>
              <a:tailEnd/>
            </a:ln>
            <a:effectLst/>
          </p:spPr>
          <p:txBody>
            <a:bodyPr wrap="none">
              <a:spAutoFit/>
            </a:bodyPr>
            <a:lstStyle/>
            <a:p>
              <a:r>
                <a:rPr kumimoji="0" lang="en-US" altLang="zh-TW" sz="2400" i="1" smtClean="0">
                  <a:solidFill>
                    <a:srgbClr val="333399"/>
                  </a:solidFill>
                  <a:latin typeface="Times New Roman" pitchFamily="18" charset="0"/>
                  <a:ea typeface="新細明體" charset="-120"/>
                </a:rPr>
                <a:t>n</a:t>
              </a:r>
              <a:r>
                <a:rPr kumimoji="0" lang="en-US" altLang="zh-TW" sz="2400" i="1" baseline="-25000" smtClean="0">
                  <a:solidFill>
                    <a:srgbClr val="333399"/>
                  </a:solidFill>
                  <a:latin typeface="Times New Roman" pitchFamily="18" charset="0"/>
                  <a:ea typeface="新細明體" charset="-120"/>
                </a:rPr>
                <a:t>1 </a:t>
              </a:r>
              <a:r>
                <a:rPr kumimoji="0" lang="en-US" altLang="zh-TW" sz="2400" i="1" smtClean="0">
                  <a:solidFill>
                    <a:srgbClr val="333399"/>
                  </a:solidFill>
                  <a:latin typeface="Times New Roman" pitchFamily="18" charset="0"/>
                  <a:ea typeface="新細明體" charset="-120"/>
                </a:rPr>
                <a:t>&gt; n</a:t>
              </a:r>
              <a:r>
                <a:rPr kumimoji="0" lang="en-US" altLang="zh-TW" sz="2400" i="1" baseline="-25000" smtClean="0">
                  <a:solidFill>
                    <a:srgbClr val="333399"/>
                  </a:solidFill>
                  <a:latin typeface="Times New Roman" pitchFamily="18" charset="0"/>
                  <a:ea typeface="新細明體" charset="-120"/>
                </a:rPr>
                <a:t>2</a:t>
              </a:r>
            </a:p>
          </p:txBody>
        </p:sp>
      </p:grpSp>
      <p:grpSp>
        <p:nvGrpSpPr>
          <p:cNvPr id="5" name="Group 21"/>
          <p:cNvGrpSpPr>
            <a:grpSpLocks/>
          </p:cNvGrpSpPr>
          <p:nvPr/>
        </p:nvGrpSpPr>
        <p:grpSpPr bwMode="auto">
          <a:xfrm>
            <a:off x="1287463" y="2978150"/>
            <a:ext cx="2152650" cy="671513"/>
            <a:chOff x="679" y="752"/>
            <a:chExt cx="1356" cy="423"/>
          </a:xfrm>
        </p:grpSpPr>
        <p:grpSp>
          <p:nvGrpSpPr>
            <p:cNvPr id="6" name="Group 22"/>
            <p:cNvGrpSpPr>
              <a:grpSpLocks/>
            </p:cNvGrpSpPr>
            <p:nvPr/>
          </p:nvGrpSpPr>
          <p:grpSpPr bwMode="auto">
            <a:xfrm>
              <a:off x="679" y="925"/>
              <a:ext cx="1356" cy="250"/>
              <a:chOff x="601" y="925"/>
              <a:chExt cx="1356" cy="250"/>
            </a:xfrm>
          </p:grpSpPr>
          <p:sp>
            <p:nvSpPr>
              <p:cNvPr id="143383" name="Text Box 23"/>
              <p:cNvSpPr txBox="1">
                <a:spLocks noChangeArrowheads="1"/>
              </p:cNvSpPr>
              <p:nvPr/>
            </p:nvSpPr>
            <p:spPr bwMode="auto">
              <a:xfrm>
                <a:off x="601" y="925"/>
                <a:ext cx="248" cy="250"/>
              </a:xfrm>
              <a:prstGeom prst="rect">
                <a:avLst/>
              </a:prstGeom>
              <a:noFill/>
              <a:ln w="9525">
                <a:noFill/>
                <a:miter lim="800000"/>
                <a:headEnd/>
                <a:tailEnd/>
              </a:ln>
              <a:effectLst/>
            </p:spPr>
            <p:txBody>
              <a:bodyPr wrap="none">
                <a:spAutoFit/>
              </a:bodyPr>
              <a:lstStyle/>
              <a:p>
                <a:r>
                  <a:rPr kumimoji="0" lang="en-US" altLang="zh-TW" sz="2000" i="1" smtClean="0">
                    <a:solidFill>
                      <a:srgbClr val="333399"/>
                    </a:solidFill>
                    <a:latin typeface="Times New Roman" pitchFamily="18" charset="0"/>
                    <a:ea typeface="新細明體" charset="-120"/>
                  </a:rPr>
                  <a:t>n</a:t>
                </a:r>
                <a:r>
                  <a:rPr kumimoji="0" lang="en-US" altLang="zh-TW" sz="2000" i="1" baseline="-25000" smtClean="0">
                    <a:solidFill>
                      <a:srgbClr val="333399"/>
                    </a:solidFill>
                    <a:latin typeface="Times New Roman" pitchFamily="18" charset="0"/>
                    <a:ea typeface="新細明體" charset="-120"/>
                  </a:rPr>
                  <a:t>1</a:t>
                </a:r>
              </a:p>
            </p:txBody>
          </p:sp>
          <p:sp>
            <p:nvSpPr>
              <p:cNvPr id="143384" name="Text Box 24"/>
              <p:cNvSpPr txBox="1">
                <a:spLocks noChangeArrowheads="1"/>
              </p:cNvSpPr>
              <p:nvPr/>
            </p:nvSpPr>
            <p:spPr bwMode="auto">
              <a:xfrm>
                <a:off x="1709" y="925"/>
                <a:ext cx="248" cy="250"/>
              </a:xfrm>
              <a:prstGeom prst="rect">
                <a:avLst/>
              </a:prstGeom>
              <a:noFill/>
              <a:ln w="9525">
                <a:noFill/>
                <a:miter lim="800000"/>
                <a:headEnd/>
                <a:tailEnd/>
              </a:ln>
              <a:effectLst/>
            </p:spPr>
            <p:txBody>
              <a:bodyPr wrap="none">
                <a:spAutoFit/>
              </a:bodyPr>
              <a:lstStyle/>
              <a:p>
                <a:r>
                  <a:rPr kumimoji="0" lang="en-US" altLang="zh-TW" sz="2000" i="1" smtClean="0">
                    <a:solidFill>
                      <a:srgbClr val="333399"/>
                    </a:solidFill>
                    <a:latin typeface="Times New Roman" pitchFamily="18" charset="0"/>
                    <a:ea typeface="新細明體" charset="-120"/>
                  </a:rPr>
                  <a:t>n</a:t>
                </a:r>
                <a:r>
                  <a:rPr kumimoji="0" lang="en-US" altLang="zh-TW" sz="2000" i="1" baseline="-25000" smtClean="0">
                    <a:solidFill>
                      <a:srgbClr val="333399"/>
                    </a:solidFill>
                    <a:latin typeface="Times New Roman" pitchFamily="18" charset="0"/>
                    <a:ea typeface="新細明體" charset="-120"/>
                  </a:rPr>
                  <a:t>2</a:t>
                </a:r>
              </a:p>
            </p:txBody>
          </p:sp>
        </p:grpSp>
        <p:sp>
          <p:nvSpPr>
            <p:cNvPr id="143385" name="Text Box 25"/>
            <p:cNvSpPr txBox="1">
              <a:spLocks noChangeArrowheads="1"/>
            </p:cNvSpPr>
            <p:nvPr/>
          </p:nvSpPr>
          <p:spPr bwMode="auto">
            <a:xfrm>
              <a:off x="1054" y="752"/>
              <a:ext cx="646" cy="288"/>
            </a:xfrm>
            <a:prstGeom prst="rect">
              <a:avLst/>
            </a:prstGeom>
            <a:noFill/>
            <a:ln w="9525">
              <a:noFill/>
              <a:miter lim="800000"/>
              <a:headEnd/>
              <a:tailEnd/>
            </a:ln>
            <a:effectLst/>
          </p:spPr>
          <p:txBody>
            <a:bodyPr wrap="none">
              <a:spAutoFit/>
            </a:bodyPr>
            <a:lstStyle/>
            <a:p>
              <a:r>
                <a:rPr kumimoji="0" lang="en-US" altLang="zh-TW" sz="2400" i="1" smtClean="0">
                  <a:solidFill>
                    <a:srgbClr val="333399"/>
                  </a:solidFill>
                  <a:latin typeface="Times New Roman" pitchFamily="18" charset="0"/>
                  <a:ea typeface="新細明體" charset="-120"/>
                </a:rPr>
                <a:t>n</a:t>
              </a:r>
              <a:r>
                <a:rPr kumimoji="0" lang="en-US" altLang="zh-TW" sz="2400" i="1" baseline="-25000" smtClean="0">
                  <a:solidFill>
                    <a:srgbClr val="333399"/>
                  </a:solidFill>
                  <a:latin typeface="Times New Roman" pitchFamily="18" charset="0"/>
                  <a:ea typeface="新細明體" charset="-120"/>
                </a:rPr>
                <a:t>1 </a:t>
              </a:r>
              <a:r>
                <a:rPr kumimoji="0" lang="en-US" altLang="zh-TW" sz="2400" i="1" smtClean="0">
                  <a:solidFill>
                    <a:srgbClr val="333399"/>
                  </a:solidFill>
                  <a:latin typeface="Times New Roman" pitchFamily="18" charset="0"/>
                  <a:ea typeface="新細明體" charset="-120"/>
                </a:rPr>
                <a:t>&lt; n</a:t>
              </a:r>
              <a:r>
                <a:rPr kumimoji="0" lang="en-US" altLang="zh-TW" sz="2400" i="1" baseline="-25000" smtClean="0">
                  <a:solidFill>
                    <a:srgbClr val="333399"/>
                  </a:solidFill>
                  <a:latin typeface="Times New Roman" pitchFamily="18" charset="0"/>
                  <a:ea typeface="新細明體" charset="-120"/>
                </a:rPr>
                <a:t>2</a:t>
              </a:r>
            </a:p>
          </p:txBody>
        </p:sp>
      </p:grpSp>
      <p:sp>
        <p:nvSpPr>
          <p:cNvPr id="143386" name="Text Box 26"/>
          <p:cNvSpPr txBox="1">
            <a:spLocks noChangeArrowheads="1"/>
          </p:cNvSpPr>
          <p:nvPr/>
        </p:nvSpPr>
        <p:spPr bwMode="auto">
          <a:xfrm>
            <a:off x="4241800" y="2682875"/>
            <a:ext cx="4902200" cy="1006475"/>
          </a:xfrm>
          <a:prstGeom prst="rect">
            <a:avLst/>
          </a:prstGeom>
          <a:noFill/>
          <a:ln w="9525">
            <a:noFill/>
            <a:miter lim="800000"/>
            <a:headEnd/>
            <a:tailEnd/>
          </a:ln>
          <a:effectLst/>
        </p:spPr>
        <p:txBody>
          <a:bodyPr wrap="none">
            <a:spAutoFit/>
          </a:bodyPr>
          <a:lstStyle/>
          <a:p>
            <a:r>
              <a:rPr kumimoji="0" lang="en-US" altLang="zh-TW" sz="2000" b="1" dirty="0" smtClean="0">
                <a:solidFill>
                  <a:srgbClr val="333399"/>
                </a:solidFill>
                <a:latin typeface="Arial" charset="0"/>
                <a:ea typeface="新細明體" charset="-120"/>
              </a:rPr>
              <a:t>Reflection	   </a:t>
            </a:r>
            <a:r>
              <a:rPr kumimoji="0" lang="en-US" altLang="zh-TW" sz="2000" b="1" dirty="0" err="1" smtClean="0">
                <a:solidFill>
                  <a:srgbClr val="333399"/>
                </a:solidFill>
                <a:latin typeface="Arial" charset="0"/>
                <a:ea typeface="新細明體" charset="-120"/>
              </a:rPr>
              <a:t>Reflection</a:t>
            </a:r>
            <a:r>
              <a:rPr kumimoji="0" lang="en-US" altLang="zh-TW" sz="2000" b="1" dirty="0" smtClean="0">
                <a:solidFill>
                  <a:srgbClr val="333399"/>
                </a:solidFill>
                <a:latin typeface="Arial" charset="0"/>
                <a:ea typeface="新細明體" charset="-120"/>
              </a:rPr>
              <a:t> Phase Shift</a:t>
            </a:r>
          </a:p>
          <a:p>
            <a:r>
              <a:rPr kumimoji="0" lang="en-US" altLang="zh-TW" sz="2000" dirty="0" smtClean="0">
                <a:solidFill>
                  <a:srgbClr val="333399"/>
                </a:solidFill>
                <a:latin typeface="Arial" charset="0"/>
                <a:ea typeface="新細明體" charset="-120"/>
              </a:rPr>
              <a:t>Off lower index		       0</a:t>
            </a:r>
          </a:p>
          <a:p>
            <a:r>
              <a:rPr kumimoji="0" lang="en-US" altLang="zh-TW" sz="2000" dirty="0" smtClean="0">
                <a:solidFill>
                  <a:srgbClr val="333399"/>
                </a:solidFill>
                <a:latin typeface="Arial" charset="0"/>
                <a:ea typeface="新細明體" charset="-120"/>
              </a:rPr>
              <a:t>Off higher index	          0.5 wavelength</a:t>
            </a:r>
          </a:p>
        </p:txBody>
      </p:sp>
      <p:sp>
        <p:nvSpPr>
          <p:cNvPr id="143387" name="Line 27"/>
          <p:cNvSpPr>
            <a:spLocks noChangeShapeType="1"/>
          </p:cNvSpPr>
          <p:nvPr/>
        </p:nvSpPr>
        <p:spPr bwMode="auto">
          <a:xfrm flipH="1" flipV="1">
            <a:off x="2103438" y="2752725"/>
            <a:ext cx="2163762" cy="417513"/>
          </a:xfrm>
          <a:prstGeom prst="line">
            <a:avLst/>
          </a:prstGeom>
          <a:noFill/>
          <a:ln w="9525">
            <a:solidFill>
              <a:schemeClr val="tx1"/>
            </a:solidFill>
            <a:round/>
            <a:headEnd/>
            <a:tailEnd type="triangle" w="med" len="med"/>
          </a:ln>
          <a:effectLst/>
        </p:spPr>
        <p:txBody>
          <a:bodyPr/>
          <a:lstStyle/>
          <a:p>
            <a:endParaRPr kumimoji="0" lang="zh-TW" altLang="en-US" sz="2000" b="1" smtClean="0">
              <a:solidFill>
                <a:srgbClr val="333399"/>
              </a:solidFill>
              <a:latin typeface="Arial" charset="0"/>
              <a:ea typeface="+mn-ea"/>
            </a:endParaRPr>
          </a:p>
        </p:txBody>
      </p:sp>
      <p:sp>
        <p:nvSpPr>
          <p:cNvPr id="143388" name="Line 28"/>
          <p:cNvSpPr>
            <a:spLocks noChangeShapeType="1"/>
          </p:cNvSpPr>
          <p:nvPr/>
        </p:nvSpPr>
        <p:spPr bwMode="auto">
          <a:xfrm flipH="1">
            <a:off x="1514475" y="3159125"/>
            <a:ext cx="2762250" cy="1260475"/>
          </a:xfrm>
          <a:prstGeom prst="line">
            <a:avLst/>
          </a:prstGeom>
          <a:noFill/>
          <a:ln w="9525">
            <a:solidFill>
              <a:schemeClr val="tx1"/>
            </a:solidFill>
            <a:round/>
            <a:headEnd/>
            <a:tailEnd type="triangle" w="med" len="med"/>
          </a:ln>
          <a:effectLst/>
        </p:spPr>
        <p:txBody>
          <a:bodyPr/>
          <a:lstStyle/>
          <a:p>
            <a:endParaRPr kumimoji="0" lang="zh-TW" altLang="en-US" sz="2000" b="1" smtClean="0">
              <a:solidFill>
                <a:srgbClr val="333399"/>
              </a:solidFill>
              <a:latin typeface="Arial" charset="0"/>
              <a:ea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3"/>
          <p:cNvSpPr>
            <a:spLocks noGrp="1"/>
          </p:cNvSpPr>
          <p:nvPr>
            <p:ph type="sldNum" sz="quarter" idx="12"/>
          </p:nvPr>
        </p:nvSpPr>
        <p:spPr>
          <a:xfrm>
            <a:off x="6614864" y="6245225"/>
            <a:ext cx="2133600" cy="476250"/>
          </a:xfrm>
        </p:spPr>
        <p:txBody>
          <a:bodyPr/>
          <a:lstStyle/>
          <a:p>
            <a:fld id="{8D9871C2-A2D0-4CD6-8D6B-B6354A2F4B61}" type="slidenum">
              <a:rPr lang="en-US" altLang="zh-TW">
                <a:solidFill>
                  <a:srgbClr val="000000"/>
                </a:solidFill>
              </a:rPr>
              <a:pPr/>
              <a:t>24</a:t>
            </a:fld>
            <a:endParaRPr lang="en-US" altLang="zh-TW" dirty="0">
              <a:solidFill>
                <a:srgbClr val="000000"/>
              </a:solidFill>
            </a:endParaRPr>
          </a:p>
        </p:txBody>
      </p:sp>
      <p:sp>
        <p:nvSpPr>
          <p:cNvPr id="144387" name="Rectangle 3"/>
          <p:cNvSpPr>
            <a:spLocks noGrp="1" noChangeArrowheads="1"/>
          </p:cNvSpPr>
          <p:nvPr>
            <p:ph type="title" idx="4294967295"/>
          </p:nvPr>
        </p:nvSpPr>
        <p:spPr>
          <a:xfrm>
            <a:off x="533400" y="274638"/>
            <a:ext cx="7848600" cy="1282154"/>
          </a:xfrm>
        </p:spPr>
        <p:txBody>
          <a:bodyPr/>
          <a:lstStyle/>
          <a:p>
            <a:r>
              <a:rPr lang="en-US" altLang="zh-TW" sz="4000" b="1" dirty="0" smtClean="0">
                <a:solidFill>
                  <a:srgbClr val="FF3300"/>
                </a:solidFill>
                <a:ea typeface="新細明體" charset="-120"/>
              </a:rPr>
              <a:t>Phase Difference in Thin-Film </a:t>
            </a:r>
            <a:r>
              <a:rPr lang="en-US" altLang="zh-TW" sz="4000" b="1" dirty="0">
                <a:solidFill>
                  <a:srgbClr val="FF3300"/>
                </a:solidFill>
                <a:ea typeface="新細明體" charset="-120"/>
              </a:rPr>
              <a:t>Interference</a:t>
            </a:r>
          </a:p>
        </p:txBody>
      </p:sp>
      <p:sp>
        <p:nvSpPr>
          <p:cNvPr id="144388"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pSp>
        <p:nvGrpSpPr>
          <p:cNvPr id="2" name="Group 14"/>
          <p:cNvGrpSpPr>
            <a:grpSpLocks/>
          </p:cNvGrpSpPr>
          <p:nvPr/>
        </p:nvGrpSpPr>
        <p:grpSpPr bwMode="auto">
          <a:xfrm>
            <a:off x="251520" y="2060848"/>
            <a:ext cx="2913063" cy="3208338"/>
            <a:chOff x="483" y="1533"/>
            <a:chExt cx="1835" cy="2021"/>
          </a:xfrm>
        </p:grpSpPr>
        <p:pic>
          <p:nvPicPr>
            <p:cNvPr id="144396" name="Picture 12" descr="F35_17"/>
            <p:cNvPicPr>
              <a:picLocks noChangeAspect="1" noChangeArrowheads="1"/>
            </p:cNvPicPr>
            <p:nvPr/>
          </p:nvPicPr>
          <p:blipFill>
            <a:blip r:embed="rId3" cstate="print"/>
            <a:srcRect/>
            <a:stretch>
              <a:fillRect/>
            </a:stretch>
          </p:blipFill>
          <p:spPr bwMode="auto">
            <a:xfrm>
              <a:off x="555" y="1533"/>
              <a:ext cx="1763" cy="2021"/>
            </a:xfrm>
            <a:prstGeom prst="rect">
              <a:avLst/>
            </a:prstGeom>
            <a:noFill/>
          </p:spPr>
        </p:pic>
        <p:sp>
          <p:nvSpPr>
            <p:cNvPr id="144397" name="Text Box 13"/>
            <p:cNvSpPr txBox="1">
              <a:spLocks noChangeArrowheads="1"/>
            </p:cNvSpPr>
            <p:nvPr/>
          </p:nvSpPr>
          <p:spPr bwMode="auto">
            <a:xfrm>
              <a:off x="483" y="2816"/>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35-17</a:t>
              </a:r>
            </a:p>
          </p:txBody>
        </p:sp>
      </p:grpSp>
      <p:sp>
        <p:nvSpPr>
          <p:cNvPr id="144399" name="Rectangle 15"/>
          <p:cNvSpPr>
            <a:spLocks noChangeArrowheads="1"/>
          </p:cNvSpPr>
          <p:nvPr/>
        </p:nvSpPr>
        <p:spPr bwMode="auto">
          <a:xfrm>
            <a:off x="3265488" y="1988840"/>
            <a:ext cx="5878512" cy="2682875"/>
          </a:xfrm>
          <a:prstGeom prst="rect">
            <a:avLst/>
          </a:prstGeom>
          <a:noFill/>
          <a:ln w="9525">
            <a:noFill/>
            <a:miter lim="800000"/>
            <a:headEnd/>
            <a:tailEnd/>
          </a:ln>
          <a:effectLst/>
        </p:spPr>
        <p:txBody>
          <a:bodyPr>
            <a:spAutoFit/>
          </a:bodyPr>
          <a:lstStyle/>
          <a:p>
            <a:pPr marL="342900" indent="-342900">
              <a:spcBef>
                <a:spcPct val="50000"/>
              </a:spcBef>
            </a:pPr>
            <a:r>
              <a:rPr kumimoji="0" lang="en-US" altLang="zh-TW" sz="2000" dirty="0" smtClean="0">
                <a:solidFill>
                  <a:srgbClr val="333399"/>
                </a:solidFill>
                <a:latin typeface="Arial" charset="0"/>
                <a:ea typeface="新細明體" charset="-120"/>
              </a:rPr>
              <a:t>Three effects can contribute to the phase difference between </a:t>
            </a:r>
            <a:r>
              <a:rPr kumimoji="0" lang="en-US" altLang="zh-TW" sz="2000" i="1" dirty="0" smtClean="0">
                <a:solidFill>
                  <a:srgbClr val="333399"/>
                </a:solidFill>
                <a:latin typeface="Times New Roman" pitchFamily="18" charset="0"/>
                <a:ea typeface="新細明體" charset="-120"/>
              </a:rPr>
              <a:t>r</a:t>
            </a:r>
            <a:r>
              <a:rPr kumimoji="0" lang="en-US" altLang="zh-TW" sz="2000" i="1" baseline="-25000" dirty="0" smtClean="0">
                <a:solidFill>
                  <a:srgbClr val="333399"/>
                </a:solidFill>
                <a:latin typeface="Times New Roman" pitchFamily="18" charset="0"/>
                <a:ea typeface="新細明體" charset="-120"/>
              </a:rPr>
              <a:t>1</a:t>
            </a:r>
            <a:r>
              <a:rPr kumimoji="0" lang="en-US" altLang="zh-TW" sz="2000" dirty="0" smtClean="0">
                <a:solidFill>
                  <a:srgbClr val="333399"/>
                </a:solidFill>
                <a:latin typeface="Arial" charset="0"/>
                <a:ea typeface="新細明體" charset="-120"/>
              </a:rPr>
              <a:t> and </a:t>
            </a:r>
            <a:r>
              <a:rPr kumimoji="0" lang="en-US" altLang="zh-TW" sz="2000" i="1" dirty="0" smtClean="0">
                <a:solidFill>
                  <a:srgbClr val="333399"/>
                </a:solidFill>
                <a:latin typeface="Times New Roman" pitchFamily="18" charset="0"/>
                <a:ea typeface="新細明體" charset="-120"/>
              </a:rPr>
              <a:t>r</a:t>
            </a:r>
            <a:r>
              <a:rPr kumimoji="0" lang="en-US" altLang="zh-TW" sz="2000" i="1" baseline="-25000" dirty="0" smtClean="0">
                <a:solidFill>
                  <a:srgbClr val="333399"/>
                </a:solidFill>
                <a:latin typeface="Times New Roman" pitchFamily="18" charset="0"/>
                <a:ea typeface="新細明體" charset="-120"/>
              </a:rPr>
              <a:t>2</a:t>
            </a:r>
            <a:r>
              <a:rPr kumimoji="0" lang="en-US" altLang="zh-TW" sz="2000" dirty="0" smtClean="0">
                <a:solidFill>
                  <a:srgbClr val="333399"/>
                </a:solidFill>
                <a:latin typeface="Arial" charset="0"/>
                <a:ea typeface="新細明體" charset="-120"/>
              </a:rPr>
              <a:t>.</a:t>
            </a:r>
          </a:p>
          <a:p>
            <a:pPr marL="342900" indent="-342900">
              <a:spcBef>
                <a:spcPct val="50000"/>
              </a:spcBef>
              <a:buFontTx/>
              <a:buAutoNum type="arabicPeriod"/>
            </a:pPr>
            <a:r>
              <a:rPr kumimoji="0" lang="en-US" altLang="zh-TW" sz="2000" dirty="0" smtClean="0">
                <a:solidFill>
                  <a:srgbClr val="333399"/>
                </a:solidFill>
                <a:latin typeface="Arial" charset="0"/>
                <a:ea typeface="新細明體" charset="-120"/>
              </a:rPr>
              <a:t>Differences in reflection conditions</a:t>
            </a:r>
          </a:p>
          <a:p>
            <a:pPr marL="342900" indent="-342900">
              <a:spcBef>
                <a:spcPct val="50000"/>
              </a:spcBef>
              <a:buFontTx/>
              <a:buAutoNum type="arabicPeriod"/>
            </a:pPr>
            <a:r>
              <a:rPr kumimoji="0" lang="en-US" altLang="zh-TW" sz="2000" dirty="0" smtClean="0">
                <a:solidFill>
                  <a:srgbClr val="333399"/>
                </a:solidFill>
                <a:latin typeface="Arial" charset="0"/>
                <a:ea typeface="新細明體" charset="-120"/>
              </a:rPr>
              <a:t>Difference in path length traveled. </a:t>
            </a:r>
          </a:p>
          <a:p>
            <a:pPr marL="342900" indent="-342900">
              <a:spcBef>
                <a:spcPct val="50000"/>
              </a:spcBef>
              <a:buFontTx/>
              <a:buAutoNum type="arabicPeriod"/>
            </a:pPr>
            <a:r>
              <a:rPr kumimoji="0" lang="en-US" altLang="zh-TW" sz="2000" dirty="0" smtClean="0">
                <a:solidFill>
                  <a:srgbClr val="333399"/>
                </a:solidFill>
                <a:latin typeface="Arial" charset="0"/>
                <a:ea typeface="新細明體" charset="-120"/>
              </a:rPr>
              <a:t>Differences in the media in which the waves travel. One must use the wavelength in each medium (</a:t>
            </a:r>
            <a:r>
              <a:rPr kumimoji="0" lang="en-US" altLang="zh-TW" sz="2000" i="1" dirty="0" smtClean="0">
                <a:solidFill>
                  <a:srgbClr val="333399"/>
                </a:solidFill>
                <a:latin typeface="Symbol" pitchFamily="18" charset="2"/>
                <a:ea typeface="新細明體" charset="-120"/>
              </a:rPr>
              <a:t>l </a:t>
            </a:r>
            <a:r>
              <a:rPr kumimoji="0" lang="en-US" altLang="zh-TW" sz="2000" dirty="0" smtClean="0">
                <a:solidFill>
                  <a:srgbClr val="333399"/>
                </a:solidFill>
                <a:latin typeface="Arial" charset="0"/>
                <a:ea typeface="新細明體" charset="-120"/>
              </a:rPr>
              <a:t>/ </a:t>
            </a:r>
            <a:r>
              <a:rPr kumimoji="0" lang="en-US" altLang="zh-TW" sz="2000" i="1" dirty="0" smtClean="0">
                <a:solidFill>
                  <a:srgbClr val="333399"/>
                </a:solidFill>
                <a:latin typeface="Times New Roman" pitchFamily="18" charset="0"/>
                <a:ea typeface="新細明體" charset="-120"/>
              </a:rPr>
              <a:t>n</a:t>
            </a:r>
            <a:r>
              <a:rPr kumimoji="0" lang="en-US" altLang="zh-TW" sz="2000" dirty="0" smtClean="0">
                <a:solidFill>
                  <a:srgbClr val="333399"/>
                </a:solidFill>
                <a:latin typeface="Arial" charset="0"/>
                <a:ea typeface="新細明體" charset="-120"/>
              </a:rPr>
              <a:t>), to calculate the phase.</a:t>
            </a:r>
          </a:p>
        </p:txBody>
      </p:sp>
      <p:grpSp>
        <p:nvGrpSpPr>
          <p:cNvPr id="3" name="Group 24"/>
          <p:cNvGrpSpPr>
            <a:grpSpLocks/>
          </p:cNvGrpSpPr>
          <p:nvPr/>
        </p:nvGrpSpPr>
        <p:grpSpPr bwMode="auto">
          <a:xfrm>
            <a:off x="1475656" y="3429000"/>
            <a:ext cx="277813" cy="585788"/>
            <a:chOff x="877" y="1875"/>
            <a:chExt cx="175" cy="369"/>
          </a:xfrm>
        </p:grpSpPr>
        <p:graphicFrame>
          <p:nvGraphicFramePr>
            <p:cNvPr id="144403" name="Object 19"/>
            <p:cNvGraphicFramePr>
              <a:graphicFrameLocks noChangeAspect="1"/>
            </p:cNvGraphicFramePr>
            <p:nvPr/>
          </p:nvGraphicFramePr>
          <p:xfrm>
            <a:off x="877" y="1875"/>
            <a:ext cx="155" cy="369"/>
          </p:xfrm>
          <a:graphic>
            <a:graphicData uri="http://schemas.openxmlformats.org/presentationml/2006/ole">
              <p:oleObj spid="_x0000_s106504" name="Equation" r:id="rId4" imgW="164880" imgH="393480" progId="Equation.DSMT4">
                <p:embed/>
              </p:oleObj>
            </a:graphicData>
          </a:graphic>
        </p:graphicFrame>
        <p:sp>
          <p:nvSpPr>
            <p:cNvPr id="144404" name="Oval 20"/>
            <p:cNvSpPr>
              <a:spLocks noChangeArrowheads="1"/>
            </p:cNvSpPr>
            <p:nvPr/>
          </p:nvSpPr>
          <p:spPr bwMode="auto">
            <a:xfrm>
              <a:off x="1023" y="1889"/>
              <a:ext cx="29" cy="29"/>
            </a:xfrm>
            <a:prstGeom prst="ellipse">
              <a:avLst/>
            </a:prstGeom>
            <a:solidFill>
              <a:schemeClr val="tx1"/>
            </a:solidFill>
            <a:ln w="9525">
              <a:solidFill>
                <a:schemeClr val="tx1"/>
              </a:solidFill>
              <a:round/>
              <a:headEnd/>
              <a:tailEnd/>
            </a:ln>
            <a:effectLst/>
          </p:spPr>
          <p:txBody>
            <a:bodyPr wrap="none" anchor="ctr"/>
            <a:lstStyle/>
            <a:p>
              <a:endParaRPr kumimoji="0" lang="zh-TW" altLang="en-US" sz="2000" b="1" smtClean="0">
                <a:solidFill>
                  <a:srgbClr val="333399"/>
                </a:solidFill>
                <a:latin typeface="Arial" charset="0"/>
                <a:ea typeface="+mn-ea"/>
              </a:endParaRPr>
            </a:p>
          </p:txBody>
        </p:sp>
      </p:grpSp>
      <p:grpSp>
        <p:nvGrpSpPr>
          <p:cNvPr id="4" name="Group 23"/>
          <p:cNvGrpSpPr>
            <a:grpSpLocks/>
          </p:cNvGrpSpPr>
          <p:nvPr/>
        </p:nvGrpSpPr>
        <p:grpSpPr bwMode="auto">
          <a:xfrm>
            <a:off x="2446809" y="3429000"/>
            <a:ext cx="180975" cy="290513"/>
            <a:chOff x="1472" y="1875"/>
            <a:chExt cx="114" cy="183"/>
          </a:xfrm>
        </p:grpSpPr>
        <p:graphicFrame>
          <p:nvGraphicFramePr>
            <p:cNvPr id="144405" name="Object 21"/>
            <p:cNvGraphicFramePr>
              <a:graphicFrameLocks noChangeAspect="1"/>
            </p:cNvGraphicFramePr>
            <p:nvPr/>
          </p:nvGraphicFramePr>
          <p:xfrm>
            <a:off x="1479" y="1892"/>
            <a:ext cx="107" cy="166"/>
          </p:xfrm>
          <a:graphic>
            <a:graphicData uri="http://schemas.openxmlformats.org/presentationml/2006/ole">
              <p:oleObj spid="_x0000_s106503" name="Equation" r:id="rId5" imgW="114120" imgH="177480" progId="Equation.DSMT4">
                <p:embed/>
              </p:oleObj>
            </a:graphicData>
          </a:graphic>
        </p:graphicFrame>
        <p:sp>
          <p:nvSpPr>
            <p:cNvPr id="144406" name="Oval 22"/>
            <p:cNvSpPr>
              <a:spLocks noChangeArrowheads="1"/>
            </p:cNvSpPr>
            <p:nvPr/>
          </p:nvSpPr>
          <p:spPr bwMode="auto">
            <a:xfrm>
              <a:off x="1472" y="1875"/>
              <a:ext cx="29" cy="29"/>
            </a:xfrm>
            <a:prstGeom prst="ellipse">
              <a:avLst/>
            </a:prstGeom>
            <a:solidFill>
              <a:schemeClr val="tx1"/>
            </a:solidFill>
            <a:ln w="9525">
              <a:solidFill>
                <a:schemeClr val="tx1"/>
              </a:solidFill>
              <a:round/>
              <a:headEnd/>
              <a:tailEnd/>
            </a:ln>
            <a:effectLst/>
          </p:spPr>
          <p:txBody>
            <a:bodyPr wrap="none" anchor="ctr"/>
            <a:lstStyle/>
            <a:p>
              <a:endParaRPr kumimoji="0" lang="zh-TW" altLang="en-US" sz="2000" b="1" smtClean="0">
                <a:solidFill>
                  <a:srgbClr val="333399"/>
                </a:solidFill>
                <a:latin typeface="Arial" charset="0"/>
                <a:ea typeface="+mn-ea"/>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3"/>
          <p:cNvSpPr>
            <a:spLocks noGrp="1"/>
          </p:cNvSpPr>
          <p:nvPr>
            <p:ph type="sldNum" sz="quarter" idx="12"/>
          </p:nvPr>
        </p:nvSpPr>
        <p:spPr>
          <a:xfrm>
            <a:off x="6614864" y="6245225"/>
            <a:ext cx="2133600" cy="476250"/>
          </a:xfrm>
        </p:spPr>
        <p:txBody>
          <a:bodyPr/>
          <a:lstStyle/>
          <a:p>
            <a:fld id="{8D9871C2-A2D0-4CD6-8D6B-B6354A2F4B61}" type="slidenum">
              <a:rPr lang="en-US" altLang="zh-TW">
                <a:solidFill>
                  <a:srgbClr val="000000"/>
                </a:solidFill>
              </a:rPr>
              <a:pPr/>
              <a:t>25</a:t>
            </a:fld>
            <a:endParaRPr lang="en-US" altLang="zh-TW" dirty="0">
              <a:solidFill>
                <a:srgbClr val="000000"/>
              </a:solidFill>
            </a:endParaRPr>
          </a:p>
        </p:txBody>
      </p:sp>
      <p:sp>
        <p:nvSpPr>
          <p:cNvPr id="144387" name="Rectangle 3"/>
          <p:cNvSpPr>
            <a:spLocks noGrp="1" noChangeArrowheads="1"/>
          </p:cNvSpPr>
          <p:nvPr>
            <p:ph type="title" idx="4294967295"/>
          </p:nvPr>
        </p:nvSpPr>
        <p:spPr>
          <a:xfrm>
            <a:off x="533400" y="274638"/>
            <a:ext cx="7848600" cy="1282154"/>
          </a:xfrm>
        </p:spPr>
        <p:txBody>
          <a:bodyPr/>
          <a:lstStyle/>
          <a:p>
            <a:r>
              <a:rPr lang="en-US" altLang="zh-TW" sz="4000" b="1" dirty="0">
                <a:solidFill>
                  <a:srgbClr val="FF3300"/>
                </a:solidFill>
                <a:ea typeface="新細明體" charset="-120"/>
              </a:rPr>
              <a:t>Equations for Thin-Film Interference</a:t>
            </a:r>
          </a:p>
        </p:txBody>
      </p:sp>
      <p:sp>
        <p:nvSpPr>
          <p:cNvPr id="144388" name="Text Box 4"/>
          <p:cNvSpPr txBox="1">
            <a:spLocks noChangeArrowheads="1"/>
          </p:cNvSpPr>
          <p:nvPr/>
        </p:nvSpPr>
        <p:spPr bwMode="auto">
          <a:xfrm>
            <a:off x="8054974" y="6248400"/>
            <a:ext cx="837505" cy="304800"/>
          </a:xfrm>
          <a:prstGeom prst="rect">
            <a:avLst/>
          </a:prstGeom>
          <a:noFill/>
          <a:ln w="9525">
            <a:noFill/>
            <a:miter lim="800000"/>
            <a:headEnd/>
            <a:tailEnd/>
          </a:ln>
          <a:effectLst/>
        </p:spPr>
        <p:txBody>
          <a:bodyPr wrap="square">
            <a:spAutoFit/>
          </a:bodyPr>
          <a:lstStyle/>
          <a:p>
            <a:r>
              <a:rPr kumimoji="0" lang="en-US" altLang="zh-TW" sz="1400" dirty="0" smtClean="0">
                <a:solidFill>
                  <a:srgbClr val="000000"/>
                </a:solidFill>
                <a:latin typeface="Arial" charset="0"/>
                <a:ea typeface="新細明體" charset="-120"/>
              </a:rPr>
              <a:t>35-</a:t>
            </a:r>
          </a:p>
        </p:txBody>
      </p:sp>
      <p:graphicFrame>
        <p:nvGraphicFramePr>
          <p:cNvPr id="144400" name="Object 16"/>
          <p:cNvGraphicFramePr>
            <a:graphicFrameLocks noChangeAspect="1"/>
          </p:cNvGraphicFramePr>
          <p:nvPr/>
        </p:nvGraphicFramePr>
        <p:xfrm>
          <a:off x="251520" y="2492896"/>
          <a:ext cx="8677275" cy="787400"/>
        </p:xfrm>
        <a:graphic>
          <a:graphicData uri="http://schemas.openxmlformats.org/presentationml/2006/ole">
            <p:oleObj spid="_x0000_s107522" name="Equation" r:id="rId3" imgW="4343400" imgH="393480" progId="Equation.DSMT4">
              <p:embed/>
            </p:oleObj>
          </a:graphicData>
        </a:graphic>
      </p:graphicFrame>
      <p:sp>
        <p:nvSpPr>
          <p:cNvPr id="144402" name="Text Box 18"/>
          <p:cNvSpPr txBox="1">
            <a:spLocks noChangeArrowheads="1"/>
          </p:cNvSpPr>
          <p:nvPr/>
        </p:nvSpPr>
        <p:spPr bwMode="auto">
          <a:xfrm>
            <a:off x="467544" y="1772816"/>
            <a:ext cx="7807325" cy="396875"/>
          </a:xfrm>
          <a:prstGeom prst="rect">
            <a:avLst/>
          </a:prstGeom>
          <a:noFill/>
          <a:ln w="9525">
            <a:noFill/>
            <a:miter lim="800000"/>
            <a:headEnd/>
            <a:tailEnd/>
          </a:ln>
          <a:effectLst/>
        </p:spPr>
        <p:txBody>
          <a:bodyPr wrap="none">
            <a:spAutoFit/>
          </a:bodyPr>
          <a:lstStyle/>
          <a:p>
            <a:r>
              <a:rPr kumimoji="0" lang="en-US" altLang="zh-TW" sz="2000" dirty="0" smtClean="0">
                <a:solidFill>
                  <a:srgbClr val="333399"/>
                </a:solidFill>
                <a:latin typeface="Arial" charset="0"/>
                <a:ea typeface="新細明體" charset="-120"/>
              </a:rPr>
              <a:t>½ wavelength phase difference to difference in reflection of </a:t>
            </a:r>
            <a:r>
              <a:rPr kumimoji="0" lang="en-US" altLang="zh-TW" sz="2000" i="1" dirty="0" smtClean="0">
                <a:solidFill>
                  <a:srgbClr val="333399"/>
                </a:solidFill>
                <a:latin typeface="Times New Roman" pitchFamily="18" charset="0"/>
                <a:ea typeface="新細明體" charset="-120"/>
              </a:rPr>
              <a:t>r</a:t>
            </a:r>
            <a:r>
              <a:rPr kumimoji="0" lang="en-US" altLang="zh-TW" sz="2000" i="1" baseline="-25000" dirty="0" smtClean="0">
                <a:solidFill>
                  <a:srgbClr val="333399"/>
                </a:solidFill>
                <a:latin typeface="Times New Roman" pitchFamily="18" charset="0"/>
                <a:ea typeface="新細明體" charset="-120"/>
              </a:rPr>
              <a:t>1</a:t>
            </a:r>
            <a:r>
              <a:rPr kumimoji="0" lang="en-US" altLang="zh-TW" sz="2000" dirty="0" smtClean="0">
                <a:solidFill>
                  <a:srgbClr val="333399"/>
                </a:solidFill>
                <a:latin typeface="Arial" charset="0"/>
                <a:ea typeface="新細明體" charset="-120"/>
              </a:rPr>
              <a:t> and </a:t>
            </a:r>
            <a:r>
              <a:rPr kumimoji="0" lang="en-US" altLang="zh-TW" sz="2000" i="1" dirty="0" smtClean="0">
                <a:solidFill>
                  <a:srgbClr val="333399"/>
                </a:solidFill>
                <a:latin typeface="Times New Roman" pitchFamily="18" charset="0"/>
                <a:ea typeface="新細明體" charset="-120"/>
              </a:rPr>
              <a:t>r</a:t>
            </a:r>
            <a:r>
              <a:rPr kumimoji="0" lang="en-US" altLang="zh-TW" sz="2000" i="1" baseline="-25000" dirty="0" smtClean="0">
                <a:solidFill>
                  <a:srgbClr val="333399"/>
                </a:solidFill>
                <a:latin typeface="Times New Roman" pitchFamily="18" charset="0"/>
                <a:ea typeface="新細明體" charset="-120"/>
              </a:rPr>
              <a:t>2</a:t>
            </a:r>
          </a:p>
        </p:txBody>
      </p:sp>
      <p:graphicFrame>
        <p:nvGraphicFramePr>
          <p:cNvPr id="144409" name="Object 25"/>
          <p:cNvGraphicFramePr>
            <a:graphicFrameLocks noChangeAspect="1"/>
          </p:cNvGraphicFramePr>
          <p:nvPr/>
        </p:nvGraphicFramePr>
        <p:xfrm>
          <a:off x="251520" y="3356992"/>
          <a:ext cx="8069262" cy="457200"/>
        </p:xfrm>
        <a:graphic>
          <a:graphicData uri="http://schemas.openxmlformats.org/presentationml/2006/ole">
            <p:oleObj spid="_x0000_s107523" name="Equation" r:id="rId4" imgW="4038480" imgH="228600" progId="Equation.DSMT4">
              <p:embed/>
            </p:oleObj>
          </a:graphicData>
        </a:graphic>
      </p:graphicFrame>
      <p:graphicFrame>
        <p:nvGraphicFramePr>
          <p:cNvPr id="144410" name="Object 26"/>
          <p:cNvGraphicFramePr>
            <a:graphicFrameLocks noChangeAspect="1"/>
          </p:cNvGraphicFramePr>
          <p:nvPr/>
        </p:nvGraphicFramePr>
        <p:xfrm>
          <a:off x="107504" y="4581128"/>
          <a:ext cx="1090613" cy="863600"/>
        </p:xfrm>
        <a:graphic>
          <a:graphicData uri="http://schemas.openxmlformats.org/presentationml/2006/ole">
            <p:oleObj spid="_x0000_s107524" name="Equation" r:id="rId5" imgW="545760" imgH="431640" progId="Equation.DSMT4">
              <p:embed/>
            </p:oleObj>
          </a:graphicData>
        </a:graphic>
      </p:graphicFrame>
      <p:grpSp>
        <p:nvGrpSpPr>
          <p:cNvPr id="5" name="Group 36"/>
          <p:cNvGrpSpPr>
            <a:grpSpLocks/>
          </p:cNvGrpSpPr>
          <p:nvPr/>
        </p:nvGrpSpPr>
        <p:grpSpPr bwMode="auto">
          <a:xfrm>
            <a:off x="1259632" y="4149080"/>
            <a:ext cx="7732712" cy="863600"/>
            <a:chOff x="789" y="3363"/>
            <a:chExt cx="4871" cy="544"/>
          </a:xfrm>
        </p:grpSpPr>
        <p:sp>
          <p:nvSpPr>
            <p:cNvPr id="144416" name="Rectangle 32"/>
            <p:cNvSpPr>
              <a:spLocks noChangeArrowheads="1"/>
            </p:cNvSpPr>
            <p:nvPr/>
          </p:nvSpPr>
          <p:spPr bwMode="auto">
            <a:xfrm>
              <a:off x="789" y="3381"/>
              <a:ext cx="4871" cy="500"/>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graphicFrame>
          <p:nvGraphicFramePr>
            <p:cNvPr id="144414" name="Object 30"/>
            <p:cNvGraphicFramePr>
              <a:graphicFrameLocks noChangeAspect="1"/>
            </p:cNvGraphicFramePr>
            <p:nvPr/>
          </p:nvGraphicFramePr>
          <p:xfrm>
            <a:off x="795" y="3363"/>
            <a:ext cx="4859" cy="544"/>
          </p:xfrm>
          <a:graphic>
            <a:graphicData uri="http://schemas.openxmlformats.org/presentationml/2006/ole">
              <p:oleObj spid="_x0000_s107526" name="Equation" r:id="rId6" imgW="3860640" imgH="431640" progId="Equation.DSMT4">
                <p:embed/>
              </p:oleObj>
            </a:graphicData>
          </a:graphic>
        </p:graphicFrame>
      </p:grpSp>
      <p:grpSp>
        <p:nvGrpSpPr>
          <p:cNvPr id="6" name="Group 37"/>
          <p:cNvGrpSpPr>
            <a:grpSpLocks/>
          </p:cNvGrpSpPr>
          <p:nvPr/>
        </p:nvGrpSpPr>
        <p:grpSpPr bwMode="auto">
          <a:xfrm>
            <a:off x="1244600" y="5085184"/>
            <a:ext cx="6834188" cy="863600"/>
            <a:chOff x="946" y="3900"/>
            <a:chExt cx="4305" cy="544"/>
          </a:xfrm>
        </p:grpSpPr>
        <p:sp>
          <p:nvSpPr>
            <p:cNvPr id="144418" name="Rectangle 34"/>
            <p:cNvSpPr>
              <a:spLocks noChangeArrowheads="1"/>
            </p:cNvSpPr>
            <p:nvPr/>
          </p:nvSpPr>
          <p:spPr bwMode="auto">
            <a:xfrm>
              <a:off x="949" y="3918"/>
              <a:ext cx="4302" cy="500"/>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b="1" smtClean="0">
                <a:solidFill>
                  <a:srgbClr val="333399"/>
                </a:solidFill>
                <a:latin typeface="Arial" charset="0"/>
                <a:ea typeface="+mn-ea"/>
              </a:endParaRPr>
            </a:p>
          </p:txBody>
        </p:sp>
        <p:graphicFrame>
          <p:nvGraphicFramePr>
            <p:cNvPr id="144419" name="Object 35"/>
            <p:cNvGraphicFramePr>
              <a:graphicFrameLocks noChangeAspect="1"/>
            </p:cNvGraphicFramePr>
            <p:nvPr/>
          </p:nvGraphicFramePr>
          <p:xfrm>
            <a:off x="946" y="3900"/>
            <a:ext cx="4300" cy="544"/>
          </p:xfrm>
          <a:graphic>
            <a:graphicData uri="http://schemas.openxmlformats.org/presentationml/2006/ole">
              <p:oleObj spid="_x0000_s107525" name="Equation" r:id="rId7" imgW="3416040" imgH="431640" progId="Equation.DSMT4">
                <p:embed/>
              </p:oleObj>
            </a:graphicData>
          </a:graphic>
        </p:graphicFrame>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a:xfrm>
            <a:off x="6614864" y="6245225"/>
            <a:ext cx="2133600" cy="476250"/>
          </a:xfrm>
        </p:spPr>
        <p:txBody>
          <a:bodyPr/>
          <a:lstStyle/>
          <a:p>
            <a:fld id="{404E67E8-C249-4EA0-B0F2-94C49A175327}" type="slidenum">
              <a:rPr lang="en-US" altLang="zh-TW">
                <a:solidFill>
                  <a:srgbClr val="000000"/>
                </a:solidFill>
              </a:rPr>
              <a:pPr/>
              <a:t>26</a:t>
            </a:fld>
            <a:endParaRPr lang="en-US" altLang="zh-TW">
              <a:solidFill>
                <a:srgbClr val="000000"/>
              </a:solidFill>
            </a:endParaRPr>
          </a:p>
        </p:txBody>
      </p:sp>
      <p:sp>
        <p:nvSpPr>
          <p:cNvPr id="164866" name="Rectangle 2"/>
          <p:cNvSpPr>
            <a:spLocks noGrp="1" noChangeArrowheads="1"/>
          </p:cNvSpPr>
          <p:nvPr>
            <p:ph type="title" idx="4294967295"/>
          </p:nvPr>
        </p:nvSpPr>
        <p:spPr>
          <a:xfrm>
            <a:off x="0" y="188640"/>
            <a:ext cx="9144000" cy="1296144"/>
          </a:xfrm>
        </p:spPr>
        <p:txBody>
          <a:bodyPr/>
          <a:lstStyle/>
          <a:p>
            <a:r>
              <a:rPr lang="en-US" altLang="zh-TW" sz="3600" dirty="0">
                <a:solidFill>
                  <a:srgbClr val="FF3300"/>
                </a:solidFill>
                <a:ea typeface="新細明體" charset="-120"/>
              </a:rPr>
              <a:t>Color Shifting by </a:t>
            </a:r>
            <a:r>
              <a:rPr lang="en-US" altLang="zh-TW" sz="3600" dirty="0" smtClean="0">
                <a:solidFill>
                  <a:srgbClr val="FF3300"/>
                </a:solidFill>
                <a:ea typeface="新細明體" charset="-120"/>
              </a:rPr>
              <a:t>Paper </a:t>
            </a:r>
            <a:r>
              <a:rPr lang="en-US" altLang="zh-TW" sz="3600" dirty="0" err="1" smtClean="0">
                <a:solidFill>
                  <a:srgbClr val="FF3300"/>
                </a:solidFill>
                <a:ea typeface="新細明體" charset="-120"/>
              </a:rPr>
              <a:t>Currencies,paints</a:t>
            </a:r>
            <a:r>
              <a:rPr lang="en-US" altLang="zh-TW" sz="3600" dirty="0" smtClean="0">
                <a:solidFill>
                  <a:srgbClr val="FF3300"/>
                </a:solidFill>
                <a:ea typeface="新細明體" charset="-120"/>
              </a:rPr>
              <a:t> and </a:t>
            </a:r>
            <a:r>
              <a:rPr lang="en-US" altLang="zh-TW" sz="3600" dirty="0" err="1" smtClean="0">
                <a:solidFill>
                  <a:srgbClr val="FF3300"/>
                </a:solidFill>
                <a:ea typeface="新細明體" charset="-120"/>
              </a:rPr>
              <a:t>Morpho</a:t>
            </a:r>
            <a:r>
              <a:rPr lang="en-US" altLang="zh-TW" sz="3600" dirty="0" smtClean="0">
                <a:solidFill>
                  <a:srgbClr val="FF3300"/>
                </a:solidFill>
                <a:ea typeface="新細明體" charset="-120"/>
              </a:rPr>
              <a:t> Butterflies </a:t>
            </a:r>
            <a:endParaRPr lang="en-US" altLang="zh-TW" sz="3600" dirty="0">
              <a:solidFill>
                <a:srgbClr val="FF3300"/>
              </a:solidFill>
              <a:latin typeface="Symbol" pitchFamily="18" charset="2"/>
              <a:ea typeface="新細明體" charset="-120"/>
            </a:endParaRPr>
          </a:p>
        </p:txBody>
      </p:sp>
      <p:sp>
        <p:nvSpPr>
          <p:cNvPr id="164867" name="Text Box 3"/>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pic>
        <p:nvPicPr>
          <p:cNvPr id="108546" name="Picture 2"/>
          <p:cNvPicPr>
            <a:picLocks noChangeAspect="1" noChangeArrowheads="1"/>
          </p:cNvPicPr>
          <p:nvPr/>
        </p:nvPicPr>
        <p:blipFill>
          <a:blip r:embed="rId3" cstate="print"/>
          <a:srcRect/>
          <a:stretch>
            <a:fillRect/>
          </a:stretch>
        </p:blipFill>
        <p:spPr bwMode="auto">
          <a:xfrm>
            <a:off x="323528" y="1772816"/>
            <a:ext cx="3143250" cy="2295525"/>
          </a:xfrm>
          <a:prstGeom prst="rect">
            <a:avLst/>
          </a:prstGeom>
          <a:noFill/>
          <a:ln w="9525">
            <a:noFill/>
            <a:miter lim="800000"/>
            <a:headEnd/>
            <a:tailEnd/>
          </a:ln>
        </p:spPr>
      </p:pic>
      <p:pic>
        <p:nvPicPr>
          <p:cNvPr id="108547" name="Picture 3"/>
          <p:cNvPicPr>
            <a:picLocks noChangeAspect="1" noChangeArrowheads="1"/>
          </p:cNvPicPr>
          <p:nvPr/>
        </p:nvPicPr>
        <p:blipFill>
          <a:blip r:embed="rId4" cstate="print"/>
          <a:srcRect/>
          <a:stretch>
            <a:fillRect/>
          </a:stretch>
        </p:blipFill>
        <p:spPr bwMode="auto">
          <a:xfrm>
            <a:off x="3707904" y="1340768"/>
            <a:ext cx="2152650" cy="4095750"/>
          </a:xfrm>
          <a:prstGeom prst="rect">
            <a:avLst/>
          </a:prstGeom>
          <a:noFill/>
          <a:ln w="9525">
            <a:noFill/>
            <a:miter lim="800000"/>
            <a:headEnd/>
            <a:tailEnd/>
          </a:ln>
        </p:spPr>
      </p:pic>
      <p:sp>
        <p:nvSpPr>
          <p:cNvPr id="11" name="矩形 10"/>
          <p:cNvSpPr/>
          <p:nvPr/>
        </p:nvSpPr>
        <p:spPr>
          <a:xfrm>
            <a:off x="6012160" y="2103239"/>
            <a:ext cx="1872208" cy="461665"/>
          </a:xfrm>
          <a:prstGeom prst="rect">
            <a:avLst/>
          </a:prstGeom>
        </p:spPr>
        <p:txBody>
          <a:bodyPr wrap="square">
            <a:spAutoFit/>
          </a:bodyPr>
          <a:lstStyle/>
          <a:p>
            <a:r>
              <a:rPr lang="en-US" altLang="zh-TW" sz="2400" dirty="0" smtClean="0">
                <a:solidFill>
                  <a:schemeClr val="accent2"/>
                </a:solidFill>
                <a:latin typeface="+mn-lt"/>
              </a:rPr>
              <a:t>weak mirror</a:t>
            </a:r>
            <a:endParaRPr lang="zh-TW" altLang="en-US" sz="2400" dirty="0">
              <a:solidFill>
                <a:schemeClr val="accent2"/>
              </a:solidFill>
              <a:latin typeface="+mn-lt"/>
            </a:endParaRPr>
          </a:p>
        </p:txBody>
      </p:sp>
      <p:sp>
        <p:nvSpPr>
          <p:cNvPr id="12" name="矩形 11"/>
          <p:cNvSpPr/>
          <p:nvPr/>
        </p:nvSpPr>
        <p:spPr>
          <a:xfrm>
            <a:off x="1484040" y="5669632"/>
            <a:ext cx="6624736" cy="830997"/>
          </a:xfrm>
          <a:prstGeom prst="rect">
            <a:avLst/>
          </a:prstGeom>
        </p:spPr>
        <p:txBody>
          <a:bodyPr wrap="square">
            <a:spAutoFit/>
          </a:bodyPr>
          <a:lstStyle/>
          <a:p>
            <a:r>
              <a:rPr lang="en-US" altLang="zh-TW" sz="2400" dirty="0" smtClean="0">
                <a:solidFill>
                  <a:schemeClr val="accent2"/>
                </a:solidFill>
                <a:latin typeface="+mn-lt"/>
              </a:rPr>
              <a:t>looking directly down </a:t>
            </a:r>
            <a:r>
              <a:rPr lang="zh-TW" altLang="en-US" sz="2400" dirty="0" smtClean="0">
                <a:solidFill>
                  <a:schemeClr val="accent2"/>
                </a:solidFill>
                <a:latin typeface="+mn-lt"/>
              </a:rPr>
              <a:t>：</a:t>
            </a:r>
            <a:r>
              <a:rPr lang="en-US" altLang="zh-TW" sz="2400" dirty="0" smtClean="0">
                <a:solidFill>
                  <a:schemeClr val="accent2"/>
                </a:solidFill>
                <a:latin typeface="+mn-lt"/>
              </a:rPr>
              <a:t> red or red-yellow </a:t>
            </a:r>
          </a:p>
          <a:p>
            <a:r>
              <a:rPr lang="en-US" altLang="zh-TW" sz="2400" dirty="0" smtClean="0">
                <a:solidFill>
                  <a:schemeClr val="accent2"/>
                </a:solidFill>
                <a:latin typeface="+mn-lt"/>
              </a:rPr>
              <a:t>tilting </a:t>
            </a:r>
            <a:r>
              <a:rPr lang="zh-TW" altLang="en-US" sz="2400" dirty="0" smtClean="0">
                <a:solidFill>
                  <a:schemeClr val="accent2"/>
                </a:solidFill>
                <a:latin typeface="+mn-lt"/>
              </a:rPr>
              <a:t>：</a:t>
            </a:r>
            <a:r>
              <a:rPr lang="en-US" altLang="zh-TW" sz="2400" dirty="0" smtClean="0">
                <a:solidFill>
                  <a:schemeClr val="accent2"/>
                </a:solidFill>
                <a:latin typeface="+mn-lt"/>
              </a:rPr>
              <a:t>green</a:t>
            </a:r>
            <a:endParaRPr lang="zh-TW" altLang="en-US" sz="2400" dirty="0">
              <a:solidFill>
                <a:schemeClr val="accent2"/>
              </a:solidFill>
              <a:latin typeface="+mn-lt"/>
            </a:endParaRPr>
          </a:p>
        </p:txBody>
      </p:sp>
      <p:sp>
        <p:nvSpPr>
          <p:cNvPr id="13" name="矩形 12"/>
          <p:cNvSpPr/>
          <p:nvPr/>
        </p:nvSpPr>
        <p:spPr>
          <a:xfrm>
            <a:off x="6012160" y="3356992"/>
            <a:ext cx="1872208" cy="461665"/>
          </a:xfrm>
          <a:prstGeom prst="rect">
            <a:avLst/>
          </a:prstGeom>
        </p:spPr>
        <p:txBody>
          <a:bodyPr wrap="square">
            <a:spAutoFit/>
          </a:bodyPr>
          <a:lstStyle/>
          <a:p>
            <a:r>
              <a:rPr lang="en-US" altLang="zh-TW" sz="2400" dirty="0" smtClean="0">
                <a:solidFill>
                  <a:schemeClr val="accent2"/>
                </a:solidFill>
                <a:latin typeface="+mn-lt"/>
              </a:rPr>
              <a:t>better mirror</a:t>
            </a:r>
            <a:endParaRPr lang="zh-TW" altLang="en-US" sz="2400" dirty="0">
              <a:solidFill>
                <a:schemeClr val="accent2"/>
              </a:solidFill>
              <a:latin typeface="+mn-lt"/>
            </a:endParaRPr>
          </a:p>
        </p:txBody>
      </p:sp>
      <p:sp>
        <p:nvSpPr>
          <p:cNvPr id="14" name="矩形 13"/>
          <p:cNvSpPr/>
          <p:nvPr/>
        </p:nvSpPr>
        <p:spPr>
          <a:xfrm>
            <a:off x="6012160" y="2636912"/>
            <a:ext cx="1872208" cy="461665"/>
          </a:xfrm>
          <a:prstGeom prst="rect">
            <a:avLst/>
          </a:prstGeom>
        </p:spPr>
        <p:txBody>
          <a:bodyPr wrap="square">
            <a:spAutoFit/>
          </a:bodyPr>
          <a:lstStyle/>
          <a:p>
            <a:r>
              <a:rPr lang="en-US" altLang="zh-TW" sz="2400" dirty="0" smtClean="0">
                <a:solidFill>
                  <a:schemeClr val="accent2"/>
                </a:solidFill>
                <a:latin typeface="+mn-lt"/>
              </a:rPr>
              <a:t>soap film</a:t>
            </a:r>
            <a:endParaRPr lang="zh-TW" altLang="en-US" sz="2400" dirty="0">
              <a:solidFill>
                <a:schemeClr val="accent2"/>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1625"/>
            <a:ext cx="862013" cy="5935663"/>
          </a:xfrm>
        </p:spPr>
        <p:txBody>
          <a:bodyPr/>
          <a:lstStyle/>
          <a:p>
            <a:r>
              <a:rPr lang="zh-TW" altLang="en-US" sz="4800" smtClean="0">
                <a:solidFill>
                  <a:srgbClr val="F1F610"/>
                </a:solidFill>
                <a:latin typeface="華康鋼筆體 Std W2" pitchFamily="66" charset="-120"/>
                <a:ea typeface="華康鋼筆體 Std W2" pitchFamily="66" charset="-120"/>
              </a:rPr>
              <a:t>大藍魔爾蝴蝶</a:t>
            </a:r>
          </a:p>
        </p:txBody>
      </p:sp>
      <p:pic>
        <p:nvPicPr>
          <p:cNvPr id="79875" name="Picture 5"/>
          <p:cNvPicPr>
            <a:picLocks noChangeAspect="1" noChangeArrowheads="1"/>
          </p:cNvPicPr>
          <p:nvPr/>
        </p:nvPicPr>
        <p:blipFill>
          <a:blip r:embed="rId3" cstate="print"/>
          <a:srcRect/>
          <a:stretch>
            <a:fillRect/>
          </a:stretch>
        </p:blipFill>
        <p:spPr bwMode="auto">
          <a:xfrm>
            <a:off x="2339975" y="404813"/>
            <a:ext cx="4630738" cy="5976937"/>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143000" y="2057400"/>
            <a:ext cx="6781800" cy="3240088"/>
          </a:xfrm>
          <a:prstGeom prst="rect">
            <a:avLst/>
          </a:prstGeom>
          <a:noFill/>
          <a:ln w="9525">
            <a:noFill/>
            <a:miter lim="800000"/>
            <a:headEnd/>
            <a:tailEnd/>
          </a:ln>
        </p:spPr>
      </p:pic>
      <p:sp>
        <p:nvSpPr>
          <p:cNvPr id="81923" name="Rectangle 3"/>
          <p:cNvSpPr>
            <a:spLocks noGrp="1" noChangeArrowheads="1"/>
          </p:cNvSpPr>
          <p:nvPr>
            <p:ph type="title" idx="4294967295"/>
          </p:nvPr>
        </p:nvSpPr>
        <p:spPr/>
        <p:txBody>
          <a:bodyPr/>
          <a:lstStyle/>
          <a:p>
            <a:pPr eaLnBrk="1" hangingPunct="1"/>
            <a:r>
              <a:rPr lang="zh-TW" altLang="en-US" b="1" dirty="0" smtClean="0">
                <a:solidFill>
                  <a:schemeClr val="tx1"/>
                </a:solidFill>
                <a:ea typeface="華康鋼筆體 Std W2" pitchFamily="66" charset="-120"/>
              </a:rPr>
              <a:t>雙狹縫干涉之強度</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r>
              <a:rPr lang="en-US" altLang="zh-TW" dirty="0" smtClean="0">
                <a:solidFill>
                  <a:schemeClr val="accent2"/>
                </a:solidFill>
                <a:latin typeface="Calibri" pitchFamily="34" charset="0"/>
                <a:cs typeface="Calibri" pitchFamily="34" charset="0"/>
              </a:rPr>
              <a:t>Ex.11-3  35-3 water film</a:t>
            </a:r>
            <a:endParaRPr lang="zh-TW" altLang="en-US" dirty="0">
              <a:solidFill>
                <a:schemeClr val="accent2"/>
              </a:solidFill>
              <a:latin typeface="Calibri" pitchFamily="34" charset="0"/>
              <a:cs typeface="Calibri" pitchFamily="34" charset="0"/>
            </a:endParaRPr>
          </a:p>
        </p:txBody>
      </p:sp>
      <p:sp>
        <p:nvSpPr>
          <p:cNvPr id="5" name="矩形 4"/>
          <p:cNvSpPr/>
          <p:nvPr/>
        </p:nvSpPr>
        <p:spPr>
          <a:xfrm>
            <a:off x="4139952" y="1628800"/>
            <a:ext cx="3096344" cy="1077218"/>
          </a:xfrm>
          <a:prstGeom prst="rect">
            <a:avLst/>
          </a:prstGeom>
        </p:spPr>
        <p:txBody>
          <a:bodyPr wrap="square">
            <a:spAutoFit/>
          </a:bodyPr>
          <a:lstStyle/>
          <a:p>
            <a:r>
              <a:rPr lang="en-US" altLang="zh-TW" sz="3200" b="1" dirty="0" smtClean="0">
                <a:latin typeface="Cordia New" pitchFamily="34" charset="-34"/>
                <a:cs typeface="Cordia New" pitchFamily="34" charset="-34"/>
              </a:rPr>
              <a:t>thickness 320 nm</a:t>
            </a:r>
          </a:p>
          <a:p>
            <a:r>
              <a:rPr lang="en-US" altLang="zh-TW" sz="3200" b="1" dirty="0" smtClean="0">
                <a:latin typeface="Cordia New" pitchFamily="34" charset="-34"/>
                <a:cs typeface="Cordia New" pitchFamily="34" charset="-34"/>
              </a:rPr>
              <a:t>n</a:t>
            </a:r>
            <a:r>
              <a:rPr lang="en-US" altLang="zh-TW" sz="3200" b="1" baseline="-25000" dirty="0" smtClean="0">
                <a:latin typeface="Cordia New" pitchFamily="34" charset="-34"/>
                <a:cs typeface="Cordia New" pitchFamily="34" charset="-34"/>
              </a:rPr>
              <a:t>2</a:t>
            </a:r>
            <a:r>
              <a:rPr lang="en-US" altLang="zh-TW" sz="3200" b="1" dirty="0" smtClean="0">
                <a:latin typeface="Cordia New" pitchFamily="34" charset="-34"/>
                <a:cs typeface="Cordia New" pitchFamily="34" charset="-34"/>
              </a:rPr>
              <a:t>=1.33</a:t>
            </a:r>
            <a:endParaRPr lang="zh-TW" altLang="en-US" dirty="0">
              <a:latin typeface="Cordia New" pitchFamily="34" charset="-34"/>
              <a:cs typeface="Cordia New" pitchFamily="34" charset="-34"/>
            </a:endParaRPr>
          </a:p>
        </p:txBody>
      </p:sp>
      <p:pic>
        <p:nvPicPr>
          <p:cNvPr id="109570" name="Picture 2"/>
          <p:cNvPicPr>
            <a:picLocks noChangeAspect="1" noChangeArrowheads="1"/>
          </p:cNvPicPr>
          <p:nvPr/>
        </p:nvPicPr>
        <p:blipFill>
          <a:blip r:embed="rId2" cstate="print"/>
          <a:srcRect/>
          <a:stretch>
            <a:fillRect/>
          </a:stretch>
        </p:blipFill>
        <p:spPr bwMode="auto">
          <a:xfrm>
            <a:off x="827584" y="1844824"/>
            <a:ext cx="2721902" cy="648072"/>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a:stretch>
            <a:fillRect/>
          </a:stretch>
        </p:blipFill>
        <p:spPr bwMode="auto">
          <a:xfrm>
            <a:off x="827583" y="2604663"/>
            <a:ext cx="1944217" cy="608313"/>
          </a:xfrm>
          <a:prstGeom prst="rect">
            <a:avLst/>
          </a:prstGeom>
          <a:noFill/>
          <a:ln w="9525">
            <a:noFill/>
            <a:miter lim="800000"/>
            <a:headEnd/>
            <a:tailEnd/>
          </a:ln>
        </p:spPr>
      </p:pic>
      <p:pic>
        <p:nvPicPr>
          <p:cNvPr id="109572" name="Picture 4"/>
          <p:cNvPicPr>
            <a:picLocks noChangeAspect="1" noChangeArrowheads="1"/>
          </p:cNvPicPr>
          <p:nvPr/>
        </p:nvPicPr>
        <p:blipFill>
          <a:blip r:embed="rId4" cstate="print"/>
          <a:srcRect/>
          <a:stretch>
            <a:fillRect/>
          </a:stretch>
        </p:blipFill>
        <p:spPr bwMode="auto">
          <a:xfrm>
            <a:off x="827584" y="3356992"/>
            <a:ext cx="4796465" cy="720080"/>
          </a:xfrm>
          <a:prstGeom prst="rect">
            <a:avLst/>
          </a:prstGeom>
          <a:noFill/>
          <a:ln w="9525">
            <a:noFill/>
            <a:miter lim="800000"/>
            <a:headEnd/>
            <a:tailEnd/>
          </a:ln>
        </p:spPr>
      </p:pic>
      <p:sp>
        <p:nvSpPr>
          <p:cNvPr id="10" name="矩形 9"/>
          <p:cNvSpPr/>
          <p:nvPr/>
        </p:nvSpPr>
        <p:spPr>
          <a:xfrm>
            <a:off x="755576" y="4437112"/>
            <a:ext cx="7632848" cy="1384995"/>
          </a:xfrm>
          <a:prstGeom prst="rect">
            <a:avLst/>
          </a:prstGeom>
        </p:spPr>
        <p:txBody>
          <a:bodyPr wrap="square">
            <a:spAutoFit/>
          </a:bodyPr>
          <a:lstStyle/>
          <a:p>
            <a:r>
              <a:rPr lang="en-US" altLang="zh-TW" dirty="0" smtClean="0">
                <a:latin typeface="Calibri" pitchFamily="34" charset="0"/>
                <a:cs typeface="Calibri" pitchFamily="34" charset="0"/>
              </a:rPr>
              <a:t>m = 0, 1700 nm, infrared</a:t>
            </a:r>
          </a:p>
          <a:p>
            <a:r>
              <a:rPr lang="en-US" altLang="zh-TW" dirty="0" smtClean="0">
                <a:latin typeface="Calibri" pitchFamily="34" charset="0"/>
                <a:cs typeface="Calibri" pitchFamily="34" charset="0"/>
              </a:rPr>
              <a:t>m = 1,   567 nm, yellow-green</a:t>
            </a:r>
          </a:p>
          <a:p>
            <a:r>
              <a:rPr lang="en-US" altLang="zh-TW" dirty="0" smtClean="0">
                <a:latin typeface="Calibri" pitchFamily="34" charset="0"/>
                <a:cs typeface="Calibri" pitchFamily="34" charset="0"/>
              </a:rPr>
              <a:t>m = 2,   340 nm, ultraviolet</a:t>
            </a:r>
            <a:endParaRPr lang="zh-TW" altLang="en-US" dirty="0">
              <a:latin typeface="Calibri" pitchFamily="34" charset="0"/>
              <a:cs typeface="Calibri" pitchFamily="34" charset="0"/>
            </a:endParaRPr>
          </a:p>
        </p:txBody>
      </p:sp>
      <p:sp>
        <p:nvSpPr>
          <p:cNvPr id="11" name="向左箭號 10"/>
          <p:cNvSpPr/>
          <p:nvPr/>
        </p:nvSpPr>
        <p:spPr bwMode="auto">
          <a:xfrm>
            <a:off x="5436096" y="5013176"/>
            <a:ext cx="576064" cy="288032"/>
          </a:xfrm>
          <a:prstGeom prst="leftArrow">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8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itchFamily="34" charset="0"/>
              <a:ea typeface="新細明體" pitchFamily="18"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457200"/>
            <a:ext cx="7772400" cy="1243608"/>
          </a:xfrm>
          <a:noFill/>
        </p:spPr>
        <p:txBody>
          <a:bodyPr anchor="b"/>
          <a:lstStyle/>
          <a:p>
            <a:pPr marL="1055688" indent="-1055688" eaLnBrk="1" hangingPunct="1"/>
            <a:r>
              <a:rPr lang="en-US" altLang="zh-TW" b="1" dirty="0" smtClean="0">
                <a:solidFill>
                  <a:schemeClr val="tx1"/>
                </a:solidFill>
                <a:latin typeface="華康鋼筆體 Std W2" pitchFamily="66" charset="-120"/>
                <a:ea typeface="華康鋼筆體 Std W2" pitchFamily="66" charset="-120"/>
              </a:rPr>
              <a:t>11-1 Reflection and Refraction (</a:t>
            </a:r>
            <a:r>
              <a:rPr lang="zh-TW" altLang="en-US" b="1" dirty="0" smtClean="0">
                <a:solidFill>
                  <a:schemeClr val="tx1"/>
                </a:solidFill>
                <a:latin typeface="華康鋼筆體 Std W2" pitchFamily="66" charset="-120"/>
                <a:ea typeface="華康鋼筆體 Std W2" pitchFamily="66" charset="-120"/>
              </a:rPr>
              <a:t>反射與折射</a:t>
            </a:r>
            <a:r>
              <a:rPr lang="zh-TW" altLang="en-US" sz="4000" dirty="0" smtClean="0">
                <a:solidFill>
                  <a:schemeClr val="tx1"/>
                </a:solidFill>
              </a:rPr>
              <a:t>)</a:t>
            </a:r>
            <a:endParaRPr lang="zh-TW" altLang="zh-TW" dirty="0" smtClean="0">
              <a:solidFill>
                <a:schemeClr val="tx1"/>
              </a:solidFill>
            </a:endParaRPr>
          </a:p>
        </p:txBody>
      </p:sp>
      <p:graphicFrame>
        <p:nvGraphicFramePr>
          <p:cNvPr id="27650" name="Object 3"/>
          <p:cNvGraphicFramePr>
            <a:graphicFrameLocks noChangeAspect="1"/>
          </p:cNvGraphicFramePr>
          <p:nvPr/>
        </p:nvGraphicFramePr>
        <p:xfrm>
          <a:off x="1066800" y="1752600"/>
          <a:ext cx="6096000" cy="1360488"/>
        </p:xfrm>
        <a:graphic>
          <a:graphicData uri="http://schemas.openxmlformats.org/presentationml/2006/ole">
            <p:oleObj spid="_x0000_s27650" name="方程式" r:id="rId3" imgW="2057400" imgH="457200" progId="Equation.3">
              <p:embed/>
            </p:oleObj>
          </a:graphicData>
        </a:graphic>
      </p:graphicFrame>
      <p:pic>
        <p:nvPicPr>
          <p:cNvPr id="27652" name="Picture 4"/>
          <p:cNvPicPr>
            <a:picLocks noChangeAspect="1" noChangeArrowheads="1"/>
          </p:cNvPicPr>
          <p:nvPr/>
        </p:nvPicPr>
        <p:blipFill>
          <a:blip r:embed="rId4" cstate="print"/>
          <a:srcRect/>
          <a:stretch>
            <a:fillRect/>
          </a:stretch>
        </p:blipFill>
        <p:spPr bwMode="auto">
          <a:xfrm>
            <a:off x="990600" y="3429000"/>
            <a:ext cx="6858000"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Ex.11-4  35-4 anti-reflection  coating </a:t>
            </a:r>
            <a:endParaRPr lang="zh-TW" altLang="en-US" dirty="0">
              <a:solidFill>
                <a:schemeClr val="accent2"/>
              </a:solidFill>
              <a:latin typeface="Calibri" pitchFamily="34" charset="0"/>
              <a:cs typeface="Calibri" pitchFamily="34" charset="0"/>
            </a:endParaRPr>
          </a:p>
        </p:txBody>
      </p:sp>
      <p:pic>
        <p:nvPicPr>
          <p:cNvPr id="110594" name="Picture 2"/>
          <p:cNvPicPr>
            <a:picLocks noChangeAspect="1" noChangeArrowheads="1"/>
          </p:cNvPicPr>
          <p:nvPr/>
        </p:nvPicPr>
        <p:blipFill>
          <a:blip r:embed="rId2" cstate="print"/>
          <a:srcRect/>
          <a:stretch>
            <a:fillRect/>
          </a:stretch>
        </p:blipFill>
        <p:spPr bwMode="auto">
          <a:xfrm>
            <a:off x="827584" y="1412776"/>
            <a:ext cx="2667000" cy="2857500"/>
          </a:xfrm>
          <a:prstGeom prst="rect">
            <a:avLst/>
          </a:prstGeom>
          <a:noFill/>
          <a:ln w="9525">
            <a:noFill/>
            <a:miter lim="800000"/>
            <a:headEnd/>
            <a:tailEnd/>
          </a:ln>
        </p:spPr>
      </p:pic>
      <p:pic>
        <p:nvPicPr>
          <p:cNvPr id="110596" name="Picture 4" descr="http://upload.wikimedia.org/wikipedia/commons/d/db/Verguetung1.jpg"/>
          <p:cNvPicPr>
            <a:picLocks noChangeAspect="1" noChangeArrowheads="1"/>
          </p:cNvPicPr>
          <p:nvPr/>
        </p:nvPicPr>
        <p:blipFill>
          <a:blip r:embed="rId3" cstate="print"/>
          <a:srcRect/>
          <a:stretch>
            <a:fillRect/>
          </a:stretch>
        </p:blipFill>
        <p:spPr bwMode="auto">
          <a:xfrm>
            <a:off x="4211960" y="1700808"/>
            <a:ext cx="2475948" cy="2160240"/>
          </a:xfrm>
          <a:prstGeom prst="rect">
            <a:avLst/>
          </a:prstGeom>
          <a:noFill/>
        </p:spPr>
      </p:pic>
      <p:pic>
        <p:nvPicPr>
          <p:cNvPr id="110597" name="Picture 5"/>
          <p:cNvPicPr>
            <a:picLocks noChangeAspect="1" noChangeArrowheads="1"/>
          </p:cNvPicPr>
          <p:nvPr/>
        </p:nvPicPr>
        <p:blipFill>
          <a:blip r:embed="rId4" cstate="print"/>
          <a:srcRect/>
          <a:stretch>
            <a:fillRect/>
          </a:stretch>
        </p:blipFill>
        <p:spPr bwMode="auto">
          <a:xfrm>
            <a:off x="827584" y="4437112"/>
            <a:ext cx="2343150" cy="542925"/>
          </a:xfrm>
          <a:prstGeom prst="rect">
            <a:avLst/>
          </a:prstGeom>
          <a:noFill/>
          <a:ln w="9525">
            <a:noFill/>
            <a:miter lim="800000"/>
            <a:headEnd/>
            <a:tailEnd/>
          </a:ln>
        </p:spPr>
      </p:pic>
      <p:pic>
        <p:nvPicPr>
          <p:cNvPr id="110598" name="Picture 6"/>
          <p:cNvPicPr>
            <a:picLocks noChangeAspect="1" noChangeArrowheads="1"/>
          </p:cNvPicPr>
          <p:nvPr/>
        </p:nvPicPr>
        <p:blipFill>
          <a:blip r:embed="rId5" cstate="print"/>
          <a:srcRect/>
          <a:stretch>
            <a:fillRect/>
          </a:stretch>
        </p:blipFill>
        <p:spPr bwMode="auto">
          <a:xfrm>
            <a:off x="827584" y="5085184"/>
            <a:ext cx="4021370" cy="576064"/>
          </a:xfrm>
          <a:prstGeom prst="rect">
            <a:avLst/>
          </a:prstGeom>
          <a:noFill/>
          <a:ln w="9525">
            <a:noFill/>
            <a:miter lim="800000"/>
            <a:headEnd/>
            <a:tailEnd/>
          </a:ln>
        </p:spPr>
      </p:pic>
      <p:pic>
        <p:nvPicPr>
          <p:cNvPr id="110599" name="Picture 7"/>
          <p:cNvPicPr>
            <a:picLocks noChangeAspect="1" noChangeArrowheads="1"/>
          </p:cNvPicPr>
          <p:nvPr/>
        </p:nvPicPr>
        <p:blipFill>
          <a:blip r:embed="rId6" cstate="print"/>
          <a:srcRect/>
          <a:stretch>
            <a:fillRect/>
          </a:stretch>
        </p:blipFill>
        <p:spPr bwMode="auto">
          <a:xfrm>
            <a:off x="827583" y="5733256"/>
            <a:ext cx="3256977" cy="5760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Ex.11-5  35-5 thin air wedge</a:t>
            </a:r>
            <a:endParaRPr lang="zh-TW" altLang="en-US" dirty="0">
              <a:solidFill>
                <a:schemeClr val="accent2"/>
              </a:solidFill>
              <a:latin typeface="Calibri" pitchFamily="34" charset="0"/>
              <a:cs typeface="Calibri" pitchFamily="34" charset="0"/>
            </a:endParaRPr>
          </a:p>
        </p:txBody>
      </p:sp>
      <p:pic>
        <p:nvPicPr>
          <p:cNvPr id="159746" name="Picture 2"/>
          <p:cNvPicPr>
            <a:picLocks noChangeAspect="1" noChangeArrowheads="1"/>
          </p:cNvPicPr>
          <p:nvPr/>
        </p:nvPicPr>
        <p:blipFill>
          <a:blip r:embed="rId2" cstate="print"/>
          <a:srcRect/>
          <a:stretch>
            <a:fillRect/>
          </a:stretch>
        </p:blipFill>
        <p:spPr bwMode="auto">
          <a:xfrm>
            <a:off x="827584" y="1268760"/>
            <a:ext cx="4191000" cy="2495550"/>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827584" y="3861048"/>
            <a:ext cx="2088232" cy="576064"/>
          </a:xfrm>
          <a:prstGeom prst="rect">
            <a:avLst/>
          </a:prstGeom>
          <a:noFill/>
          <a:ln w="9525">
            <a:noFill/>
            <a:miter lim="800000"/>
            <a:headEnd/>
            <a:tailEnd/>
          </a:ln>
        </p:spPr>
      </p:pic>
      <p:pic>
        <p:nvPicPr>
          <p:cNvPr id="159748" name="Picture 4"/>
          <p:cNvPicPr>
            <a:picLocks noChangeAspect="1" noChangeArrowheads="1"/>
          </p:cNvPicPr>
          <p:nvPr/>
        </p:nvPicPr>
        <p:blipFill>
          <a:blip r:embed="rId4" cstate="print"/>
          <a:srcRect/>
          <a:stretch>
            <a:fillRect/>
          </a:stretch>
        </p:blipFill>
        <p:spPr bwMode="auto">
          <a:xfrm>
            <a:off x="3131841" y="3861048"/>
            <a:ext cx="3411692" cy="576000"/>
          </a:xfrm>
          <a:prstGeom prst="rect">
            <a:avLst/>
          </a:prstGeom>
          <a:noFill/>
          <a:ln w="9525">
            <a:noFill/>
            <a:miter lim="800000"/>
            <a:headEnd/>
            <a:tailEnd/>
          </a:ln>
        </p:spPr>
      </p:pic>
      <p:pic>
        <p:nvPicPr>
          <p:cNvPr id="159749" name="Picture 5"/>
          <p:cNvPicPr>
            <a:picLocks noChangeAspect="1" noChangeArrowheads="1"/>
          </p:cNvPicPr>
          <p:nvPr/>
        </p:nvPicPr>
        <p:blipFill>
          <a:blip r:embed="rId5" cstate="print"/>
          <a:srcRect/>
          <a:stretch>
            <a:fillRect/>
          </a:stretch>
        </p:blipFill>
        <p:spPr bwMode="auto">
          <a:xfrm>
            <a:off x="827584" y="4509120"/>
            <a:ext cx="4449264" cy="648072"/>
          </a:xfrm>
          <a:prstGeom prst="rect">
            <a:avLst/>
          </a:prstGeom>
          <a:noFill/>
          <a:ln w="9525">
            <a:noFill/>
            <a:miter lim="800000"/>
            <a:headEnd/>
            <a:tailEnd/>
          </a:ln>
        </p:spPr>
      </p:pic>
      <p:pic>
        <p:nvPicPr>
          <p:cNvPr id="159750" name="Picture 6"/>
          <p:cNvPicPr>
            <a:picLocks noChangeAspect="1" noChangeArrowheads="1"/>
          </p:cNvPicPr>
          <p:nvPr/>
        </p:nvPicPr>
        <p:blipFill>
          <a:blip r:embed="rId6" cstate="print"/>
          <a:srcRect/>
          <a:stretch>
            <a:fillRect/>
          </a:stretch>
        </p:blipFill>
        <p:spPr bwMode="auto">
          <a:xfrm>
            <a:off x="827584" y="5229200"/>
            <a:ext cx="4972597" cy="10081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2"/>
          </p:nvPr>
        </p:nvSpPr>
        <p:spPr>
          <a:xfrm>
            <a:off x="6614864" y="6245225"/>
            <a:ext cx="2133600" cy="476250"/>
          </a:xfrm>
        </p:spPr>
        <p:txBody>
          <a:bodyPr/>
          <a:lstStyle/>
          <a:p>
            <a:fld id="{16F047AD-22BB-499A-A842-AE546EC2988C}" type="slidenum">
              <a:rPr lang="en-US" altLang="zh-TW">
                <a:solidFill>
                  <a:srgbClr val="000000"/>
                </a:solidFill>
              </a:rPr>
              <a:pPr/>
              <a:t>32</a:t>
            </a:fld>
            <a:endParaRPr lang="en-US" altLang="zh-TW">
              <a:solidFill>
                <a:srgbClr val="000000"/>
              </a:solidFill>
            </a:endParaRPr>
          </a:p>
        </p:txBody>
      </p:sp>
      <p:grpSp>
        <p:nvGrpSpPr>
          <p:cNvPr id="2" name="Group 14"/>
          <p:cNvGrpSpPr>
            <a:grpSpLocks/>
          </p:cNvGrpSpPr>
          <p:nvPr/>
        </p:nvGrpSpPr>
        <p:grpSpPr bwMode="auto">
          <a:xfrm>
            <a:off x="324099" y="980206"/>
            <a:ext cx="3671888" cy="5545138"/>
            <a:chOff x="145" y="474"/>
            <a:chExt cx="2313" cy="3493"/>
          </a:xfrm>
        </p:grpSpPr>
        <p:pic>
          <p:nvPicPr>
            <p:cNvPr id="146444" name="Picture 12" descr="F35_22"/>
            <p:cNvPicPr>
              <a:picLocks noChangeAspect="1" noChangeArrowheads="1"/>
            </p:cNvPicPr>
            <p:nvPr/>
          </p:nvPicPr>
          <p:blipFill>
            <a:blip r:embed="rId3" cstate="print"/>
            <a:srcRect l="-2014" r="-709" b="9187"/>
            <a:stretch>
              <a:fillRect/>
            </a:stretch>
          </p:blipFill>
          <p:spPr bwMode="auto">
            <a:xfrm>
              <a:off x="145" y="474"/>
              <a:ext cx="2313" cy="3493"/>
            </a:xfrm>
            <a:prstGeom prst="rect">
              <a:avLst/>
            </a:prstGeom>
            <a:noFill/>
          </p:spPr>
        </p:pic>
        <p:sp>
          <p:nvSpPr>
            <p:cNvPr id="146445" name="Text Box 13"/>
            <p:cNvSpPr txBox="1">
              <a:spLocks noChangeArrowheads="1"/>
            </p:cNvSpPr>
            <p:nvPr/>
          </p:nvSpPr>
          <p:spPr bwMode="auto">
            <a:xfrm>
              <a:off x="267" y="3576"/>
              <a:ext cx="959" cy="231"/>
            </a:xfrm>
            <a:prstGeom prst="rect">
              <a:avLst/>
            </a:prstGeom>
            <a:noFill/>
            <a:ln w="9525">
              <a:noFill/>
              <a:miter lim="800000"/>
              <a:headEnd/>
              <a:tailEnd/>
            </a:ln>
            <a:effectLst/>
          </p:spPr>
          <p:txBody>
            <a:bodyPr anchor="ctr">
              <a:spAutoFit/>
            </a:bodyPr>
            <a:lstStyle/>
            <a:p>
              <a:pPr>
                <a:spcBef>
                  <a:spcPct val="50000"/>
                </a:spcBef>
              </a:pPr>
              <a:r>
                <a:rPr kumimoji="0" lang="en-US" altLang="zh-TW" sz="1800" i="1" smtClean="0">
                  <a:solidFill>
                    <a:srgbClr val="669900"/>
                  </a:solidFill>
                  <a:latin typeface="Arial Unicode MS" pitchFamily="34" charset="-128"/>
                  <a:ea typeface="新細明體" charset="-120"/>
                </a:rPr>
                <a:t>Fig. 35-23</a:t>
              </a:r>
            </a:p>
          </p:txBody>
        </p:sp>
      </p:grpSp>
      <p:sp>
        <p:nvSpPr>
          <p:cNvPr id="146435" name="Rectangle 3"/>
          <p:cNvSpPr>
            <a:spLocks noGrp="1" noChangeArrowheads="1"/>
          </p:cNvSpPr>
          <p:nvPr>
            <p:ph type="title" idx="4294967295"/>
          </p:nvPr>
        </p:nvSpPr>
        <p:spPr>
          <a:xfrm>
            <a:off x="533400" y="274638"/>
            <a:ext cx="7848600" cy="715962"/>
          </a:xfrm>
        </p:spPr>
        <p:txBody>
          <a:bodyPr/>
          <a:lstStyle/>
          <a:p>
            <a:r>
              <a:rPr lang="en-US" altLang="zh-TW" sz="4000" b="1" dirty="0">
                <a:solidFill>
                  <a:srgbClr val="FF3300"/>
                </a:solidFill>
                <a:ea typeface="新細明體" charset="-120"/>
              </a:rPr>
              <a:t>Michelson Interferometer</a:t>
            </a:r>
          </a:p>
        </p:txBody>
      </p:sp>
      <p:sp>
        <p:nvSpPr>
          <p:cNvPr id="146436"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aphicFrame>
        <p:nvGraphicFramePr>
          <p:cNvPr id="146448" name="Object 16"/>
          <p:cNvGraphicFramePr>
            <a:graphicFrameLocks noChangeAspect="1"/>
          </p:cNvGraphicFramePr>
          <p:nvPr/>
        </p:nvGraphicFramePr>
        <p:xfrm>
          <a:off x="3851920" y="1844824"/>
          <a:ext cx="4168775" cy="432048"/>
        </p:xfrm>
        <a:graphic>
          <a:graphicData uri="http://schemas.openxmlformats.org/presentationml/2006/ole">
            <p:oleObj spid="_x0000_s161795" name="Equation" r:id="rId4" imgW="2082600" imgH="215640" progId="Equation.DSMT4">
              <p:embed/>
            </p:oleObj>
          </a:graphicData>
        </a:graphic>
      </p:graphicFrame>
      <p:graphicFrame>
        <p:nvGraphicFramePr>
          <p:cNvPr id="146449" name="Object 17"/>
          <p:cNvGraphicFramePr>
            <a:graphicFrameLocks noChangeAspect="1"/>
          </p:cNvGraphicFramePr>
          <p:nvPr/>
        </p:nvGraphicFramePr>
        <p:xfrm>
          <a:off x="3779912" y="4293096"/>
          <a:ext cx="5105400" cy="914400"/>
        </p:xfrm>
        <a:graphic>
          <a:graphicData uri="http://schemas.openxmlformats.org/presentationml/2006/ole">
            <p:oleObj spid="_x0000_s161796" name="Equation" r:id="rId5" imgW="2552400" imgH="4572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2"/>
          </p:nvPr>
        </p:nvSpPr>
        <p:spPr>
          <a:xfrm>
            <a:off x="6614864" y="6245225"/>
            <a:ext cx="2133600" cy="476250"/>
          </a:xfrm>
        </p:spPr>
        <p:txBody>
          <a:bodyPr/>
          <a:lstStyle/>
          <a:p>
            <a:fld id="{16F047AD-22BB-499A-A842-AE546EC2988C}" type="slidenum">
              <a:rPr lang="en-US" altLang="zh-TW">
                <a:solidFill>
                  <a:srgbClr val="000000"/>
                </a:solidFill>
              </a:rPr>
              <a:pPr/>
              <a:t>33</a:t>
            </a:fld>
            <a:endParaRPr lang="en-US" altLang="zh-TW">
              <a:solidFill>
                <a:srgbClr val="000000"/>
              </a:solidFill>
            </a:endParaRPr>
          </a:p>
        </p:txBody>
      </p:sp>
      <p:sp>
        <p:nvSpPr>
          <p:cNvPr id="146435" name="Rectangle 3"/>
          <p:cNvSpPr>
            <a:spLocks noGrp="1" noChangeArrowheads="1"/>
          </p:cNvSpPr>
          <p:nvPr>
            <p:ph type="title" idx="4294967295"/>
          </p:nvPr>
        </p:nvSpPr>
        <p:spPr>
          <a:xfrm>
            <a:off x="533400" y="274638"/>
            <a:ext cx="7848600" cy="715962"/>
          </a:xfrm>
        </p:spPr>
        <p:txBody>
          <a:bodyPr/>
          <a:lstStyle/>
          <a:p>
            <a:r>
              <a:rPr lang="en-US" altLang="zh-TW" sz="3600" b="1" dirty="0" smtClean="0">
                <a:solidFill>
                  <a:srgbClr val="FF3300"/>
                </a:solidFill>
                <a:ea typeface="新細明體" charset="-120"/>
              </a:rPr>
              <a:t>Determining Material thickness L</a:t>
            </a:r>
            <a:endParaRPr lang="en-US" altLang="zh-TW" sz="3600" b="1" dirty="0">
              <a:solidFill>
                <a:srgbClr val="FF3300"/>
              </a:solidFill>
              <a:ea typeface="新細明體" charset="-120"/>
            </a:endParaRPr>
          </a:p>
        </p:txBody>
      </p:sp>
      <p:sp>
        <p:nvSpPr>
          <p:cNvPr id="146436"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35-</a:t>
            </a:r>
          </a:p>
        </p:txBody>
      </p:sp>
      <p:graphicFrame>
        <p:nvGraphicFramePr>
          <p:cNvPr id="146447" name="Object 15"/>
          <p:cNvGraphicFramePr>
            <a:graphicFrameLocks noChangeAspect="1"/>
          </p:cNvGraphicFramePr>
          <p:nvPr/>
        </p:nvGraphicFramePr>
        <p:xfrm>
          <a:off x="2051720" y="2708920"/>
          <a:ext cx="4552950" cy="1220787"/>
        </p:xfrm>
        <a:graphic>
          <a:graphicData uri="http://schemas.openxmlformats.org/presentationml/2006/ole">
            <p:oleObj spid="_x0000_s162818" name="Equation" r:id="rId4" imgW="2273040" imgH="609480" progId="Equation.DSMT4">
              <p:embed/>
            </p:oleObj>
          </a:graphicData>
        </a:graphic>
      </p:graphicFrame>
      <p:graphicFrame>
        <p:nvGraphicFramePr>
          <p:cNvPr id="146450" name="Object 18"/>
          <p:cNvGraphicFramePr>
            <a:graphicFrameLocks noChangeAspect="1"/>
          </p:cNvGraphicFramePr>
          <p:nvPr/>
        </p:nvGraphicFramePr>
        <p:xfrm>
          <a:off x="2051720" y="1340768"/>
          <a:ext cx="5129213" cy="1320800"/>
        </p:xfrm>
        <a:graphic>
          <a:graphicData uri="http://schemas.openxmlformats.org/presentationml/2006/ole">
            <p:oleObj spid="_x0000_s162821" name="Equation" r:id="rId5" imgW="2565360" imgH="660240" progId="Equation.DSMT4">
              <p:embed/>
            </p:oleObj>
          </a:graphicData>
        </a:graphic>
      </p:graphicFrame>
      <p:graphicFrame>
        <p:nvGraphicFramePr>
          <p:cNvPr id="146451" name="Object 19"/>
          <p:cNvGraphicFramePr>
            <a:graphicFrameLocks noChangeAspect="1"/>
          </p:cNvGraphicFramePr>
          <p:nvPr/>
        </p:nvGraphicFramePr>
        <p:xfrm>
          <a:off x="899592" y="4365104"/>
          <a:ext cx="7218362" cy="1701800"/>
        </p:xfrm>
        <a:graphic>
          <a:graphicData uri="http://schemas.openxmlformats.org/presentationml/2006/ole">
            <p:oleObj spid="_x0000_s162822" name="Equation" r:id="rId6" imgW="3606480" imgH="85068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投影片編號版面配置區 3"/>
          <p:cNvSpPr>
            <a:spLocks noGrp="1"/>
          </p:cNvSpPr>
          <p:nvPr>
            <p:ph type="sldNum" sz="quarter" idx="12"/>
          </p:nvPr>
        </p:nvSpPr>
        <p:spPr>
          <a:xfrm>
            <a:off x="6686872" y="6245225"/>
            <a:ext cx="2133600" cy="476250"/>
          </a:xfrm>
        </p:spPr>
        <p:txBody>
          <a:bodyPr/>
          <a:lstStyle/>
          <a:p>
            <a:fld id="{BE4EDD9C-5CEB-4265-9105-B8BBB3AB1D4D}" type="slidenum">
              <a:rPr lang="en-US" altLang="zh-TW">
                <a:solidFill>
                  <a:srgbClr val="000000"/>
                </a:solidFill>
              </a:rPr>
              <a:pPr/>
              <a:t>34</a:t>
            </a:fld>
            <a:endParaRPr lang="en-US" altLang="zh-TW">
              <a:solidFill>
                <a:srgbClr val="000000"/>
              </a:solidFill>
            </a:endParaRPr>
          </a:p>
        </p:txBody>
      </p:sp>
      <p:sp>
        <p:nvSpPr>
          <p:cNvPr id="105474" name="Rectangle 2"/>
          <p:cNvSpPr>
            <a:spLocks noChangeArrowheads="1"/>
          </p:cNvSpPr>
          <p:nvPr/>
        </p:nvSpPr>
        <p:spPr bwMode="auto">
          <a:xfrm>
            <a:off x="395536" y="1196752"/>
            <a:ext cx="5097834" cy="396875"/>
          </a:xfrm>
          <a:prstGeom prst="rect">
            <a:avLst/>
          </a:prstGeom>
          <a:noFill/>
          <a:ln w="9525">
            <a:noFill/>
            <a:miter lim="800000"/>
            <a:headEnd/>
            <a:tailEnd/>
          </a:ln>
          <a:effectLst/>
        </p:spPr>
        <p:txBody>
          <a:bodyPr wrap="square">
            <a:spAutoFit/>
          </a:bodyPr>
          <a:lstStyle/>
          <a:p>
            <a:pPr>
              <a:spcBef>
                <a:spcPct val="50000"/>
              </a:spcBef>
            </a:pPr>
            <a:r>
              <a:rPr kumimoji="0" lang="en-US" altLang="zh-TW" sz="2000" dirty="0" smtClean="0">
                <a:solidFill>
                  <a:srgbClr val="333399"/>
                </a:solidFill>
                <a:latin typeface="Arial" charset="0"/>
                <a:ea typeface="新細明體" charset="-120"/>
              </a:rPr>
              <a:t>Diffraction Pattern from a single narrow slit.</a:t>
            </a:r>
          </a:p>
        </p:txBody>
      </p:sp>
      <p:sp>
        <p:nvSpPr>
          <p:cNvPr id="105475" name="Rectangle 3"/>
          <p:cNvSpPr>
            <a:spLocks noGrp="1" noChangeArrowheads="1"/>
          </p:cNvSpPr>
          <p:nvPr>
            <p:ph type="title" idx="4294967295"/>
          </p:nvPr>
        </p:nvSpPr>
        <p:spPr>
          <a:xfrm>
            <a:off x="533400" y="274638"/>
            <a:ext cx="7848600" cy="850106"/>
          </a:xfrm>
        </p:spPr>
        <p:txBody>
          <a:bodyPr/>
          <a:lstStyle/>
          <a:p>
            <a:r>
              <a:rPr lang="en-US" altLang="zh-TW" sz="3200" b="1" dirty="0" smtClean="0">
                <a:solidFill>
                  <a:srgbClr val="FF3300"/>
                </a:solidFill>
                <a:ea typeface="新細明體" charset="-120"/>
              </a:rPr>
              <a:t>11-3 </a:t>
            </a:r>
            <a:r>
              <a:rPr lang="en-US" altLang="zh-TW" sz="3200" b="1" dirty="0" smtClean="0">
                <a:solidFill>
                  <a:srgbClr val="FF3300"/>
                </a:solidFill>
                <a:ea typeface="新細明體" charset="-120"/>
              </a:rPr>
              <a:t>Diffraction </a:t>
            </a:r>
            <a:r>
              <a:rPr lang="en-US" altLang="zh-TW" sz="2800" b="1" dirty="0" smtClean="0">
                <a:solidFill>
                  <a:srgbClr val="FF3300"/>
                </a:solidFill>
                <a:ea typeface="新細明體" charset="-120"/>
              </a:rPr>
              <a:t/>
            </a:r>
            <a:br>
              <a:rPr lang="en-US" altLang="zh-TW" sz="2800" b="1" dirty="0" smtClean="0">
                <a:solidFill>
                  <a:srgbClr val="FF3300"/>
                </a:solidFill>
                <a:ea typeface="新細明體" charset="-120"/>
              </a:rPr>
            </a:br>
            <a:r>
              <a:rPr lang="en-US" altLang="zh-TW" sz="2800" b="1" dirty="0" smtClean="0">
                <a:solidFill>
                  <a:srgbClr val="FF3300"/>
                </a:solidFill>
                <a:ea typeface="新細明體" charset="-120"/>
              </a:rPr>
              <a:t>and </a:t>
            </a:r>
            <a:r>
              <a:rPr lang="en-US" altLang="zh-TW" sz="2800" b="1" dirty="0">
                <a:solidFill>
                  <a:srgbClr val="FF3300"/>
                </a:solidFill>
                <a:ea typeface="新細明體" charset="-120"/>
              </a:rPr>
              <a:t>the Wave Theory of Light</a:t>
            </a:r>
          </a:p>
        </p:txBody>
      </p:sp>
      <p:sp>
        <p:nvSpPr>
          <p:cNvPr id="105476"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36-</a:t>
            </a:r>
          </a:p>
        </p:txBody>
      </p:sp>
      <p:sp>
        <p:nvSpPr>
          <p:cNvPr id="105513" name="AutoShape 41"/>
          <p:cNvSpPr>
            <a:spLocks noChangeArrowheads="1"/>
          </p:cNvSpPr>
          <p:nvPr/>
        </p:nvSpPr>
        <p:spPr bwMode="auto">
          <a:xfrm rot="-5400000">
            <a:off x="1130300" y="1799456"/>
            <a:ext cx="2400300" cy="1866900"/>
          </a:xfrm>
          <a:prstGeom prst="parallelogram">
            <a:avLst>
              <a:gd name="adj" fmla="val 32143"/>
            </a:avLst>
          </a:prstGeom>
          <a:solidFill>
            <a:schemeClr val="accent1"/>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14" name="AutoShape 42"/>
          <p:cNvSpPr>
            <a:spLocks noChangeArrowheads="1"/>
          </p:cNvSpPr>
          <p:nvPr/>
        </p:nvSpPr>
        <p:spPr bwMode="auto">
          <a:xfrm rot="-5400000">
            <a:off x="4000500" y="1799456"/>
            <a:ext cx="2400300" cy="1866900"/>
          </a:xfrm>
          <a:prstGeom prst="parallelogram">
            <a:avLst>
              <a:gd name="adj" fmla="val 32143"/>
            </a:avLst>
          </a:prstGeom>
          <a:solidFill>
            <a:schemeClr val="accent1"/>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17" name="AutoShape 45"/>
          <p:cNvSpPr>
            <a:spLocks noChangeArrowheads="1"/>
          </p:cNvSpPr>
          <p:nvPr/>
        </p:nvSpPr>
        <p:spPr bwMode="auto">
          <a:xfrm rot="16200000">
            <a:off x="1422400" y="2654300"/>
            <a:ext cx="1498600" cy="50800"/>
          </a:xfrm>
          <a:prstGeom prst="parallelogram">
            <a:avLst>
              <a:gd name="adj" fmla="val 48347"/>
            </a:avLst>
          </a:prstGeom>
          <a:solidFill>
            <a:schemeClr val="bg1"/>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18" name="AutoShape 46"/>
          <p:cNvSpPr>
            <a:spLocks noChangeArrowheads="1"/>
          </p:cNvSpPr>
          <p:nvPr/>
        </p:nvSpPr>
        <p:spPr bwMode="auto">
          <a:xfrm>
            <a:off x="596900" y="2400052"/>
            <a:ext cx="1282700" cy="596900"/>
          </a:xfrm>
          <a:prstGeom prst="rightArrow">
            <a:avLst>
              <a:gd name="adj1" fmla="val 50000"/>
              <a:gd name="adj2" fmla="val 53723"/>
            </a:avLst>
          </a:prstGeom>
          <a:solidFill>
            <a:srgbClr val="FF0000"/>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19" name="AutoShape 47"/>
          <p:cNvSpPr>
            <a:spLocks noChangeArrowheads="1"/>
          </p:cNvSpPr>
          <p:nvPr/>
        </p:nvSpPr>
        <p:spPr bwMode="auto">
          <a:xfrm rot="16200000">
            <a:off x="4330700" y="2637408"/>
            <a:ext cx="1562100" cy="165100"/>
          </a:xfrm>
          <a:prstGeom prst="parallelogram">
            <a:avLst>
              <a:gd name="adj" fmla="val 31714"/>
            </a:avLst>
          </a:prstGeom>
          <a:solidFill>
            <a:srgbClr val="FF0000"/>
          </a:solidFill>
          <a:ln w="9525">
            <a:no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20" name="AutoShape 48"/>
          <p:cNvSpPr>
            <a:spLocks noChangeArrowheads="1"/>
          </p:cNvSpPr>
          <p:nvPr/>
        </p:nvSpPr>
        <p:spPr bwMode="auto">
          <a:xfrm rot="16200000">
            <a:off x="4502150" y="2719090"/>
            <a:ext cx="1562100" cy="101600"/>
          </a:xfrm>
          <a:prstGeom prst="parallelogram">
            <a:avLst>
              <a:gd name="adj" fmla="val 39007"/>
            </a:avLst>
          </a:prstGeom>
          <a:solidFill>
            <a:srgbClr val="FF0000">
              <a:alpha val="50000"/>
            </a:srgbClr>
          </a:solidFill>
          <a:ln w="9525">
            <a:no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21" name="AutoShape 49"/>
          <p:cNvSpPr>
            <a:spLocks noChangeArrowheads="1"/>
          </p:cNvSpPr>
          <p:nvPr/>
        </p:nvSpPr>
        <p:spPr bwMode="auto">
          <a:xfrm rot="16200000">
            <a:off x="4146550" y="2597149"/>
            <a:ext cx="1562100" cy="101600"/>
          </a:xfrm>
          <a:prstGeom prst="parallelogram">
            <a:avLst>
              <a:gd name="adj" fmla="val 39007"/>
            </a:avLst>
          </a:prstGeom>
          <a:solidFill>
            <a:srgbClr val="FF0000">
              <a:alpha val="50000"/>
            </a:srgbClr>
          </a:solidFill>
          <a:ln w="9525">
            <a:no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22" name="AutoShape 50"/>
          <p:cNvSpPr>
            <a:spLocks noChangeArrowheads="1"/>
          </p:cNvSpPr>
          <p:nvPr/>
        </p:nvSpPr>
        <p:spPr bwMode="auto">
          <a:xfrm rot="16200000">
            <a:off x="4641850" y="2766566"/>
            <a:ext cx="1562100" cy="50800"/>
          </a:xfrm>
          <a:prstGeom prst="parallelogram">
            <a:avLst>
              <a:gd name="adj" fmla="val 28045"/>
            </a:avLst>
          </a:prstGeom>
          <a:solidFill>
            <a:srgbClr val="FF0000">
              <a:alpha val="25000"/>
            </a:srgbClr>
          </a:solidFill>
          <a:ln w="9525">
            <a:no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23" name="AutoShape 51"/>
          <p:cNvSpPr>
            <a:spLocks noChangeArrowheads="1"/>
          </p:cNvSpPr>
          <p:nvPr/>
        </p:nvSpPr>
        <p:spPr bwMode="auto">
          <a:xfrm rot="16200000">
            <a:off x="4006850" y="2550542"/>
            <a:ext cx="1562100" cy="50800"/>
          </a:xfrm>
          <a:prstGeom prst="parallelogram">
            <a:avLst>
              <a:gd name="adj" fmla="val 28045"/>
            </a:avLst>
          </a:prstGeom>
          <a:solidFill>
            <a:srgbClr val="FF0000">
              <a:alpha val="25000"/>
            </a:srgbClr>
          </a:solidFill>
          <a:ln w="9525">
            <a:no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24" name="Line 52"/>
          <p:cNvSpPr>
            <a:spLocks noChangeShapeType="1"/>
          </p:cNvSpPr>
          <p:nvPr/>
        </p:nvSpPr>
        <p:spPr bwMode="auto">
          <a:xfrm flipV="1">
            <a:off x="4483100" y="3471540"/>
            <a:ext cx="635000" cy="317500"/>
          </a:xfrm>
          <a:prstGeom prst="line">
            <a:avLst/>
          </a:prstGeom>
          <a:noFill/>
          <a:ln w="28575">
            <a:solidFill>
              <a:schemeClr val="tx1"/>
            </a:solidFill>
            <a:round/>
            <a:headEnd/>
            <a:tailEnd type="triangle" w="lg" len="lg"/>
          </a:ln>
          <a:effectLst/>
        </p:spPr>
        <p:txBody>
          <a:bodyPr/>
          <a:lstStyle/>
          <a:p>
            <a:endParaRPr kumimoji="0" lang="zh-TW" altLang="en-US" sz="2000" smtClean="0">
              <a:solidFill>
                <a:srgbClr val="333399"/>
              </a:solidFill>
              <a:latin typeface="Arial" charset="0"/>
              <a:ea typeface="+mn-ea"/>
            </a:endParaRPr>
          </a:p>
        </p:txBody>
      </p:sp>
      <p:sp>
        <p:nvSpPr>
          <p:cNvPr id="105525" name="Text Box 53"/>
          <p:cNvSpPr txBox="1">
            <a:spLocks noChangeArrowheads="1"/>
          </p:cNvSpPr>
          <p:nvPr/>
        </p:nvSpPr>
        <p:spPr bwMode="auto">
          <a:xfrm>
            <a:off x="3667125" y="3559547"/>
            <a:ext cx="1014413" cy="517525"/>
          </a:xfrm>
          <a:prstGeom prst="rect">
            <a:avLst/>
          </a:prstGeom>
          <a:noFill/>
          <a:ln w="9525">
            <a:noFill/>
            <a:miter lim="800000"/>
            <a:headEnd/>
            <a:tailEnd/>
          </a:ln>
          <a:effectLst/>
        </p:spPr>
        <p:txBody>
          <a:bodyPr wrap="none">
            <a:spAutoFit/>
          </a:bodyPr>
          <a:lstStyle/>
          <a:p>
            <a:r>
              <a:rPr kumimoji="0" lang="en-US" altLang="zh-TW" sz="1400" b="1" dirty="0" smtClean="0">
                <a:solidFill>
                  <a:srgbClr val="333399"/>
                </a:solidFill>
                <a:latin typeface="Arial" charset="0"/>
                <a:ea typeface="新細明體" charset="-120"/>
              </a:rPr>
              <a:t>Central</a:t>
            </a:r>
          </a:p>
          <a:p>
            <a:r>
              <a:rPr kumimoji="0" lang="en-US" altLang="zh-TW" sz="1400" b="1" dirty="0" smtClean="0">
                <a:solidFill>
                  <a:srgbClr val="333399"/>
                </a:solidFill>
                <a:latin typeface="Arial" charset="0"/>
                <a:ea typeface="新細明體" charset="-120"/>
              </a:rPr>
              <a:t>maximum</a:t>
            </a:r>
          </a:p>
        </p:txBody>
      </p:sp>
      <p:sp>
        <p:nvSpPr>
          <p:cNvPr id="105526" name="Line 54"/>
          <p:cNvSpPr>
            <a:spLocks noChangeShapeType="1"/>
          </p:cNvSpPr>
          <p:nvPr/>
        </p:nvSpPr>
        <p:spPr bwMode="auto">
          <a:xfrm flipH="1">
            <a:off x="5346700" y="1671340"/>
            <a:ext cx="495300" cy="317500"/>
          </a:xfrm>
          <a:prstGeom prst="line">
            <a:avLst/>
          </a:prstGeom>
          <a:noFill/>
          <a:ln w="28575">
            <a:solidFill>
              <a:schemeClr val="tx1"/>
            </a:solidFill>
            <a:round/>
            <a:headEnd/>
            <a:tailEnd type="triangle" w="lg" len="lg"/>
          </a:ln>
          <a:effectLst/>
        </p:spPr>
        <p:txBody>
          <a:bodyPr/>
          <a:lstStyle/>
          <a:p>
            <a:endParaRPr kumimoji="0" lang="zh-TW" altLang="en-US" sz="2000" smtClean="0">
              <a:solidFill>
                <a:srgbClr val="333399"/>
              </a:solidFill>
              <a:latin typeface="Arial" charset="0"/>
              <a:ea typeface="+mn-ea"/>
            </a:endParaRPr>
          </a:p>
        </p:txBody>
      </p:sp>
      <p:sp>
        <p:nvSpPr>
          <p:cNvPr id="105527" name="Text Box 55"/>
          <p:cNvSpPr txBox="1">
            <a:spLocks noChangeArrowheads="1"/>
          </p:cNvSpPr>
          <p:nvPr/>
        </p:nvSpPr>
        <p:spPr bwMode="auto">
          <a:xfrm>
            <a:off x="5788025" y="1471315"/>
            <a:ext cx="1720850" cy="517525"/>
          </a:xfrm>
          <a:prstGeom prst="rect">
            <a:avLst/>
          </a:prstGeom>
          <a:noFill/>
          <a:ln w="9525">
            <a:noFill/>
            <a:miter lim="800000"/>
            <a:headEnd/>
            <a:tailEnd/>
          </a:ln>
          <a:effectLst/>
        </p:spPr>
        <p:txBody>
          <a:bodyPr wrap="none">
            <a:spAutoFit/>
          </a:bodyPr>
          <a:lstStyle/>
          <a:p>
            <a:r>
              <a:rPr kumimoji="0" lang="en-US" altLang="zh-TW" sz="1400" b="1" dirty="0" smtClean="0">
                <a:solidFill>
                  <a:srgbClr val="333399"/>
                </a:solidFill>
                <a:latin typeface="Arial" charset="0"/>
                <a:ea typeface="新細明體" charset="-120"/>
              </a:rPr>
              <a:t>Side or secondary</a:t>
            </a:r>
          </a:p>
          <a:p>
            <a:r>
              <a:rPr kumimoji="0" lang="en-US" altLang="zh-TW" sz="1400" b="1" dirty="0" smtClean="0">
                <a:solidFill>
                  <a:srgbClr val="333399"/>
                </a:solidFill>
                <a:latin typeface="Arial" charset="0"/>
                <a:ea typeface="新細明體" charset="-120"/>
              </a:rPr>
              <a:t>maxima</a:t>
            </a:r>
          </a:p>
        </p:txBody>
      </p:sp>
      <p:sp>
        <p:nvSpPr>
          <p:cNvPr id="105528" name="Line 56"/>
          <p:cNvSpPr>
            <a:spLocks noChangeShapeType="1"/>
          </p:cNvSpPr>
          <p:nvPr/>
        </p:nvSpPr>
        <p:spPr bwMode="auto">
          <a:xfrm flipH="1">
            <a:off x="4851400" y="1700808"/>
            <a:ext cx="952500" cy="127000"/>
          </a:xfrm>
          <a:prstGeom prst="line">
            <a:avLst/>
          </a:prstGeom>
          <a:noFill/>
          <a:ln w="28575">
            <a:solidFill>
              <a:schemeClr val="tx1"/>
            </a:solidFill>
            <a:round/>
            <a:headEnd/>
            <a:tailEnd type="triangle" w="lg" len="lg"/>
          </a:ln>
          <a:effectLst/>
        </p:spPr>
        <p:txBody>
          <a:bodyPr/>
          <a:lstStyle/>
          <a:p>
            <a:endParaRPr kumimoji="0" lang="zh-TW" altLang="en-US" sz="2000" smtClean="0">
              <a:solidFill>
                <a:srgbClr val="333399"/>
              </a:solidFill>
              <a:latin typeface="Arial" charset="0"/>
              <a:ea typeface="+mn-ea"/>
            </a:endParaRPr>
          </a:p>
        </p:txBody>
      </p:sp>
      <p:sp>
        <p:nvSpPr>
          <p:cNvPr id="105530" name="Text Box 58"/>
          <p:cNvSpPr txBox="1">
            <a:spLocks noChangeArrowheads="1"/>
          </p:cNvSpPr>
          <p:nvPr/>
        </p:nvSpPr>
        <p:spPr bwMode="auto">
          <a:xfrm>
            <a:off x="542925" y="2126184"/>
            <a:ext cx="742950" cy="366712"/>
          </a:xfrm>
          <a:prstGeom prst="rect">
            <a:avLst/>
          </a:prstGeom>
          <a:noFill/>
          <a:ln w="9525">
            <a:noFill/>
            <a:miter lim="800000"/>
            <a:headEnd/>
            <a:tailEnd/>
          </a:ln>
          <a:effectLst/>
        </p:spPr>
        <p:txBody>
          <a:bodyPr wrap="none">
            <a:spAutoFit/>
          </a:bodyPr>
          <a:lstStyle/>
          <a:p>
            <a:r>
              <a:rPr kumimoji="0" lang="en-US" altLang="zh-TW" sz="1800" b="1" dirty="0" smtClean="0">
                <a:solidFill>
                  <a:srgbClr val="333399"/>
                </a:solidFill>
                <a:latin typeface="Arial" charset="0"/>
                <a:ea typeface="新細明體" charset="-120"/>
              </a:rPr>
              <a:t>Light</a:t>
            </a:r>
          </a:p>
        </p:txBody>
      </p:sp>
      <p:sp>
        <p:nvSpPr>
          <p:cNvPr id="105531" name="Rectangle 59"/>
          <p:cNvSpPr>
            <a:spLocks noChangeArrowheads="1"/>
          </p:cNvSpPr>
          <p:nvPr/>
        </p:nvSpPr>
        <p:spPr bwMode="auto">
          <a:xfrm>
            <a:off x="395536" y="4221088"/>
            <a:ext cx="3114948" cy="396875"/>
          </a:xfrm>
          <a:prstGeom prst="rect">
            <a:avLst/>
          </a:prstGeom>
          <a:noFill/>
          <a:ln w="9525">
            <a:noFill/>
            <a:miter lim="800000"/>
            <a:headEnd/>
            <a:tailEnd/>
          </a:ln>
          <a:effectLst/>
        </p:spPr>
        <p:txBody>
          <a:bodyPr wrap="square">
            <a:spAutoFit/>
          </a:bodyPr>
          <a:lstStyle/>
          <a:p>
            <a:pPr>
              <a:spcBef>
                <a:spcPct val="50000"/>
              </a:spcBef>
            </a:pPr>
            <a:r>
              <a:rPr kumimoji="0" lang="en-US" altLang="zh-TW" sz="2000" dirty="0" smtClean="0">
                <a:solidFill>
                  <a:srgbClr val="333399"/>
                </a:solidFill>
                <a:latin typeface="Arial" charset="0"/>
                <a:ea typeface="新細明體" charset="-120"/>
              </a:rPr>
              <a:t>Fresnel Bright Spot.</a:t>
            </a:r>
          </a:p>
        </p:txBody>
      </p:sp>
      <p:sp>
        <p:nvSpPr>
          <p:cNvPr id="105533" name="AutoShape 61"/>
          <p:cNvSpPr>
            <a:spLocks noChangeArrowheads="1"/>
          </p:cNvSpPr>
          <p:nvPr/>
        </p:nvSpPr>
        <p:spPr bwMode="auto">
          <a:xfrm rot="-5400000">
            <a:off x="4076700" y="4508500"/>
            <a:ext cx="2400300" cy="1866900"/>
          </a:xfrm>
          <a:prstGeom prst="parallelogram">
            <a:avLst>
              <a:gd name="adj" fmla="val 32143"/>
            </a:avLst>
          </a:prstGeom>
          <a:solidFill>
            <a:schemeClr val="accent1"/>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35" name="AutoShape 63"/>
          <p:cNvSpPr>
            <a:spLocks noChangeArrowheads="1"/>
          </p:cNvSpPr>
          <p:nvPr/>
        </p:nvSpPr>
        <p:spPr bwMode="auto">
          <a:xfrm>
            <a:off x="673100" y="5118100"/>
            <a:ext cx="1282700" cy="596900"/>
          </a:xfrm>
          <a:prstGeom prst="rightArrow">
            <a:avLst>
              <a:gd name="adj1" fmla="val 50000"/>
              <a:gd name="adj2" fmla="val 53723"/>
            </a:avLst>
          </a:prstGeom>
          <a:solidFill>
            <a:srgbClr val="FF0000"/>
          </a:solidFill>
          <a:ln w="9525">
            <a:solidFill>
              <a:schemeClr val="tx1"/>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42" name="Text Box 70"/>
          <p:cNvSpPr txBox="1">
            <a:spLocks noChangeArrowheads="1"/>
          </p:cNvSpPr>
          <p:nvPr/>
        </p:nvSpPr>
        <p:spPr bwMode="auto">
          <a:xfrm>
            <a:off x="3171825" y="5624513"/>
            <a:ext cx="706438" cy="517525"/>
          </a:xfrm>
          <a:prstGeom prst="rect">
            <a:avLst/>
          </a:prstGeom>
          <a:noFill/>
          <a:ln w="9525">
            <a:noFill/>
            <a:miter lim="800000"/>
            <a:headEnd/>
            <a:tailEnd/>
          </a:ln>
          <a:effectLst/>
        </p:spPr>
        <p:txBody>
          <a:bodyPr wrap="none">
            <a:spAutoFit/>
          </a:bodyPr>
          <a:lstStyle/>
          <a:p>
            <a:r>
              <a:rPr kumimoji="0" lang="en-US" altLang="zh-TW" sz="1400" b="1" dirty="0" smtClean="0">
                <a:solidFill>
                  <a:srgbClr val="333399"/>
                </a:solidFill>
                <a:latin typeface="Arial" charset="0"/>
                <a:ea typeface="新細明體" charset="-120"/>
              </a:rPr>
              <a:t>Bright</a:t>
            </a:r>
          </a:p>
          <a:p>
            <a:r>
              <a:rPr kumimoji="0" lang="en-US" altLang="zh-TW" sz="1400" b="1" dirty="0" smtClean="0">
                <a:solidFill>
                  <a:srgbClr val="333399"/>
                </a:solidFill>
                <a:latin typeface="Arial" charset="0"/>
                <a:ea typeface="新細明體" charset="-120"/>
              </a:rPr>
              <a:t>spot</a:t>
            </a:r>
          </a:p>
        </p:txBody>
      </p:sp>
      <p:sp>
        <p:nvSpPr>
          <p:cNvPr id="105545" name="Text Box 73"/>
          <p:cNvSpPr txBox="1">
            <a:spLocks noChangeArrowheads="1"/>
          </p:cNvSpPr>
          <p:nvPr/>
        </p:nvSpPr>
        <p:spPr bwMode="auto">
          <a:xfrm>
            <a:off x="619125" y="4862513"/>
            <a:ext cx="742950" cy="366712"/>
          </a:xfrm>
          <a:prstGeom prst="rect">
            <a:avLst/>
          </a:prstGeom>
          <a:noFill/>
          <a:ln w="9525">
            <a:noFill/>
            <a:miter lim="800000"/>
            <a:headEnd/>
            <a:tailEnd/>
          </a:ln>
          <a:effectLst/>
        </p:spPr>
        <p:txBody>
          <a:bodyPr wrap="none">
            <a:spAutoFit/>
          </a:bodyPr>
          <a:lstStyle/>
          <a:p>
            <a:r>
              <a:rPr kumimoji="0" lang="en-US" altLang="zh-TW" sz="1800" b="1" smtClean="0">
                <a:solidFill>
                  <a:srgbClr val="333399"/>
                </a:solidFill>
                <a:latin typeface="Arial" charset="0"/>
                <a:ea typeface="新細明體" charset="-120"/>
              </a:rPr>
              <a:t>Light</a:t>
            </a:r>
          </a:p>
        </p:txBody>
      </p:sp>
      <p:sp>
        <p:nvSpPr>
          <p:cNvPr id="105546" name="Oval 74"/>
          <p:cNvSpPr>
            <a:spLocks noChangeArrowheads="1"/>
          </p:cNvSpPr>
          <p:nvPr/>
        </p:nvSpPr>
        <p:spPr bwMode="auto">
          <a:xfrm>
            <a:off x="2108200" y="5016500"/>
            <a:ext cx="508000" cy="838200"/>
          </a:xfrm>
          <a:prstGeom prst="ellipse">
            <a:avLst/>
          </a:prstGeom>
          <a:solidFill>
            <a:schemeClr val="accent1"/>
          </a:solidFill>
          <a:ln w="9525">
            <a:solidFill>
              <a:schemeClr val="tx1"/>
            </a:solid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48" name="Oval 76"/>
          <p:cNvSpPr>
            <a:spLocks noChangeArrowheads="1"/>
          </p:cNvSpPr>
          <p:nvPr/>
        </p:nvSpPr>
        <p:spPr bwMode="auto">
          <a:xfrm>
            <a:off x="5092700" y="5359400"/>
            <a:ext cx="88900" cy="101600"/>
          </a:xfrm>
          <a:prstGeom prst="ellipse">
            <a:avLst/>
          </a:prstGeom>
          <a:solidFill>
            <a:srgbClr val="FF0000"/>
          </a:solidFill>
          <a:ln w="9525">
            <a:no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49" name="Oval 77"/>
          <p:cNvSpPr>
            <a:spLocks noChangeArrowheads="1"/>
          </p:cNvSpPr>
          <p:nvPr/>
        </p:nvSpPr>
        <p:spPr bwMode="auto">
          <a:xfrm>
            <a:off x="4876800" y="5041900"/>
            <a:ext cx="520700" cy="723900"/>
          </a:xfrm>
          <a:prstGeom prst="ellipse">
            <a:avLst/>
          </a:prstGeom>
          <a:noFill/>
          <a:ln w="76200">
            <a:solidFill>
              <a:srgbClr val="FF0000"/>
            </a:solid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51" name="Oval 79"/>
          <p:cNvSpPr>
            <a:spLocks noChangeAspect="1" noChangeArrowheads="1"/>
          </p:cNvSpPr>
          <p:nvPr/>
        </p:nvSpPr>
        <p:spPr bwMode="auto">
          <a:xfrm>
            <a:off x="4775200" y="4911725"/>
            <a:ext cx="731838" cy="984250"/>
          </a:xfrm>
          <a:prstGeom prst="ellipse">
            <a:avLst/>
          </a:prstGeom>
          <a:noFill/>
          <a:ln w="57150">
            <a:solidFill>
              <a:srgbClr val="FF0000"/>
            </a:solid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52" name="Oval 80"/>
          <p:cNvSpPr>
            <a:spLocks noChangeAspect="1" noChangeArrowheads="1"/>
          </p:cNvSpPr>
          <p:nvPr/>
        </p:nvSpPr>
        <p:spPr bwMode="auto">
          <a:xfrm>
            <a:off x="4711700" y="4835525"/>
            <a:ext cx="862013" cy="1139825"/>
          </a:xfrm>
          <a:prstGeom prst="ellipse">
            <a:avLst/>
          </a:prstGeom>
          <a:noFill/>
          <a:ln w="28575">
            <a:solidFill>
              <a:srgbClr val="FF0000"/>
            </a:solid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53" name="Oval 81"/>
          <p:cNvSpPr>
            <a:spLocks noChangeAspect="1" noChangeArrowheads="1"/>
          </p:cNvSpPr>
          <p:nvPr/>
        </p:nvSpPr>
        <p:spPr bwMode="auto">
          <a:xfrm>
            <a:off x="4673600" y="4797425"/>
            <a:ext cx="946150" cy="1219200"/>
          </a:xfrm>
          <a:prstGeom prst="ellipse">
            <a:avLst/>
          </a:prstGeom>
          <a:noFill/>
          <a:ln w="9525">
            <a:solidFill>
              <a:srgbClr val="FF0000"/>
            </a:solidFill>
            <a:round/>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05554" name="Line 82"/>
          <p:cNvSpPr>
            <a:spLocks noChangeShapeType="1"/>
          </p:cNvSpPr>
          <p:nvPr/>
        </p:nvSpPr>
        <p:spPr bwMode="auto">
          <a:xfrm flipV="1">
            <a:off x="3848100" y="5435600"/>
            <a:ext cx="1206500" cy="355600"/>
          </a:xfrm>
          <a:prstGeom prst="line">
            <a:avLst/>
          </a:prstGeom>
          <a:noFill/>
          <a:ln w="28575">
            <a:solidFill>
              <a:schemeClr val="tx1"/>
            </a:solidFill>
            <a:round/>
            <a:headEnd/>
            <a:tailEnd type="triangle" w="lg" len="lg"/>
          </a:ln>
          <a:effectLst/>
        </p:spPr>
        <p:txBody>
          <a:bodyPr/>
          <a:lstStyle/>
          <a:p>
            <a:endParaRPr kumimoji="0" lang="zh-TW" altLang="en-US" sz="2000" smtClean="0">
              <a:solidFill>
                <a:srgbClr val="333399"/>
              </a:solidFill>
              <a:latin typeface="Arial" charset="0"/>
              <a:ea typeface="+mn-ea"/>
            </a:endParaRPr>
          </a:p>
        </p:txBody>
      </p:sp>
      <p:sp>
        <p:nvSpPr>
          <p:cNvPr id="105555" name="Text Box 83"/>
          <p:cNvSpPr txBox="1">
            <a:spLocks noChangeArrowheads="1"/>
          </p:cNvSpPr>
          <p:nvPr/>
        </p:nvSpPr>
        <p:spPr bwMode="auto">
          <a:xfrm>
            <a:off x="6300192" y="4725144"/>
            <a:ext cx="2694781" cy="1323439"/>
          </a:xfrm>
          <a:prstGeom prst="rect">
            <a:avLst/>
          </a:prstGeom>
          <a:noFill/>
          <a:ln w="9525">
            <a:noFill/>
            <a:miter lim="800000"/>
            <a:headEnd/>
            <a:tailEnd/>
          </a:ln>
          <a:effectLst/>
        </p:spPr>
        <p:txBody>
          <a:bodyPr wrap="square">
            <a:spAutoFit/>
          </a:bodyPr>
          <a:lstStyle/>
          <a:p>
            <a:r>
              <a:rPr kumimoji="0" lang="en-US" altLang="zh-TW" sz="2000" b="1" dirty="0" smtClean="0">
                <a:solidFill>
                  <a:srgbClr val="333399"/>
                </a:solidFill>
                <a:latin typeface="Arial" charset="0"/>
                <a:ea typeface="新細明體" charset="-120"/>
              </a:rPr>
              <a:t>These patterns cannot be explained using geometrical optics (Ch. 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p:cNvGraphicFramePr>
            <a:graphicFrameLocks noChangeAspect="1"/>
          </p:cNvGraphicFramePr>
          <p:nvPr/>
        </p:nvGraphicFramePr>
        <p:xfrm>
          <a:off x="1143000" y="2286000"/>
          <a:ext cx="3840163" cy="4038600"/>
        </p:xfrm>
        <a:graphic>
          <a:graphicData uri="http://schemas.openxmlformats.org/presentationml/2006/ole">
            <p:oleObj spid="_x0000_s30722" name="文件" r:id="rId3" imgW="2880360" imgH="3028680" progId="Word.Document.8">
              <p:embed/>
            </p:oleObj>
          </a:graphicData>
        </a:graphic>
      </p:graphicFrame>
      <p:sp>
        <p:nvSpPr>
          <p:cNvPr id="30723" name="Rectangle 4"/>
          <p:cNvSpPr>
            <a:spLocks noGrp="1" noChangeArrowheads="1"/>
          </p:cNvSpPr>
          <p:nvPr>
            <p:ph type="title"/>
          </p:nvPr>
        </p:nvSpPr>
        <p:spPr>
          <a:xfrm>
            <a:off x="611560" y="476672"/>
            <a:ext cx="7772400" cy="1368152"/>
          </a:xfrm>
          <a:noFill/>
        </p:spPr>
        <p:txBody>
          <a:bodyPr anchor="b"/>
          <a:lstStyle/>
          <a:p>
            <a:pPr marL="1055688" indent="-1055688" eaLnBrk="1" hangingPunct="1"/>
            <a:r>
              <a:rPr lang="en-US" altLang="zh-TW" b="1" dirty="0" smtClean="0">
                <a:solidFill>
                  <a:schemeClr val="tx1"/>
                </a:solidFill>
                <a:latin typeface="華康鋼筆體 Std W2" pitchFamily="66" charset="-120"/>
                <a:ea typeface="華康鋼筆體 Std W2" pitchFamily="66" charset="-120"/>
              </a:rPr>
              <a:t>The Fresnel Bright Spot (1819)</a:t>
            </a:r>
            <a:endParaRPr lang="zh-TW" altLang="en-US" b="1" dirty="0" smtClean="0">
              <a:solidFill>
                <a:schemeClr val="tx1"/>
              </a:solidFill>
              <a:latin typeface="華康鋼筆體 Std W2" pitchFamily="66" charset="-120"/>
              <a:ea typeface="華康鋼筆體 Std W2" pitchFamily="66" charset="-120"/>
            </a:endParaRPr>
          </a:p>
        </p:txBody>
      </p:sp>
      <p:sp>
        <p:nvSpPr>
          <p:cNvPr id="30724" name="Rectangle 5"/>
          <p:cNvSpPr>
            <a:spLocks noChangeArrowheads="1"/>
          </p:cNvSpPr>
          <p:nvPr/>
        </p:nvSpPr>
        <p:spPr bwMode="auto">
          <a:xfrm>
            <a:off x="5148262" y="2781300"/>
            <a:ext cx="3672209" cy="2862263"/>
          </a:xfrm>
          <a:prstGeom prst="rect">
            <a:avLst/>
          </a:prstGeom>
          <a:noFill/>
          <a:ln w="12700" cap="sq">
            <a:noFill/>
            <a:miter lim="800000"/>
            <a:headEnd type="none" w="sm" len="sm"/>
            <a:tailEnd type="none" w="sm" len="sm"/>
          </a:ln>
        </p:spPr>
        <p:txBody>
          <a:bodyPr wrap="square" anchor="ctr">
            <a:spAutoFit/>
          </a:bodyPr>
          <a:lstStyle/>
          <a:p>
            <a:pPr algn="ctr">
              <a:buSzPct val="70000"/>
              <a:buFont typeface="Wingdings" pitchFamily="2" charset="2"/>
              <a:buChar char="l"/>
            </a:pPr>
            <a:r>
              <a:rPr kumimoji="0" lang="en-US" altLang="zh-TW" sz="3600" b="1" dirty="0">
                <a:latin typeface="華康鋼筆體 Std W2" pitchFamily="66" charset="-120"/>
                <a:ea typeface="華康鋼筆體 Std W2" pitchFamily="66" charset="-120"/>
              </a:rPr>
              <a:t> Newton</a:t>
            </a:r>
          </a:p>
          <a:p>
            <a:pPr lvl="2" algn="ctr">
              <a:buSzPct val="70000"/>
              <a:buFont typeface="Wingdings" pitchFamily="2" charset="2"/>
              <a:buChar char="n"/>
            </a:pPr>
            <a:r>
              <a:rPr kumimoji="0" lang="en-US" altLang="zh-TW" sz="3600" b="1" dirty="0">
                <a:latin typeface="華康鋼筆體 Std W2" pitchFamily="66" charset="-120"/>
                <a:ea typeface="華康鋼筆體 Std W2" pitchFamily="66" charset="-120"/>
              </a:rPr>
              <a:t> corpuscle</a:t>
            </a:r>
          </a:p>
          <a:p>
            <a:pPr algn="ctr">
              <a:buSzPct val="70000"/>
              <a:buFont typeface="Wingdings" pitchFamily="2" charset="2"/>
              <a:buChar char="l"/>
            </a:pPr>
            <a:r>
              <a:rPr kumimoji="0" lang="en-US" altLang="zh-TW" sz="3600" b="1" dirty="0">
                <a:latin typeface="華康鋼筆體 Std W2" pitchFamily="66" charset="-120"/>
                <a:ea typeface="華康鋼筆體 Std W2" pitchFamily="66" charset="-120"/>
              </a:rPr>
              <a:t> </a:t>
            </a:r>
            <a:r>
              <a:rPr kumimoji="0" lang="en-US" altLang="zh-TW" sz="3600" b="1" dirty="0">
                <a:latin typeface="華康鋼筆體 Std W2" pitchFamily="66" charset="-120"/>
                <a:ea typeface="華康鋼筆體 Std W2" pitchFamily="66" charset="-120"/>
                <a:hlinkClick r:id="" action="ppaction://noaction"/>
              </a:rPr>
              <a:t>Poisson</a:t>
            </a:r>
            <a:endParaRPr kumimoji="0" lang="en-US" altLang="zh-TW" sz="3600" b="1" dirty="0">
              <a:latin typeface="華康鋼筆體 Std W2" pitchFamily="66" charset="-120"/>
              <a:ea typeface="華康鋼筆體 Std W2" pitchFamily="66" charset="-120"/>
            </a:endParaRPr>
          </a:p>
          <a:p>
            <a:pPr algn="ctr">
              <a:buSzPct val="70000"/>
              <a:buFont typeface="Wingdings" pitchFamily="2" charset="2"/>
              <a:buChar char="l"/>
            </a:pPr>
            <a:r>
              <a:rPr kumimoji="0" lang="en-US" altLang="zh-TW" sz="3600" b="1" dirty="0">
                <a:latin typeface="華康鋼筆體 Std W2" pitchFamily="66" charset="-120"/>
                <a:ea typeface="華康鋼筆體 Std W2" pitchFamily="66" charset="-120"/>
              </a:rPr>
              <a:t> Fresnel</a:t>
            </a:r>
          </a:p>
          <a:p>
            <a:pPr algn="ctr">
              <a:buSzPct val="70000"/>
              <a:buFont typeface="Wingdings" pitchFamily="2" charset="2"/>
              <a:buChar char="n"/>
            </a:pPr>
            <a:r>
              <a:rPr kumimoji="0" lang="en-US" altLang="zh-TW" sz="3600" b="1" dirty="0">
                <a:latin typeface="華康鋼筆體 Std W2" pitchFamily="66" charset="-120"/>
                <a:ea typeface="華康鋼筆體 Std W2" pitchFamily="66" charset="-120"/>
              </a:rPr>
              <a:t> wave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16013" y="549275"/>
            <a:ext cx="7088187" cy="762000"/>
          </a:xfrm>
        </p:spPr>
        <p:txBody>
          <a:bodyPr/>
          <a:lstStyle/>
          <a:p>
            <a:pPr marL="1055688" indent="-1055688" eaLnBrk="1" hangingPunct="1"/>
            <a:r>
              <a:rPr lang="en-US" altLang="zh-TW" b="1" dirty="0" smtClean="0">
                <a:solidFill>
                  <a:schemeClr val="tx1"/>
                </a:solidFill>
                <a:latin typeface="華康鋼筆體 Std W2" pitchFamily="66" charset="-120"/>
                <a:ea typeface="華康鋼筆體 Std W2" pitchFamily="66" charset="-120"/>
              </a:rPr>
              <a:t>Diffraction by a single </a:t>
            </a:r>
            <a:r>
              <a:rPr lang="en-US" altLang="zh-TW" b="1" dirty="0" smtClean="0">
                <a:latin typeface="華康鋼筆體 Std W2" pitchFamily="66" charset="-120"/>
                <a:ea typeface="華康鋼筆體 Std W2" pitchFamily="66" charset="-120"/>
              </a:rPr>
              <a:t>slit</a:t>
            </a:r>
            <a:endParaRPr lang="zh-TW" altLang="en-US" b="1" dirty="0" smtClean="0">
              <a:latin typeface="華康鋼筆體 Std W2" pitchFamily="66" charset="-120"/>
              <a:ea typeface="華康鋼筆體 Std W2" pitchFamily="66" charset="-120"/>
            </a:endParaRPr>
          </a:p>
        </p:txBody>
      </p:sp>
      <p:pic>
        <p:nvPicPr>
          <p:cNvPr id="80899" name="Picture 4"/>
          <p:cNvPicPr>
            <a:picLocks noChangeAspect="1" noChangeArrowheads="1"/>
          </p:cNvPicPr>
          <p:nvPr/>
        </p:nvPicPr>
        <p:blipFill>
          <a:blip r:embed="rId2" cstate="print"/>
          <a:srcRect/>
          <a:stretch>
            <a:fillRect/>
          </a:stretch>
        </p:blipFill>
        <p:spPr bwMode="auto">
          <a:xfrm>
            <a:off x="4356100" y="1412875"/>
            <a:ext cx="3243263" cy="4340225"/>
          </a:xfrm>
          <a:prstGeom prst="rect">
            <a:avLst/>
          </a:prstGeom>
          <a:noFill/>
          <a:ln w="12700" cap="sq">
            <a:noFill/>
            <a:miter lim="800000"/>
            <a:headEnd type="none" w="sm" len="sm"/>
            <a:tailEnd type="none" w="sm" len="sm"/>
          </a:ln>
        </p:spPr>
      </p:pic>
      <p:pic>
        <p:nvPicPr>
          <p:cNvPr id="80900" name="Picture 5"/>
          <p:cNvPicPr>
            <a:picLocks noChangeAspect="1" noChangeArrowheads="1"/>
          </p:cNvPicPr>
          <p:nvPr/>
        </p:nvPicPr>
        <p:blipFill>
          <a:blip r:embed="rId3" cstate="print"/>
          <a:srcRect/>
          <a:stretch>
            <a:fillRect/>
          </a:stretch>
        </p:blipFill>
        <p:spPr bwMode="auto">
          <a:xfrm>
            <a:off x="684213" y="6021388"/>
            <a:ext cx="7669212" cy="360362"/>
          </a:xfrm>
          <a:prstGeom prst="rect">
            <a:avLst/>
          </a:prstGeom>
          <a:noFill/>
          <a:ln w="12700" cap="sq">
            <a:noFill/>
            <a:miter lim="800000"/>
            <a:headEnd type="none" w="sm" len="sm"/>
            <a:tailEnd type="none" w="sm" len="sm"/>
          </a:ln>
        </p:spPr>
      </p:pic>
      <p:pic>
        <p:nvPicPr>
          <p:cNvPr id="80901" name="Picture 6"/>
          <p:cNvPicPr>
            <a:picLocks noChangeAspect="1" noChangeArrowheads="1"/>
          </p:cNvPicPr>
          <p:nvPr/>
        </p:nvPicPr>
        <p:blipFill>
          <a:blip r:embed="rId4" cstate="print"/>
          <a:srcRect/>
          <a:stretch>
            <a:fillRect/>
          </a:stretch>
        </p:blipFill>
        <p:spPr bwMode="auto">
          <a:xfrm>
            <a:off x="827088" y="1412875"/>
            <a:ext cx="3271837" cy="43561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1763713" y="333375"/>
            <a:ext cx="6400800" cy="6216650"/>
          </a:xfrm>
          <a:prstGeom prst="rect">
            <a:avLst/>
          </a:prstGeom>
          <a:noFill/>
          <a:ln w="9525">
            <a:noFill/>
            <a:miter lim="800000"/>
            <a:headEnd/>
            <a:tailEnd/>
          </a:ln>
        </p:spPr>
      </p:pic>
      <p:sp>
        <p:nvSpPr>
          <p:cNvPr id="82947" name="Rectangle 3"/>
          <p:cNvSpPr>
            <a:spLocks noGrp="1" noChangeArrowheads="1"/>
          </p:cNvSpPr>
          <p:nvPr>
            <p:ph type="title" idx="4294967295"/>
          </p:nvPr>
        </p:nvSpPr>
        <p:spPr>
          <a:xfrm>
            <a:off x="685800" y="301625"/>
            <a:ext cx="717550" cy="5864225"/>
          </a:xfrm>
        </p:spPr>
        <p:txBody>
          <a:bodyPr/>
          <a:lstStyle/>
          <a:p>
            <a:pPr eaLnBrk="1" hangingPunct="1"/>
            <a:r>
              <a:rPr lang="zh-TW" altLang="en-US" b="1" dirty="0" smtClean="0">
                <a:solidFill>
                  <a:schemeClr val="tx1"/>
                </a:solidFill>
                <a:ea typeface="華康鋼筆體 Std W2" pitchFamily="66" charset="-120"/>
              </a:rPr>
              <a:t>單狹縫繞射之強度</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539750" y="3644900"/>
            <a:ext cx="8229600" cy="2781300"/>
          </a:xfrm>
          <a:prstGeom prst="rect">
            <a:avLst/>
          </a:prstGeom>
          <a:noFill/>
          <a:ln w="9525">
            <a:noFill/>
            <a:miter lim="800000"/>
            <a:headEnd/>
            <a:tailEnd/>
          </a:ln>
        </p:spPr>
      </p:pic>
      <p:sp>
        <p:nvSpPr>
          <p:cNvPr id="770051" name="Rectangle 3"/>
          <p:cNvSpPr>
            <a:spLocks noChangeArrowheads="1"/>
          </p:cNvSpPr>
          <p:nvPr/>
        </p:nvSpPr>
        <p:spPr bwMode="auto">
          <a:xfrm>
            <a:off x="900113" y="1484313"/>
            <a:ext cx="7391400" cy="1917700"/>
          </a:xfrm>
          <a:prstGeom prst="rect">
            <a:avLst/>
          </a:prstGeom>
          <a:noFill/>
          <a:ln w="9525">
            <a:noFill/>
            <a:miter lim="800000"/>
            <a:headEnd/>
            <a:tailEnd/>
          </a:ln>
        </p:spPr>
        <p:txBody>
          <a:bodyPr/>
          <a:lstStyle/>
          <a:p>
            <a:pPr marL="342900" indent="-342900">
              <a:spcBef>
                <a:spcPct val="20000"/>
              </a:spcBef>
              <a:buClr>
                <a:schemeClr val="folHlink"/>
              </a:buClr>
              <a:buSzPct val="75000"/>
              <a:buFont typeface="Wingdings" pitchFamily="2" charset="2"/>
              <a:buChar char="l"/>
              <a:defRPr/>
            </a:pPr>
            <a:r>
              <a:rPr lang="en-US" altLang="zh-TW" sz="40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Double-slit diffraction (with interference)</a:t>
            </a:r>
          </a:p>
          <a:p>
            <a:pPr marL="342900" indent="-342900">
              <a:spcBef>
                <a:spcPct val="20000"/>
              </a:spcBef>
              <a:buClr>
                <a:schemeClr val="folHlink"/>
              </a:buClr>
              <a:buSzPct val="75000"/>
              <a:buFont typeface="Wingdings" pitchFamily="2" charset="2"/>
              <a:buChar char="l"/>
              <a:defRPr/>
            </a:pPr>
            <a:r>
              <a:rPr lang="en-US" altLang="zh-TW" sz="40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Single-slit diffraction</a:t>
            </a:r>
            <a:r>
              <a:rPr lang="en-US" altLang="zh-TW" sz="3600" b="1">
                <a:solidFill>
                  <a:srgbClr val="FFFF00"/>
                </a:solidFill>
                <a:effectLst>
                  <a:outerShdw blurRad="38100" dist="38100" dir="2700000" algn="tl">
                    <a:srgbClr val="FFFFFF"/>
                  </a:outerShdw>
                </a:effectLst>
                <a:latin typeface="華康鋼筆體 Std W2" pitchFamily="66" charset="-120"/>
                <a:ea typeface="華康鋼筆體 Std W2" pitchFamily="66" charset="-120"/>
              </a:rPr>
              <a:t> </a:t>
            </a:r>
          </a:p>
        </p:txBody>
      </p:sp>
      <p:sp>
        <p:nvSpPr>
          <p:cNvPr id="83972" name="Rectangle 4"/>
          <p:cNvSpPr>
            <a:spLocks noGrp="1" noChangeArrowheads="1"/>
          </p:cNvSpPr>
          <p:nvPr>
            <p:ph type="title" idx="4294967295"/>
          </p:nvPr>
        </p:nvSpPr>
        <p:spPr>
          <a:xfrm>
            <a:off x="685800" y="301625"/>
            <a:ext cx="7772400" cy="1182688"/>
          </a:xfrm>
        </p:spPr>
        <p:txBody>
          <a:bodyPr/>
          <a:lstStyle/>
          <a:p>
            <a:pPr eaLnBrk="1" hangingPunct="1"/>
            <a:r>
              <a:rPr lang="zh-TW" altLang="en-US" b="1" smtClean="0">
                <a:solidFill>
                  <a:schemeClr val="tx1"/>
                </a:solidFill>
                <a:ea typeface="華康鋼筆體 Std W2" pitchFamily="66" charset="-120"/>
              </a:rPr>
              <a:t>雙狹縫與單狹縫</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a:xfrm>
            <a:off x="6686872" y="6245225"/>
            <a:ext cx="2133600" cy="476250"/>
          </a:xfrm>
        </p:spPr>
        <p:txBody>
          <a:bodyPr/>
          <a:lstStyle/>
          <a:p>
            <a:fld id="{3A9B619B-3068-4AE2-A9C3-C22AFE843F02}" type="slidenum">
              <a:rPr lang="en-US" altLang="zh-TW">
                <a:solidFill>
                  <a:srgbClr val="000000"/>
                </a:solidFill>
              </a:rPr>
              <a:pPr/>
              <a:t>39</a:t>
            </a:fld>
            <a:endParaRPr lang="en-US" altLang="zh-TW" dirty="0">
              <a:solidFill>
                <a:srgbClr val="000000"/>
              </a:solidFill>
            </a:endParaRPr>
          </a:p>
        </p:txBody>
      </p:sp>
      <p:sp>
        <p:nvSpPr>
          <p:cNvPr id="135172"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dirty="0" smtClean="0">
                <a:solidFill>
                  <a:srgbClr val="000000"/>
                </a:solidFill>
                <a:latin typeface="Arial" charset="0"/>
                <a:ea typeface="新細明體" charset="-120"/>
              </a:rPr>
              <a:t>36-</a:t>
            </a:r>
          </a:p>
        </p:txBody>
      </p:sp>
      <p:sp>
        <p:nvSpPr>
          <p:cNvPr id="135180" name="Rectangle 12"/>
          <p:cNvSpPr>
            <a:spLocks noChangeArrowheads="1"/>
          </p:cNvSpPr>
          <p:nvPr/>
        </p:nvSpPr>
        <p:spPr bwMode="auto">
          <a:xfrm>
            <a:off x="533400" y="274638"/>
            <a:ext cx="7848600" cy="715962"/>
          </a:xfrm>
          <a:prstGeom prst="rect">
            <a:avLst/>
          </a:prstGeom>
          <a:noFill/>
          <a:ln w="9525">
            <a:noFill/>
            <a:miter lim="800000"/>
            <a:headEnd/>
            <a:tailEnd/>
          </a:ln>
          <a:effectLst/>
        </p:spPr>
        <p:txBody>
          <a:bodyPr anchor="ctr"/>
          <a:lstStyle/>
          <a:p>
            <a:pPr algn="ctr"/>
            <a:r>
              <a:rPr kumimoji="0" lang="en-US" altLang="zh-TW" sz="3600" b="1" dirty="0" smtClean="0">
                <a:solidFill>
                  <a:srgbClr val="FF3300"/>
                </a:solidFill>
                <a:latin typeface="Arial" charset="0"/>
                <a:ea typeface="新細明體" charset="-120"/>
              </a:rPr>
              <a:t>Diffraction by a Single Slit: Locating the first minimum</a:t>
            </a:r>
          </a:p>
        </p:txBody>
      </p:sp>
      <p:pic>
        <p:nvPicPr>
          <p:cNvPr id="199682" name="Picture 2"/>
          <p:cNvPicPr>
            <a:picLocks noChangeAspect="1" noChangeArrowheads="1"/>
          </p:cNvPicPr>
          <p:nvPr/>
        </p:nvPicPr>
        <p:blipFill>
          <a:blip r:embed="rId3" cstate="print"/>
          <a:srcRect/>
          <a:stretch>
            <a:fillRect/>
          </a:stretch>
        </p:blipFill>
        <p:spPr bwMode="auto">
          <a:xfrm>
            <a:off x="1043608" y="1196752"/>
            <a:ext cx="3219450" cy="4295775"/>
          </a:xfrm>
          <a:prstGeom prst="rect">
            <a:avLst/>
          </a:prstGeom>
          <a:noFill/>
          <a:ln w="9525">
            <a:noFill/>
            <a:miter lim="800000"/>
            <a:headEnd/>
            <a:tailEnd/>
          </a:ln>
        </p:spPr>
      </p:pic>
      <p:pic>
        <p:nvPicPr>
          <p:cNvPr id="199683" name="Picture 3"/>
          <p:cNvPicPr>
            <a:picLocks noChangeAspect="1" noChangeArrowheads="1"/>
          </p:cNvPicPr>
          <p:nvPr/>
        </p:nvPicPr>
        <p:blipFill>
          <a:blip r:embed="rId4" cstate="print"/>
          <a:srcRect/>
          <a:stretch>
            <a:fillRect/>
          </a:stretch>
        </p:blipFill>
        <p:spPr bwMode="auto">
          <a:xfrm>
            <a:off x="5004048" y="2348880"/>
            <a:ext cx="2819400" cy="2247900"/>
          </a:xfrm>
          <a:prstGeom prst="rect">
            <a:avLst/>
          </a:prstGeom>
          <a:noFill/>
          <a:ln w="9525">
            <a:noFill/>
            <a:miter lim="800000"/>
            <a:headEnd/>
            <a:tailEnd/>
          </a:ln>
        </p:spPr>
      </p:pic>
      <p:graphicFrame>
        <p:nvGraphicFramePr>
          <p:cNvPr id="199684" name="Object 4"/>
          <p:cNvGraphicFramePr>
            <a:graphicFrameLocks noChangeAspect="1"/>
          </p:cNvGraphicFramePr>
          <p:nvPr/>
        </p:nvGraphicFramePr>
        <p:xfrm>
          <a:off x="1403648" y="5661248"/>
          <a:ext cx="3284538" cy="814388"/>
        </p:xfrm>
        <a:graphic>
          <a:graphicData uri="http://schemas.openxmlformats.org/presentationml/2006/ole">
            <p:oleObj spid="_x0000_s199684" name="Equation" r:id="rId5" imgW="1574640" imgH="393480" progId="Equation.DSMT4">
              <p:embed/>
            </p:oleObj>
          </a:graphicData>
        </a:graphic>
      </p:graphicFrame>
      <p:sp>
        <p:nvSpPr>
          <p:cNvPr id="13" name="Text Box 15"/>
          <p:cNvSpPr txBox="1">
            <a:spLocks noChangeArrowheads="1"/>
          </p:cNvSpPr>
          <p:nvPr/>
        </p:nvSpPr>
        <p:spPr bwMode="auto">
          <a:xfrm>
            <a:off x="5292080" y="5805264"/>
            <a:ext cx="2563522" cy="523220"/>
          </a:xfrm>
          <a:prstGeom prst="rect">
            <a:avLst/>
          </a:prstGeom>
          <a:noFill/>
          <a:ln w="9525">
            <a:noFill/>
            <a:miter lim="800000"/>
            <a:headEnd/>
            <a:tailEnd/>
          </a:ln>
          <a:effectLst/>
        </p:spPr>
        <p:txBody>
          <a:bodyPr wrap="none">
            <a:spAutoFit/>
          </a:bodyPr>
          <a:lstStyle/>
          <a:p>
            <a:r>
              <a:rPr lang="en-US" altLang="zh-TW" dirty="0">
                <a:solidFill>
                  <a:schemeClr val="accent2"/>
                </a:solidFill>
                <a:latin typeface="+mn-lt"/>
                <a:ea typeface="新細明體" charset="-120"/>
              </a:rPr>
              <a:t>(first minimum)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cstate="print"/>
          <a:srcRect/>
          <a:stretch>
            <a:fillRect/>
          </a:stretch>
        </p:blipFill>
        <p:spPr bwMode="auto">
          <a:xfrm>
            <a:off x="4572000" y="3284538"/>
            <a:ext cx="4267200" cy="2879725"/>
          </a:xfrm>
          <a:prstGeom prst="rect">
            <a:avLst/>
          </a:prstGeom>
          <a:noFill/>
          <a:ln w="9525">
            <a:noFill/>
            <a:miter lim="800000"/>
            <a:headEnd/>
            <a:tailEnd/>
          </a:ln>
        </p:spPr>
      </p:pic>
      <p:graphicFrame>
        <p:nvGraphicFramePr>
          <p:cNvPr id="28674" name="Object 3"/>
          <p:cNvGraphicFramePr>
            <a:graphicFrameLocks noChangeAspect="1"/>
          </p:cNvGraphicFramePr>
          <p:nvPr/>
        </p:nvGraphicFramePr>
        <p:xfrm>
          <a:off x="971550" y="1773238"/>
          <a:ext cx="6781800" cy="1214437"/>
        </p:xfrm>
        <a:graphic>
          <a:graphicData uri="http://schemas.openxmlformats.org/presentationml/2006/ole">
            <p:oleObj spid="_x0000_s28674" name="文件" r:id="rId4" imgW="3962520" imgH="792360" progId="Word.Document.8">
              <p:embed/>
            </p:oleObj>
          </a:graphicData>
        </a:graphic>
      </p:graphicFrame>
      <p:pic>
        <p:nvPicPr>
          <p:cNvPr id="28676" name="Picture 4"/>
          <p:cNvPicPr>
            <a:picLocks noChangeAspect="1" noChangeArrowheads="1"/>
          </p:cNvPicPr>
          <p:nvPr/>
        </p:nvPicPr>
        <p:blipFill>
          <a:blip r:embed="rId5" cstate="print"/>
          <a:srcRect/>
          <a:stretch>
            <a:fillRect/>
          </a:stretch>
        </p:blipFill>
        <p:spPr bwMode="auto">
          <a:xfrm>
            <a:off x="179388" y="3284538"/>
            <a:ext cx="4343400" cy="2865437"/>
          </a:xfrm>
          <a:prstGeom prst="rect">
            <a:avLst/>
          </a:prstGeom>
          <a:noFill/>
          <a:ln w="9525">
            <a:noFill/>
            <a:miter lim="800000"/>
            <a:headEnd/>
            <a:tailEnd/>
          </a:ln>
        </p:spPr>
      </p:pic>
      <p:sp>
        <p:nvSpPr>
          <p:cNvPr id="28677" name="Rectangle 5"/>
          <p:cNvSpPr>
            <a:spLocks noGrp="1" noChangeArrowheads="1"/>
          </p:cNvSpPr>
          <p:nvPr>
            <p:ph type="title"/>
          </p:nvPr>
        </p:nvSpPr>
        <p:spPr/>
        <p:txBody>
          <a:bodyPr/>
          <a:lstStyle/>
          <a:p>
            <a:pPr eaLnBrk="1" hangingPunct="1"/>
            <a:r>
              <a:rPr lang="zh-TW" altLang="en-US" b="1" dirty="0" smtClean="0">
                <a:solidFill>
                  <a:srgbClr val="F1F610"/>
                </a:solidFill>
                <a:ea typeface="華康鋼筆體 Std W2" pitchFamily="66" charset="-120"/>
              </a:rPr>
              <a:t>折射率</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9" name="Picture 5"/>
          <p:cNvPicPr>
            <a:picLocks noChangeAspect="1" noChangeArrowheads="1"/>
          </p:cNvPicPr>
          <p:nvPr/>
        </p:nvPicPr>
        <p:blipFill>
          <a:blip r:embed="rId3" cstate="print"/>
          <a:srcRect/>
          <a:stretch>
            <a:fillRect/>
          </a:stretch>
        </p:blipFill>
        <p:spPr bwMode="auto">
          <a:xfrm>
            <a:off x="1328115" y="1047750"/>
            <a:ext cx="2883845" cy="4253458"/>
          </a:xfrm>
          <a:prstGeom prst="rect">
            <a:avLst/>
          </a:prstGeom>
          <a:noFill/>
          <a:ln w="9525">
            <a:noFill/>
            <a:miter lim="800000"/>
            <a:headEnd/>
            <a:tailEnd/>
          </a:ln>
        </p:spPr>
      </p:pic>
      <p:sp>
        <p:nvSpPr>
          <p:cNvPr id="18" name="投影片編號版面配置區 3"/>
          <p:cNvSpPr>
            <a:spLocks noGrp="1"/>
          </p:cNvSpPr>
          <p:nvPr>
            <p:ph type="sldNum" sz="quarter" idx="12"/>
          </p:nvPr>
        </p:nvSpPr>
        <p:spPr>
          <a:xfrm>
            <a:off x="6686872" y="6245225"/>
            <a:ext cx="2133600" cy="476250"/>
          </a:xfrm>
        </p:spPr>
        <p:txBody>
          <a:bodyPr/>
          <a:lstStyle/>
          <a:p>
            <a:fld id="{8E00277C-8DAD-4A79-84F5-E2C910F25824}" type="slidenum">
              <a:rPr lang="en-US" altLang="zh-TW">
                <a:solidFill>
                  <a:srgbClr val="000000"/>
                </a:solidFill>
              </a:rPr>
              <a:pPr/>
              <a:t>40</a:t>
            </a:fld>
            <a:endParaRPr lang="en-US" altLang="zh-TW" dirty="0">
              <a:solidFill>
                <a:srgbClr val="000000"/>
              </a:solidFill>
            </a:endParaRPr>
          </a:p>
        </p:txBody>
      </p:sp>
      <p:sp>
        <p:nvSpPr>
          <p:cNvPr id="136196" name="Text Box 4"/>
          <p:cNvSpPr txBox="1">
            <a:spLocks noChangeArrowheads="1"/>
          </p:cNvSpPr>
          <p:nvPr/>
        </p:nvSpPr>
        <p:spPr bwMode="auto">
          <a:xfrm>
            <a:off x="8112124" y="6248400"/>
            <a:ext cx="708347" cy="304800"/>
          </a:xfrm>
          <a:prstGeom prst="rect">
            <a:avLst/>
          </a:prstGeom>
          <a:noFill/>
          <a:ln w="9525">
            <a:noFill/>
            <a:miter lim="800000"/>
            <a:headEnd/>
            <a:tailEnd/>
          </a:ln>
          <a:effectLst/>
        </p:spPr>
        <p:txBody>
          <a:bodyPr wrap="square">
            <a:spAutoFit/>
          </a:bodyPr>
          <a:lstStyle/>
          <a:p>
            <a:r>
              <a:rPr kumimoji="0" lang="en-US" altLang="zh-TW" sz="1400" dirty="0" smtClean="0">
                <a:solidFill>
                  <a:srgbClr val="000000"/>
                </a:solidFill>
                <a:latin typeface="Arial" charset="0"/>
                <a:ea typeface="新細明體" charset="-120"/>
              </a:rPr>
              <a:t>36-</a:t>
            </a:r>
          </a:p>
        </p:txBody>
      </p:sp>
      <p:sp>
        <p:nvSpPr>
          <p:cNvPr id="136203" name="Rectangle 11"/>
          <p:cNvSpPr>
            <a:spLocks noChangeArrowheads="1"/>
          </p:cNvSpPr>
          <p:nvPr/>
        </p:nvSpPr>
        <p:spPr bwMode="auto">
          <a:xfrm>
            <a:off x="467544" y="332656"/>
            <a:ext cx="8305800" cy="715963"/>
          </a:xfrm>
          <a:prstGeom prst="rect">
            <a:avLst/>
          </a:prstGeom>
          <a:noFill/>
          <a:ln w="9525">
            <a:noFill/>
            <a:miter lim="800000"/>
            <a:headEnd/>
            <a:tailEnd/>
          </a:ln>
          <a:effectLst/>
        </p:spPr>
        <p:txBody>
          <a:bodyPr anchor="ctr"/>
          <a:lstStyle/>
          <a:p>
            <a:pPr algn="ctr"/>
            <a:r>
              <a:rPr kumimoji="0" lang="en-US" altLang="zh-TW" sz="3600" b="1" dirty="0" smtClean="0">
                <a:solidFill>
                  <a:srgbClr val="FF3300"/>
                </a:solidFill>
                <a:latin typeface="Arial" charset="0"/>
                <a:ea typeface="新細明體" charset="-120"/>
              </a:rPr>
              <a:t>Diffraction by a Single Slit: </a:t>
            </a:r>
          </a:p>
          <a:p>
            <a:pPr algn="ctr"/>
            <a:r>
              <a:rPr kumimoji="0" lang="en-US" altLang="zh-TW" sz="3600" b="1" dirty="0" smtClean="0">
                <a:solidFill>
                  <a:srgbClr val="FF3300"/>
                </a:solidFill>
                <a:latin typeface="Arial" charset="0"/>
                <a:ea typeface="新細明體" charset="-120"/>
              </a:rPr>
              <a:t>Locating the Minima</a:t>
            </a:r>
          </a:p>
        </p:txBody>
      </p:sp>
      <p:sp>
        <p:nvSpPr>
          <p:cNvPr id="136218" name="Text Box 26"/>
          <p:cNvSpPr txBox="1">
            <a:spLocks noChangeArrowheads="1"/>
          </p:cNvSpPr>
          <p:nvPr/>
        </p:nvSpPr>
        <p:spPr bwMode="auto">
          <a:xfrm>
            <a:off x="5292080" y="5264373"/>
            <a:ext cx="2271712" cy="396875"/>
          </a:xfrm>
          <a:prstGeom prst="rect">
            <a:avLst/>
          </a:prstGeom>
          <a:noFill/>
          <a:ln w="9525">
            <a:noFill/>
            <a:miter lim="800000"/>
            <a:headEnd/>
            <a:tailEnd/>
          </a:ln>
          <a:effectLst/>
        </p:spPr>
        <p:txBody>
          <a:bodyPr wrap="none">
            <a:spAutoFit/>
          </a:bodyPr>
          <a:lstStyle/>
          <a:p>
            <a:r>
              <a:rPr kumimoji="0" lang="en-US" altLang="zh-TW" sz="2000" dirty="0" smtClean="0">
                <a:solidFill>
                  <a:srgbClr val="333399"/>
                </a:solidFill>
                <a:latin typeface="Arial" charset="0"/>
                <a:ea typeface="新細明體" charset="-120"/>
              </a:rPr>
              <a:t>(second minimum)</a:t>
            </a:r>
          </a:p>
        </p:txBody>
      </p:sp>
      <p:graphicFrame>
        <p:nvGraphicFramePr>
          <p:cNvPr id="136219" name="Object 27"/>
          <p:cNvGraphicFramePr>
            <a:graphicFrameLocks noChangeAspect="1"/>
          </p:cNvGraphicFramePr>
          <p:nvPr/>
        </p:nvGraphicFramePr>
        <p:xfrm>
          <a:off x="1056704" y="5134892"/>
          <a:ext cx="3443288" cy="814388"/>
        </p:xfrm>
        <a:graphic>
          <a:graphicData uri="http://schemas.openxmlformats.org/presentationml/2006/ole">
            <p:oleObj spid="_x0000_s195587" name="Equation" r:id="rId4" imgW="1650960" imgH="393480" progId="Equation.DSMT4">
              <p:embed/>
            </p:oleObj>
          </a:graphicData>
        </a:graphic>
      </p:graphicFrame>
      <p:grpSp>
        <p:nvGrpSpPr>
          <p:cNvPr id="3" name="Group 34"/>
          <p:cNvGrpSpPr>
            <a:grpSpLocks/>
          </p:cNvGrpSpPr>
          <p:nvPr/>
        </p:nvGrpSpPr>
        <p:grpSpPr bwMode="auto">
          <a:xfrm>
            <a:off x="1115616" y="5988769"/>
            <a:ext cx="6434138" cy="536575"/>
            <a:chOff x="1674" y="3497"/>
            <a:chExt cx="4053" cy="338"/>
          </a:xfrm>
        </p:grpSpPr>
        <p:sp>
          <p:nvSpPr>
            <p:cNvPr id="136223" name="Rectangle 31"/>
            <p:cNvSpPr>
              <a:spLocks noChangeArrowheads="1"/>
            </p:cNvSpPr>
            <p:nvPr/>
          </p:nvSpPr>
          <p:spPr bwMode="auto">
            <a:xfrm>
              <a:off x="1674" y="3497"/>
              <a:ext cx="4006" cy="338"/>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sp>
          <p:nvSpPr>
            <p:cNvPr id="136224" name="Text Box 32"/>
            <p:cNvSpPr txBox="1">
              <a:spLocks noChangeArrowheads="1"/>
            </p:cNvSpPr>
            <p:nvPr/>
          </p:nvSpPr>
          <p:spPr bwMode="auto">
            <a:xfrm>
              <a:off x="4101" y="3522"/>
              <a:ext cx="1626" cy="250"/>
            </a:xfrm>
            <a:prstGeom prst="rect">
              <a:avLst/>
            </a:prstGeom>
            <a:noFill/>
            <a:ln w="9525">
              <a:noFill/>
              <a:miter lim="800000"/>
              <a:headEnd/>
              <a:tailEnd/>
            </a:ln>
            <a:effectLst/>
          </p:spPr>
          <p:txBody>
            <a:bodyPr wrap="none">
              <a:spAutoFit/>
            </a:bodyPr>
            <a:lstStyle/>
            <a:p>
              <a:r>
                <a:rPr kumimoji="0" lang="en-US" altLang="zh-TW" sz="2000" smtClean="0">
                  <a:solidFill>
                    <a:srgbClr val="333399"/>
                  </a:solidFill>
                  <a:latin typeface="Arial" charset="0"/>
                  <a:ea typeface="新細明體" charset="-120"/>
                </a:rPr>
                <a:t>(minima-dark fringes)</a:t>
              </a:r>
            </a:p>
          </p:txBody>
        </p:sp>
        <p:graphicFrame>
          <p:nvGraphicFramePr>
            <p:cNvPr id="136225" name="Object 33"/>
            <p:cNvGraphicFramePr>
              <a:graphicFrameLocks noChangeAspect="1"/>
            </p:cNvGraphicFramePr>
            <p:nvPr/>
          </p:nvGraphicFramePr>
          <p:xfrm>
            <a:off x="1695" y="3534"/>
            <a:ext cx="2420" cy="265"/>
          </p:xfrm>
          <a:graphic>
            <a:graphicData uri="http://schemas.openxmlformats.org/presentationml/2006/ole">
              <p:oleObj spid="_x0000_s195588" name="Equation" r:id="rId5" imgW="1841400" imgH="203040" progId="Equation.DSMT4">
                <p:embed/>
              </p:oleObj>
            </a:graphicData>
          </a:graphic>
        </p:graphicFrame>
      </p:grpSp>
      <p:pic>
        <p:nvPicPr>
          <p:cNvPr id="195590" name="Picture 6"/>
          <p:cNvPicPr>
            <a:picLocks noChangeAspect="1" noChangeArrowheads="1"/>
          </p:cNvPicPr>
          <p:nvPr/>
        </p:nvPicPr>
        <p:blipFill>
          <a:blip r:embed="rId6" cstate="print"/>
          <a:srcRect/>
          <a:stretch>
            <a:fillRect/>
          </a:stretch>
        </p:blipFill>
        <p:spPr bwMode="auto">
          <a:xfrm>
            <a:off x="5076056" y="1340768"/>
            <a:ext cx="2366764" cy="35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Ex.11-6  36-1 thin air wedge</a:t>
            </a:r>
            <a:endParaRPr lang="zh-TW" altLang="en-US" dirty="0">
              <a:solidFill>
                <a:schemeClr val="accent2"/>
              </a:solidFill>
              <a:latin typeface="Calibri" pitchFamily="34" charset="0"/>
              <a:cs typeface="Calibri" pitchFamily="34" charset="0"/>
            </a:endParaRPr>
          </a:p>
        </p:txBody>
      </p:sp>
      <p:pic>
        <p:nvPicPr>
          <p:cNvPr id="226306" name="Picture 2"/>
          <p:cNvPicPr>
            <a:picLocks noChangeAspect="1" noChangeArrowheads="1"/>
          </p:cNvPicPr>
          <p:nvPr/>
        </p:nvPicPr>
        <p:blipFill>
          <a:blip r:embed="rId2" cstate="print"/>
          <a:srcRect/>
          <a:stretch>
            <a:fillRect/>
          </a:stretch>
        </p:blipFill>
        <p:spPr bwMode="auto">
          <a:xfrm>
            <a:off x="827584" y="1268760"/>
            <a:ext cx="6108875" cy="648072"/>
          </a:xfrm>
          <a:prstGeom prst="rect">
            <a:avLst/>
          </a:prstGeom>
          <a:noFill/>
          <a:ln w="9525">
            <a:noFill/>
            <a:miter lim="800000"/>
            <a:headEnd/>
            <a:tailEnd/>
          </a:ln>
        </p:spPr>
      </p:pic>
      <p:pic>
        <p:nvPicPr>
          <p:cNvPr id="226307" name="Picture 3"/>
          <p:cNvPicPr>
            <a:picLocks noChangeAspect="1" noChangeArrowheads="1"/>
          </p:cNvPicPr>
          <p:nvPr/>
        </p:nvPicPr>
        <p:blipFill>
          <a:blip r:embed="rId3" cstate="print"/>
          <a:srcRect/>
          <a:stretch>
            <a:fillRect/>
          </a:stretch>
        </p:blipFill>
        <p:spPr bwMode="auto">
          <a:xfrm>
            <a:off x="827583" y="2060847"/>
            <a:ext cx="3174232" cy="1080121"/>
          </a:xfrm>
          <a:prstGeom prst="rect">
            <a:avLst/>
          </a:prstGeom>
          <a:noFill/>
          <a:ln w="9525">
            <a:noFill/>
            <a:miter lim="800000"/>
            <a:headEnd/>
            <a:tailEnd/>
          </a:ln>
        </p:spPr>
      </p:pic>
      <p:pic>
        <p:nvPicPr>
          <p:cNvPr id="226308" name="Picture 4"/>
          <p:cNvPicPr>
            <a:picLocks noChangeAspect="1" noChangeArrowheads="1"/>
          </p:cNvPicPr>
          <p:nvPr/>
        </p:nvPicPr>
        <p:blipFill>
          <a:blip r:embed="rId4" cstate="print"/>
          <a:srcRect/>
          <a:stretch>
            <a:fillRect/>
          </a:stretch>
        </p:blipFill>
        <p:spPr bwMode="auto">
          <a:xfrm>
            <a:off x="827584" y="3284984"/>
            <a:ext cx="6042126" cy="936104"/>
          </a:xfrm>
          <a:prstGeom prst="rect">
            <a:avLst/>
          </a:prstGeom>
          <a:noFill/>
          <a:ln w="9525">
            <a:noFill/>
            <a:miter lim="800000"/>
            <a:headEnd/>
            <a:tailEnd/>
          </a:ln>
        </p:spPr>
      </p:pic>
      <p:pic>
        <p:nvPicPr>
          <p:cNvPr id="226309" name="Picture 5"/>
          <p:cNvPicPr>
            <a:picLocks noChangeAspect="1" noChangeArrowheads="1"/>
          </p:cNvPicPr>
          <p:nvPr/>
        </p:nvPicPr>
        <p:blipFill>
          <a:blip r:embed="rId5" cstate="print"/>
          <a:srcRect/>
          <a:stretch>
            <a:fillRect/>
          </a:stretch>
        </p:blipFill>
        <p:spPr bwMode="auto">
          <a:xfrm>
            <a:off x="827583" y="4365104"/>
            <a:ext cx="2088233" cy="339652"/>
          </a:xfrm>
          <a:prstGeom prst="rect">
            <a:avLst/>
          </a:prstGeom>
          <a:noFill/>
          <a:ln w="9525">
            <a:noFill/>
            <a:miter lim="800000"/>
            <a:headEnd/>
            <a:tailEnd/>
          </a:ln>
        </p:spPr>
      </p:pic>
      <p:pic>
        <p:nvPicPr>
          <p:cNvPr id="226310" name="Picture 6"/>
          <p:cNvPicPr>
            <a:picLocks noChangeAspect="1" noChangeArrowheads="1"/>
          </p:cNvPicPr>
          <p:nvPr/>
        </p:nvPicPr>
        <p:blipFill>
          <a:blip r:embed="rId6" cstate="print"/>
          <a:srcRect/>
          <a:stretch>
            <a:fillRect/>
          </a:stretch>
        </p:blipFill>
        <p:spPr bwMode="auto">
          <a:xfrm>
            <a:off x="827584" y="4869160"/>
            <a:ext cx="3967408" cy="10081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3"/>
          <p:cNvSpPr>
            <a:spLocks noGrp="1"/>
          </p:cNvSpPr>
          <p:nvPr>
            <p:ph type="sldNum" sz="quarter" idx="12"/>
          </p:nvPr>
        </p:nvSpPr>
        <p:spPr>
          <a:xfrm>
            <a:off x="6686872" y="6245225"/>
            <a:ext cx="2133600" cy="476250"/>
          </a:xfrm>
        </p:spPr>
        <p:txBody>
          <a:bodyPr/>
          <a:lstStyle/>
          <a:p>
            <a:fld id="{4898CB35-76EB-423E-9D61-4478A357D69A}" type="slidenum">
              <a:rPr lang="en-US" altLang="zh-TW">
                <a:solidFill>
                  <a:srgbClr val="000000"/>
                </a:solidFill>
              </a:rPr>
              <a:pPr/>
              <a:t>42</a:t>
            </a:fld>
            <a:endParaRPr lang="en-US" altLang="zh-TW" dirty="0">
              <a:solidFill>
                <a:srgbClr val="000000"/>
              </a:solidFill>
            </a:endParaRPr>
          </a:p>
        </p:txBody>
      </p:sp>
      <p:pic>
        <p:nvPicPr>
          <p:cNvPr id="137224" name="Picture 8" descr="F36_06"/>
          <p:cNvPicPr>
            <a:picLocks noChangeAspect="1" noChangeArrowheads="1"/>
          </p:cNvPicPr>
          <p:nvPr/>
        </p:nvPicPr>
        <p:blipFill>
          <a:blip r:embed="rId4" cstate="print"/>
          <a:srcRect/>
          <a:stretch>
            <a:fillRect/>
          </a:stretch>
        </p:blipFill>
        <p:spPr bwMode="auto">
          <a:xfrm>
            <a:off x="251520" y="2780928"/>
            <a:ext cx="8453438" cy="2474912"/>
          </a:xfrm>
          <a:prstGeom prst="rect">
            <a:avLst/>
          </a:prstGeom>
          <a:noFill/>
        </p:spPr>
      </p:pic>
      <p:sp>
        <p:nvSpPr>
          <p:cNvPr id="137225" name="Rectangle 9"/>
          <p:cNvSpPr>
            <a:spLocks noChangeArrowheads="1"/>
          </p:cNvSpPr>
          <p:nvPr/>
        </p:nvSpPr>
        <p:spPr bwMode="auto">
          <a:xfrm>
            <a:off x="3923928" y="6021288"/>
            <a:ext cx="1368152" cy="396875"/>
          </a:xfrm>
          <a:prstGeom prst="rect">
            <a:avLst/>
          </a:prstGeom>
          <a:noFill/>
          <a:ln w="9525">
            <a:noFill/>
            <a:miter lim="800000"/>
            <a:headEnd/>
            <a:tailEnd/>
          </a:ln>
          <a:effectLst/>
        </p:spPr>
        <p:txBody>
          <a:bodyPr wrap="square">
            <a:spAutoFit/>
          </a:bodyPr>
          <a:lstStyle/>
          <a:p>
            <a:r>
              <a:rPr kumimoji="0" lang="en-US" altLang="zh-TW" sz="2000" i="1" dirty="0" smtClean="0">
                <a:solidFill>
                  <a:srgbClr val="669900"/>
                </a:solidFill>
                <a:latin typeface="Arial" charset="0"/>
                <a:ea typeface="新細明體" charset="-120"/>
              </a:rPr>
              <a:t>Fig. 36-7</a:t>
            </a:r>
          </a:p>
        </p:txBody>
      </p:sp>
      <p:sp>
        <p:nvSpPr>
          <p:cNvPr id="137219"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Intensity in Single-Slit Diffraction, Qualitatively</a:t>
            </a:r>
          </a:p>
        </p:txBody>
      </p:sp>
      <p:sp>
        <p:nvSpPr>
          <p:cNvPr id="137220"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dirty="0" smtClean="0">
                <a:solidFill>
                  <a:srgbClr val="000000"/>
                </a:solidFill>
                <a:latin typeface="Arial" charset="0"/>
                <a:ea typeface="新細明體" charset="-120"/>
              </a:rPr>
              <a:t>36-</a:t>
            </a:r>
          </a:p>
        </p:txBody>
      </p:sp>
      <p:graphicFrame>
        <p:nvGraphicFramePr>
          <p:cNvPr id="137230" name="Object 14"/>
          <p:cNvGraphicFramePr>
            <a:graphicFrameLocks noChangeAspect="1"/>
          </p:cNvGraphicFramePr>
          <p:nvPr/>
        </p:nvGraphicFramePr>
        <p:xfrm>
          <a:off x="323528" y="1556792"/>
          <a:ext cx="4503737" cy="946150"/>
        </p:xfrm>
        <a:graphic>
          <a:graphicData uri="http://schemas.openxmlformats.org/presentationml/2006/ole">
            <p:oleObj spid="_x0000_s196610" name="Equation" r:id="rId5" imgW="2158920" imgH="457200" progId="Equation.DSMT4">
              <p:embed/>
            </p:oleObj>
          </a:graphicData>
        </a:graphic>
      </p:graphicFrame>
      <p:graphicFrame>
        <p:nvGraphicFramePr>
          <p:cNvPr id="137234" name="Object 18"/>
          <p:cNvGraphicFramePr>
            <a:graphicFrameLocks noChangeAspect="1"/>
          </p:cNvGraphicFramePr>
          <p:nvPr/>
        </p:nvGraphicFramePr>
        <p:xfrm>
          <a:off x="5436096" y="1556792"/>
          <a:ext cx="2781300" cy="893762"/>
        </p:xfrm>
        <a:graphic>
          <a:graphicData uri="http://schemas.openxmlformats.org/presentationml/2006/ole">
            <p:oleObj spid="_x0000_s196611" name="Equation" r:id="rId6" imgW="1333440" imgH="431640" progId="Equation.DSMT4">
              <p:embed/>
            </p:oleObj>
          </a:graphicData>
        </a:graphic>
      </p:graphicFrame>
      <p:sp>
        <p:nvSpPr>
          <p:cNvPr id="137236" name="Text Box 20"/>
          <p:cNvSpPr txBox="1">
            <a:spLocks noChangeArrowheads="1"/>
          </p:cNvSpPr>
          <p:nvPr/>
        </p:nvSpPr>
        <p:spPr bwMode="auto">
          <a:xfrm>
            <a:off x="971600" y="4725144"/>
            <a:ext cx="798513" cy="396875"/>
          </a:xfrm>
          <a:prstGeom prst="rect">
            <a:avLst/>
          </a:prstGeom>
          <a:noFill/>
          <a:ln w="9525">
            <a:noFill/>
            <a:miter lim="800000"/>
            <a:headEnd/>
            <a:tailEnd/>
          </a:ln>
          <a:effectLst/>
        </p:spPr>
        <p:txBody>
          <a:bodyPr wrap="none">
            <a:spAutoFit/>
          </a:bodyPr>
          <a:lstStyle/>
          <a:p>
            <a:r>
              <a:rPr kumimoji="0" lang="en-US" altLang="zh-TW" sz="2000" b="1" dirty="0" smtClean="0">
                <a:solidFill>
                  <a:srgbClr val="333399"/>
                </a:solidFill>
                <a:latin typeface="Arial" charset="0"/>
                <a:ea typeface="新細明體" charset="-120"/>
              </a:rPr>
              <a:t>N=18</a:t>
            </a:r>
          </a:p>
        </p:txBody>
      </p:sp>
      <p:sp>
        <p:nvSpPr>
          <p:cNvPr id="137237" name="Text Box 21"/>
          <p:cNvSpPr txBox="1">
            <a:spLocks noChangeArrowheads="1"/>
          </p:cNvSpPr>
          <p:nvPr/>
        </p:nvSpPr>
        <p:spPr bwMode="auto">
          <a:xfrm>
            <a:off x="2051720" y="4725144"/>
            <a:ext cx="738188" cy="396875"/>
          </a:xfrm>
          <a:prstGeom prst="rect">
            <a:avLst/>
          </a:prstGeom>
          <a:noFill/>
          <a:ln w="9525">
            <a:noFill/>
            <a:miter lim="800000"/>
            <a:headEnd/>
            <a:tailEnd/>
          </a:ln>
          <a:effectLst/>
        </p:spPr>
        <p:txBody>
          <a:bodyPr wrap="none">
            <a:spAutoFit/>
          </a:bodyPr>
          <a:lstStyle/>
          <a:p>
            <a:r>
              <a:rPr kumimoji="0" lang="en-US" altLang="zh-TW" sz="2000" i="1" dirty="0" smtClean="0">
                <a:solidFill>
                  <a:srgbClr val="333399"/>
                </a:solidFill>
                <a:latin typeface="Symbol" pitchFamily="18" charset="2"/>
                <a:ea typeface="新細明體" charset="-120"/>
              </a:rPr>
              <a:t>q </a:t>
            </a:r>
            <a:r>
              <a:rPr kumimoji="0" lang="en-US" altLang="zh-TW" sz="2000" dirty="0" smtClean="0">
                <a:solidFill>
                  <a:srgbClr val="333399"/>
                </a:solidFill>
                <a:latin typeface="Arial" charset="0"/>
                <a:ea typeface="新細明體" charset="-120"/>
              </a:rPr>
              <a:t>= 0</a:t>
            </a:r>
          </a:p>
        </p:txBody>
      </p:sp>
      <p:sp>
        <p:nvSpPr>
          <p:cNvPr id="137238" name="Text Box 22"/>
          <p:cNvSpPr txBox="1">
            <a:spLocks noChangeArrowheads="1"/>
          </p:cNvSpPr>
          <p:nvPr/>
        </p:nvSpPr>
        <p:spPr bwMode="auto">
          <a:xfrm>
            <a:off x="4572000" y="4725144"/>
            <a:ext cx="1042988" cy="396875"/>
          </a:xfrm>
          <a:prstGeom prst="rect">
            <a:avLst/>
          </a:prstGeom>
          <a:noFill/>
          <a:ln w="9525">
            <a:noFill/>
            <a:miter lim="800000"/>
            <a:headEnd/>
            <a:tailEnd/>
          </a:ln>
          <a:effectLst/>
        </p:spPr>
        <p:txBody>
          <a:bodyPr wrap="none">
            <a:spAutoFit/>
          </a:bodyPr>
          <a:lstStyle/>
          <a:p>
            <a:r>
              <a:rPr kumimoji="0" lang="en-US" altLang="zh-TW" sz="2000" i="1" dirty="0" smtClean="0">
                <a:solidFill>
                  <a:srgbClr val="333399"/>
                </a:solidFill>
                <a:latin typeface="Symbol" pitchFamily="18" charset="2"/>
                <a:ea typeface="新細明體" charset="-120"/>
              </a:rPr>
              <a:t>q </a:t>
            </a:r>
            <a:r>
              <a:rPr kumimoji="0" lang="en-US" altLang="zh-TW" sz="2000" dirty="0" smtClean="0">
                <a:solidFill>
                  <a:srgbClr val="333399"/>
                </a:solidFill>
                <a:latin typeface="Arial" charset="0"/>
                <a:ea typeface="新細明體" charset="-120"/>
              </a:rPr>
              <a:t> small</a:t>
            </a:r>
          </a:p>
        </p:txBody>
      </p:sp>
      <p:sp>
        <p:nvSpPr>
          <p:cNvPr id="137240" name="Text Box 24"/>
          <p:cNvSpPr txBox="1">
            <a:spLocks noChangeArrowheads="1"/>
          </p:cNvSpPr>
          <p:nvPr/>
        </p:nvSpPr>
        <p:spPr bwMode="auto">
          <a:xfrm>
            <a:off x="6516216" y="4725144"/>
            <a:ext cx="1071563" cy="396875"/>
          </a:xfrm>
          <a:prstGeom prst="rect">
            <a:avLst/>
          </a:prstGeom>
          <a:noFill/>
          <a:ln w="9525">
            <a:noFill/>
            <a:miter lim="800000"/>
            <a:headEnd/>
            <a:tailEnd/>
          </a:ln>
          <a:effectLst/>
        </p:spPr>
        <p:txBody>
          <a:bodyPr wrap="none">
            <a:spAutoFit/>
          </a:bodyPr>
          <a:lstStyle/>
          <a:p>
            <a:r>
              <a:rPr kumimoji="0" lang="en-US" altLang="zh-TW" sz="2000" dirty="0" smtClean="0">
                <a:solidFill>
                  <a:srgbClr val="333399"/>
                </a:solidFill>
                <a:latin typeface="Arial" charset="0"/>
                <a:ea typeface="新細明體" charset="-120"/>
              </a:rPr>
              <a:t>1st min.</a:t>
            </a:r>
          </a:p>
        </p:txBody>
      </p:sp>
      <p:sp>
        <p:nvSpPr>
          <p:cNvPr id="137241" name="Text Box 25"/>
          <p:cNvSpPr txBox="1">
            <a:spLocks noChangeArrowheads="1"/>
          </p:cNvSpPr>
          <p:nvPr/>
        </p:nvSpPr>
        <p:spPr bwMode="auto">
          <a:xfrm>
            <a:off x="7740352" y="4581128"/>
            <a:ext cx="1058863" cy="701675"/>
          </a:xfrm>
          <a:prstGeom prst="rect">
            <a:avLst/>
          </a:prstGeom>
          <a:noFill/>
          <a:ln w="9525">
            <a:noFill/>
            <a:miter lim="800000"/>
            <a:headEnd/>
            <a:tailEnd/>
          </a:ln>
          <a:effectLst/>
        </p:spPr>
        <p:txBody>
          <a:bodyPr wrap="none">
            <a:spAutoFit/>
          </a:bodyPr>
          <a:lstStyle/>
          <a:p>
            <a:r>
              <a:rPr kumimoji="0" lang="en-US" altLang="zh-TW" sz="2000" dirty="0" smtClean="0">
                <a:solidFill>
                  <a:srgbClr val="333399"/>
                </a:solidFill>
                <a:latin typeface="Arial" charset="0"/>
                <a:ea typeface="新細明體" charset="-120"/>
              </a:rPr>
              <a:t>1st side</a:t>
            </a:r>
          </a:p>
          <a:p>
            <a:pPr algn="ctr"/>
            <a:r>
              <a:rPr kumimoji="0" lang="en-US" altLang="zh-TW" sz="2000" dirty="0" smtClean="0">
                <a:solidFill>
                  <a:srgbClr val="333399"/>
                </a:solidFill>
                <a:latin typeface="Arial" charset="0"/>
                <a:ea typeface="新細明體" charset="-120"/>
              </a:rPr>
              <a:t>max.</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3"/>
          <p:cNvSpPr>
            <a:spLocks noGrp="1"/>
          </p:cNvSpPr>
          <p:nvPr>
            <p:ph type="sldNum" sz="quarter" idx="12"/>
          </p:nvPr>
        </p:nvSpPr>
        <p:spPr>
          <a:xfrm>
            <a:off x="6686872" y="6245225"/>
            <a:ext cx="2133600" cy="476250"/>
          </a:xfrm>
        </p:spPr>
        <p:txBody>
          <a:bodyPr/>
          <a:lstStyle/>
          <a:p>
            <a:fld id="{A3F8393C-66C0-4A06-A8C5-DC6AD5EC0A3F}" type="slidenum">
              <a:rPr lang="en-US" altLang="zh-TW">
                <a:solidFill>
                  <a:srgbClr val="000000"/>
                </a:solidFill>
              </a:rPr>
              <a:pPr/>
              <a:t>43</a:t>
            </a:fld>
            <a:endParaRPr lang="en-US" altLang="zh-TW" dirty="0">
              <a:solidFill>
                <a:srgbClr val="000000"/>
              </a:solidFill>
            </a:endParaRPr>
          </a:p>
        </p:txBody>
      </p:sp>
      <p:sp>
        <p:nvSpPr>
          <p:cNvPr id="139267" name="Rectangle 3"/>
          <p:cNvSpPr>
            <a:spLocks noGrp="1" noChangeArrowheads="1"/>
          </p:cNvSpPr>
          <p:nvPr>
            <p:ph type="title" idx="4294967295"/>
          </p:nvPr>
        </p:nvSpPr>
        <p:spPr>
          <a:xfrm>
            <a:off x="611560" y="188640"/>
            <a:ext cx="8071048" cy="715962"/>
          </a:xfrm>
        </p:spPr>
        <p:txBody>
          <a:bodyPr/>
          <a:lstStyle/>
          <a:p>
            <a:r>
              <a:rPr lang="en-US" altLang="zh-TW" sz="3600" b="1" dirty="0" smtClean="0">
                <a:solidFill>
                  <a:srgbClr val="FF3300"/>
                </a:solidFill>
                <a:ea typeface="新細明體" charset="-120"/>
              </a:rPr>
              <a:t>Intensity and path length difference </a:t>
            </a:r>
            <a:endParaRPr lang="en-US" altLang="zh-TW" sz="3600" b="1" dirty="0">
              <a:solidFill>
                <a:srgbClr val="FF3300"/>
              </a:solidFill>
              <a:ea typeface="新細明體" charset="-120"/>
            </a:endParaRPr>
          </a:p>
        </p:txBody>
      </p:sp>
      <p:sp>
        <p:nvSpPr>
          <p:cNvPr id="139268"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36-</a:t>
            </a:r>
          </a:p>
        </p:txBody>
      </p:sp>
      <p:grpSp>
        <p:nvGrpSpPr>
          <p:cNvPr id="2" name="Group 11"/>
          <p:cNvGrpSpPr>
            <a:grpSpLocks/>
          </p:cNvGrpSpPr>
          <p:nvPr/>
        </p:nvGrpSpPr>
        <p:grpSpPr bwMode="auto">
          <a:xfrm>
            <a:off x="611560" y="1556792"/>
            <a:ext cx="2890837" cy="3730625"/>
            <a:chOff x="339" y="1319"/>
            <a:chExt cx="1821" cy="2350"/>
          </a:xfrm>
        </p:grpSpPr>
        <p:pic>
          <p:nvPicPr>
            <p:cNvPr id="139273" name="Picture 9" descr="F36_08"/>
            <p:cNvPicPr>
              <a:picLocks noChangeAspect="1" noChangeArrowheads="1"/>
            </p:cNvPicPr>
            <p:nvPr/>
          </p:nvPicPr>
          <p:blipFill>
            <a:blip r:embed="rId4" cstate="print"/>
            <a:srcRect/>
            <a:stretch>
              <a:fillRect/>
            </a:stretch>
          </p:blipFill>
          <p:spPr bwMode="auto">
            <a:xfrm>
              <a:off x="415" y="1319"/>
              <a:ext cx="1745" cy="2287"/>
            </a:xfrm>
            <a:prstGeom prst="rect">
              <a:avLst/>
            </a:prstGeom>
            <a:noFill/>
          </p:spPr>
        </p:pic>
        <p:sp>
          <p:nvSpPr>
            <p:cNvPr id="139274" name="Rectangle 10"/>
            <p:cNvSpPr>
              <a:spLocks noChangeArrowheads="1"/>
            </p:cNvSpPr>
            <p:nvPr/>
          </p:nvSpPr>
          <p:spPr bwMode="auto">
            <a:xfrm>
              <a:off x="339" y="3419"/>
              <a:ext cx="1067" cy="250"/>
            </a:xfrm>
            <a:prstGeom prst="rect">
              <a:avLst/>
            </a:prstGeom>
            <a:noFill/>
            <a:ln w="9525">
              <a:noFill/>
              <a:miter lim="800000"/>
              <a:headEnd/>
              <a:tailEnd/>
            </a:ln>
            <a:effectLst/>
          </p:spPr>
          <p:txBody>
            <a:bodyPr>
              <a:spAutoFit/>
            </a:bodyPr>
            <a:lstStyle/>
            <a:p>
              <a:r>
                <a:rPr kumimoji="0" lang="en-US" altLang="zh-TW" sz="2000" i="1" smtClean="0">
                  <a:solidFill>
                    <a:srgbClr val="669900"/>
                  </a:solidFill>
                  <a:latin typeface="Arial" charset="0"/>
                  <a:ea typeface="新細明體" charset="-120"/>
                </a:rPr>
                <a:t>Fig. 36-9</a:t>
              </a:r>
            </a:p>
          </p:txBody>
        </p:sp>
      </p:grpSp>
      <p:graphicFrame>
        <p:nvGraphicFramePr>
          <p:cNvPr id="139276" name="Object 12"/>
          <p:cNvGraphicFramePr>
            <a:graphicFrameLocks noChangeAspect="1"/>
          </p:cNvGraphicFramePr>
          <p:nvPr/>
        </p:nvGraphicFramePr>
        <p:xfrm>
          <a:off x="3707904" y="1628800"/>
          <a:ext cx="1614487" cy="811212"/>
        </p:xfrm>
        <a:graphic>
          <a:graphicData uri="http://schemas.openxmlformats.org/presentationml/2006/ole">
            <p:oleObj spid="_x0000_s198658" name="Equation" r:id="rId5" imgW="774360" imgH="393480" progId="Equation.DSMT4">
              <p:embed/>
            </p:oleObj>
          </a:graphicData>
        </a:graphic>
      </p:graphicFrame>
      <p:graphicFrame>
        <p:nvGraphicFramePr>
          <p:cNvPr id="139278" name="Object 14"/>
          <p:cNvGraphicFramePr>
            <a:graphicFrameLocks noChangeAspect="1"/>
          </p:cNvGraphicFramePr>
          <p:nvPr/>
        </p:nvGraphicFramePr>
        <p:xfrm>
          <a:off x="6012160" y="1628800"/>
          <a:ext cx="1006475" cy="811212"/>
        </p:xfrm>
        <a:graphic>
          <a:graphicData uri="http://schemas.openxmlformats.org/presentationml/2006/ole">
            <p:oleObj spid="_x0000_s198659" name="Equation" r:id="rId6" imgW="482400" imgH="393480" progId="Equation.DSMT4">
              <p:embed/>
            </p:oleObj>
          </a:graphicData>
        </a:graphic>
      </p:graphicFrame>
      <p:graphicFrame>
        <p:nvGraphicFramePr>
          <p:cNvPr id="139280" name="Object 16"/>
          <p:cNvGraphicFramePr>
            <a:graphicFrameLocks noChangeAspect="1"/>
          </p:cNvGraphicFramePr>
          <p:nvPr/>
        </p:nvGraphicFramePr>
        <p:xfrm>
          <a:off x="4572000" y="2636912"/>
          <a:ext cx="1984375" cy="889000"/>
        </p:xfrm>
        <a:graphic>
          <a:graphicData uri="http://schemas.openxmlformats.org/presentationml/2006/ole">
            <p:oleObj spid="_x0000_s198660" name="Equation" r:id="rId7" imgW="952200" imgH="431640" progId="Equation.DSMT4">
              <p:embed/>
            </p:oleObj>
          </a:graphicData>
        </a:graphic>
      </p:graphicFrame>
      <p:graphicFrame>
        <p:nvGraphicFramePr>
          <p:cNvPr id="139283" name="Object 19"/>
          <p:cNvGraphicFramePr>
            <a:graphicFrameLocks noChangeAspect="1"/>
          </p:cNvGraphicFramePr>
          <p:nvPr/>
        </p:nvGraphicFramePr>
        <p:xfrm>
          <a:off x="3635896" y="3717032"/>
          <a:ext cx="4495800" cy="993775"/>
        </p:xfrm>
        <a:graphic>
          <a:graphicData uri="http://schemas.openxmlformats.org/presentationml/2006/ole">
            <p:oleObj spid="_x0000_s198661" name="Equation" r:id="rId8" imgW="2158920" imgH="482400" progId="Equation.DSMT4">
              <p:embed/>
            </p:oleObj>
          </a:graphicData>
        </a:graphic>
      </p:graphicFrame>
      <p:graphicFrame>
        <p:nvGraphicFramePr>
          <p:cNvPr id="139285" name="Object 21"/>
          <p:cNvGraphicFramePr>
            <a:graphicFrameLocks noChangeAspect="1"/>
          </p:cNvGraphicFramePr>
          <p:nvPr/>
        </p:nvGraphicFramePr>
        <p:xfrm>
          <a:off x="4283968" y="5085184"/>
          <a:ext cx="2406650" cy="889000"/>
        </p:xfrm>
        <a:graphic>
          <a:graphicData uri="http://schemas.openxmlformats.org/presentationml/2006/ole">
            <p:oleObj spid="_x0000_s198662" name="Equation" r:id="rId9" imgW="1155600" imgH="431640" progId="Equation.DSMT4">
              <p:embed/>
            </p:oleObj>
          </a:graphicData>
        </a:graphic>
      </p:graphicFrame>
      <p:pic>
        <p:nvPicPr>
          <p:cNvPr id="139288" name="Picture 24" descr="MCWB01372_0000[1]"/>
          <p:cNvPicPr>
            <a:picLocks noChangeAspect="1" noChangeArrowheads="1"/>
          </p:cNvPicPr>
          <p:nvPr/>
        </p:nvPicPr>
        <p:blipFill>
          <a:blip r:embed="rId10" cstate="print"/>
          <a:srcRect/>
          <a:stretch>
            <a:fillRect/>
          </a:stretch>
        </p:blipFill>
        <p:spPr bwMode="auto">
          <a:xfrm>
            <a:off x="8172400" y="4149080"/>
            <a:ext cx="530225" cy="501650"/>
          </a:xfrm>
          <a:prstGeom prst="rect">
            <a:avLst/>
          </a:prstGeom>
          <a:noFill/>
        </p:spPr>
      </p:pic>
      <p:pic>
        <p:nvPicPr>
          <p:cNvPr id="139289" name="Picture 25" descr="MCWB01372_0000[1]"/>
          <p:cNvPicPr>
            <a:picLocks noChangeAspect="1" noChangeArrowheads="1"/>
          </p:cNvPicPr>
          <p:nvPr/>
        </p:nvPicPr>
        <p:blipFill>
          <a:blip r:embed="rId10" cstate="print"/>
          <a:srcRect/>
          <a:stretch>
            <a:fillRect/>
          </a:stretch>
        </p:blipFill>
        <p:spPr bwMode="auto">
          <a:xfrm>
            <a:off x="8172400" y="5301208"/>
            <a:ext cx="530225" cy="5016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3"/>
          <p:cNvSpPr>
            <a:spLocks noGrp="1"/>
          </p:cNvSpPr>
          <p:nvPr>
            <p:ph type="sldNum" sz="quarter" idx="12"/>
          </p:nvPr>
        </p:nvSpPr>
        <p:spPr>
          <a:xfrm>
            <a:off x="6686872" y="6245225"/>
            <a:ext cx="2133600" cy="476250"/>
          </a:xfrm>
        </p:spPr>
        <p:txBody>
          <a:bodyPr/>
          <a:lstStyle/>
          <a:p>
            <a:fld id="{C3BD8129-5F8C-451C-88B1-D01D45ED72B0}" type="slidenum">
              <a:rPr lang="en-US" altLang="zh-TW">
                <a:solidFill>
                  <a:srgbClr val="000000"/>
                </a:solidFill>
              </a:rPr>
              <a:pPr/>
              <a:t>44</a:t>
            </a:fld>
            <a:endParaRPr lang="en-US" altLang="zh-TW">
              <a:solidFill>
                <a:srgbClr val="000000"/>
              </a:solidFill>
            </a:endParaRPr>
          </a:p>
        </p:txBody>
      </p:sp>
      <p:sp>
        <p:nvSpPr>
          <p:cNvPr id="138242" name="Rectangle 2"/>
          <p:cNvSpPr>
            <a:spLocks noChangeArrowheads="1"/>
          </p:cNvSpPr>
          <p:nvPr/>
        </p:nvSpPr>
        <p:spPr bwMode="auto">
          <a:xfrm>
            <a:off x="2751138" y="930275"/>
            <a:ext cx="6515100" cy="701675"/>
          </a:xfrm>
          <a:prstGeom prst="rect">
            <a:avLst/>
          </a:prstGeom>
          <a:noFill/>
          <a:ln w="9525">
            <a:noFill/>
            <a:miter lim="800000"/>
            <a:headEnd/>
            <a:tailEnd/>
          </a:ln>
          <a:effectLst/>
        </p:spPr>
        <p:txBody>
          <a:bodyPr>
            <a:spAutoFit/>
          </a:bodyPr>
          <a:lstStyle/>
          <a:p>
            <a:pPr>
              <a:spcBef>
                <a:spcPct val="50000"/>
              </a:spcBef>
            </a:pPr>
            <a:r>
              <a:rPr kumimoji="0" lang="en-US" altLang="zh-TW" sz="2000" smtClean="0">
                <a:solidFill>
                  <a:srgbClr val="333399"/>
                </a:solidFill>
                <a:latin typeface="Arial" charset="0"/>
                <a:ea typeface="新細明體" charset="-120"/>
              </a:rPr>
              <a:t>Here we will show that the intensity at the screen due to a single slit is:</a:t>
            </a:r>
          </a:p>
        </p:txBody>
      </p:sp>
      <p:sp>
        <p:nvSpPr>
          <p:cNvPr id="138244"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kumimoji="0" lang="en-US" altLang="zh-TW" sz="1400" smtClean="0">
                <a:solidFill>
                  <a:srgbClr val="000000"/>
                </a:solidFill>
                <a:latin typeface="Arial" charset="0"/>
                <a:ea typeface="新細明體" charset="-120"/>
              </a:rPr>
              <a:t>36-</a:t>
            </a:r>
          </a:p>
        </p:txBody>
      </p:sp>
      <p:grpSp>
        <p:nvGrpSpPr>
          <p:cNvPr id="2" name="Group 14"/>
          <p:cNvGrpSpPr>
            <a:grpSpLocks/>
          </p:cNvGrpSpPr>
          <p:nvPr/>
        </p:nvGrpSpPr>
        <p:grpSpPr bwMode="auto">
          <a:xfrm>
            <a:off x="55563" y="764704"/>
            <a:ext cx="2557462" cy="6038850"/>
            <a:chOff x="147" y="174"/>
            <a:chExt cx="1611" cy="3804"/>
          </a:xfrm>
        </p:grpSpPr>
        <p:pic>
          <p:nvPicPr>
            <p:cNvPr id="138250" name="Picture 10" descr="F36_07"/>
            <p:cNvPicPr>
              <a:picLocks noChangeAspect="1" noChangeArrowheads="1"/>
            </p:cNvPicPr>
            <p:nvPr/>
          </p:nvPicPr>
          <p:blipFill>
            <a:blip r:embed="rId3" cstate="print"/>
            <a:srcRect/>
            <a:stretch>
              <a:fillRect/>
            </a:stretch>
          </p:blipFill>
          <p:spPr bwMode="auto">
            <a:xfrm>
              <a:off x="376" y="174"/>
              <a:ext cx="1382" cy="3804"/>
            </a:xfrm>
            <a:prstGeom prst="rect">
              <a:avLst/>
            </a:prstGeom>
            <a:noFill/>
          </p:spPr>
        </p:pic>
        <p:sp>
          <p:nvSpPr>
            <p:cNvPr id="138251" name="Rectangle 11"/>
            <p:cNvSpPr>
              <a:spLocks noChangeArrowheads="1"/>
            </p:cNvSpPr>
            <p:nvPr/>
          </p:nvSpPr>
          <p:spPr bwMode="auto">
            <a:xfrm>
              <a:off x="147" y="3515"/>
              <a:ext cx="1067" cy="250"/>
            </a:xfrm>
            <a:prstGeom prst="rect">
              <a:avLst/>
            </a:prstGeom>
            <a:noFill/>
            <a:ln w="9525">
              <a:noFill/>
              <a:miter lim="800000"/>
              <a:headEnd/>
              <a:tailEnd/>
            </a:ln>
            <a:effectLst/>
          </p:spPr>
          <p:txBody>
            <a:bodyPr>
              <a:spAutoFit/>
            </a:bodyPr>
            <a:lstStyle/>
            <a:p>
              <a:r>
                <a:rPr kumimoji="0" lang="en-US" altLang="zh-TW" sz="2000" i="1" smtClean="0">
                  <a:solidFill>
                    <a:srgbClr val="669900"/>
                  </a:solidFill>
                  <a:latin typeface="Arial" charset="0"/>
                  <a:ea typeface="新細明體" charset="-120"/>
                </a:rPr>
                <a:t>Fig. 36-8</a:t>
              </a:r>
            </a:p>
          </p:txBody>
        </p:sp>
      </p:grpSp>
      <p:sp>
        <p:nvSpPr>
          <p:cNvPr id="138253" name="Rectangle 13"/>
          <p:cNvSpPr>
            <a:spLocks noChangeArrowheads="1"/>
          </p:cNvSpPr>
          <p:nvPr/>
        </p:nvSpPr>
        <p:spPr bwMode="auto">
          <a:xfrm>
            <a:off x="469900" y="173038"/>
            <a:ext cx="7848600" cy="715962"/>
          </a:xfrm>
          <a:prstGeom prst="rect">
            <a:avLst/>
          </a:prstGeom>
          <a:noFill/>
          <a:ln w="9525">
            <a:noFill/>
            <a:miter lim="800000"/>
            <a:headEnd/>
            <a:tailEnd/>
          </a:ln>
          <a:effectLst/>
        </p:spPr>
        <p:txBody>
          <a:bodyPr anchor="ctr"/>
          <a:lstStyle/>
          <a:p>
            <a:pPr algn="ctr"/>
            <a:r>
              <a:rPr kumimoji="0" lang="en-US" altLang="zh-TW" sz="2400" b="1" smtClean="0">
                <a:solidFill>
                  <a:srgbClr val="FF3300"/>
                </a:solidFill>
                <a:latin typeface="Arial" charset="0"/>
                <a:ea typeface="新細明體" charset="-120"/>
              </a:rPr>
              <a:t>Intensity in Single-Slit Diffraction, Quantitatively</a:t>
            </a:r>
          </a:p>
        </p:txBody>
      </p:sp>
      <p:grpSp>
        <p:nvGrpSpPr>
          <p:cNvPr id="3" name="Group 22"/>
          <p:cNvGrpSpPr>
            <a:grpSpLocks/>
          </p:cNvGrpSpPr>
          <p:nvPr/>
        </p:nvGrpSpPr>
        <p:grpSpPr bwMode="auto">
          <a:xfrm>
            <a:off x="4051300" y="1627188"/>
            <a:ext cx="3814763" cy="971550"/>
            <a:chOff x="2504" y="1025"/>
            <a:chExt cx="2403" cy="612"/>
          </a:xfrm>
        </p:grpSpPr>
        <p:sp>
          <p:nvSpPr>
            <p:cNvPr id="138256" name="Rectangle 16"/>
            <p:cNvSpPr>
              <a:spLocks noChangeArrowheads="1"/>
            </p:cNvSpPr>
            <p:nvPr/>
          </p:nvSpPr>
          <p:spPr bwMode="auto">
            <a:xfrm>
              <a:off x="2522" y="1041"/>
              <a:ext cx="2358" cy="570"/>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graphicFrame>
          <p:nvGraphicFramePr>
            <p:cNvPr id="138257" name="Object 17"/>
            <p:cNvGraphicFramePr>
              <a:graphicFrameLocks noChangeAspect="1"/>
            </p:cNvGraphicFramePr>
            <p:nvPr/>
          </p:nvGraphicFramePr>
          <p:xfrm>
            <a:off x="2504" y="1025"/>
            <a:ext cx="2403" cy="612"/>
          </p:xfrm>
          <a:graphic>
            <a:graphicData uri="http://schemas.openxmlformats.org/presentationml/2006/ole">
              <p:oleObj spid="_x0000_s197637" name="Equation" r:id="rId4" imgW="1828800" imgH="469800" progId="Equation.DSMT4">
                <p:embed/>
              </p:oleObj>
            </a:graphicData>
          </a:graphic>
        </p:graphicFrame>
      </p:grpSp>
      <p:grpSp>
        <p:nvGrpSpPr>
          <p:cNvPr id="4" name="Group 23"/>
          <p:cNvGrpSpPr>
            <a:grpSpLocks/>
          </p:cNvGrpSpPr>
          <p:nvPr/>
        </p:nvGrpSpPr>
        <p:grpSpPr bwMode="auto">
          <a:xfrm>
            <a:off x="3660775" y="2617788"/>
            <a:ext cx="4632325" cy="854075"/>
            <a:chOff x="2266" y="1817"/>
            <a:chExt cx="2918" cy="538"/>
          </a:xfrm>
        </p:grpSpPr>
        <p:sp>
          <p:nvSpPr>
            <p:cNvPr id="138261" name="Rectangle 21"/>
            <p:cNvSpPr>
              <a:spLocks noChangeArrowheads="1"/>
            </p:cNvSpPr>
            <p:nvPr/>
          </p:nvSpPr>
          <p:spPr bwMode="auto">
            <a:xfrm>
              <a:off x="2266" y="1817"/>
              <a:ext cx="2918" cy="538"/>
            </a:xfrm>
            <a:prstGeom prst="rect">
              <a:avLst/>
            </a:prstGeom>
            <a:solidFill>
              <a:srgbClr val="FFFF99"/>
            </a:solidFill>
            <a:ln w="9525">
              <a:solidFill>
                <a:srgbClr val="333399"/>
              </a:solidFill>
              <a:miter lim="800000"/>
              <a:headEnd/>
              <a:tailEnd/>
            </a:ln>
            <a:effectLst/>
          </p:spPr>
          <p:txBody>
            <a:bodyPr wrap="none" anchor="ctr"/>
            <a:lstStyle/>
            <a:p>
              <a:endParaRPr kumimoji="0" lang="zh-TW" altLang="en-US" sz="2000" smtClean="0">
                <a:solidFill>
                  <a:srgbClr val="333399"/>
                </a:solidFill>
                <a:latin typeface="Arial" charset="0"/>
                <a:ea typeface="+mn-ea"/>
              </a:endParaRPr>
            </a:p>
          </p:txBody>
        </p:sp>
        <p:graphicFrame>
          <p:nvGraphicFramePr>
            <p:cNvPr id="138260" name="Object 20"/>
            <p:cNvGraphicFramePr>
              <a:graphicFrameLocks noChangeAspect="1"/>
            </p:cNvGraphicFramePr>
            <p:nvPr/>
          </p:nvGraphicFramePr>
          <p:xfrm>
            <a:off x="2279" y="1834"/>
            <a:ext cx="2886" cy="513"/>
          </p:xfrm>
          <a:graphic>
            <a:graphicData uri="http://schemas.openxmlformats.org/presentationml/2006/ole">
              <p:oleObj spid="_x0000_s197636" name="Equation" r:id="rId5" imgW="2197080" imgH="393480" progId="Equation.DSMT4">
                <p:embed/>
              </p:oleObj>
            </a:graphicData>
          </a:graphic>
        </p:graphicFrame>
      </p:grpSp>
      <p:graphicFrame>
        <p:nvGraphicFramePr>
          <p:cNvPr id="138266" name="Object 26"/>
          <p:cNvGraphicFramePr>
            <a:graphicFrameLocks noChangeAspect="1"/>
          </p:cNvGraphicFramePr>
          <p:nvPr/>
        </p:nvGraphicFramePr>
        <p:xfrm>
          <a:off x="3005138" y="4111625"/>
          <a:ext cx="3521075" cy="419100"/>
        </p:xfrm>
        <a:graphic>
          <a:graphicData uri="http://schemas.openxmlformats.org/presentationml/2006/ole">
            <p:oleObj spid="_x0000_s197634" name="Equation" r:id="rId6" imgW="1688760" imgH="203040" progId="Equation.DSMT4">
              <p:embed/>
            </p:oleObj>
          </a:graphicData>
        </a:graphic>
      </p:graphicFrame>
      <p:sp>
        <p:nvSpPr>
          <p:cNvPr id="138267" name="Rectangle 27"/>
          <p:cNvSpPr>
            <a:spLocks noChangeArrowheads="1"/>
          </p:cNvSpPr>
          <p:nvPr/>
        </p:nvSpPr>
        <p:spPr bwMode="auto">
          <a:xfrm>
            <a:off x="3005138" y="3660775"/>
            <a:ext cx="3987800" cy="396875"/>
          </a:xfrm>
          <a:prstGeom prst="rect">
            <a:avLst/>
          </a:prstGeom>
          <a:noFill/>
          <a:ln w="9525">
            <a:noFill/>
            <a:miter lim="800000"/>
            <a:headEnd/>
            <a:tailEnd/>
          </a:ln>
          <a:effectLst/>
        </p:spPr>
        <p:txBody>
          <a:bodyPr>
            <a:spAutoFit/>
          </a:bodyPr>
          <a:lstStyle/>
          <a:p>
            <a:pPr>
              <a:spcBef>
                <a:spcPct val="50000"/>
              </a:spcBef>
            </a:pPr>
            <a:r>
              <a:rPr kumimoji="0" lang="en-US" altLang="zh-TW" sz="2000" smtClean="0">
                <a:solidFill>
                  <a:srgbClr val="333399"/>
                </a:solidFill>
                <a:latin typeface="Arial" charset="0"/>
                <a:ea typeface="新細明體" charset="-120"/>
              </a:rPr>
              <a:t>In Eq. 36-5, minima occur when:</a:t>
            </a:r>
          </a:p>
        </p:txBody>
      </p:sp>
      <p:graphicFrame>
        <p:nvGraphicFramePr>
          <p:cNvPr id="138268" name="Object 28"/>
          <p:cNvGraphicFramePr>
            <a:graphicFrameLocks noChangeAspect="1"/>
          </p:cNvGraphicFramePr>
          <p:nvPr/>
        </p:nvGraphicFramePr>
        <p:xfrm>
          <a:off x="3005138" y="4968875"/>
          <a:ext cx="4949825" cy="1755775"/>
        </p:xfrm>
        <a:graphic>
          <a:graphicData uri="http://schemas.openxmlformats.org/presentationml/2006/ole">
            <p:oleObj spid="_x0000_s197635" name="Equation" r:id="rId7" imgW="2374560" imgH="850680" progId="Equation.DSMT4">
              <p:embed/>
            </p:oleObj>
          </a:graphicData>
        </a:graphic>
      </p:graphicFrame>
      <p:sp>
        <p:nvSpPr>
          <p:cNvPr id="138269" name="Rectangle 29"/>
          <p:cNvSpPr>
            <a:spLocks noChangeArrowheads="1"/>
          </p:cNvSpPr>
          <p:nvPr/>
        </p:nvSpPr>
        <p:spPr bwMode="auto">
          <a:xfrm>
            <a:off x="3005138" y="4651375"/>
            <a:ext cx="5588000" cy="396875"/>
          </a:xfrm>
          <a:prstGeom prst="rect">
            <a:avLst/>
          </a:prstGeom>
          <a:noFill/>
          <a:ln w="9525">
            <a:noFill/>
            <a:miter lim="800000"/>
            <a:headEnd/>
            <a:tailEnd/>
          </a:ln>
          <a:effectLst/>
        </p:spPr>
        <p:txBody>
          <a:bodyPr>
            <a:spAutoFit/>
          </a:bodyPr>
          <a:lstStyle/>
          <a:p>
            <a:pPr>
              <a:spcBef>
                <a:spcPct val="50000"/>
              </a:spcBef>
            </a:pPr>
            <a:r>
              <a:rPr kumimoji="0" lang="en-US" altLang="zh-TW" sz="2000" smtClean="0">
                <a:solidFill>
                  <a:srgbClr val="333399"/>
                </a:solidFill>
                <a:latin typeface="Arial" charset="0"/>
                <a:ea typeface="新細明體" charset="-120"/>
              </a:rPr>
              <a:t>If we put this into Eq. 36-6 we find:</a:t>
            </a:r>
          </a:p>
        </p:txBody>
      </p:sp>
      <p:sp>
        <p:nvSpPr>
          <p:cNvPr id="138270" name="Freeform 30"/>
          <p:cNvSpPr>
            <a:spLocks/>
          </p:cNvSpPr>
          <p:nvPr/>
        </p:nvSpPr>
        <p:spPr bwMode="auto">
          <a:xfrm>
            <a:off x="2667000" y="2325688"/>
            <a:ext cx="1130300" cy="366712"/>
          </a:xfrm>
          <a:custGeom>
            <a:avLst/>
            <a:gdLst/>
            <a:ahLst/>
            <a:cxnLst>
              <a:cxn ang="0">
                <a:pos x="712" y="119"/>
              </a:cxn>
              <a:cxn ang="0">
                <a:pos x="456" y="15"/>
              </a:cxn>
              <a:cxn ang="0">
                <a:pos x="192" y="31"/>
              </a:cxn>
              <a:cxn ang="0">
                <a:pos x="32" y="191"/>
              </a:cxn>
              <a:cxn ang="0">
                <a:pos x="0" y="231"/>
              </a:cxn>
            </a:cxnLst>
            <a:rect l="0" t="0" r="r" b="b"/>
            <a:pathLst>
              <a:path w="712" h="231">
                <a:moveTo>
                  <a:pt x="712" y="119"/>
                </a:moveTo>
                <a:cubicBezTo>
                  <a:pt x="627" y="74"/>
                  <a:pt x="543" y="30"/>
                  <a:pt x="456" y="15"/>
                </a:cubicBezTo>
                <a:cubicBezTo>
                  <a:pt x="369" y="0"/>
                  <a:pt x="263" y="2"/>
                  <a:pt x="192" y="31"/>
                </a:cubicBezTo>
                <a:cubicBezTo>
                  <a:pt x="121" y="60"/>
                  <a:pt x="64" y="158"/>
                  <a:pt x="32" y="191"/>
                </a:cubicBezTo>
                <a:cubicBezTo>
                  <a:pt x="0" y="224"/>
                  <a:pt x="0" y="227"/>
                  <a:pt x="0" y="231"/>
                </a:cubicBezTo>
              </a:path>
            </a:pathLst>
          </a:custGeom>
          <a:noFill/>
          <a:ln w="79375">
            <a:solidFill>
              <a:schemeClr val="tx1"/>
            </a:solidFill>
            <a:round/>
            <a:headEnd/>
            <a:tailEnd type="triangle" w="lg" len="lg"/>
          </a:ln>
          <a:effectLst/>
        </p:spPr>
        <p:txBody>
          <a:bodyPr/>
          <a:lstStyle/>
          <a:p>
            <a:endParaRPr kumimoji="0" lang="zh-TW" altLang="en-US" sz="2000" smtClean="0">
              <a:solidFill>
                <a:srgbClr val="333399"/>
              </a:solidFill>
              <a:latin typeface="Arial" charset="0"/>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Ex.11-7  36-2</a:t>
            </a:r>
            <a:endParaRPr lang="zh-TW" altLang="en-US" dirty="0">
              <a:solidFill>
                <a:schemeClr val="accent2"/>
              </a:solidFill>
              <a:latin typeface="Calibri" pitchFamily="34" charset="0"/>
              <a:cs typeface="Calibri" pitchFamily="34" charset="0"/>
            </a:endParaRPr>
          </a:p>
        </p:txBody>
      </p:sp>
      <p:pic>
        <p:nvPicPr>
          <p:cNvPr id="227330" name="Picture 2"/>
          <p:cNvPicPr>
            <a:picLocks noChangeAspect="1" noChangeArrowheads="1"/>
          </p:cNvPicPr>
          <p:nvPr/>
        </p:nvPicPr>
        <p:blipFill>
          <a:blip r:embed="rId3" cstate="print"/>
          <a:srcRect/>
          <a:stretch>
            <a:fillRect/>
          </a:stretch>
        </p:blipFill>
        <p:spPr bwMode="auto">
          <a:xfrm>
            <a:off x="827584" y="1196752"/>
            <a:ext cx="6346636" cy="1296144"/>
          </a:xfrm>
          <a:prstGeom prst="rect">
            <a:avLst/>
          </a:prstGeom>
          <a:noFill/>
          <a:ln w="9525">
            <a:noFill/>
            <a:miter lim="800000"/>
            <a:headEnd/>
            <a:tailEnd/>
          </a:ln>
        </p:spPr>
      </p:pic>
      <p:pic>
        <p:nvPicPr>
          <p:cNvPr id="227331" name="Picture 3"/>
          <p:cNvPicPr>
            <a:picLocks noChangeAspect="1" noChangeArrowheads="1"/>
          </p:cNvPicPr>
          <p:nvPr/>
        </p:nvPicPr>
        <p:blipFill>
          <a:blip r:embed="rId4" cstate="print"/>
          <a:srcRect/>
          <a:stretch>
            <a:fillRect/>
          </a:stretch>
        </p:blipFill>
        <p:spPr bwMode="auto">
          <a:xfrm>
            <a:off x="827584" y="3501008"/>
            <a:ext cx="6109508" cy="779710"/>
          </a:xfrm>
          <a:prstGeom prst="rect">
            <a:avLst/>
          </a:prstGeom>
          <a:noFill/>
          <a:ln w="9525">
            <a:noFill/>
            <a:miter lim="800000"/>
            <a:headEnd/>
            <a:tailEnd/>
          </a:ln>
        </p:spPr>
      </p:pic>
      <p:pic>
        <p:nvPicPr>
          <p:cNvPr id="227332" name="Picture 4"/>
          <p:cNvPicPr>
            <a:picLocks noChangeAspect="1" noChangeArrowheads="1"/>
          </p:cNvPicPr>
          <p:nvPr/>
        </p:nvPicPr>
        <p:blipFill>
          <a:blip r:embed="rId5" cstate="print"/>
          <a:srcRect/>
          <a:stretch>
            <a:fillRect/>
          </a:stretch>
        </p:blipFill>
        <p:spPr bwMode="auto">
          <a:xfrm>
            <a:off x="827583" y="4365104"/>
            <a:ext cx="4172707" cy="1224136"/>
          </a:xfrm>
          <a:prstGeom prst="rect">
            <a:avLst/>
          </a:prstGeom>
          <a:noFill/>
          <a:ln w="9525">
            <a:noFill/>
            <a:miter lim="800000"/>
            <a:headEnd/>
            <a:tailEnd/>
          </a:ln>
        </p:spPr>
      </p:pic>
      <p:pic>
        <p:nvPicPr>
          <p:cNvPr id="227333" name="Picture 5"/>
          <p:cNvPicPr>
            <a:picLocks noChangeAspect="1" noChangeArrowheads="1"/>
          </p:cNvPicPr>
          <p:nvPr/>
        </p:nvPicPr>
        <p:blipFill>
          <a:blip r:embed="rId6" cstate="print"/>
          <a:srcRect/>
          <a:stretch>
            <a:fillRect/>
          </a:stretch>
        </p:blipFill>
        <p:spPr bwMode="auto">
          <a:xfrm>
            <a:off x="827584" y="5661248"/>
            <a:ext cx="3966342" cy="720080"/>
          </a:xfrm>
          <a:prstGeom prst="rect">
            <a:avLst/>
          </a:prstGeom>
          <a:noFill/>
          <a:ln w="9525">
            <a:noFill/>
            <a:miter lim="800000"/>
            <a:headEnd/>
            <a:tailEnd/>
          </a:ln>
        </p:spPr>
      </p:pic>
      <p:graphicFrame>
        <p:nvGraphicFramePr>
          <p:cNvPr id="227334" name="Object 6"/>
          <p:cNvGraphicFramePr>
            <a:graphicFrameLocks noChangeAspect="1"/>
          </p:cNvGraphicFramePr>
          <p:nvPr/>
        </p:nvGraphicFramePr>
        <p:xfrm>
          <a:off x="827584" y="2564905"/>
          <a:ext cx="3672408" cy="879068"/>
        </p:xfrm>
        <a:graphic>
          <a:graphicData uri="http://schemas.openxmlformats.org/presentationml/2006/ole">
            <p:oleObj spid="_x0000_s227334" name="Equation" r:id="rId7" imgW="1790640" imgH="431640" progId="Equation.DSMT4">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投影片編號版面配置區 3"/>
          <p:cNvSpPr>
            <a:spLocks noGrp="1"/>
          </p:cNvSpPr>
          <p:nvPr>
            <p:ph type="sldNum" sz="quarter" idx="12"/>
          </p:nvPr>
        </p:nvSpPr>
        <p:spPr>
          <a:xfrm>
            <a:off x="6732240" y="6245225"/>
            <a:ext cx="2133600" cy="476250"/>
          </a:xfrm>
        </p:spPr>
        <p:txBody>
          <a:bodyPr/>
          <a:lstStyle/>
          <a:p>
            <a:fld id="{5BD3476E-482D-4EB2-956C-50960DF76E6C}" type="slidenum">
              <a:rPr lang="en-US" altLang="zh-TW"/>
              <a:pPr/>
              <a:t>46</a:t>
            </a:fld>
            <a:endParaRPr lang="en-US" altLang="zh-TW"/>
          </a:p>
        </p:txBody>
      </p:sp>
      <p:sp>
        <p:nvSpPr>
          <p:cNvPr id="140291" name="Rectangle 3"/>
          <p:cNvSpPr>
            <a:spLocks noGrp="1" noChangeArrowheads="1"/>
          </p:cNvSpPr>
          <p:nvPr>
            <p:ph type="title" idx="4294967295"/>
          </p:nvPr>
        </p:nvSpPr>
        <p:spPr>
          <a:xfrm>
            <a:off x="533400" y="116632"/>
            <a:ext cx="7848600" cy="715962"/>
          </a:xfrm>
        </p:spPr>
        <p:txBody>
          <a:bodyPr/>
          <a:lstStyle/>
          <a:p>
            <a:r>
              <a:rPr lang="en-US" altLang="zh-TW" sz="3200" b="1" dirty="0">
                <a:solidFill>
                  <a:srgbClr val="FF3300"/>
                </a:solidFill>
                <a:ea typeface="新細明體" charset="-120"/>
              </a:rPr>
              <a:t>Diffraction by a Circular Aperture</a:t>
            </a:r>
          </a:p>
        </p:txBody>
      </p:sp>
      <p:sp>
        <p:nvSpPr>
          <p:cNvPr id="140292"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sp>
        <p:nvSpPr>
          <p:cNvPr id="140319" name="Oval 31"/>
          <p:cNvSpPr>
            <a:spLocks noChangeArrowheads="1"/>
          </p:cNvSpPr>
          <p:nvPr/>
        </p:nvSpPr>
        <p:spPr bwMode="auto">
          <a:xfrm>
            <a:off x="2540000" y="1257300"/>
            <a:ext cx="254000" cy="10287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140322" name="AutoShape 34"/>
          <p:cNvSpPr>
            <a:spLocks noChangeArrowheads="1"/>
          </p:cNvSpPr>
          <p:nvPr/>
        </p:nvSpPr>
        <p:spPr bwMode="auto">
          <a:xfrm rot="-5400000">
            <a:off x="3911600" y="1308100"/>
            <a:ext cx="2400300" cy="1866900"/>
          </a:xfrm>
          <a:prstGeom prst="parallelogram">
            <a:avLst>
              <a:gd name="adj" fmla="val 32143"/>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0320" name="Oval 32"/>
          <p:cNvSpPr>
            <a:spLocks noChangeArrowheads="1"/>
          </p:cNvSpPr>
          <p:nvPr/>
        </p:nvSpPr>
        <p:spPr bwMode="auto">
          <a:xfrm>
            <a:off x="381000" y="1257300"/>
            <a:ext cx="88900" cy="92075"/>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140325" name="Text Box 37"/>
          <p:cNvSpPr txBox="1">
            <a:spLocks noChangeArrowheads="1"/>
          </p:cNvSpPr>
          <p:nvPr/>
        </p:nvSpPr>
        <p:spPr bwMode="auto">
          <a:xfrm>
            <a:off x="149225" y="709613"/>
            <a:ext cx="2018501" cy="646331"/>
          </a:xfrm>
          <a:prstGeom prst="rect">
            <a:avLst/>
          </a:prstGeom>
          <a:noFill/>
          <a:ln w="9525">
            <a:noFill/>
            <a:miter lim="800000"/>
            <a:headEnd/>
            <a:tailEnd/>
          </a:ln>
          <a:effectLst/>
        </p:spPr>
        <p:txBody>
          <a:bodyPr wrap="none">
            <a:spAutoFit/>
          </a:bodyPr>
          <a:lstStyle/>
          <a:p>
            <a:r>
              <a:rPr lang="en-US" altLang="zh-TW" sz="1800" b="1" dirty="0">
                <a:solidFill>
                  <a:schemeClr val="accent2"/>
                </a:solidFill>
                <a:latin typeface="+mn-lt"/>
                <a:ea typeface="新細明體" charset="-120"/>
              </a:rPr>
              <a:t>Distant point </a:t>
            </a:r>
          </a:p>
          <a:p>
            <a:r>
              <a:rPr lang="en-US" altLang="zh-TW" sz="1800" b="1" dirty="0">
                <a:solidFill>
                  <a:schemeClr val="accent2"/>
                </a:solidFill>
                <a:latin typeface="+mn-lt"/>
                <a:ea typeface="新細明體" charset="-120"/>
              </a:rPr>
              <a:t>source, </a:t>
            </a:r>
            <a:r>
              <a:rPr lang="en-US" altLang="zh-TW" sz="1800" b="1" dirty="0" err="1">
                <a:solidFill>
                  <a:schemeClr val="accent2"/>
                </a:solidFill>
                <a:latin typeface="+mn-lt"/>
                <a:ea typeface="新細明體" charset="-120"/>
              </a:rPr>
              <a:t>e,g</a:t>
            </a:r>
            <a:r>
              <a:rPr lang="en-US" altLang="zh-TW" sz="1800" b="1" dirty="0">
                <a:solidFill>
                  <a:schemeClr val="accent2"/>
                </a:solidFill>
                <a:latin typeface="+mn-lt"/>
                <a:ea typeface="新細明體" charset="-120"/>
              </a:rPr>
              <a:t>., star</a:t>
            </a:r>
          </a:p>
        </p:txBody>
      </p:sp>
      <p:sp>
        <p:nvSpPr>
          <p:cNvPr id="140326" name="Text Box 38"/>
          <p:cNvSpPr txBox="1">
            <a:spLocks noChangeArrowheads="1"/>
          </p:cNvSpPr>
          <p:nvPr/>
        </p:nvSpPr>
        <p:spPr bwMode="auto">
          <a:xfrm>
            <a:off x="2422525" y="2259013"/>
            <a:ext cx="603250" cy="366712"/>
          </a:xfrm>
          <a:prstGeom prst="rect">
            <a:avLst/>
          </a:prstGeom>
          <a:noFill/>
          <a:ln w="9525">
            <a:noFill/>
            <a:miter lim="800000"/>
            <a:headEnd/>
            <a:tailEnd/>
          </a:ln>
          <a:effectLst/>
        </p:spPr>
        <p:txBody>
          <a:bodyPr wrap="none">
            <a:spAutoFit/>
          </a:bodyPr>
          <a:lstStyle/>
          <a:p>
            <a:r>
              <a:rPr lang="en-US" altLang="zh-TW" sz="1800">
                <a:ea typeface="新細明體" charset="-120"/>
              </a:rPr>
              <a:t>lens</a:t>
            </a:r>
          </a:p>
        </p:txBody>
      </p:sp>
      <p:grpSp>
        <p:nvGrpSpPr>
          <p:cNvPr id="2" name="Group 43"/>
          <p:cNvGrpSpPr>
            <a:grpSpLocks/>
          </p:cNvGrpSpPr>
          <p:nvPr/>
        </p:nvGrpSpPr>
        <p:grpSpPr bwMode="auto">
          <a:xfrm>
            <a:off x="4559300" y="1871663"/>
            <a:ext cx="604838" cy="684212"/>
            <a:chOff x="4680" y="2339"/>
            <a:chExt cx="301" cy="351"/>
          </a:xfrm>
        </p:grpSpPr>
        <p:sp>
          <p:nvSpPr>
            <p:cNvPr id="140327" name="Oval 39"/>
            <p:cNvSpPr>
              <a:spLocks noChangeAspect="1" noChangeArrowheads="1"/>
            </p:cNvSpPr>
            <p:nvPr/>
          </p:nvSpPr>
          <p:spPr bwMode="auto">
            <a:xfrm>
              <a:off x="4751" y="2436"/>
              <a:ext cx="141" cy="161"/>
            </a:xfrm>
            <a:prstGeom prst="ellipse">
              <a:avLst/>
            </a:prstGeom>
            <a:solidFill>
              <a:srgbClr val="FF0000"/>
            </a:solidFill>
            <a:ln w="9525">
              <a:noFill/>
              <a:round/>
              <a:headEnd/>
              <a:tailEnd/>
            </a:ln>
            <a:effectLst/>
          </p:spPr>
          <p:txBody>
            <a:bodyPr wrap="none" anchor="ctr"/>
            <a:lstStyle/>
            <a:p>
              <a:endParaRPr lang="zh-TW" altLang="en-US"/>
            </a:p>
          </p:txBody>
        </p:sp>
        <p:sp>
          <p:nvSpPr>
            <p:cNvPr id="140328" name="Oval 40"/>
            <p:cNvSpPr>
              <a:spLocks noChangeArrowheads="1"/>
            </p:cNvSpPr>
            <p:nvPr/>
          </p:nvSpPr>
          <p:spPr bwMode="auto">
            <a:xfrm>
              <a:off x="4724" y="2397"/>
              <a:ext cx="200" cy="241"/>
            </a:xfrm>
            <a:prstGeom prst="ellipse">
              <a:avLst/>
            </a:prstGeom>
            <a:noFill/>
            <a:ln w="19050">
              <a:solidFill>
                <a:srgbClr val="FF0000"/>
              </a:solidFill>
              <a:round/>
              <a:headEnd/>
              <a:tailEnd/>
            </a:ln>
            <a:effectLst/>
          </p:spPr>
          <p:txBody>
            <a:bodyPr wrap="none" anchor="ctr"/>
            <a:lstStyle/>
            <a:p>
              <a:endParaRPr lang="zh-TW" altLang="en-US"/>
            </a:p>
          </p:txBody>
        </p:sp>
        <p:sp>
          <p:nvSpPr>
            <p:cNvPr id="140329" name="Oval 41"/>
            <p:cNvSpPr>
              <a:spLocks noChangeAspect="1" noChangeArrowheads="1"/>
            </p:cNvSpPr>
            <p:nvPr/>
          </p:nvSpPr>
          <p:spPr bwMode="auto">
            <a:xfrm>
              <a:off x="4680" y="2339"/>
              <a:ext cx="301" cy="351"/>
            </a:xfrm>
            <a:prstGeom prst="ellipse">
              <a:avLst/>
            </a:prstGeom>
            <a:noFill/>
            <a:ln w="19050">
              <a:solidFill>
                <a:srgbClr val="FF0000"/>
              </a:solidFill>
              <a:round/>
              <a:headEnd/>
              <a:tailEnd/>
            </a:ln>
            <a:effectLst/>
          </p:spPr>
          <p:txBody>
            <a:bodyPr wrap="none" anchor="ctr"/>
            <a:lstStyle/>
            <a:p>
              <a:endParaRPr lang="zh-TW" altLang="en-US"/>
            </a:p>
          </p:txBody>
        </p:sp>
      </p:grpSp>
      <p:sp>
        <p:nvSpPr>
          <p:cNvPr id="140324" name="Line 36"/>
          <p:cNvSpPr>
            <a:spLocks noChangeShapeType="1"/>
          </p:cNvSpPr>
          <p:nvPr/>
        </p:nvSpPr>
        <p:spPr bwMode="auto">
          <a:xfrm>
            <a:off x="431800" y="1295400"/>
            <a:ext cx="4394200" cy="939800"/>
          </a:xfrm>
          <a:prstGeom prst="line">
            <a:avLst/>
          </a:prstGeom>
          <a:noFill/>
          <a:ln w="9525">
            <a:solidFill>
              <a:schemeClr val="tx1"/>
            </a:solidFill>
            <a:prstDash val="dash"/>
            <a:round/>
            <a:headEnd/>
            <a:tailEnd/>
          </a:ln>
          <a:effectLst/>
        </p:spPr>
        <p:txBody>
          <a:bodyPr/>
          <a:lstStyle/>
          <a:p>
            <a:endParaRPr lang="zh-TW" altLang="en-US"/>
          </a:p>
        </p:txBody>
      </p:sp>
      <p:sp>
        <p:nvSpPr>
          <p:cNvPr id="140332" name="Text Box 44"/>
          <p:cNvSpPr txBox="1">
            <a:spLocks noChangeArrowheads="1"/>
          </p:cNvSpPr>
          <p:nvPr/>
        </p:nvSpPr>
        <p:spPr bwMode="auto">
          <a:xfrm>
            <a:off x="6092825" y="1839913"/>
            <a:ext cx="3051175" cy="1477328"/>
          </a:xfrm>
          <a:prstGeom prst="rect">
            <a:avLst/>
          </a:prstGeom>
          <a:noFill/>
          <a:ln w="9525">
            <a:noFill/>
            <a:miter lim="800000"/>
            <a:headEnd/>
            <a:tailEnd/>
          </a:ln>
          <a:effectLst/>
        </p:spPr>
        <p:txBody>
          <a:bodyPr>
            <a:spAutoFit/>
          </a:bodyPr>
          <a:lstStyle/>
          <a:p>
            <a:r>
              <a:rPr lang="en-US" altLang="zh-TW" sz="1800" dirty="0">
                <a:solidFill>
                  <a:schemeClr val="accent2"/>
                </a:solidFill>
                <a:latin typeface="+mn-lt"/>
                <a:ea typeface="新細明體" charset="-120"/>
              </a:rPr>
              <a:t>Image is not a point, as expected from geometrical optics! Diffraction is responsible for this image pattern</a:t>
            </a:r>
          </a:p>
        </p:txBody>
      </p:sp>
      <p:sp>
        <p:nvSpPr>
          <p:cNvPr id="140333" name="Line 45"/>
          <p:cNvSpPr>
            <a:spLocks noChangeShapeType="1"/>
          </p:cNvSpPr>
          <p:nvPr/>
        </p:nvSpPr>
        <p:spPr bwMode="auto">
          <a:xfrm>
            <a:off x="2425700" y="1257300"/>
            <a:ext cx="0" cy="1028700"/>
          </a:xfrm>
          <a:prstGeom prst="line">
            <a:avLst/>
          </a:prstGeom>
          <a:noFill/>
          <a:ln w="9525">
            <a:solidFill>
              <a:schemeClr val="tx1"/>
            </a:solidFill>
            <a:round/>
            <a:headEnd type="triangle" w="lg" len="lg"/>
            <a:tailEnd type="triangle" w="lg" len="lg"/>
          </a:ln>
          <a:effectLst/>
        </p:spPr>
        <p:txBody>
          <a:bodyPr/>
          <a:lstStyle/>
          <a:p>
            <a:endParaRPr lang="zh-TW" altLang="en-US"/>
          </a:p>
        </p:txBody>
      </p:sp>
      <p:sp>
        <p:nvSpPr>
          <p:cNvPr id="140334" name="Text Box 46"/>
          <p:cNvSpPr txBox="1">
            <a:spLocks noChangeArrowheads="1"/>
          </p:cNvSpPr>
          <p:nvPr/>
        </p:nvSpPr>
        <p:spPr bwMode="auto">
          <a:xfrm>
            <a:off x="2092325" y="1700213"/>
            <a:ext cx="311150" cy="366712"/>
          </a:xfrm>
          <a:prstGeom prst="rect">
            <a:avLst/>
          </a:prstGeom>
          <a:noFill/>
          <a:ln w="9525">
            <a:noFill/>
            <a:miter lim="800000"/>
            <a:headEnd/>
            <a:tailEnd/>
          </a:ln>
          <a:effectLst/>
        </p:spPr>
        <p:txBody>
          <a:bodyPr wrap="none">
            <a:spAutoFit/>
          </a:bodyPr>
          <a:lstStyle/>
          <a:p>
            <a:r>
              <a:rPr lang="en-US" altLang="zh-TW" sz="1800">
                <a:ea typeface="新細明體" charset="-120"/>
              </a:rPr>
              <a:t>d</a:t>
            </a:r>
          </a:p>
        </p:txBody>
      </p:sp>
      <p:sp>
        <p:nvSpPr>
          <p:cNvPr id="140336" name="Line 48"/>
          <p:cNvSpPr>
            <a:spLocks noChangeShapeType="1"/>
          </p:cNvSpPr>
          <p:nvPr/>
        </p:nvSpPr>
        <p:spPr bwMode="auto">
          <a:xfrm>
            <a:off x="2654300" y="1752600"/>
            <a:ext cx="2222500" cy="292100"/>
          </a:xfrm>
          <a:prstGeom prst="line">
            <a:avLst/>
          </a:prstGeom>
          <a:noFill/>
          <a:ln w="9525">
            <a:solidFill>
              <a:schemeClr val="tx1"/>
            </a:solidFill>
            <a:prstDash val="dash"/>
            <a:round/>
            <a:headEnd/>
            <a:tailEnd/>
          </a:ln>
          <a:effectLst/>
        </p:spPr>
        <p:txBody>
          <a:bodyPr/>
          <a:lstStyle/>
          <a:p>
            <a:endParaRPr lang="zh-TW" altLang="en-US"/>
          </a:p>
        </p:txBody>
      </p:sp>
      <p:sp>
        <p:nvSpPr>
          <p:cNvPr id="140339" name="Text Box 51"/>
          <p:cNvSpPr txBox="1">
            <a:spLocks noChangeArrowheads="1"/>
          </p:cNvSpPr>
          <p:nvPr/>
        </p:nvSpPr>
        <p:spPr bwMode="auto">
          <a:xfrm>
            <a:off x="3667125" y="1952625"/>
            <a:ext cx="342900" cy="457200"/>
          </a:xfrm>
          <a:prstGeom prst="rect">
            <a:avLst/>
          </a:prstGeom>
          <a:noFill/>
          <a:ln w="9525">
            <a:noFill/>
            <a:miter lim="800000"/>
            <a:headEnd/>
            <a:tailEnd/>
          </a:ln>
          <a:effectLst/>
        </p:spPr>
        <p:txBody>
          <a:bodyPr wrap="none">
            <a:spAutoFit/>
          </a:bodyPr>
          <a:lstStyle/>
          <a:p>
            <a:r>
              <a:rPr lang="en-US" altLang="zh-TW" sz="2400" i="1">
                <a:latin typeface="Symbol" pitchFamily="18" charset="2"/>
                <a:ea typeface="新細明體" charset="-120"/>
              </a:rPr>
              <a:t>q</a:t>
            </a:r>
          </a:p>
        </p:txBody>
      </p:sp>
      <p:sp>
        <p:nvSpPr>
          <p:cNvPr id="140340" name="Arc 52"/>
          <p:cNvSpPr>
            <a:spLocks/>
          </p:cNvSpPr>
          <p:nvPr/>
        </p:nvSpPr>
        <p:spPr bwMode="auto">
          <a:xfrm rot="2576711">
            <a:off x="4025900" y="1943100"/>
            <a:ext cx="889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zh-TW" altLang="en-US"/>
          </a:p>
        </p:txBody>
      </p:sp>
      <p:grpSp>
        <p:nvGrpSpPr>
          <p:cNvPr id="3" name="Group 88"/>
          <p:cNvGrpSpPr>
            <a:grpSpLocks/>
          </p:cNvGrpSpPr>
          <p:nvPr/>
        </p:nvGrpSpPr>
        <p:grpSpPr bwMode="auto">
          <a:xfrm>
            <a:off x="212725" y="3998913"/>
            <a:ext cx="4195763" cy="2146300"/>
            <a:chOff x="134" y="2519"/>
            <a:chExt cx="2643" cy="1352"/>
          </a:xfrm>
        </p:grpSpPr>
        <p:sp>
          <p:nvSpPr>
            <p:cNvPr id="140342" name="AutoShape 54"/>
            <p:cNvSpPr>
              <a:spLocks noChangeAspect="1" noChangeArrowheads="1"/>
            </p:cNvSpPr>
            <p:nvPr/>
          </p:nvSpPr>
          <p:spPr bwMode="auto">
            <a:xfrm rot="-5400000">
              <a:off x="412" y="2863"/>
              <a:ext cx="1134" cy="882"/>
            </a:xfrm>
            <a:prstGeom prst="parallelogram">
              <a:avLst>
                <a:gd name="adj" fmla="val 32143"/>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0343" name="AutoShape 55"/>
            <p:cNvSpPr>
              <a:spLocks noChangeAspect="1" noChangeArrowheads="1"/>
            </p:cNvSpPr>
            <p:nvPr/>
          </p:nvSpPr>
          <p:spPr bwMode="auto">
            <a:xfrm rot="-5400000">
              <a:off x="1769" y="2862"/>
              <a:ext cx="1134" cy="883"/>
            </a:xfrm>
            <a:prstGeom prst="parallelogram">
              <a:avLst>
                <a:gd name="adj" fmla="val 32106"/>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0344" name="AutoShape 56"/>
            <p:cNvSpPr>
              <a:spLocks noChangeAspect="1" noChangeArrowheads="1"/>
            </p:cNvSpPr>
            <p:nvPr/>
          </p:nvSpPr>
          <p:spPr bwMode="auto">
            <a:xfrm rot="16200000">
              <a:off x="550" y="3277"/>
              <a:ext cx="708" cy="24"/>
            </a:xfrm>
            <a:prstGeom prst="parallelogram">
              <a:avLst>
                <a:gd name="adj" fmla="val 48347"/>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140345" name="AutoShape 57"/>
            <p:cNvSpPr>
              <a:spLocks noChangeAspect="1" noChangeArrowheads="1"/>
            </p:cNvSpPr>
            <p:nvPr/>
          </p:nvSpPr>
          <p:spPr bwMode="auto">
            <a:xfrm>
              <a:off x="160" y="3151"/>
              <a:ext cx="606" cy="282"/>
            </a:xfrm>
            <a:prstGeom prst="rightArrow">
              <a:avLst>
                <a:gd name="adj1" fmla="val 50000"/>
                <a:gd name="adj2" fmla="val 53723"/>
              </a:avLst>
            </a:prstGeom>
            <a:solidFill>
              <a:srgbClr val="FF0000"/>
            </a:solidFill>
            <a:ln w="9525">
              <a:solidFill>
                <a:schemeClr val="tx1"/>
              </a:solidFill>
              <a:miter lim="800000"/>
              <a:headEnd/>
              <a:tailEnd/>
            </a:ln>
            <a:effectLst/>
          </p:spPr>
          <p:txBody>
            <a:bodyPr wrap="none" anchor="ctr"/>
            <a:lstStyle/>
            <a:p>
              <a:endParaRPr lang="zh-TW" altLang="en-US"/>
            </a:p>
          </p:txBody>
        </p:sp>
        <p:sp>
          <p:nvSpPr>
            <p:cNvPr id="140346" name="AutoShape 58"/>
            <p:cNvSpPr>
              <a:spLocks noChangeArrowheads="1"/>
            </p:cNvSpPr>
            <p:nvPr/>
          </p:nvSpPr>
          <p:spPr bwMode="auto">
            <a:xfrm rot="16200000">
              <a:off x="1922" y="3255"/>
              <a:ext cx="746" cy="79"/>
            </a:xfrm>
            <a:prstGeom prst="parallelogram">
              <a:avLst>
                <a:gd name="adj" fmla="val 31652"/>
              </a:avLst>
            </a:prstGeom>
            <a:solidFill>
              <a:srgbClr val="FF0000"/>
            </a:solidFill>
            <a:ln w="9525">
              <a:noFill/>
              <a:miter lim="800000"/>
              <a:headEnd/>
              <a:tailEnd/>
            </a:ln>
            <a:effectLst/>
          </p:spPr>
          <p:txBody>
            <a:bodyPr wrap="none" anchor="ctr"/>
            <a:lstStyle/>
            <a:p>
              <a:endParaRPr lang="zh-TW" altLang="en-US"/>
            </a:p>
          </p:txBody>
        </p:sp>
        <p:sp>
          <p:nvSpPr>
            <p:cNvPr id="140347" name="AutoShape 59"/>
            <p:cNvSpPr>
              <a:spLocks noChangeArrowheads="1"/>
            </p:cNvSpPr>
            <p:nvPr/>
          </p:nvSpPr>
          <p:spPr bwMode="auto">
            <a:xfrm rot="16200000">
              <a:off x="2024" y="3309"/>
              <a:ext cx="738" cy="35"/>
            </a:xfrm>
            <a:prstGeom prst="parallelogram">
              <a:avLst>
                <a:gd name="adj" fmla="val 53495"/>
              </a:avLst>
            </a:prstGeom>
            <a:solidFill>
              <a:srgbClr val="FF0000">
                <a:alpha val="50000"/>
              </a:srgbClr>
            </a:solidFill>
            <a:ln w="9525">
              <a:noFill/>
              <a:miter lim="800000"/>
              <a:headEnd/>
              <a:tailEnd/>
            </a:ln>
            <a:effectLst/>
          </p:spPr>
          <p:txBody>
            <a:bodyPr wrap="none" anchor="ctr"/>
            <a:lstStyle/>
            <a:p>
              <a:endParaRPr lang="zh-TW" altLang="en-US"/>
            </a:p>
          </p:txBody>
        </p:sp>
        <p:sp>
          <p:nvSpPr>
            <p:cNvPr id="140348" name="AutoShape 60"/>
            <p:cNvSpPr>
              <a:spLocks noChangeArrowheads="1"/>
            </p:cNvSpPr>
            <p:nvPr/>
          </p:nvSpPr>
          <p:spPr bwMode="auto">
            <a:xfrm rot="16200000">
              <a:off x="1816" y="3235"/>
              <a:ext cx="738" cy="35"/>
            </a:xfrm>
            <a:prstGeom prst="parallelogram">
              <a:avLst>
                <a:gd name="adj" fmla="val 53495"/>
              </a:avLst>
            </a:prstGeom>
            <a:solidFill>
              <a:srgbClr val="FF0000">
                <a:alpha val="50000"/>
              </a:srgbClr>
            </a:solidFill>
            <a:ln w="9525">
              <a:noFill/>
              <a:miter lim="800000"/>
              <a:headEnd/>
              <a:tailEnd/>
            </a:ln>
            <a:effectLst/>
          </p:spPr>
          <p:txBody>
            <a:bodyPr wrap="none" anchor="ctr"/>
            <a:lstStyle/>
            <a:p>
              <a:endParaRPr lang="zh-TW" altLang="en-US"/>
            </a:p>
          </p:txBody>
        </p:sp>
        <p:sp>
          <p:nvSpPr>
            <p:cNvPr id="140349" name="AutoShape 61"/>
            <p:cNvSpPr>
              <a:spLocks noChangeArrowheads="1"/>
            </p:cNvSpPr>
            <p:nvPr/>
          </p:nvSpPr>
          <p:spPr bwMode="auto">
            <a:xfrm rot="16200000">
              <a:off x="2101" y="3336"/>
              <a:ext cx="738" cy="17"/>
            </a:xfrm>
            <a:prstGeom prst="parallelogram">
              <a:avLst>
                <a:gd name="adj" fmla="val 39593"/>
              </a:avLst>
            </a:prstGeom>
            <a:solidFill>
              <a:srgbClr val="FF0000">
                <a:alpha val="25000"/>
              </a:srgbClr>
            </a:solidFill>
            <a:ln w="9525">
              <a:noFill/>
              <a:miter lim="800000"/>
              <a:headEnd/>
              <a:tailEnd/>
            </a:ln>
            <a:effectLst/>
          </p:spPr>
          <p:txBody>
            <a:bodyPr wrap="none" anchor="ctr"/>
            <a:lstStyle/>
            <a:p>
              <a:endParaRPr lang="zh-TW" altLang="en-US"/>
            </a:p>
          </p:txBody>
        </p:sp>
        <p:sp>
          <p:nvSpPr>
            <p:cNvPr id="140350" name="AutoShape 62"/>
            <p:cNvSpPr>
              <a:spLocks noChangeArrowheads="1"/>
            </p:cNvSpPr>
            <p:nvPr/>
          </p:nvSpPr>
          <p:spPr bwMode="auto">
            <a:xfrm rot="16200000">
              <a:off x="1745" y="3220"/>
              <a:ext cx="738" cy="17"/>
            </a:xfrm>
            <a:prstGeom prst="parallelogram">
              <a:avLst>
                <a:gd name="adj" fmla="val 39593"/>
              </a:avLst>
            </a:prstGeom>
            <a:solidFill>
              <a:srgbClr val="FF0000">
                <a:alpha val="25000"/>
              </a:srgbClr>
            </a:solidFill>
            <a:ln w="9525">
              <a:noFill/>
              <a:miter lim="800000"/>
              <a:headEnd/>
              <a:tailEnd/>
            </a:ln>
            <a:effectLst/>
          </p:spPr>
          <p:txBody>
            <a:bodyPr wrap="none" anchor="ctr"/>
            <a:lstStyle/>
            <a:p>
              <a:endParaRPr lang="zh-TW" altLang="en-US"/>
            </a:p>
          </p:txBody>
        </p:sp>
        <p:sp>
          <p:nvSpPr>
            <p:cNvPr id="140355" name="Text Box 67"/>
            <p:cNvSpPr txBox="1">
              <a:spLocks noChangeAspect="1" noChangeArrowheads="1"/>
            </p:cNvSpPr>
            <p:nvPr/>
          </p:nvSpPr>
          <p:spPr bwMode="auto">
            <a:xfrm>
              <a:off x="134" y="3030"/>
              <a:ext cx="428" cy="231"/>
            </a:xfrm>
            <a:prstGeom prst="rect">
              <a:avLst/>
            </a:prstGeom>
            <a:noFill/>
            <a:ln w="9525">
              <a:noFill/>
              <a:miter lim="800000"/>
              <a:headEnd/>
              <a:tailEnd/>
            </a:ln>
            <a:effectLst/>
          </p:spPr>
          <p:txBody>
            <a:bodyPr wrap="none">
              <a:spAutoFit/>
            </a:bodyPr>
            <a:lstStyle/>
            <a:p>
              <a:r>
                <a:rPr lang="en-US" altLang="zh-TW" sz="1800">
                  <a:ea typeface="新細明體" charset="-120"/>
                </a:rPr>
                <a:t>Light</a:t>
              </a:r>
            </a:p>
          </p:txBody>
        </p:sp>
        <p:sp>
          <p:nvSpPr>
            <p:cNvPr id="140357" name="Line 69"/>
            <p:cNvSpPr>
              <a:spLocks noChangeShapeType="1"/>
            </p:cNvSpPr>
            <p:nvPr/>
          </p:nvSpPr>
          <p:spPr bwMode="auto">
            <a:xfrm flipV="1">
              <a:off x="918" y="3214"/>
              <a:ext cx="1433" cy="112"/>
            </a:xfrm>
            <a:prstGeom prst="line">
              <a:avLst/>
            </a:prstGeom>
            <a:noFill/>
            <a:ln w="9525">
              <a:solidFill>
                <a:schemeClr val="tx1"/>
              </a:solidFill>
              <a:prstDash val="dash"/>
              <a:round/>
              <a:headEnd/>
              <a:tailEnd/>
            </a:ln>
            <a:effectLst/>
          </p:spPr>
          <p:txBody>
            <a:bodyPr/>
            <a:lstStyle/>
            <a:p>
              <a:endParaRPr lang="zh-TW" altLang="en-US"/>
            </a:p>
          </p:txBody>
        </p:sp>
        <p:sp>
          <p:nvSpPr>
            <p:cNvPr id="140358" name="Line 70"/>
            <p:cNvSpPr>
              <a:spLocks noChangeAspect="1" noChangeShapeType="1"/>
            </p:cNvSpPr>
            <p:nvPr/>
          </p:nvSpPr>
          <p:spPr bwMode="auto">
            <a:xfrm flipV="1">
              <a:off x="918" y="3181"/>
              <a:ext cx="1367" cy="147"/>
            </a:xfrm>
            <a:prstGeom prst="line">
              <a:avLst/>
            </a:prstGeom>
            <a:noFill/>
            <a:ln w="9525">
              <a:solidFill>
                <a:schemeClr val="tx1"/>
              </a:solidFill>
              <a:prstDash val="dash"/>
              <a:round/>
              <a:headEnd/>
              <a:tailEnd/>
            </a:ln>
            <a:effectLst/>
          </p:spPr>
          <p:txBody>
            <a:bodyPr/>
            <a:lstStyle/>
            <a:p>
              <a:endParaRPr lang="zh-TW" altLang="en-US"/>
            </a:p>
          </p:txBody>
        </p:sp>
        <p:sp>
          <p:nvSpPr>
            <p:cNvPr id="140359" name="Line 71"/>
            <p:cNvSpPr>
              <a:spLocks noChangeShapeType="1"/>
            </p:cNvSpPr>
            <p:nvPr/>
          </p:nvSpPr>
          <p:spPr bwMode="auto">
            <a:xfrm flipV="1">
              <a:off x="1419" y="3222"/>
              <a:ext cx="932" cy="64"/>
            </a:xfrm>
            <a:prstGeom prst="line">
              <a:avLst/>
            </a:prstGeom>
            <a:noFill/>
            <a:ln w="22225">
              <a:solidFill>
                <a:schemeClr val="tx1"/>
              </a:solidFill>
              <a:round/>
              <a:headEnd/>
              <a:tailEnd/>
            </a:ln>
            <a:effectLst/>
          </p:spPr>
          <p:txBody>
            <a:bodyPr/>
            <a:lstStyle/>
            <a:p>
              <a:endParaRPr lang="zh-TW" altLang="en-US"/>
            </a:p>
          </p:txBody>
        </p:sp>
        <p:sp>
          <p:nvSpPr>
            <p:cNvPr id="140360" name="Line 72"/>
            <p:cNvSpPr>
              <a:spLocks noChangeAspect="1" noChangeShapeType="1"/>
            </p:cNvSpPr>
            <p:nvPr/>
          </p:nvSpPr>
          <p:spPr bwMode="auto">
            <a:xfrm flipV="1">
              <a:off x="1421" y="3176"/>
              <a:ext cx="856" cy="96"/>
            </a:xfrm>
            <a:prstGeom prst="line">
              <a:avLst/>
            </a:prstGeom>
            <a:noFill/>
            <a:ln w="22225">
              <a:solidFill>
                <a:schemeClr val="tx1"/>
              </a:solidFill>
              <a:round/>
              <a:headEnd/>
              <a:tailEnd/>
            </a:ln>
            <a:effectLst/>
          </p:spPr>
          <p:txBody>
            <a:bodyPr/>
            <a:lstStyle/>
            <a:p>
              <a:endParaRPr lang="zh-TW" altLang="en-US"/>
            </a:p>
          </p:txBody>
        </p:sp>
        <p:sp>
          <p:nvSpPr>
            <p:cNvPr id="140361" name="Text Box 73"/>
            <p:cNvSpPr txBox="1">
              <a:spLocks noChangeAspect="1" noChangeArrowheads="1"/>
            </p:cNvSpPr>
            <p:nvPr/>
          </p:nvSpPr>
          <p:spPr bwMode="auto">
            <a:xfrm>
              <a:off x="1567" y="3213"/>
              <a:ext cx="216" cy="288"/>
            </a:xfrm>
            <a:prstGeom prst="rect">
              <a:avLst/>
            </a:prstGeom>
            <a:noFill/>
            <a:ln w="9525">
              <a:noFill/>
              <a:miter lim="800000"/>
              <a:headEnd/>
              <a:tailEnd/>
            </a:ln>
            <a:effectLst/>
          </p:spPr>
          <p:txBody>
            <a:bodyPr wrap="none">
              <a:spAutoFit/>
            </a:bodyPr>
            <a:lstStyle/>
            <a:p>
              <a:r>
                <a:rPr lang="en-US" altLang="zh-TW" sz="2400" i="1">
                  <a:latin typeface="Symbol" pitchFamily="18" charset="2"/>
                  <a:ea typeface="新細明體" charset="-120"/>
                </a:rPr>
                <a:t>q</a:t>
              </a:r>
            </a:p>
          </p:txBody>
        </p:sp>
        <p:sp>
          <p:nvSpPr>
            <p:cNvPr id="140362" name="Arc 74"/>
            <p:cNvSpPr>
              <a:spLocks/>
            </p:cNvSpPr>
            <p:nvPr/>
          </p:nvSpPr>
          <p:spPr bwMode="auto">
            <a:xfrm rot="1974315">
              <a:off x="1744" y="3296"/>
              <a:ext cx="7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lg" len="med"/>
              <a:tailEnd/>
            </a:ln>
            <a:effectLst/>
          </p:spPr>
          <p:txBody>
            <a:bodyPr wrap="none" anchor="ctr"/>
            <a:lstStyle/>
            <a:p>
              <a:endParaRPr lang="zh-TW" altLang="en-US"/>
            </a:p>
          </p:txBody>
        </p:sp>
        <p:sp>
          <p:nvSpPr>
            <p:cNvPr id="140365" name="Arc 77"/>
            <p:cNvSpPr>
              <a:spLocks/>
            </p:cNvSpPr>
            <p:nvPr/>
          </p:nvSpPr>
          <p:spPr bwMode="auto">
            <a:xfrm rot="16503116" flipV="1">
              <a:off x="1680" y="3128"/>
              <a:ext cx="7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lg" len="med"/>
              <a:tailEnd/>
            </a:ln>
            <a:effectLst/>
          </p:spPr>
          <p:txBody>
            <a:bodyPr wrap="none" anchor="ctr"/>
            <a:lstStyle/>
            <a:p>
              <a:endParaRPr lang="zh-TW" altLang="en-US"/>
            </a:p>
          </p:txBody>
        </p:sp>
        <p:grpSp>
          <p:nvGrpSpPr>
            <p:cNvPr id="4" name="Group 81"/>
            <p:cNvGrpSpPr>
              <a:grpSpLocks/>
            </p:cNvGrpSpPr>
            <p:nvPr/>
          </p:nvGrpSpPr>
          <p:grpSpPr bwMode="auto">
            <a:xfrm>
              <a:off x="760" y="2519"/>
              <a:ext cx="336" cy="305"/>
              <a:chOff x="760" y="2519"/>
              <a:chExt cx="336" cy="305"/>
            </a:xfrm>
          </p:grpSpPr>
          <p:sp>
            <p:nvSpPr>
              <p:cNvPr id="140363" name="Line 75"/>
              <p:cNvSpPr>
                <a:spLocks noChangeShapeType="1"/>
              </p:cNvSpPr>
              <p:nvPr/>
            </p:nvSpPr>
            <p:spPr bwMode="auto">
              <a:xfrm>
                <a:off x="760" y="2696"/>
                <a:ext cx="136" cy="56"/>
              </a:xfrm>
              <a:prstGeom prst="line">
                <a:avLst/>
              </a:prstGeom>
              <a:noFill/>
              <a:ln w="9525">
                <a:solidFill>
                  <a:schemeClr val="tx1"/>
                </a:solidFill>
                <a:round/>
                <a:headEnd/>
                <a:tailEnd type="triangle" w="med" len="med"/>
              </a:ln>
              <a:effectLst/>
            </p:spPr>
            <p:txBody>
              <a:bodyPr/>
              <a:lstStyle/>
              <a:p>
                <a:endParaRPr lang="zh-TW" altLang="en-US"/>
              </a:p>
            </p:txBody>
          </p:sp>
          <p:sp>
            <p:nvSpPr>
              <p:cNvPr id="140364" name="Line 76"/>
              <p:cNvSpPr>
                <a:spLocks noChangeShapeType="1"/>
              </p:cNvSpPr>
              <p:nvPr/>
            </p:nvSpPr>
            <p:spPr bwMode="auto">
              <a:xfrm flipH="1" flipV="1">
                <a:off x="944" y="2768"/>
                <a:ext cx="152" cy="56"/>
              </a:xfrm>
              <a:prstGeom prst="line">
                <a:avLst/>
              </a:prstGeom>
              <a:noFill/>
              <a:ln w="9525">
                <a:solidFill>
                  <a:schemeClr val="tx1"/>
                </a:solidFill>
                <a:round/>
                <a:headEnd/>
                <a:tailEnd type="triangle" w="med" len="med"/>
              </a:ln>
              <a:effectLst/>
            </p:spPr>
            <p:txBody>
              <a:bodyPr/>
              <a:lstStyle/>
              <a:p>
                <a:endParaRPr lang="zh-TW" altLang="en-US"/>
              </a:p>
            </p:txBody>
          </p:sp>
          <p:sp>
            <p:nvSpPr>
              <p:cNvPr id="140366" name="Line 78"/>
              <p:cNvSpPr>
                <a:spLocks noChangeShapeType="1"/>
              </p:cNvSpPr>
              <p:nvPr/>
            </p:nvSpPr>
            <p:spPr bwMode="auto">
              <a:xfrm>
                <a:off x="896" y="2704"/>
                <a:ext cx="0" cy="96"/>
              </a:xfrm>
              <a:prstGeom prst="line">
                <a:avLst/>
              </a:prstGeom>
              <a:noFill/>
              <a:ln w="9525">
                <a:solidFill>
                  <a:schemeClr val="tx1"/>
                </a:solidFill>
                <a:round/>
                <a:headEnd/>
                <a:tailEnd/>
              </a:ln>
              <a:effectLst/>
            </p:spPr>
            <p:txBody>
              <a:bodyPr/>
              <a:lstStyle/>
              <a:p>
                <a:endParaRPr lang="zh-TW" altLang="en-US"/>
              </a:p>
            </p:txBody>
          </p:sp>
          <p:sp>
            <p:nvSpPr>
              <p:cNvPr id="140367" name="Line 79"/>
              <p:cNvSpPr>
                <a:spLocks noChangeShapeType="1"/>
              </p:cNvSpPr>
              <p:nvPr/>
            </p:nvSpPr>
            <p:spPr bwMode="auto">
              <a:xfrm>
                <a:off x="944" y="2728"/>
                <a:ext cx="0" cy="96"/>
              </a:xfrm>
              <a:prstGeom prst="line">
                <a:avLst/>
              </a:prstGeom>
              <a:noFill/>
              <a:ln w="9525">
                <a:solidFill>
                  <a:schemeClr val="tx1"/>
                </a:solidFill>
                <a:round/>
                <a:headEnd/>
                <a:tailEnd/>
              </a:ln>
              <a:effectLst/>
            </p:spPr>
            <p:txBody>
              <a:bodyPr/>
              <a:lstStyle/>
              <a:p>
                <a:endParaRPr lang="zh-TW" altLang="en-US"/>
              </a:p>
            </p:txBody>
          </p:sp>
          <p:sp>
            <p:nvSpPr>
              <p:cNvPr id="140368" name="Text Box 80"/>
              <p:cNvSpPr txBox="1">
                <a:spLocks noChangeArrowheads="1"/>
              </p:cNvSpPr>
              <p:nvPr/>
            </p:nvSpPr>
            <p:spPr bwMode="auto">
              <a:xfrm>
                <a:off x="822" y="2519"/>
                <a:ext cx="196" cy="231"/>
              </a:xfrm>
              <a:prstGeom prst="rect">
                <a:avLst/>
              </a:prstGeom>
              <a:noFill/>
              <a:ln w="9525">
                <a:noFill/>
                <a:miter lim="800000"/>
                <a:headEnd/>
                <a:tailEnd/>
              </a:ln>
              <a:effectLst/>
            </p:spPr>
            <p:txBody>
              <a:bodyPr wrap="none">
                <a:spAutoFit/>
              </a:bodyPr>
              <a:lstStyle/>
              <a:p>
                <a:r>
                  <a:rPr lang="en-US" altLang="zh-TW" sz="1800">
                    <a:ea typeface="新細明體" charset="-120"/>
                  </a:rPr>
                  <a:t>a</a:t>
                </a:r>
              </a:p>
            </p:txBody>
          </p:sp>
        </p:grpSp>
      </p:grpSp>
      <p:grpSp>
        <p:nvGrpSpPr>
          <p:cNvPr id="5" name="Group 89"/>
          <p:cNvGrpSpPr>
            <a:grpSpLocks/>
          </p:cNvGrpSpPr>
          <p:nvPr/>
        </p:nvGrpSpPr>
        <p:grpSpPr bwMode="auto">
          <a:xfrm>
            <a:off x="4835525" y="4343400"/>
            <a:ext cx="3949700" cy="1801813"/>
            <a:chOff x="3046" y="2736"/>
            <a:chExt cx="2488" cy="1135"/>
          </a:xfrm>
        </p:grpSpPr>
        <p:sp>
          <p:nvSpPr>
            <p:cNvPr id="140301" name="AutoShape 13"/>
            <p:cNvSpPr>
              <a:spLocks noChangeAspect="1" noChangeArrowheads="1"/>
            </p:cNvSpPr>
            <p:nvPr/>
          </p:nvSpPr>
          <p:spPr bwMode="auto">
            <a:xfrm rot="-5400000">
              <a:off x="4525" y="2862"/>
              <a:ext cx="1135" cy="883"/>
            </a:xfrm>
            <a:prstGeom prst="parallelogram">
              <a:avLst>
                <a:gd name="adj" fmla="val 32135"/>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0304" name="Text Box 16"/>
            <p:cNvSpPr txBox="1">
              <a:spLocks noChangeAspect="1" noChangeArrowheads="1"/>
            </p:cNvSpPr>
            <p:nvPr/>
          </p:nvSpPr>
          <p:spPr bwMode="auto">
            <a:xfrm>
              <a:off x="3046" y="3005"/>
              <a:ext cx="428" cy="231"/>
            </a:xfrm>
            <a:prstGeom prst="rect">
              <a:avLst/>
            </a:prstGeom>
            <a:noFill/>
            <a:ln w="9525">
              <a:noFill/>
              <a:miter lim="800000"/>
              <a:headEnd/>
              <a:tailEnd/>
            </a:ln>
            <a:effectLst/>
          </p:spPr>
          <p:txBody>
            <a:bodyPr wrap="none">
              <a:spAutoFit/>
            </a:bodyPr>
            <a:lstStyle/>
            <a:p>
              <a:r>
                <a:rPr lang="en-US" altLang="zh-TW" sz="1800">
                  <a:ea typeface="新細明體" charset="-120"/>
                </a:rPr>
                <a:t>Light</a:t>
              </a:r>
            </a:p>
          </p:txBody>
        </p:sp>
        <p:sp>
          <p:nvSpPr>
            <p:cNvPr id="140306" name="Oval 18"/>
            <p:cNvSpPr>
              <a:spLocks noChangeAspect="1" noChangeArrowheads="1"/>
            </p:cNvSpPr>
            <p:nvPr/>
          </p:nvSpPr>
          <p:spPr bwMode="auto">
            <a:xfrm>
              <a:off x="4936" y="3183"/>
              <a:ext cx="174" cy="228"/>
            </a:xfrm>
            <a:prstGeom prst="ellipse">
              <a:avLst/>
            </a:prstGeom>
            <a:solidFill>
              <a:srgbClr val="FF0000"/>
            </a:solidFill>
            <a:ln w="9525">
              <a:noFill/>
              <a:round/>
              <a:headEnd/>
              <a:tailEnd/>
            </a:ln>
            <a:effectLst/>
          </p:spPr>
          <p:txBody>
            <a:bodyPr wrap="none" anchor="ctr"/>
            <a:lstStyle/>
            <a:p>
              <a:endParaRPr lang="zh-TW" altLang="en-US"/>
            </a:p>
          </p:txBody>
        </p:sp>
        <p:sp>
          <p:nvSpPr>
            <p:cNvPr id="140307" name="Oval 19"/>
            <p:cNvSpPr>
              <a:spLocks noChangeAspect="1" noChangeArrowheads="1"/>
            </p:cNvSpPr>
            <p:nvPr/>
          </p:nvSpPr>
          <p:spPr bwMode="auto">
            <a:xfrm>
              <a:off x="4903" y="3126"/>
              <a:ext cx="247" cy="343"/>
            </a:xfrm>
            <a:prstGeom prst="ellipse">
              <a:avLst/>
            </a:prstGeom>
            <a:noFill/>
            <a:ln w="57150">
              <a:solidFill>
                <a:srgbClr val="FF3F3F"/>
              </a:solidFill>
              <a:round/>
              <a:headEnd/>
              <a:tailEnd/>
            </a:ln>
            <a:effectLst/>
          </p:spPr>
          <p:txBody>
            <a:bodyPr wrap="none" anchor="ctr"/>
            <a:lstStyle/>
            <a:p>
              <a:endParaRPr lang="zh-TW" altLang="en-US"/>
            </a:p>
          </p:txBody>
        </p:sp>
        <p:sp>
          <p:nvSpPr>
            <p:cNvPr id="140308" name="Oval 20"/>
            <p:cNvSpPr>
              <a:spLocks noChangeAspect="1" noChangeArrowheads="1"/>
            </p:cNvSpPr>
            <p:nvPr/>
          </p:nvSpPr>
          <p:spPr bwMode="auto">
            <a:xfrm>
              <a:off x="4849" y="3045"/>
              <a:ext cx="370" cy="497"/>
            </a:xfrm>
            <a:prstGeom prst="ellipse">
              <a:avLst/>
            </a:prstGeom>
            <a:noFill/>
            <a:ln w="38100">
              <a:solidFill>
                <a:srgbClr val="FF6D6D"/>
              </a:solidFill>
              <a:round/>
              <a:headEnd/>
              <a:tailEnd/>
            </a:ln>
            <a:effectLst/>
          </p:spPr>
          <p:txBody>
            <a:bodyPr wrap="none" anchor="ctr"/>
            <a:lstStyle/>
            <a:p>
              <a:endParaRPr lang="zh-TW" altLang="en-US"/>
            </a:p>
          </p:txBody>
        </p:sp>
        <p:sp>
          <p:nvSpPr>
            <p:cNvPr id="140310" name="AutoShape 22"/>
            <p:cNvSpPr>
              <a:spLocks noChangeAspect="1" noChangeArrowheads="1"/>
            </p:cNvSpPr>
            <p:nvPr/>
          </p:nvSpPr>
          <p:spPr bwMode="auto">
            <a:xfrm rot="-5400000">
              <a:off x="3378" y="2862"/>
              <a:ext cx="1135" cy="883"/>
            </a:xfrm>
            <a:prstGeom prst="parallelogram">
              <a:avLst>
                <a:gd name="adj" fmla="val 32135"/>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0311" name="Oval 23"/>
            <p:cNvSpPr>
              <a:spLocks noChangeAspect="1" noChangeArrowheads="1"/>
            </p:cNvSpPr>
            <p:nvPr/>
          </p:nvSpPr>
          <p:spPr bwMode="auto">
            <a:xfrm>
              <a:off x="3864" y="3258"/>
              <a:ext cx="54" cy="79"/>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40302" name="AutoShape 14"/>
            <p:cNvSpPr>
              <a:spLocks noChangeAspect="1" noChangeArrowheads="1"/>
            </p:cNvSpPr>
            <p:nvPr/>
          </p:nvSpPr>
          <p:spPr bwMode="auto">
            <a:xfrm>
              <a:off x="3132" y="3144"/>
              <a:ext cx="606" cy="283"/>
            </a:xfrm>
            <a:prstGeom prst="rightArrow">
              <a:avLst>
                <a:gd name="adj1" fmla="val 50000"/>
                <a:gd name="adj2" fmla="val 53534"/>
              </a:avLst>
            </a:prstGeom>
            <a:solidFill>
              <a:srgbClr val="FF0000"/>
            </a:solidFill>
            <a:ln w="9525">
              <a:solidFill>
                <a:schemeClr val="tx1"/>
              </a:solidFill>
              <a:miter lim="800000"/>
              <a:headEnd/>
              <a:tailEnd/>
            </a:ln>
            <a:effectLst/>
          </p:spPr>
          <p:txBody>
            <a:bodyPr wrap="none" anchor="ctr"/>
            <a:lstStyle/>
            <a:p>
              <a:endParaRPr lang="zh-TW" altLang="en-US"/>
            </a:p>
          </p:txBody>
        </p:sp>
        <p:sp>
          <p:nvSpPr>
            <p:cNvPr id="140313" name="Line 25"/>
            <p:cNvSpPr>
              <a:spLocks noChangeAspect="1" noChangeShapeType="1"/>
            </p:cNvSpPr>
            <p:nvPr/>
          </p:nvSpPr>
          <p:spPr bwMode="auto">
            <a:xfrm>
              <a:off x="3918" y="3294"/>
              <a:ext cx="1105" cy="0"/>
            </a:xfrm>
            <a:prstGeom prst="line">
              <a:avLst/>
            </a:prstGeom>
            <a:noFill/>
            <a:ln w="9525">
              <a:solidFill>
                <a:schemeClr val="tx1"/>
              </a:solidFill>
              <a:prstDash val="dash"/>
              <a:round/>
              <a:headEnd/>
              <a:tailEnd/>
            </a:ln>
            <a:effectLst/>
          </p:spPr>
          <p:txBody>
            <a:bodyPr/>
            <a:lstStyle/>
            <a:p>
              <a:endParaRPr lang="zh-TW" altLang="en-US"/>
            </a:p>
          </p:txBody>
        </p:sp>
        <p:sp>
          <p:nvSpPr>
            <p:cNvPr id="140314" name="Line 26"/>
            <p:cNvSpPr>
              <a:spLocks noChangeAspect="1" noChangeShapeType="1"/>
            </p:cNvSpPr>
            <p:nvPr/>
          </p:nvSpPr>
          <p:spPr bwMode="auto">
            <a:xfrm flipV="1">
              <a:off x="3918" y="3168"/>
              <a:ext cx="1111" cy="120"/>
            </a:xfrm>
            <a:prstGeom prst="line">
              <a:avLst/>
            </a:prstGeom>
            <a:noFill/>
            <a:ln w="9525">
              <a:solidFill>
                <a:schemeClr val="tx1"/>
              </a:solidFill>
              <a:prstDash val="dash"/>
              <a:round/>
              <a:headEnd/>
              <a:tailEnd/>
            </a:ln>
            <a:effectLst/>
          </p:spPr>
          <p:txBody>
            <a:bodyPr/>
            <a:lstStyle/>
            <a:p>
              <a:endParaRPr lang="zh-TW" altLang="en-US"/>
            </a:p>
          </p:txBody>
        </p:sp>
        <p:sp>
          <p:nvSpPr>
            <p:cNvPr id="140315" name="Line 27"/>
            <p:cNvSpPr>
              <a:spLocks noChangeAspect="1" noChangeShapeType="1"/>
            </p:cNvSpPr>
            <p:nvPr/>
          </p:nvSpPr>
          <p:spPr bwMode="auto">
            <a:xfrm>
              <a:off x="4387" y="3294"/>
              <a:ext cx="636" cy="0"/>
            </a:xfrm>
            <a:prstGeom prst="line">
              <a:avLst/>
            </a:prstGeom>
            <a:noFill/>
            <a:ln w="22225">
              <a:solidFill>
                <a:schemeClr val="tx1"/>
              </a:solidFill>
              <a:round/>
              <a:headEnd/>
              <a:tailEnd/>
            </a:ln>
            <a:effectLst/>
          </p:spPr>
          <p:txBody>
            <a:bodyPr/>
            <a:lstStyle/>
            <a:p>
              <a:endParaRPr lang="zh-TW" altLang="en-US"/>
            </a:p>
          </p:txBody>
        </p:sp>
        <p:sp>
          <p:nvSpPr>
            <p:cNvPr id="140316" name="Line 28"/>
            <p:cNvSpPr>
              <a:spLocks noChangeAspect="1" noChangeShapeType="1"/>
            </p:cNvSpPr>
            <p:nvPr/>
          </p:nvSpPr>
          <p:spPr bwMode="auto">
            <a:xfrm flipV="1">
              <a:off x="4381" y="3168"/>
              <a:ext cx="642" cy="72"/>
            </a:xfrm>
            <a:prstGeom prst="line">
              <a:avLst/>
            </a:prstGeom>
            <a:noFill/>
            <a:ln w="22225">
              <a:solidFill>
                <a:schemeClr val="tx1"/>
              </a:solidFill>
              <a:round/>
              <a:headEnd/>
              <a:tailEnd/>
            </a:ln>
            <a:effectLst/>
          </p:spPr>
          <p:txBody>
            <a:bodyPr/>
            <a:lstStyle/>
            <a:p>
              <a:endParaRPr lang="zh-TW" altLang="en-US"/>
            </a:p>
          </p:txBody>
        </p:sp>
        <p:sp>
          <p:nvSpPr>
            <p:cNvPr id="140317" name="Arc 29"/>
            <p:cNvSpPr>
              <a:spLocks noChangeAspect="1"/>
            </p:cNvSpPr>
            <p:nvPr/>
          </p:nvSpPr>
          <p:spPr bwMode="auto">
            <a:xfrm>
              <a:off x="4543" y="3216"/>
              <a:ext cx="42" cy="7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zh-TW" altLang="en-US"/>
            </a:p>
          </p:txBody>
        </p:sp>
        <p:sp>
          <p:nvSpPr>
            <p:cNvPr id="140318" name="Text Box 30"/>
            <p:cNvSpPr txBox="1">
              <a:spLocks noChangeAspect="1" noChangeArrowheads="1"/>
            </p:cNvSpPr>
            <p:nvPr/>
          </p:nvSpPr>
          <p:spPr bwMode="auto">
            <a:xfrm>
              <a:off x="4439" y="3245"/>
              <a:ext cx="216" cy="288"/>
            </a:xfrm>
            <a:prstGeom prst="rect">
              <a:avLst/>
            </a:prstGeom>
            <a:noFill/>
            <a:ln w="9525">
              <a:noFill/>
              <a:miter lim="800000"/>
              <a:headEnd/>
              <a:tailEnd/>
            </a:ln>
            <a:effectLst/>
          </p:spPr>
          <p:txBody>
            <a:bodyPr wrap="none">
              <a:spAutoFit/>
            </a:bodyPr>
            <a:lstStyle/>
            <a:p>
              <a:r>
                <a:rPr lang="en-US" altLang="zh-TW" sz="2400" i="1">
                  <a:latin typeface="Symbol" pitchFamily="18" charset="2"/>
                  <a:ea typeface="新細明體" charset="-120"/>
                </a:rPr>
                <a:t>q</a:t>
              </a:r>
            </a:p>
          </p:txBody>
        </p:sp>
        <p:grpSp>
          <p:nvGrpSpPr>
            <p:cNvPr id="6" name="Group 82"/>
            <p:cNvGrpSpPr>
              <a:grpSpLocks/>
            </p:cNvGrpSpPr>
            <p:nvPr/>
          </p:nvGrpSpPr>
          <p:grpSpPr bwMode="auto">
            <a:xfrm>
              <a:off x="3736" y="2887"/>
              <a:ext cx="336" cy="305"/>
              <a:chOff x="760" y="2519"/>
              <a:chExt cx="336" cy="305"/>
            </a:xfrm>
          </p:grpSpPr>
          <p:sp>
            <p:nvSpPr>
              <p:cNvPr id="140371" name="Line 83"/>
              <p:cNvSpPr>
                <a:spLocks noChangeShapeType="1"/>
              </p:cNvSpPr>
              <p:nvPr/>
            </p:nvSpPr>
            <p:spPr bwMode="auto">
              <a:xfrm>
                <a:off x="760" y="2696"/>
                <a:ext cx="136" cy="56"/>
              </a:xfrm>
              <a:prstGeom prst="line">
                <a:avLst/>
              </a:prstGeom>
              <a:noFill/>
              <a:ln w="9525">
                <a:solidFill>
                  <a:schemeClr val="tx1"/>
                </a:solidFill>
                <a:round/>
                <a:headEnd/>
                <a:tailEnd type="triangle" w="med" len="med"/>
              </a:ln>
              <a:effectLst/>
            </p:spPr>
            <p:txBody>
              <a:bodyPr/>
              <a:lstStyle/>
              <a:p>
                <a:endParaRPr lang="zh-TW" altLang="en-US"/>
              </a:p>
            </p:txBody>
          </p:sp>
          <p:sp>
            <p:nvSpPr>
              <p:cNvPr id="140372" name="Line 84"/>
              <p:cNvSpPr>
                <a:spLocks noChangeShapeType="1"/>
              </p:cNvSpPr>
              <p:nvPr/>
            </p:nvSpPr>
            <p:spPr bwMode="auto">
              <a:xfrm flipH="1" flipV="1">
                <a:off x="944" y="2768"/>
                <a:ext cx="152" cy="56"/>
              </a:xfrm>
              <a:prstGeom prst="line">
                <a:avLst/>
              </a:prstGeom>
              <a:noFill/>
              <a:ln w="9525">
                <a:solidFill>
                  <a:schemeClr val="tx1"/>
                </a:solidFill>
                <a:round/>
                <a:headEnd/>
                <a:tailEnd type="triangle" w="med" len="med"/>
              </a:ln>
              <a:effectLst/>
            </p:spPr>
            <p:txBody>
              <a:bodyPr/>
              <a:lstStyle/>
              <a:p>
                <a:endParaRPr lang="zh-TW" altLang="en-US"/>
              </a:p>
            </p:txBody>
          </p:sp>
          <p:sp>
            <p:nvSpPr>
              <p:cNvPr id="140373" name="Line 85"/>
              <p:cNvSpPr>
                <a:spLocks noChangeShapeType="1"/>
              </p:cNvSpPr>
              <p:nvPr/>
            </p:nvSpPr>
            <p:spPr bwMode="auto">
              <a:xfrm>
                <a:off x="896" y="2704"/>
                <a:ext cx="0" cy="96"/>
              </a:xfrm>
              <a:prstGeom prst="line">
                <a:avLst/>
              </a:prstGeom>
              <a:noFill/>
              <a:ln w="9525">
                <a:solidFill>
                  <a:schemeClr val="tx1"/>
                </a:solidFill>
                <a:round/>
                <a:headEnd/>
                <a:tailEnd/>
              </a:ln>
              <a:effectLst/>
            </p:spPr>
            <p:txBody>
              <a:bodyPr/>
              <a:lstStyle/>
              <a:p>
                <a:endParaRPr lang="zh-TW" altLang="en-US"/>
              </a:p>
            </p:txBody>
          </p:sp>
          <p:sp>
            <p:nvSpPr>
              <p:cNvPr id="140374" name="Line 86"/>
              <p:cNvSpPr>
                <a:spLocks noChangeShapeType="1"/>
              </p:cNvSpPr>
              <p:nvPr/>
            </p:nvSpPr>
            <p:spPr bwMode="auto">
              <a:xfrm>
                <a:off x="944" y="2728"/>
                <a:ext cx="0" cy="96"/>
              </a:xfrm>
              <a:prstGeom prst="line">
                <a:avLst/>
              </a:prstGeom>
              <a:noFill/>
              <a:ln w="9525">
                <a:solidFill>
                  <a:schemeClr val="tx1"/>
                </a:solidFill>
                <a:round/>
                <a:headEnd/>
                <a:tailEnd/>
              </a:ln>
              <a:effectLst/>
            </p:spPr>
            <p:txBody>
              <a:bodyPr/>
              <a:lstStyle/>
              <a:p>
                <a:endParaRPr lang="zh-TW" altLang="en-US"/>
              </a:p>
            </p:txBody>
          </p:sp>
          <p:sp>
            <p:nvSpPr>
              <p:cNvPr id="140375" name="Text Box 87"/>
              <p:cNvSpPr txBox="1">
                <a:spLocks noChangeArrowheads="1"/>
              </p:cNvSpPr>
              <p:nvPr/>
            </p:nvSpPr>
            <p:spPr bwMode="auto">
              <a:xfrm>
                <a:off x="822" y="2519"/>
                <a:ext cx="196" cy="231"/>
              </a:xfrm>
              <a:prstGeom prst="rect">
                <a:avLst/>
              </a:prstGeom>
              <a:noFill/>
              <a:ln w="9525">
                <a:noFill/>
                <a:miter lim="800000"/>
                <a:headEnd/>
                <a:tailEnd/>
              </a:ln>
              <a:effectLst/>
            </p:spPr>
            <p:txBody>
              <a:bodyPr wrap="none">
                <a:spAutoFit/>
              </a:bodyPr>
              <a:lstStyle/>
              <a:p>
                <a:r>
                  <a:rPr lang="en-US" altLang="zh-TW" sz="1800">
                    <a:ea typeface="新細明體" charset="-120"/>
                  </a:rPr>
                  <a:t>a</a:t>
                </a:r>
              </a:p>
            </p:txBody>
          </p:sp>
        </p:grpSp>
      </p:grpSp>
      <p:grpSp>
        <p:nvGrpSpPr>
          <p:cNvPr id="7" name="Group 93"/>
          <p:cNvGrpSpPr>
            <a:grpSpLocks/>
          </p:cNvGrpSpPr>
          <p:nvPr/>
        </p:nvGrpSpPr>
        <p:grpSpPr bwMode="auto">
          <a:xfrm>
            <a:off x="203200" y="2911475"/>
            <a:ext cx="5068888" cy="814388"/>
            <a:chOff x="258" y="1674"/>
            <a:chExt cx="3193" cy="513"/>
          </a:xfrm>
        </p:grpSpPr>
        <p:sp>
          <p:nvSpPr>
            <p:cNvPr id="140379" name="Rectangle 91"/>
            <p:cNvSpPr>
              <a:spLocks noChangeArrowheads="1"/>
            </p:cNvSpPr>
            <p:nvPr/>
          </p:nvSpPr>
          <p:spPr bwMode="auto">
            <a:xfrm>
              <a:off x="258" y="1681"/>
              <a:ext cx="3158" cy="506"/>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40380" name="Object 92"/>
            <p:cNvGraphicFramePr>
              <a:graphicFrameLocks noChangeAspect="1"/>
            </p:cNvGraphicFramePr>
            <p:nvPr/>
          </p:nvGraphicFramePr>
          <p:xfrm>
            <a:off x="282" y="1674"/>
            <a:ext cx="3169" cy="513"/>
          </p:xfrm>
          <a:graphic>
            <a:graphicData uri="http://schemas.openxmlformats.org/presentationml/2006/ole">
              <p:oleObj spid="_x0000_s222211" name="Equation" r:id="rId3" imgW="2412720" imgH="393480" progId="Equation.DSMT4">
                <p:embed/>
              </p:oleObj>
            </a:graphicData>
          </a:graphic>
        </p:graphicFrame>
      </p:grpSp>
      <p:graphicFrame>
        <p:nvGraphicFramePr>
          <p:cNvPr id="140384" name="Object 96"/>
          <p:cNvGraphicFramePr>
            <a:graphicFrameLocks noChangeAspect="1"/>
          </p:cNvGraphicFramePr>
          <p:nvPr/>
        </p:nvGraphicFramePr>
        <p:xfrm>
          <a:off x="223838" y="6035675"/>
          <a:ext cx="4581525" cy="814388"/>
        </p:xfrm>
        <a:graphic>
          <a:graphicData uri="http://schemas.openxmlformats.org/presentationml/2006/ole">
            <p:oleObj spid="_x0000_s222210" name="Equation" r:id="rId4" imgW="2197080" imgH="39348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fld id="{BB4DF74A-FB70-4D67-8753-75603ACE335D}" type="slidenum">
              <a:rPr lang="en-US" altLang="zh-TW"/>
              <a:pPr/>
              <a:t>47</a:t>
            </a:fld>
            <a:endParaRPr lang="en-US" altLang="zh-TW"/>
          </a:p>
        </p:txBody>
      </p:sp>
      <p:sp>
        <p:nvSpPr>
          <p:cNvPr id="175106" name="Rectangle 2"/>
          <p:cNvSpPr>
            <a:spLocks noChangeArrowheads="1"/>
          </p:cNvSpPr>
          <p:nvPr/>
        </p:nvSpPr>
        <p:spPr bwMode="auto">
          <a:xfrm>
            <a:off x="194246" y="930275"/>
            <a:ext cx="8842250" cy="2246769"/>
          </a:xfrm>
          <a:prstGeom prst="rect">
            <a:avLst/>
          </a:prstGeom>
          <a:noFill/>
          <a:ln w="9525">
            <a:noFill/>
            <a:miter lim="800000"/>
            <a:headEnd/>
            <a:tailEnd/>
          </a:ln>
          <a:effectLst/>
        </p:spPr>
        <p:txBody>
          <a:bodyPr wrap="square">
            <a:spAutoFit/>
          </a:bodyPr>
          <a:lstStyle/>
          <a:p>
            <a:pPr>
              <a:spcBef>
                <a:spcPct val="50000"/>
              </a:spcBef>
            </a:pPr>
            <a:r>
              <a:rPr lang="en-US" altLang="zh-TW" dirty="0">
                <a:solidFill>
                  <a:schemeClr val="accent2"/>
                </a:solidFill>
                <a:latin typeface="+mn-lt"/>
                <a:ea typeface="新細明體" charset="-120"/>
              </a:rPr>
              <a:t>Rayleigh’s Criterion: two point sources are barely resolvable if their angular separation </a:t>
            </a:r>
            <a:r>
              <a:rPr lang="en-US" altLang="zh-TW" i="1" dirty="0" err="1">
                <a:solidFill>
                  <a:schemeClr val="accent2"/>
                </a:solidFill>
                <a:latin typeface="+mn-lt"/>
                <a:ea typeface="新細明體" charset="-120"/>
              </a:rPr>
              <a:t>q</a:t>
            </a:r>
            <a:r>
              <a:rPr lang="en-US" altLang="zh-TW" i="1" baseline="-25000" dirty="0" err="1">
                <a:solidFill>
                  <a:schemeClr val="accent2"/>
                </a:solidFill>
                <a:latin typeface="+mn-lt"/>
                <a:ea typeface="新細明體" charset="-120"/>
              </a:rPr>
              <a:t>R</a:t>
            </a:r>
            <a:r>
              <a:rPr lang="en-US" altLang="zh-TW" dirty="0">
                <a:solidFill>
                  <a:schemeClr val="accent2"/>
                </a:solidFill>
                <a:latin typeface="+mn-lt"/>
                <a:ea typeface="新細明體" charset="-120"/>
              </a:rPr>
              <a:t> results in the central maximum of the diffraction pattern of one source’s image is centered on the first minimum of the diffraction pattern of the other source’s image.</a:t>
            </a:r>
          </a:p>
        </p:txBody>
      </p:sp>
      <p:sp>
        <p:nvSpPr>
          <p:cNvPr id="175107"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Resolvability</a:t>
            </a:r>
          </a:p>
        </p:txBody>
      </p:sp>
      <p:sp>
        <p:nvSpPr>
          <p:cNvPr id="175108" name="Text Box 4"/>
          <p:cNvSpPr txBox="1">
            <a:spLocks noChangeArrowheads="1"/>
          </p:cNvSpPr>
          <p:nvPr/>
        </p:nvSpPr>
        <p:spPr bwMode="auto">
          <a:xfrm>
            <a:off x="811212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5"/>
          <p:cNvGrpSpPr>
            <a:grpSpLocks/>
          </p:cNvGrpSpPr>
          <p:nvPr/>
        </p:nvGrpSpPr>
        <p:grpSpPr bwMode="auto">
          <a:xfrm>
            <a:off x="971600" y="3318098"/>
            <a:ext cx="6984776" cy="2631182"/>
            <a:chOff x="171" y="1358"/>
            <a:chExt cx="4154" cy="1476"/>
          </a:xfrm>
        </p:grpSpPr>
        <p:pic>
          <p:nvPicPr>
            <p:cNvPr id="175110" name="Picture 6" descr="F36_10"/>
            <p:cNvPicPr>
              <a:picLocks noChangeAspect="1" noChangeArrowheads="1"/>
            </p:cNvPicPr>
            <p:nvPr/>
          </p:nvPicPr>
          <p:blipFill>
            <a:blip r:embed="rId3" cstate="print"/>
            <a:srcRect/>
            <a:stretch>
              <a:fillRect/>
            </a:stretch>
          </p:blipFill>
          <p:spPr bwMode="auto">
            <a:xfrm>
              <a:off x="171" y="1358"/>
              <a:ext cx="4154" cy="1476"/>
            </a:xfrm>
            <a:prstGeom prst="rect">
              <a:avLst/>
            </a:prstGeom>
            <a:noFill/>
          </p:spPr>
        </p:pic>
        <p:sp>
          <p:nvSpPr>
            <p:cNvPr id="175111" name="Rectangle 7"/>
            <p:cNvSpPr>
              <a:spLocks noChangeArrowheads="1"/>
            </p:cNvSpPr>
            <p:nvPr/>
          </p:nvSpPr>
          <p:spPr bwMode="auto">
            <a:xfrm>
              <a:off x="171" y="2547"/>
              <a:ext cx="1067" cy="250"/>
            </a:xfrm>
            <a:prstGeom prst="rect">
              <a:avLst/>
            </a:prstGeom>
            <a:noFill/>
            <a:ln w="9525">
              <a:noFill/>
              <a:miter lim="800000"/>
              <a:headEnd/>
              <a:tailEnd/>
            </a:ln>
            <a:effectLst/>
          </p:spPr>
          <p:txBody>
            <a:bodyPr>
              <a:spAutoFit/>
            </a:bodyPr>
            <a:lstStyle/>
            <a:p>
              <a:r>
                <a:rPr lang="en-US" altLang="zh-TW" i="1">
                  <a:solidFill>
                    <a:srgbClr val="669900"/>
                  </a:solidFill>
                  <a:ea typeface="新細明體" charset="-120"/>
                </a:rPr>
                <a:t>Fig. 36-11</a:t>
              </a:r>
            </a:p>
          </p:txBody>
        </p:sp>
      </p:grpSp>
      <p:grpSp>
        <p:nvGrpSpPr>
          <p:cNvPr id="3" name="Group 12"/>
          <p:cNvGrpSpPr>
            <a:grpSpLocks/>
          </p:cNvGrpSpPr>
          <p:nvPr/>
        </p:nvGrpSpPr>
        <p:grpSpPr bwMode="auto">
          <a:xfrm>
            <a:off x="832693" y="5462166"/>
            <a:ext cx="7051675" cy="919162"/>
            <a:chOff x="664" y="3057"/>
            <a:chExt cx="4442" cy="579"/>
          </a:xfrm>
        </p:grpSpPr>
        <p:sp>
          <p:nvSpPr>
            <p:cNvPr id="175114" name="Rectangle 10"/>
            <p:cNvSpPr>
              <a:spLocks noChangeArrowheads="1"/>
            </p:cNvSpPr>
            <p:nvPr/>
          </p:nvSpPr>
          <p:spPr bwMode="auto">
            <a:xfrm>
              <a:off x="664" y="3057"/>
              <a:ext cx="4438" cy="578"/>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75112" name="Object 8"/>
            <p:cNvGraphicFramePr>
              <a:graphicFrameLocks noChangeAspect="1"/>
            </p:cNvGraphicFramePr>
            <p:nvPr/>
          </p:nvGraphicFramePr>
          <p:xfrm>
            <a:off x="735" y="3074"/>
            <a:ext cx="4371" cy="562"/>
          </p:xfrm>
          <a:graphic>
            <a:graphicData uri="http://schemas.openxmlformats.org/presentationml/2006/ole">
              <p:oleObj spid="_x0000_s223234" name="Equation" r:id="rId4" imgW="3327120" imgH="431640" progId="Equation.DSMT4">
                <p:embed/>
              </p:oleObj>
            </a:graphicData>
          </a:graphic>
        </p:graphicFrame>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Ex.11-8  36-3</a:t>
            </a:r>
            <a:endParaRPr lang="zh-TW" altLang="en-US" dirty="0">
              <a:solidFill>
                <a:schemeClr val="accent2"/>
              </a:solidFill>
              <a:latin typeface="Calibri" pitchFamily="34" charset="0"/>
              <a:cs typeface="Calibri" pitchFamily="34" charset="0"/>
            </a:endParaRPr>
          </a:p>
        </p:txBody>
      </p:sp>
      <p:sp>
        <p:nvSpPr>
          <p:cNvPr id="8" name="矩形 7"/>
          <p:cNvSpPr/>
          <p:nvPr/>
        </p:nvSpPr>
        <p:spPr>
          <a:xfrm>
            <a:off x="6372200" y="2060848"/>
            <a:ext cx="1656184" cy="1077218"/>
          </a:xfrm>
          <a:prstGeom prst="rect">
            <a:avLst/>
          </a:prstGeom>
        </p:spPr>
        <p:txBody>
          <a:bodyPr wrap="square">
            <a:spAutoFit/>
          </a:bodyPr>
          <a:lstStyle/>
          <a:p>
            <a:r>
              <a:rPr lang="en-US" altLang="zh-TW" sz="3200" b="1" dirty="0" smtClean="0">
                <a:latin typeface="Cordia New" pitchFamily="34" charset="-34"/>
                <a:cs typeface="Cordia New" pitchFamily="34" charset="-34"/>
              </a:rPr>
              <a:t>D = 2.0 mm</a:t>
            </a:r>
          </a:p>
          <a:p>
            <a:r>
              <a:rPr lang="en-US" altLang="zh-TW" sz="3200" b="1" dirty="0" smtClean="0">
                <a:latin typeface="Cordia New" pitchFamily="34" charset="-34"/>
                <a:cs typeface="Cordia New" pitchFamily="34" charset="-34"/>
              </a:rPr>
              <a:t>d = 1.5 mm</a:t>
            </a:r>
            <a:endParaRPr lang="zh-TW" altLang="en-US" dirty="0">
              <a:latin typeface="Cordia New" pitchFamily="34" charset="-34"/>
              <a:cs typeface="Cordia New" pitchFamily="34" charset="-34"/>
            </a:endParaRPr>
          </a:p>
        </p:txBody>
      </p:sp>
      <p:pic>
        <p:nvPicPr>
          <p:cNvPr id="228355" name="Picture 3"/>
          <p:cNvPicPr>
            <a:picLocks noChangeAspect="1" noChangeArrowheads="1"/>
          </p:cNvPicPr>
          <p:nvPr/>
        </p:nvPicPr>
        <p:blipFill>
          <a:blip r:embed="rId2" cstate="print"/>
          <a:srcRect/>
          <a:stretch>
            <a:fillRect/>
          </a:stretch>
        </p:blipFill>
        <p:spPr bwMode="auto">
          <a:xfrm>
            <a:off x="827584" y="1196752"/>
            <a:ext cx="5562600" cy="1914525"/>
          </a:xfrm>
          <a:prstGeom prst="rect">
            <a:avLst/>
          </a:prstGeom>
          <a:noFill/>
          <a:ln w="9525">
            <a:noFill/>
            <a:miter lim="800000"/>
            <a:headEnd/>
            <a:tailEnd/>
          </a:ln>
        </p:spPr>
      </p:pic>
      <p:pic>
        <p:nvPicPr>
          <p:cNvPr id="228356" name="Picture 4"/>
          <p:cNvPicPr>
            <a:picLocks noChangeAspect="1" noChangeArrowheads="1"/>
          </p:cNvPicPr>
          <p:nvPr/>
        </p:nvPicPr>
        <p:blipFill>
          <a:blip r:embed="rId3" cstate="print"/>
          <a:srcRect/>
          <a:stretch>
            <a:fillRect/>
          </a:stretch>
        </p:blipFill>
        <p:spPr bwMode="auto">
          <a:xfrm>
            <a:off x="827583" y="3212976"/>
            <a:ext cx="1581735" cy="648072"/>
          </a:xfrm>
          <a:prstGeom prst="rect">
            <a:avLst/>
          </a:prstGeom>
          <a:noFill/>
          <a:ln w="9525">
            <a:noFill/>
            <a:miter lim="800000"/>
            <a:headEnd/>
            <a:tailEnd/>
          </a:ln>
        </p:spPr>
      </p:pic>
      <p:pic>
        <p:nvPicPr>
          <p:cNvPr id="228357" name="Picture 5"/>
          <p:cNvPicPr>
            <a:picLocks noChangeAspect="1" noChangeArrowheads="1"/>
          </p:cNvPicPr>
          <p:nvPr/>
        </p:nvPicPr>
        <p:blipFill>
          <a:blip r:embed="rId4" cstate="print"/>
          <a:srcRect/>
          <a:stretch>
            <a:fillRect/>
          </a:stretch>
        </p:blipFill>
        <p:spPr bwMode="auto">
          <a:xfrm>
            <a:off x="2555776" y="3212976"/>
            <a:ext cx="914400" cy="647700"/>
          </a:xfrm>
          <a:prstGeom prst="rect">
            <a:avLst/>
          </a:prstGeom>
          <a:noFill/>
          <a:ln w="9525">
            <a:noFill/>
            <a:miter lim="800000"/>
            <a:headEnd/>
            <a:tailEnd/>
          </a:ln>
        </p:spPr>
      </p:pic>
      <p:pic>
        <p:nvPicPr>
          <p:cNvPr id="228358" name="Picture 6"/>
          <p:cNvPicPr>
            <a:picLocks noChangeAspect="1" noChangeArrowheads="1"/>
          </p:cNvPicPr>
          <p:nvPr/>
        </p:nvPicPr>
        <p:blipFill>
          <a:blip r:embed="rId5" cstate="print"/>
          <a:srcRect/>
          <a:stretch>
            <a:fillRect/>
          </a:stretch>
        </p:blipFill>
        <p:spPr bwMode="auto">
          <a:xfrm>
            <a:off x="827584" y="3933056"/>
            <a:ext cx="1317050" cy="648072"/>
          </a:xfrm>
          <a:prstGeom prst="rect">
            <a:avLst/>
          </a:prstGeom>
          <a:noFill/>
          <a:ln w="9525">
            <a:noFill/>
            <a:miter lim="800000"/>
            <a:headEnd/>
            <a:tailEnd/>
          </a:ln>
        </p:spPr>
      </p:pic>
      <p:pic>
        <p:nvPicPr>
          <p:cNvPr id="228359" name="Picture 7"/>
          <p:cNvPicPr>
            <a:picLocks noChangeAspect="1" noChangeArrowheads="1"/>
          </p:cNvPicPr>
          <p:nvPr/>
        </p:nvPicPr>
        <p:blipFill>
          <a:blip r:embed="rId6" cstate="print"/>
          <a:srcRect/>
          <a:stretch>
            <a:fillRect/>
          </a:stretch>
        </p:blipFill>
        <p:spPr bwMode="auto">
          <a:xfrm>
            <a:off x="827584" y="4653136"/>
            <a:ext cx="5246297" cy="72008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116013" y="549275"/>
            <a:ext cx="7088187" cy="762000"/>
          </a:xfrm>
        </p:spPr>
        <p:txBody>
          <a:bodyPr/>
          <a:lstStyle/>
          <a:p>
            <a:pPr marL="1055688" indent="-1055688" eaLnBrk="1" hangingPunct="1"/>
            <a:r>
              <a:rPr lang="en-US" altLang="zh-TW" b="1" dirty="0" smtClean="0">
                <a:solidFill>
                  <a:schemeClr val="tx1"/>
                </a:solidFill>
                <a:latin typeface="華康鋼筆體 Std W2" pitchFamily="66" charset="-120"/>
                <a:ea typeface="華康鋼筆體 Std W2" pitchFamily="66" charset="-120"/>
              </a:rPr>
              <a:t>11-4.9</a:t>
            </a:r>
            <a:r>
              <a:rPr lang="zh-TW" altLang="en-US" b="1" dirty="0" smtClean="0">
                <a:solidFill>
                  <a:schemeClr val="tx1"/>
                </a:solidFill>
                <a:latin typeface="華康鋼筆體 Std W2" pitchFamily="66" charset="-120"/>
                <a:ea typeface="華康鋼筆體 Std W2" pitchFamily="66" charset="-120"/>
              </a:rPr>
              <a:t> </a:t>
            </a:r>
            <a:r>
              <a:rPr lang="en-US" altLang="zh-TW" b="1" dirty="0" smtClean="0">
                <a:solidFill>
                  <a:schemeClr val="tx1"/>
                </a:solidFill>
                <a:latin typeface="華康鋼筆體 Std W2" pitchFamily="66" charset="-120"/>
                <a:ea typeface="華康鋼筆體 Std W2" pitchFamily="66" charset="-120"/>
              </a:rPr>
              <a:t>Diffraction – (</a:t>
            </a:r>
            <a:r>
              <a:rPr lang="zh-TW" altLang="en-US" b="1" dirty="0" smtClean="0">
                <a:solidFill>
                  <a:schemeClr val="tx1"/>
                </a:solidFill>
                <a:latin typeface="華康鋼筆體 Std W2" pitchFamily="66" charset="-120"/>
                <a:ea typeface="華康鋼筆體 Std W2" pitchFamily="66" charset="-120"/>
              </a:rPr>
              <a:t>繞射)</a:t>
            </a:r>
          </a:p>
        </p:txBody>
      </p:sp>
      <p:graphicFrame>
        <p:nvGraphicFramePr>
          <p:cNvPr id="29698" name="Object 3">
            <a:hlinkClick r:id="rId3"/>
          </p:cNvPr>
          <p:cNvGraphicFramePr>
            <a:graphicFrameLocks noChangeAspect="1"/>
          </p:cNvGraphicFramePr>
          <p:nvPr/>
        </p:nvGraphicFramePr>
        <p:xfrm>
          <a:off x="900113" y="1700213"/>
          <a:ext cx="7696200" cy="1038225"/>
        </p:xfrm>
        <a:graphic>
          <a:graphicData uri="http://schemas.openxmlformats.org/presentationml/2006/ole">
            <p:oleObj spid="_x0000_s29698" name="文件" r:id="rId4" imgW="6606126" imgH="944663" progId="Word.Document.8">
              <p:embed/>
            </p:oleObj>
          </a:graphicData>
        </a:graphic>
      </p:graphicFrame>
      <p:graphicFrame>
        <p:nvGraphicFramePr>
          <p:cNvPr id="29699" name="Object 4">
            <a:hlinkClick r:id="rId5"/>
          </p:cNvPr>
          <p:cNvGraphicFramePr>
            <a:graphicFrameLocks noChangeAspect="1"/>
          </p:cNvGraphicFramePr>
          <p:nvPr>
            <p:ph sz="half" idx="2"/>
          </p:nvPr>
        </p:nvGraphicFramePr>
        <p:xfrm>
          <a:off x="2268538" y="3068638"/>
          <a:ext cx="4924425" cy="3395662"/>
        </p:xfrm>
        <a:graphic>
          <a:graphicData uri="http://schemas.openxmlformats.org/presentationml/2006/ole">
            <p:oleObj spid="_x0000_s29699" name="文件" r:id="rId6" imgW="3071520" imgH="2118960" progId="Word.Documen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cstate="print"/>
          <a:srcRect/>
          <a:stretch>
            <a:fillRect/>
          </a:stretch>
        </p:blipFill>
        <p:spPr bwMode="auto">
          <a:xfrm>
            <a:off x="2484438" y="1844675"/>
            <a:ext cx="3962400" cy="2139950"/>
          </a:xfrm>
          <a:prstGeom prst="rect">
            <a:avLst/>
          </a:prstGeom>
          <a:noFill/>
          <a:ln w="9525">
            <a:noFill/>
            <a:miter lim="800000"/>
            <a:headEnd/>
            <a:tailEnd/>
          </a:ln>
        </p:spPr>
      </p:pic>
      <p:pic>
        <p:nvPicPr>
          <p:cNvPr id="72707" name="Picture 4"/>
          <p:cNvPicPr>
            <a:picLocks noChangeAspect="1" noChangeArrowheads="1"/>
          </p:cNvPicPr>
          <p:nvPr/>
        </p:nvPicPr>
        <p:blipFill>
          <a:blip r:embed="rId3" cstate="print"/>
          <a:srcRect/>
          <a:stretch>
            <a:fillRect/>
          </a:stretch>
        </p:blipFill>
        <p:spPr bwMode="auto">
          <a:xfrm>
            <a:off x="381000" y="4038600"/>
            <a:ext cx="3276600" cy="2549525"/>
          </a:xfrm>
          <a:prstGeom prst="rect">
            <a:avLst/>
          </a:prstGeom>
          <a:noFill/>
          <a:ln w="9525">
            <a:noFill/>
            <a:miter lim="800000"/>
            <a:headEnd/>
            <a:tailEnd/>
          </a:ln>
        </p:spPr>
      </p:pic>
      <p:pic>
        <p:nvPicPr>
          <p:cNvPr id="72708" name="Picture 5"/>
          <p:cNvPicPr>
            <a:picLocks noChangeAspect="1" noChangeArrowheads="1"/>
          </p:cNvPicPr>
          <p:nvPr/>
        </p:nvPicPr>
        <p:blipFill>
          <a:blip r:embed="rId4" cstate="print"/>
          <a:srcRect/>
          <a:stretch>
            <a:fillRect/>
          </a:stretch>
        </p:blipFill>
        <p:spPr bwMode="auto">
          <a:xfrm>
            <a:off x="3657600" y="4038600"/>
            <a:ext cx="5181600" cy="2514600"/>
          </a:xfrm>
          <a:prstGeom prst="rect">
            <a:avLst/>
          </a:prstGeom>
          <a:noFill/>
          <a:ln w="9525">
            <a:noFill/>
            <a:miter lim="800000"/>
            <a:headEnd/>
            <a:tailEnd/>
          </a:ln>
        </p:spPr>
      </p:pic>
      <p:sp>
        <p:nvSpPr>
          <p:cNvPr id="72709" name="Rectangle 6"/>
          <p:cNvSpPr>
            <a:spLocks noGrp="1" noChangeArrowheads="1"/>
          </p:cNvSpPr>
          <p:nvPr>
            <p:ph type="title"/>
          </p:nvPr>
        </p:nvSpPr>
        <p:spPr>
          <a:xfrm>
            <a:off x="685800" y="301625"/>
            <a:ext cx="7772400" cy="1543050"/>
          </a:xfrm>
        </p:spPr>
        <p:txBody>
          <a:bodyPr/>
          <a:lstStyle/>
          <a:p>
            <a:pPr eaLnBrk="1" hangingPunct="1"/>
            <a:r>
              <a:rPr lang="en-US" altLang="zh-TW" b="1" dirty="0" smtClean="0">
                <a:solidFill>
                  <a:srgbClr val="F1F610"/>
                </a:solidFill>
                <a:latin typeface="華康鋼筆體 Std W2" pitchFamily="66" charset="-120"/>
                <a:ea typeface="華康鋼筆體 Std W2" pitchFamily="66" charset="-120"/>
              </a:rPr>
              <a:t>Chromatic Dispersion – prisms and gratings</a:t>
            </a:r>
            <a:endParaRPr lang="zh-TW" altLang="en-US" b="1" dirty="0" smtClean="0">
              <a:solidFill>
                <a:srgbClr val="F1F610"/>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Ex.11-9  36-4</a:t>
            </a:r>
            <a:endParaRPr lang="zh-TW" altLang="en-US" dirty="0">
              <a:solidFill>
                <a:schemeClr val="accent2"/>
              </a:solidFill>
              <a:latin typeface="Calibri" pitchFamily="34" charset="0"/>
              <a:cs typeface="Calibri" pitchFamily="34" charset="0"/>
            </a:endParaRPr>
          </a:p>
        </p:txBody>
      </p:sp>
      <p:sp>
        <p:nvSpPr>
          <p:cNvPr id="8" name="矩形 7"/>
          <p:cNvSpPr/>
          <p:nvPr/>
        </p:nvSpPr>
        <p:spPr>
          <a:xfrm>
            <a:off x="6372200" y="2060848"/>
            <a:ext cx="1656184" cy="1508105"/>
          </a:xfrm>
          <a:prstGeom prst="rect">
            <a:avLst/>
          </a:prstGeom>
        </p:spPr>
        <p:txBody>
          <a:bodyPr wrap="square">
            <a:spAutoFit/>
          </a:bodyPr>
          <a:lstStyle/>
          <a:p>
            <a:r>
              <a:rPr lang="en-US" altLang="zh-TW" sz="3200" b="1" dirty="0" smtClean="0">
                <a:latin typeface="Cordia New" pitchFamily="34" charset="-34"/>
                <a:cs typeface="Cordia New" pitchFamily="34" charset="-34"/>
              </a:rPr>
              <a:t>d = 32 mm</a:t>
            </a:r>
          </a:p>
          <a:p>
            <a:r>
              <a:rPr lang="en-US" altLang="zh-TW" sz="3200" b="1" dirty="0" smtClean="0">
                <a:latin typeface="Cordia New" pitchFamily="34" charset="-34"/>
                <a:cs typeface="Cordia New" pitchFamily="34" charset="-34"/>
              </a:rPr>
              <a:t>f </a:t>
            </a:r>
            <a:r>
              <a:rPr lang="en-US" altLang="zh-TW" b="1" dirty="0" smtClean="0">
                <a:latin typeface="Cordia New" pitchFamily="34" charset="-34"/>
                <a:cs typeface="Cordia New" pitchFamily="34" charset="-34"/>
              </a:rPr>
              <a:t>= 24 cm</a:t>
            </a:r>
          </a:p>
          <a:p>
            <a:r>
              <a:rPr lang="el-GR" altLang="zh-TW" sz="2000" dirty="0" smtClean="0">
                <a:latin typeface="Cordia New" pitchFamily="34" charset="-34"/>
                <a:cs typeface="Cordia New" pitchFamily="34" charset="-34"/>
              </a:rPr>
              <a:t>λ</a:t>
            </a:r>
            <a:r>
              <a:rPr lang="en-US" altLang="zh-TW" dirty="0" smtClean="0">
                <a:latin typeface="Cordia New" pitchFamily="34" charset="-34"/>
                <a:cs typeface="Cordia New" pitchFamily="34" charset="-34"/>
              </a:rPr>
              <a:t>= </a:t>
            </a:r>
            <a:r>
              <a:rPr lang="en-US" altLang="zh-TW" b="1" dirty="0" smtClean="0">
                <a:latin typeface="Cordia New" pitchFamily="34" charset="-34"/>
                <a:cs typeface="Cordia New" pitchFamily="34" charset="-34"/>
              </a:rPr>
              <a:t>550 nm</a:t>
            </a:r>
            <a:endParaRPr lang="zh-TW" altLang="en-US" b="1" dirty="0">
              <a:latin typeface="Cordia New" pitchFamily="34" charset="-34"/>
              <a:cs typeface="Cordia New" pitchFamily="34" charset="-34"/>
            </a:endParaRPr>
          </a:p>
        </p:txBody>
      </p:sp>
      <p:pic>
        <p:nvPicPr>
          <p:cNvPr id="247810" name="Picture 2"/>
          <p:cNvPicPr>
            <a:picLocks noChangeAspect="1" noChangeArrowheads="1"/>
          </p:cNvPicPr>
          <p:nvPr/>
        </p:nvPicPr>
        <p:blipFill>
          <a:blip r:embed="rId2" cstate="print"/>
          <a:srcRect/>
          <a:stretch>
            <a:fillRect/>
          </a:stretch>
        </p:blipFill>
        <p:spPr bwMode="auto">
          <a:xfrm>
            <a:off x="827584" y="1196752"/>
            <a:ext cx="4762500" cy="2238375"/>
          </a:xfrm>
          <a:prstGeom prst="rect">
            <a:avLst/>
          </a:prstGeom>
          <a:noFill/>
          <a:ln w="9525">
            <a:noFill/>
            <a:miter lim="800000"/>
            <a:headEnd/>
            <a:tailEnd/>
          </a:ln>
        </p:spPr>
      </p:pic>
      <p:pic>
        <p:nvPicPr>
          <p:cNvPr id="247811" name="Picture 3"/>
          <p:cNvPicPr>
            <a:picLocks noChangeAspect="1" noChangeArrowheads="1"/>
          </p:cNvPicPr>
          <p:nvPr/>
        </p:nvPicPr>
        <p:blipFill>
          <a:blip r:embed="rId3" cstate="print"/>
          <a:srcRect/>
          <a:stretch>
            <a:fillRect/>
          </a:stretch>
        </p:blipFill>
        <p:spPr bwMode="auto">
          <a:xfrm>
            <a:off x="827584" y="3573016"/>
            <a:ext cx="5020148" cy="1368152"/>
          </a:xfrm>
          <a:prstGeom prst="rect">
            <a:avLst/>
          </a:prstGeom>
          <a:noFill/>
          <a:ln w="9525">
            <a:noFill/>
            <a:miter lim="800000"/>
            <a:headEnd/>
            <a:tailEnd/>
          </a:ln>
        </p:spPr>
      </p:pic>
      <p:pic>
        <p:nvPicPr>
          <p:cNvPr id="247812" name="Picture 4"/>
          <p:cNvPicPr>
            <a:picLocks noChangeAspect="1" noChangeArrowheads="1"/>
          </p:cNvPicPr>
          <p:nvPr/>
        </p:nvPicPr>
        <p:blipFill>
          <a:blip r:embed="rId4" cstate="print"/>
          <a:srcRect/>
          <a:stretch>
            <a:fillRect/>
          </a:stretch>
        </p:blipFill>
        <p:spPr bwMode="auto">
          <a:xfrm>
            <a:off x="2123728" y="5085184"/>
            <a:ext cx="4538686" cy="360040"/>
          </a:xfrm>
          <a:prstGeom prst="rect">
            <a:avLst/>
          </a:prstGeom>
          <a:noFill/>
          <a:ln w="9525">
            <a:noFill/>
            <a:miter lim="800000"/>
            <a:headEnd/>
            <a:tailEnd/>
          </a:ln>
        </p:spPr>
      </p:pic>
      <p:pic>
        <p:nvPicPr>
          <p:cNvPr id="247813" name="Picture 5"/>
          <p:cNvPicPr>
            <a:picLocks noChangeAspect="1" noChangeArrowheads="1"/>
          </p:cNvPicPr>
          <p:nvPr/>
        </p:nvPicPr>
        <p:blipFill>
          <a:blip r:embed="rId5" cstate="print"/>
          <a:srcRect/>
          <a:stretch>
            <a:fillRect/>
          </a:stretch>
        </p:blipFill>
        <p:spPr bwMode="auto">
          <a:xfrm>
            <a:off x="827584" y="5085184"/>
            <a:ext cx="1152128" cy="37595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3"/>
          <p:cNvSpPr>
            <a:spLocks noGrp="1"/>
          </p:cNvSpPr>
          <p:nvPr>
            <p:ph type="sldNum" sz="quarter" idx="12"/>
          </p:nvPr>
        </p:nvSpPr>
        <p:spPr>
          <a:xfrm>
            <a:off x="6686872" y="6245225"/>
            <a:ext cx="2133600" cy="476250"/>
          </a:xfrm>
        </p:spPr>
        <p:txBody>
          <a:bodyPr/>
          <a:lstStyle/>
          <a:p>
            <a:fld id="{82C4EF5F-D4C6-4CFD-BE15-B346272CFA7A}" type="slidenum">
              <a:rPr lang="en-US" altLang="zh-TW"/>
              <a:pPr/>
              <a:t>51</a:t>
            </a:fld>
            <a:endParaRPr lang="en-US" altLang="zh-TW"/>
          </a:p>
        </p:txBody>
      </p:sp>
      <p:sp>
        <p:nvSpPr>
          <p:cNvPr id="143363"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Diffraction by a Double Slit</a:t>
            </a:r>
          </a:p>
        </p:txBody>
      </p:sp>
      <p:sp>
        <p:nvSpPr>
          <p:cNvPr id="143364"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pic>
        <p:nvPicPr>
          <p:cNvPr id="143369" name="Picture 9" descr="F36_14"/>
          <p:cNvPicPr>
            <a:picLocks noChangeAspect="1" noChangeArrowheads="1"/>
          </p:cNvPicPr>
          <p:nvPr/>
        </p:nvPicPr>
        <p:blipFill>
          <a:blip r:embed="rId4" cstate="print"/>
          <a:srcRect/>
          <a:stretch>
            <a:fillRect/>
          </a:stretch>
        </p:blipFill>
        <p:spPr bwMode="auto">
          <a:xfrm>
            <a:off x="899592" y="1628800"/>
            <a:ext cx="7056784" cy="4043486"/>
          </a:xfrm>
          <a:prstGeom prst="rect">
            <a:avLst/>
          </a:prstGeom>
          <a:noFill/>
        </p:spPr>
      </p:pic>
      <p:sp>
        <p:nvSpPr>
          <p:cNvPr id="143372" name="Rectangle 12"/>
          <p:cNvSpPr>
            <a:spLocks noChangeArrowheads="1"/>
          </p:cNvSpPr>
          <p:nvPr/>
        </p:nvSpPr>
        <p:spPr bwMode="auto">
          <a:xfrm>
            <a:off x="467544" y="3460938"/>
            <a:ext cx="4104456" cy="400110"/>
          </a:xfrm>
          <a:prstGeom prst="rect">
            <a:avLst/>
          </a:prstGeom>
          <a:solidFill>
            <a:schemeClr val="accent3"/>
          </a:solidFill>
          <a:ln w="9525">
            <a:noFill/>
            <a:miter lim="800000"/>
            <a:headEnd/>
            <a:tailEnd/>
          </a:ln>
          <a:effectLst/>
        </p:spPr>
        <p:txBody>
          <a:bodyPr wrap="square">
            <a:spAutoFit/>
          </a:bodyPr>
          <a:lstStyle/>
          <a:p>
            <a:r>
              <a:rPr lang="en-US" altLang="zh-TW" sz="2000" dirty="0">
                <a:solidFill>
                  <a:schemeClr val="accent2"/>
                </a:solidFill>
                <a:latin typeface="+mn-lt"/>
                <a:ea typeface="新細明體" charset="-120"/>
              </a:rPr>
              <a:t>Two vanishingly narrow slits </a:t>
            </a:r>
            <a:r>
              <a:rPr lang="en-US" altLang="zh-TW" sz="2000" i="1" dirty="0">
                <a:solidFill>
                  <a:schemeClr val="accent2"/>
                </a:solidFill>
                <a:latin typeface="+mn-lt"/>
                <a:ea typeface="新細明體" charset="-120"/>
              </a:rPr>
              <a:t>a</a:t>
            </a:r>
            <a:r>
              <a:rPr lang="en-US" altLang="zh-TW" sz="2000" dirty="0">
                <a:solidFill>
                  <a:schemeClr val="accent2"/>
                </a:solidFill>
                <a:latin typeface="+mn-lt"/>
                <a:ea typeface="新細明體" charset="-120"/>
              </a:rPr>
              <a:t>&lt;&lt;</a:t>
            </a:r>
            <a:r>
              <a:rPr lang="en-US" altLang="zh-TW" sz="2000" i="1" dirty="0" smtClean="0">
                <a:latin typeface="Symbol" pitchFamily="18" charset="2"/>
                <a:ea typeface="新細明體" charset="-120"/>
              </a:rPr>
              <a:t>l</a:t>
            </a:r>
            <a:endParaRPr lang="en-US" altLang="zh-TW" sz="2000" i="1" dirty="0">
              <a:latin typeface="Symbol" pitchFamily="18" charset="2"/>
              <a:ea typeface="新細明體" charset="-120"/>
            </a:endParaRPr>
          </a:p>
        </p:txBody>
      </p:sp>
      <p:sp>
        <p:nvSpPr>
          <p:cNvPr id="143373" name="Rectangle 13"/>
          <p:cNvSpPr>
            <a:spLocks noChangeArrowheads="1"/>
          </p:cNvSpPr>
          <p:nvPr/>
        </p:nvSpPr>
        <p:spPr bwMode="auto">
          <a:xfrm>
            <a:off x="5364088" y="1124744"/>
            <a:ext cx="2060402" cy="400110"/>
          </a:xfrm>
          <a:prstGeom prst="rect">
            <a:avLst/>
          </a:prstGeom>
          <a:noFill/>
          <a:ln w="9525">
            <a:noFill/>
            <a:miter lim="800000"/>
            <a:headEnd/>
            <a:tailEnd/>
          </a:ln>
          <a:effectLst/>
        </p:spPr>
        <p:txBody>
          <a:bodyPr wrap="square">
            <a:spAutoFit/>
          </a:bodyPr>
          <a:lstStyle/>
          <a:p>
            <a:r>
              <a:rPr lang="en-US" altLang="zh-TW" sz="2000" dirty="0">
                <a:solidFill>
                  <a:schemeClr val="accent2"/>
                </a:solidFill>
                <a:latin typeface="+mn-lt"/>
                <a:ea typeface="新細明體" charset="-120"/>
              </a:rPr>
              <a:t>Single slit </a:t>
            </a:r>
            <a:r>
              <a:rPr lang="en-US" altLang="zh-TW" sz="2000" i="1" dirty="0" err="1">
                <a:solidFill>
                  <a:schemeClr val="accent2"/>
                </a:solidFill>
                <a:latin typeface="+mn-lt"/>
                <a:ea typeface="新細明體" charset="-120"/>
              </a:rPr>
              <a:t>a</a:t>
            </a:r>
            <a:r>
              <a:rPr lang="en-US" altLang="zh-TW" sz="2000" dirty="0" err="1">
                <a:solidFill>
                  <a:schemeClr val="accent2"/>
                </a:solidFill>
                <a:ea typeface="新細明體" charset="-120"/>
              </a:rPr>
              <a:t>~</a:t>
            </a:r>
            <a:r>
              <a:rPr lang="en-US" altLang="zh-TW" sz="2000" i="1" dirty="0" err="1">
                <a:solidFill>
                  <a:schemeClr val="accent2"/>
                </a:solidFill>
                <a:latin typeface="Symbol" pitchFamily="18" charset="2"/>
                <a:ea typeface="新細明體" charset="-120"/>
              </a:rPr>
              <a:t>l</a:t>
            </a:r>
            <a:endParaRPr lang="en-US" altLang="zh-TW" sz="2000" i="1" dirty="0">
              <a:solidFill>
                <a:schemeClr val="accent2"/>
              </a:solidFill>
              <a:latin typeface="Symbol" pitchFamily="18" charset="2"/>
              <a:ea typeface="新細明體" charset="-120"/>
            </a:endParaRPr>
          </a:p>
        </p:txBody>
      </p:sp>
      <p:sp>
        <p:nvSpPr>
          <p:cNvPr id="143375" name="Rectangle 15"/>
          <p:cNvSpPr>
            <a:spLocks noChangeArrowheads="1"/>
          </p:cNvSpPr>
          <p:nvPr/>
        </p:nvSpPr>
        <p:spPr bwMode="auto">
          <a:xfrm>
            <a:off x="2195736" y="4365104"/>
            <a:ext cx="2520280" cy="400110"/>
          </a:xfrm>
          <a:prstGeom prst="rect">
            <a:avLst/>
          </a:prstGeom>
          <a:noFill/>
          <a:ln w="9525">
            <a:noFill/>
            <a:miter lim="800000"/>
            <a:headEnd/>
            <a:tailEnd/>
          </a:ln>
          <a:effectLst/>
        </p:spPr>
        <p:txBody>
          <a:bodyPr wrap="square">
            <a:spAutoFit/>
          </a:bodyPr>
          <a:lstStyle/>
          <a:p>
            <a:r>
              <a:rPr lang="en-US" altLang="zh-TW" sz="2000" dirty="0">
                <a:solidFill>
                  <a:schemeClr val="accent2"/>
                </a:solidFill>
                <a:latin typeface="+mn-lt"/>
                <a:ea typeface="新細明體" charset="-120"/>
              </a:rPr>
              <a:t>Two Single slits </a:t>
            </a:r>
            <a:r>
              <a:rPr lang="en-US" altLang="zh-TW" sz="2000" i="1" dirty="0" err="1">
                <a:solidFill>
                  <a:schemeClr val="accent2"/>
                </a:solidFill>
                <a:latin typeface="+mn-lt"/>
                <a:ea typeface="新細明體" charset="-120"/>
              </a:rPr>
              <a:t>a</a:t>
            </a:r>
            <a:r>
              <a:rPr lang="en-US" altLang="zh-TW" sz="2000" dirty="0" err="1">
                <a:solidFill>
                  <a:schemeClr val="accent2"/>
                </a:solidFill>
                <a:latin typeface="+mn-lt"/>
                <a:ea typeface="新細明體" charset="-120"/>
              </a:rPr>
              <a:t>~</a:t>
            </a:r>
            <a:r>
              <a:rPr lang="en-US" altLang="zh-TW" sz="2000" i="1" dirty="0" err="1">
                <a:solidFill>
                  <a:schemeClr val="accent2"/>
                </a:solidFill>
                <a:latin typeface="Symbol" pitchFamily="18" charset="2"/>
                <a:ea typeface="新細明體" charset="-120"/>
              </a:rPr>
              <a:t>l</a:t>
            </a:r>
            <a:endParaRPr lang="en-US" altLang="zh-TW" sz="2000" i="1" dirty="0">
              <a:solidFill>
                <a:schemeClr val="accent2"/>
              </a:solidFill>
              <a:latin typeface="Symbol" pitchFamily="18" charset="2"/>
              <a:ea typeface="新細明體" charset="-120"/>
            </a:endParaRPr>
          </a:p>
        </p:txBody>
      </p:sp>
      <p:grpSp>
        <p:nvGrpSpPr>
          <p:cNvPr id="3" name="Group 19"/>
          <p:cNvGrpSpPr>
            <a:grpSpLocks/>
          </p:cNvGrpSpPr>
          <p:nvPr/>
        </p:nvGrpSpPr>
        <p:grpSpPr bwMode="auto">
          <a:xfrm>
            <a:off x="518269" y="5449888"/>
            <a:ext cx="5349875" cy="971550"/>
            <a:chOff x="139" y="3281"/>
            <a:chExt cx="3370" cy="612"/>
          </a:xfrm>
        </p:grpSpPr>
        <p:sp>
          <p:nvSpPr>
            <p:cNvPr id="143377" name="Rectangle 17"/>
            <p:cNvSpPr>
              <a:spLocks noChangeArrowheads="1"/>
            </p:cNvSpPr>
            <p:nvPr/>
          </p:nvSpPr>
          <p:spPr bwMode="auto">
            <a:xfrm>
              <a:off x="160" y="3313"/>
              <a:ext cx="3334" cy="578"/>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43378" name="Object 18"/>
            <p:cNvGraphicFramePr>
              <a:graphicFrameLocks noChangeAspect="1"/>
            </p:cNvGraphicFramePr>
            <p:nvPr/>
          </p:nvGraphicFramePr>
          <p:xfrm>
            <a:off x="139" y="3281"/>
            <a:ext cx="3370" cy="612"/>
          </p:xfrm>
          <a:graphic>
            <a:graphicData uri="http://schemas.openxmlformats.org/presentationml/2006/ole">
              <p:oleObj spid="_x0000_s224260" name="Equation" r:id="rId5" imgW="2565360" imgH="469800" progId="Equation.DSMT4">
                <p:embed/>
              </p:oleObj>
            </a:graphicData>
          </a:graphic>
        </p:graphicFrame>
      </p:grpSp>
      <p:graphicFrame>
        <p:nvGraphicFramePr>
          <p:cNvPr id="143380" name="Object 20"/>
          <p:cNvGraphicFramePr>
            <a:graphicFrameLocks noChangeAspect="1"/>
          </p:cNvGraphicFramePr>
          <p:nvPr/>
        </p:nvGraphicFramePr>
        <p:xfrm>
          <a:off x="6091510" y="5184775"/>
          <a:ext cx="1720850" cy="814388"/>
        </p:xfrm>
        <a:graphic>
          <a:graphicData uri="http://schemas.openxmlformats.org/presentationml/2006/ole">
            <p:oleObj spid="_x0000_s224258" name="Equation" r:id="rId6" imgW="825480" imgH="393480" progId="Equation.DSMT4">
              <p:embed/>
            </p:oleObj>
          </a:graphicData>
        </a:graphic>
      </p:graphicFrame>
      <p:graphicFrame>
        <p:nvGraphicFramePr>
          <p:cNvPr id="143382" name="Object 22"/>
          <p:cNvGraphicFramePr>
            <a:graphicFrameLocks noChangeAspect="1"/>
          </p:cNvGraphicFramePr>
          <p:nvPr/>
        </p:nvGraphicFramePr>
        <p:xfrm>
          <a:off x="6143897" y="5903913"/>
          <a:ext cx="1668463" cy="814387"/>
        </p:xfrm>
        <a:graphic>
          <a:graphicData uri="http://schemas.openxmlformats.org/presentationml/2006/ole">
            <p:oleObj spid="_x0000_s224259" name="Equation" r:id="rId7" imgW="799920" imgH="39348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039143"/>
          </a:xfrm>
        </p:spPr>
        <p:txBody>
          <a:bodyPr/>
          <a:lstStyle/>
          <a:p>
            <a:pPr marL="1887538" indent="-1887538"/>
            <a:r>
              <a:rPr lang="en-US" altLang="zh-TW" dirty="0" smtClean="0">
                <a:solidFill>
                  <a:schemeClr val="accent2"/>
                </a:solidFill>
                <a:latin typeface="Calibri" pitchFamily="34" charset="0"/>
                <a:cs typeface="Calibri" pitchFamily="34" charset="0"/>
              </a:rPr>
              <a:t>Ex.11-10  36-5</a:t>
            </a:r>
            <a:endParaRPr lang="zh-TW" altLang="en-US" dirty="0">
              <a:solidFill>
                <a:schemeClr val="accent2"/>
              </a:solidFill>
              <a:latin typeface="Calibri" pitchFamily="34" charset="0"/>
              <a:cs typeface="Calibri" pitchFamily="34" charset="0"/>
            </a:endParaRPr>
          </a:p>
        </p:txBody>
      </p:sp>
      <p:sp>
        <p:nvSpPr>
          <p:cNvPr id="8" name="矩形 7"/>
          <p:cNvSpPr/>
          <p:nvPr/>
        </p:nvSpPr>
        <p:spPr>
          <a:xfrm>
            <a:off x="6372200" y="2060848"/>
            <a:ext cx="1656184" cy="1508105"/>
          </a:xfrm>
          <a:prstGeom prst="rect">
            <a:avLst/>
          </a:prstGeom>
        </p:spPr>
        <p:txBody>
          <a:bodyPr wrap="square">
            <a:spAutoFit/>
          </a:bodyPr>
          <a:lstStyle/>
          <a:p>
            <a:r>
              <a:rPr lang="en-US" altLang="zh-TW" sz="3200" b="1" dirty="0" smtClean="0">
                <a:latin typeface="Cordia New" pitchFamily="34" charset="-34"/>
                <a:cs typeface="Cordia New" pitchFamily="34" charset="-34"/>
              </a:rPr>
              <a:t>d = 32 mm</a:t>
            </a:r>
          </a:p>
          <a:p>
            <a:r>
              <a:rPr lang="en-US" altLang="zh-TW" sz="3200" b="1" dirty="0" smtClean="0">
                <a:latin typeface="Cordia New" pitchFamily="34" charset="-34"/>
                <a:cs typeface="Cordia New" pitchFamily="34" charset="-34"/>
              </a:rPr>
              <a:t>f </a:t>
            </a:r>
            <a:r>
              <a:rPr lang="en-US" altLang="zh-TW" b="1" dirty="0" smtClean="0">
                <a:latin typeface="Cordia New" pitchFamily="34" charset="-34"/>
                <a:cs typeface="Cordia New" pitchFamily="34" charset="-34"/>
              </a:rPr>
              <a:t>= 24 cm</a:t>
            </a:r>
          </a:p>
          <a:p>
            <a:r>
              <a:rPr lang="el-GR" altLang="zh-TW" sz="2000" dirty="0" smtClean="0">
                <a:latin typeface="Cordia New" pitchFamily="34" charset="-34"/>
                <a:cs typeface="Cordia New" pitchFamily="34" charset="-34"/>
              </a:rPr>
              <a:t>λ</a:t>
            </a:r>
            <a:r>
              <a:rPr lang="en-US" altLang="zh-TW" dirty="0" smtClean="0">
                <a:latin typeface="Cordia New" pitchFamily="34" charset="-34"/>
                <a:cs typeface="Cordia New" pitchFamily="34" charset="-34"/>
              </a:rPr>
              <a:t>= </a:t>
            </a:r>
            <a:r>
              <a:rPr lang="en-US" altLang="zh-TW" b="1" dirty="0" smtClean="0">
                <a:latin typeface="Cordia New" pitchFamily="34" charset="-34"/>
                <a:cs typeface="Cordia New" pitchFamily="34" charset="-34"/>
              </a:rPr>
              <a:t>550 nm</a:t>
            </a:r>
            <a:endParaRPr lang="zh-TW" altLang="en-US" b="1" dirty="0">
              <a:latin typeface="Cordia New" pitchFamily="34" charset="-34"/>
              <a:cs typeface="Cordia New" pitchFamily="34" charset="-34"/>
            </a:endParaRPr>
          </a:p>
        </p:txBody>
      </p:sp>
      <p:pic>
        <p:nvPicPr>
          <p:cNvPr id="248834" name="Picture 2"/>
          <p:cNvPicPr>
            <a:picLocks noChangeAspect="1" noChangeArrowheads="1"/>
          </p:cNvPicPr>
          <p:nvPr/>
        </p:nvPicPr>
        <p:blipFill>
          <a:blip r:embed="rId4" cstate="print"/>
          <a:srcRect/>
          <a:stretch>
            <a:fillRect/>
          </a:stretch>
        </p:blipFill>
        <p:spPr bwMode="auto">
          <a:xfrm>
            <a:off x="827584" y="1268760"/>
            <a:ext cx="4552950" cy="3581400"/>
          </a:xfrm>
          <a:prstGeom prst="rect">
            <a:avLst/>
          </a:prstGeom>
          <a:noFill/>
          <a:ln w="9525">
            <a:noFill/>
            <a:miter lim="800000"/>
            <a:headEnd/>
            <a:tailEnd/>
          </a:ln>
        </p:spPr>
      </p:pic>
      <p:graphicFrame>
        <p:nvGraphicFramePr>
          <p:cNvPr id="248835" name="Object 3"/>
          <p:cNvGraphicFramePr>
            <a:graphicFrameLocks noChangeAspect="1"/>
          </p:cNvGraphicFramePr>
          <p:nvPr/>
        </p:nvGraphicFramePr>
        <p:xfrm>
          <a:off x="827584" y="4941168"/>
          <a:ext cx="3511550" cy="757237"/>
        </p:xfrm>
        <a:graphic>
          <a:graphicData uri="http://schemas.openxmlformats.org/presentationml/2006/ole">
            <p:oleObj spid="_x0000_s248835" name="Equation" r:id="rId5" imgW="2006280" imgH="431640" progId="Equation.DSMT4">
              <p:embed/>
            </p:oleObj>
          </a:graphicData>
        </a:graphic>
      </p:graphicFrame>
      <p:pic>
        <p:nvPicPr>
          <p:cNvPr id="248836" name="Picture 4"/>
          <p:cNvPicPr>
            <a:picLocks noChangeAspect="1" noChangeArrowheads="1"/>
          </p:cNvPicPr>
          <p:nvPr/>
        </p:nvPicPr>
        <p:blipFill>
          <a:blip r:embed="rId6" cstate="print"/>
          <a:srcRect/>
          <a:stretch>
            <a:fillRect/>
          </a:stretch>
        </p:blipFill>
        <p:spPr bwMode="auto">
          <a:xfrm>
            <a:off x="827584" y="5733256"/>
            <a:ext cx="3804618" cy="792088"/>
          </a:xfrm>
          <a:prstGeom prst="rect">
            <a:avLst/>
          </a:prstGeom>
          <a:noFill/>
          <a:ln w="9525">
            <a:noFill/>
            <a:miter lim="800000"/>
            <a:headEnd/>
            <a:tailEnd/>
          </a:ln>
        </p:spPr>
      </p:pic>
      <p:pic>
        <p:nvPicPr>
          <p:cNvPr id="248837" name="Picture 5"/>
          <p:cNvPicPr>
            <a:picLocks noChangeAspect="1" noChangeArrowheads="1"/>
          </p:cNvPicPr>
          <p:nvPr/>
        </p:nvPicPr>
        <p:blipFill>
          <a:blip r:embed="rId7" cstate="print"/>
          <a:srcRect/>
          <a:stretch>
            <a:fillRect/>
          </a:stretch>
        </p:blipFill>
        <p:spPr bwMode="auto">
          <a:xfrm>
            <a:off x="4644008" y="5733256"/>
            <a:ext cx="4038533" cy="792088"/>
          </a:xfrm>
          <a:prstGeom prst="rect">
            <a:avLst/>
          </a:prstGeom>
          <a:noFill/>
          <a:ln w="9525">
            <a:noFill/>
            <a:miter lim="800000"/>
            <a:headEnd/>
            <a:tailEnd/>
          </a:ln>
        </p:spPr>
      </p:pic>
      <p:pic>
        <p:nvPicPr>
          <p:cNvPr id="248838" name="Picture 6"/>
          <p:cNvPicPr>
            <a:picLocks noChangeAspect="1" noChangeArrowheads="1"/>
          </p:cNvPicPr>
          <p:nvPr/>
        </p:nvPicPr>
        <p:blipFill>
          <a:blip r:embed="rId8" cstate="print"/>
          <a:srcRect/>
          <a:stretch>
            <a:fillRect/>
          </a:stretch>
        </p:blipFill>
        <p:spPr bwMode="auto">
          <a:xfrm>
            <a:off x="4644008" y="4941168"/>
            <a:ext cx="1697331" cy="36004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3"/>
          <p:cNvSpPr>
            <a:spLocks noGrp="1"/>
          </p:cNvSpPr>
          <p:nvPr>
            <p:ph type="sldNum" sz="quarter" idx="12"/>
          </p:nvPr>
        </p:nvSpPr>
        <p:spPr>
          <a:xfrm>
            <a:off x="6686872" y="6245225"/>
            <a:ext cx="2133600" cy="476250"/>
          </a:xfrm>
        </p:spPr>
        <p:txBody>
          <a:bodyPr/>
          <a:lstStyle/>
          <a:p>
            <a:fld id="{68EA932E-BF18-4124-8E74-68619ECD9D7D}" type="slidenum">
              <a:rPr lang="en-US" altLang="zh-TW"/>
              <a:pPr/>
              <a:t>53</a:t>
            </a:fld>
            <a:endParaRPr lang="en-US" altLang="zh-TW"/>
          </a:p>
        </p:txBody>
      </p:sp>
      <p:sp>
        <p:nvSpPr>
          <p:cNvPr id="145411"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Diffraction Gratings</a:t>
            </a:r>
          </a:p>
        </p:txBody>
      </p:sp>
      <p:sp>
        <p:nvSpPr>
          <p:cNvPr id="145412"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1"/>
          <p:cNvGrpSpPr>
            <a:grpSpLocks/>
          </p:cNvGrpSpPr>
          <p:nvPr/>
        </p:nvGrpSpPr>
        <p:grpSpPr bwMode="auto">
          <a:xfrm>
            <a:off x="395536" y="1988840"/>
            <a:ext cx="2324298" cy="3269024"/>
            <a:chOff x="231" y="1278"/>
            <a:chExt cx="1827" cy="2338"/>
          </a:xfrm>
        </p:grpSpPr>
        <p:pic>
          <p:nvPicPr>
            <p:cNvPr id="145417" name="Picture 9" descr="F36_17"/>
            <p:cNvPicPr>
              <a:picLocks noChangeAspect="1" noChangeArrowheads="1"/>
            </p:cNvPicPr>
            <p:nvPr/>
          </p:nvPicPr>
          <p:blipFill>
            <a:blip r:embed="rId4" cstate="print"/>
            <a:srcRect/>
            <a:stretch>
              <a:fillRect/>
            </a:stretch>
          </p:blipFill>
          <p:spPr bwMode="auto">
            <a:xfrm>
              <a:off x="231" y="1278"/>
              <a:ext cx="1827" cy="2012"/>
            </a:xfrm>
            <a:prstGeom prst="rect">
              <a:avLst/>
            </a:prstGeom>
            <a:noFill/>
          </p:spPr>
        </p:pic>
        <p:sp>
          <p:nvSpPr>
            <p:cNvPr id="145418" name="Rectangle 10"/>
            <p:cNvSpPr>
              <a:spLocks noChangeArrowheads="1"/>
            </p:cNvSpPr>
            <p:nvPr/>
          </p:nvSpPr>
          <p:spPr bwMode="auto">
            <a:xfrm>
              <a:off x="571" y="3286"/>
              <a:ext cx="1302" cy="330"/>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36-18</a:t>
              </a:r>
            </a:p>
          </p:txBody>
        </p:sp>
      </p:grpSp>
      <p:grpSp>
        <p:nvGrpSpPr>
          <p:cNvPr id="3" name="Group 12"/>
          <p:cNvGrpSpPr>
            <a:grpSpLocks/>
          </p:cNvGrpSpPr>
          <p:nvPr/>
        </p:nvGrpSpPr>
        <p:grpSpPr bwMode="auto">
          <a:xfrm>
            <a:off x="2915816" y="1412776"/>
            <a:ext cx="3295650" cy="3846513"/>
            <a:chOff x="194" y="1250"/>
            <a:chExt cx="2076" cy="2423"/>
          </a:xfrm>
        </p:grpSpPr>
        <p:pic>
          <p:nvPicPr>
            <p:cNvPr id="145421" name="Picture 13" descr="F36_18"/>
            <p:cNvPicPr>
              <a:picLocks noChangeAspect="1" noChangeArrowheads="1"/>
            </p:cNvPicPr>
            <p:nvPr/>
          </p:nvPicPr>
          <p:blipFill>
            <a:blip r:embed="rId5" cstate="print"/>
            <a:srcRect/>
            <a:stretch>
              <a:fillRect/>
            </a:stretch>
          </p:blipFill>
          <p:spPr bwMode="auto">
            <a:xfrm>
              <a:off x="194" y="1250"/>
              <a:ext cx="2076" cy="2274"/>
            </a:xfrm>
            <a:prstGeom prst="rect">
              <a:avLst/>
            </a:prstGeom>
            <a:noFill/>
          </p:spPr>
        </p:pic>
        <p:sp>
          <p:nvSpPr>
            <p:cNvPr id="145422" name="Rectangle 14"/>
            <p:cNvSpPr>
              <a:spLocks noChangeArrowheads="1"/>
            </p:cNvSpPr>
            <p:nvPr/>
          </p:nvSpPr>
          <p:spPr bwMode="auto">
            <a:xfrm>
              <a:off x="648" y="3382"/>
              <a:ext cx="1088" cy="291"/>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36-19</a:t>
              </a:r>
            </a:p>
          </p:txBody>
        </p:sp>
      </p:grpSp>
      <p:grpSp>
        <p:nvGrpSpPr>
          <p:cNvPr id="4" name="Group 18"/>
          <p:cNvGrpSpPr>
            <a:grpSpLocks/>
          </p:cNvGrpSpPr>
          <p:nvPr/>
        </p:nvGrpSpPr>
        <p:grpSpPr bwMode="auto">
          <a:xfrm>
            <a:off x="1328738" y="5627688"/>
            <a:ext cx="6029325" cy="561975"/>
            <a:chOff x="333" y="3497"/>
            <a:chExt cx="3798" cy="354"/>
          </a:xfrm>
        </p:grpSpPr>
        <p:sp>
          <p:nvSpPr>
            <p:cNvPr id="145424" name="Rectangle 16"/>
            <p:cNvSpPr>
              <a:spLocks noChangeArrowheads="1"/>
            </p:cNvSpPr>
            <p:nvPr/>
          </p:nvSpPr>
          <p:spPr bwMode="auto">
            <a:xfrm>
              <a:off x="333" y="3497"/>
              <a:ext cx="3798" cy="354"/>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45425" name="Object 17"/>
            <p:cNvGraphicFramePr>
              <a:graphicFrameLocks noChangeAspect="1"/>
            </p:cNvGraphicFramePr>
            <p:nvPr/>
          </p:nvGraphicFramePr>
          <p:xfrm>
            <a:off x="385" y="3543"/>
            <a:ext cx="3721" cy="264"/>
          </p:xfrm>
          <a:graphic>
            <a:graphicData uri="http://schemas.openxmlformats.org/presentationml/2006/ole">
              <p:oleObj spid="_x0000_s225282" name="Equation" r:id="rId6" imgW="2831760" imgH="203040" progId="Equation.DSMT4">
                <p:embed/>
              </p:oleObj>
            </a:graphicData>
          </a:graphic>
        </p:graphicFrame>
      </p:grpSp>
      <p:grpSp>
        <p:nvGrpSpPr>
          <p:cNvPr id="15" name="Group 12"/>
          <p:cNvGrpSpPr>
            <a:grpSpLocks/>
          </p:cNvGrpSpPr>
          <p:nvPr/>
        </p:nvGrpSpPr>
        <p:grpSpPr bwMode="auto">
          <a:xfrm>
            <a:off x="6372200" y="1268760"/>
            <a:ext cx="2376264" cy="3989507"/>
            <a:chOff x="313" y="1327"/>
            <a:chExt cx="1653" cy="2603"/>
          </a:xfrm>
        </p:grpSpPr>
        <p:pic>
          <p:nvPicPr>
            <p:cNvPr id="16" name="Picture 13" descr="F36_19"/>
            <p:cNvPicPr>
              <a:picLocks noChangeAspect="1" noChangeArrowheads="1"/>
            </p:cNvPicPr>
            <p:nvPr/>
          </p:nvPicPr>
          <p:blipFill>
            <a:blip r:embed="rId7" cstate="print"/>
            <a:srcRect/>
            <a:stretch>
              <a:fillRect/>
            </a:stretch>
          </p:blipFill>
          <p:spPr bwMode="auto">
            <a:xfrm>
              <a:off x="313" y="1327"/>
              <a:ext cx="1653" cy="2449"/>
            </a:xfrm>
            <a:prstGeom prst="rect">
              <a:avLst/>
            </a:prstGeom>
            <a:noFill/>
          </p:spPr>
        </p:pic>
        <p:sp>
          <p:nvSpPr>
            <p:cNvPr id="17" name="Rectangle 14"/>
            <p:cNvSpPr>
              <a:spLocks noChangeArrowheads="1"/>
            </p:cNvSpPr>
            <p:nvPr/>
          </p:nvSpPr>
          <p:spPr bwMode="auto">
            <a:xfrm>
              <a:off x="563" y="3629"/>
              <a:ext cx="1249" cy="301"/>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36-20</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2"/>
          </p:nvPr>
        </p:nvSpPr>
        <p:spPr>
          <a:xfrm>
            <a:off x="6660232" y="6245225"/>
            <a:ext cx="2133600" cy="476250"/>
          </a:xfrm>
        </p:spPr>
        <p:txBody>
          <a:bodyPr/>
          <a:lstStyle/>
          <a:p>
            <a:fld id="{747A002F-7F77-4E9B-BC77-B2850B5FA8F0}" type="slidenum">
              <a:rPr lang="en-US" altLang="zh-TW"/>
              <a:pPr/>
              <a:t>54</a:t>
            </a:fld>
            <a:endParaRPr lang="en-US" altLang="zh-TW"/>
          </a:p>
        </p:txBody>
      </p:sp>
      <p:sp>
        <p:nvSpPr>
          <p:cNvPr id="149507"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Width of </a:t>
            </a:r>
            <a:r>
              <a:rPr lang="en-US" altLang="zh-TW" sz="3600" b="1" dirty="0" smtClean="0">
                <a:solidFill>
                  <a:srgbClr val="FF3300"/>
                </a:solidFill>
                <a:ea typeface="新細明體" charset="-120"/>
              </a:rPr>
              <a:t>Lines</a:t>
            </a:r>
            <a:endParaRPr lang="en-US" altLang="zh-TW" sz="3600" b="1" dirty="0">
              <a:solidFill>
                <a:srgbClr val="FF3300"/>
              </a:solidFill>
              <a:ea typeface="新細明體" charset="-120"/>
            </a:endParaRPr>
          </a:p>
        </p:txBody>
      </p:sp>
      <p:sp>
        <p:nvSpPr>
          <p:cNvPr id="149508"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1"/>
          <p:cNvGrpSpPr>
            <a:grpSpLocks/>
          </p:cNvGrpSpPr>
          <p:nvPr/>
        </p:nvGrpSpPr>
        <p:grpSpPr bwMode="auto">
          <a:xfrm>
            <a:off x="614735" y="1484784"/>
            <a:ext cx="2755900" cy="3332163"/>
            <a:chOff x="405" y="1341"/>
            <a:chExt cx="1736" cy="2099"/>
          </a:xfrm>
        </p:grpSpPr>
        <p:pic>
          <p:nvPicPr>
            <p:cNvPr id="149513" name="Picture 9" descr="F36_21"/>
            <p:cNvPicPr>
              <a:picLocks noChangeAspect="1" noChangeArrowheads="1"/>
            </p:cNvPicPr>
            <p:nvPr/>
          </p:nvPicPr>
          <p:blipFill>
            <a:blip r:embed="rId3" cstate="print"/>
            <a:srcRect/>
            <a:stretch>
              <a:fillRect/>
            </a:stretch>
          </p:blipFill>
          <p:spPr bwMode="auto">
            <a:xfrm>
              <a:off x="405" y="1341"/>
              <a:ext cx="1736" cy="2070"/>
            </a:xfrm>
            <a:prstGeom prst="rect">
              <a:avLst/>
            </a:prstGeom>
            <a:noFill/>
          </p:spPr>
        </p:pic>
        <p:sp>
          <p:nvSpPr>
            <p:cNvPr id="149514" name="Rectangle 10"/>
            <p:cNvSpPr>
              <a:spLocks noChangeArrowheads="1"/>
            </p:cNvSpPr>
            <p:nvPr/>
          </p:nvSpPr>
          <p:spPr bwMode="auto">
            <a:xfrm>
              <a:off x="675" y="3110"/>
              <a:ext cx="1406" cy="330"/>
            </a:xfrm>
            <a:prstGeom prst="rect">
              <a:avLst/>
            </a:prstGeom>
            <a:noFill/>
            <a:ln w="9525">
              <a:noFill/>
              <a:miter lim="800000"/>
              <a:headEnd/>
              <a:tailEnd/>
            </a:ln>
            <a:effectLst/>
          </p:spPr>
          <p:txBody>
            <a:bodyPr wrap="square">
              <a:spAutoFit/>
            </a:bodyPr>
            <a:lstStyle/>
            <a:p>
              <a:r>
                <a:rPr lang="en-US" altLang="zh-TW" dirty="0">
                  <a:solidFill>
                    <a:srgbClr val="669900"/>
                  </a:solidFill>
                  <a:latin typeface="+mn-lt"/>
                  <a:ea typeface="新細明體" charset="-120"/>
                </a:rPr>
                <a:t>Fig. 36-22</a:t>
              </a:r>
            </a:p>
          </p:txBody>
        </p:sp>
      </p:grpSp>
      <p:graphicFrame>
        <p:nvGraphicFramePr>
          <p:cNvPr id="149516" name="Object 12"/>
          <p:cNvGraphicFramePr>
            <a:graphicFrameLocks noChangeAspect="1"/>
          </p:cNvGraphicFramePr>
          <p:nvPr/>
        </p:nvGraphicFramePr>
        <p:xfrm>
          <a:off x="3995936" y="2564904"/>
          <a:ext cx="4713288" cy="473075"/>
        </p:xfrm>
        <a:graphic>
          <a:graphicData uri="http://schemas.openxmlformats.org/presentationml/2006/ole">
            <p:oleObj spid="_x0000_s269314" name="Equation" r:id="rId4" imgW="2260440" imgH="228600" progId="Equation.DSMT4">
              <p:embed/>
            </p:oleObj>
          </a:graphicData>
        </a:graphic>
      </p:graphicFrame>
      <p:graphicFrame>
        <p:nvGraphicFramePr>
          <p:cNvPr id="149517" name="Object 13"/>
          <p:cNvGraphicFramePr>
            <a:graphicFrameLocks noChangeAspect="1"/>
          </p:cNvGraphicFramePr>
          <p:nvPr/>
        </p:nvGraphicFramePr>
        <p:xfrm>
          <a:off x="3707904" y="3573016"/>
          <a:ext cx="5162550" cy="815975"/>
        </p:xfrm>
        <a:graphic>
          <a:graphicData uri="http://schemas.openxmlformats.org/presentationml/2006/ole">
            <p:oleObj spid="_x0000_s269315" name="Equation" r:id="rId5" imgW="2476440" imgH="393480" progId="Equation.DSMT4">
              <p:embed/>
            </p:oleObj>
          </a:graphicData>
        </a:graphic>
      </p:graphicFrame>
      <p:grpSp>
        <p:nvGrpSpPr>
          <p:cNvPr id="3" name="Group 14"/>
          <p:cNvGrpSpPr>
            <a:grpSpLocks/>
          </p:cNvGrpSpPr>
          <p:nvPr/>
        </p:nvGrpSpPr>
        <p:grpSpPr bwMode="auto">
          <a:xfrm>
            <a:off x="2195736" y="5157192"/>
            <a:ext cx="5367337" cy="823913"/>
            <a:chOff x="1709" y="3444"/>
            <a:chExt cx="3381" cy="519"/>
          </a:xfrm>
        </p:grpSpPr>
        <p:sp>
          <p:nvSpPr>
            <p:cNvPr id="149519" name="Rectangle 15"/>
            <p:cNvSpPr>
              <a:spLocks noChangeArrowheads="1"/>
            </p:cNvSpPr>
            <p:nvPr/>
          </p:nvSpPr>
          <p:spPr bwMode="auto">
            <a:xfrm>
              <a:off x="1709" y="3457"/>
              <a:ext cx="3374" cy="506"/>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49520" name="Object 16"/>
            <p:cNvGraphicFramePr>
              <a:graphicFrameLocks noChangeAspect="1"/>
            </p:cNvGraphicFramePr>
            <p:nvPr/>
          </p:nvGraphicFramePr>
          <p:xfrm>
            <a:off x="1720" y="3444"/>
            <a:ext cx="3370" cy="511"/>
          </p:xfrm>
          <a:graphic>
            <a:graphicData uri="http://schemas.openxmlformats.org/presentationml/2006/ole">
              <p:oleObj spid="_x0000_s269316" name="Equation" r:id="rId6" imgW="2565360" imgH="393480" progId="Equation.DSMT4">
                <p:embed/>
              </p:oleObj>
            </a:graphicData>
          </a:graphic>
        </p:graphicFrame>
      </p:grpSp>
      <p:grpSp>
        <p:nvGrpSpPr>
          <p:cNvPr id="14" name="Group 15"/>
          <p:cNvGrpSpPr>
            <a:grpSpLocks/>
          </p:cNvGrpSpPr>
          <p:nvPr/>
        </p:nvGrpSpPr>
        <p:grpSpPr bwMode="auto">
          <a:xfrm>
            <a:off x="6228184" y="188640"/>
            <a:ext cx="2232248" cy="1944216"/>
            <a:chOff x="211" y="1442"/>
            <a:chExt cx="2320" cy="1972"/>
          </a:xfrm>
        </p:grpSpPr>
        <p:pic>
          <p:nvPicPr>
            <p:cNvPr id="15" name="Picture 16" descr="F36_20"/>
            <p:cNvPicPr>
              <a:picLocks noChangeAspect="1" noChangeArrowheads="1"/>
            </p:cNvPicPr>
            <p:nvPr/>
          </p:nvPicPr>
          <p:blipFill>
            <a:blip r:embed="rId7" cstate="print"/>
            <a:srcRect/>
            <a:stretch>
              <a:fillRect/>
            </a:stretch>
          </p:blipFill>
          <p:spPr bwMode="auto">
            <a:xfrm>
              <a:off x="211" y="1442"/>
              <a:ext cx="2320" cy="1916"/>
            </a:xfrm>
            <a:prstGeom prst="rect">
              <a:avLst/>
            </a:prstGeom>
            <a:noFill/>
          </p:spPr>
        </p:pic>
        <p:sp>
          <p:nvSpPr>
            <p:cNvPr id="16" name="Rectangle 17"/>
            <p:cNvSpPr>
              <a:spLocks noChangeArrowheads="1"/>
            </p:cNvSpPr>
            <p:nvPr/>
          </p:nvSpPr>
          <p:spPr bwMode="auto">
            <a:xfrm>
              <a:off x="625" y="3039"/>
              <a:ext cx="1603" cy="375"/>
            </a:xfrm>
            <a:prstGeom prst="rect">
              <a:avLst/>
            </a:prstGeom>
            <a:noFill/>
            <a:ln w="9525">
              <a:noFill/>
              <a:miter lim="800000"/>
              <a:headEnd/>
              <a:tailEnd/>
            </a:ln>
            <a:effectLst/>
          </p:spPr>
          <p:txBody>
            <a:bodyPr wrap="square">
              <a:spAutoFit/>
            </a:bodyPr>
            <a:lstStyle/>
            <a:p>
              <a:r>
                <a:rPr lang="en-US" altLang="zh-TW" sz="1600" dirty="0">
                  <a:solidFill>
                    <a:srgbClr val="669900"/>
                  </a:solidFill>
                  <a:latin typeface="+mn-lt"/>
                  <a:ea typeface="新細明體" charset="-120"/>
                </a:rPr>
                <a:t>Fig. 36-21</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2"/>
          </p:nvPr>
        </p:nvSpPr>
        <p:spPr>
          <a:xfrm>
            <a:off x="6686872" y="6245225"/>
            <a:ext cx="2133600" cy="476250"/>
          </a:xfrm>
        </p:spPr>
        <p:txBody>
          <a:bodyPr/>
          <a:lstStyle/>
          <a:p>
            <a:fld id="{28E79B99-EB1A-4FF3-B16C-D334A0D3E0B6}" type="slidenum">
              <a:rPr lang="en-US" altLang="zh-TW"/>
              <a:pPr/>
              <a:t>55</a:t>
            </a:fld>
            <a:endParaRPr lang="en-US" altLang="zh-TW"/>
          </a:p>
        </p:txBody>
      </p:sp>
      <p:sp>
        <p:nvSpPr>
          <p:cNvPr id="150530" name="Rectangle 2"/>
          <p:cNvSpPr>
            <a:spLocks noChangeArrowheads="1"/>
          </p:cNvSpPr>
          <p:nvPr/>
        </p:nvSpPr>
        <p:spPr bwMode="auto">
          <a:xfrm>
            <a:off x="2483768" y="1484784"/>
            <a:ext cx="6465986" cy="954107"/>
          </a:xfrm>
          <a:prstGeom prst="rect">
            <a:avLst/>
          </a:prstGeom>
          <a:noFill/>
          <a:ln w="9525">
            <a:noFill/>
            <a:miter lim="800000"/>
            <a:headEnd/>
            <a:tailEnd/>
          </a:ln>
          <a:effectLst/>
        </p:spPr>
        <p:txBody>
          <a:bodyPr wrap="square">
            <a:spAutoFit/>
          </a:bodyPr>
          <a:lstStyle/>
          <a:p>
            <a:pPr algn="ctr">
              <a:spcBef>
                <a:spcPct val="50000"/>
              </a:spcBef>
            </a:pPr>
            <a:r>
              <a:rPr lang="en-US" altLang="zh-TW" dirty="0" smtClean="0">
                <a:solidFill>
                  <a:schemeClr val="accent2"/>
                </a:solidFill>
                <a:latin typeface="+mn-lt"/>
                <a:ea typeface="新細明體" charset="-120"/>
              </a:rPr>
              <a:t>Separates different wavelengths (colors) of light into distinct diffraction lines</a:t>
            </a:r>
            <a:endParaRPr lang="en-US" altLang="zh-TW" dirty="0">
              <a:solidFill>
                <a:schemeClr val="accent2"/>
              </a:solidFill>
              <a:latin typeface="+mn-lt"/>
              <a:ea typeface="新細明體" charset="-120"/>
            </a:endParaRPr>
          </a:p>
        </p:txBody>
      </p:sp>
      <p:sp>
        <p:nvSpPr>
          <p:cNvPr id="150531"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Grating Spectroscope</a:t>
            </a:r>
          </a:p>
        </p:txBody>
      </p:sp>
      <p:sp>
        <p:nvSpPr>
          <p:cNvPr id="150532"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2"/>
          <p:cNvGrpSpPr>
            <a:grpSpLocks/>
          </p:cNvGrpSpPr>
          <p:nvPr/>
        </p:nvGrpSpPr>
        <p:grpSpPr bwMode="auto">
          <a:xfrm>
            <a:off x="401638" y="1855788"/>
            <a:ext cx="2768599" cy="4668838"/>
            <a:chOff x="317" y="721"/>
            <a:chExt cx="1744" cy="2941"/>
          </a:xfrm>
        </p:grpSpPr>
        <p:pic>
          <p:nvPicPr>
            <p:cNvPr id="150538" name="Picture 10" descr="F36_22"/>
            <p:cNvPicPr>
              <a:picLocks noChangeAspect="1" noChangeArrowheads="1"/>
            </p:cNvPicPr>
            <p:nvPr/>
          </p:nvPicPr>
          <p:blipFill>
            <a:blip r:embed="rId3" cstate="print"/>
            <a:srcRect/>
            <a:stretch>
              <a:fillRect/>
            </a:stretch>
          </p:blipFill>
          <p:spPr bwMode="auto">
            <a:xfrm>
              <a:off x="317" y="721"/>
              <a:ext cx="1125" cy="2941"/>
            </a:xfrm>
            <a:prstGeom prst="rect">
              <a:avLst/>
            </a:prstGeom>
            <a:noFill/>
          </p:spPr>
        </p:pic>
        <p:sp>
          <p:nvSpPr>
            <p:cNvPr id="150539" name="Rectangle 11"/>
            <p:cNvSpPr>
              <a:spLocks noChangeArrowheads="1"/>
            </p:cNvSpPr>
            <p:nvPr/>
          </p:nvSpPr>
          <p:spPr bwMode="auto">
            <a:xfrm>
              <a:off x="994" y="2755"/>
              <a:ext cx="1067" cy="291"/>
            </a:xfrm>
            <a:prstGeom prst="rect">
              <a:avLst/>
            </a:prstGeom>
            <a:noFill/>
            <a:ln w="9525">
              <a:noFill/>
              <a:miter lim="800000"/>
              <a:headEnd/>
              <a:tailEnd/>
            </a:ln>
            <a:effectLst/>
          </p:spPr>
          <p:txBody>
            <a:bodyPr>
              <a:spAutoFit/>
            </a:bodyPr>
            <a:lstStyle/>
            <a:p>
              <a:r>
                <a:rPr lang="en-US" altLang="zh-TW" sz="2400" dirty="0">
                  <a:solidFill>
                    <a:srgbClr val="669900"/>
                  </a:solidFill>
                  <a:latin typeface="+mn-lt"/>
                  <a:ea typeface="新細明體" charset="-120"/>
                </a:rPr>
                <a:t>Fig. 36-23</a:t>
              </a:r>
            </a:p>
          </p:txBody>
        </p:sp>
      </p:grpSp>
      <p:sp>
        <p:nvSpPr>
          <p:cNvPr id="150541" name="AutoShape 13"/>
          <p:cNvSpPr>
            <a:spLocks noChangeArrowheads="1"/>
          </p:cNvSpPr>
          <p:nvPr/>
        </p:nvSpPr>
        <p:spPr bwMode="auto">
          <a:xfrm rot="2235436">
            <a:off x="1897063" y="2517775"/>
            <a:ext cx="1022350" cy="368300"/>
          </a:xfrm>
          <a:prstGeom prst="rightArrow">
            <a:avLst>
              <a:gd name="adj1" fmla="val 50000"/>
              <a:gd name="adj2" fmla="val 69397"/>
            </a:avLst>
          </a:prstGeom>
          <a:solidFill>
            <a:schemeClr val="accent1"/>
          </a:solidFill>
          <a:ln w="9525">
            <a:solidFill>
              <a:schemeClr val="tx1"/>
            </a:solidFill>
            <a:miter lim="800000"/>
            <a:headEnd/>
            <a:tailEnd/>
          </a:ln>
          <a:effectLst/>
        </p:spPr>
        <p:txBody>
          <a:bodyPr wrap="none" anchor="ctr"/>
          <a:lstStyle/>
          <a:p>
            <a:endParaRPr lang="zh-TW" altLang="en-US"/>
          </a:p>
        </p:txBody>
      </p:sp>
      <p:grpSp>
        <p:nvGrpSpPr>
          <p:cNvPr id="3" name="Group 30"/>
          <p:cNvGrpSpPr>
            <a:grpSpLocks/>
          </p:cNvGrpSpPr>
          <p:nvPr/>
        </p:nvGrpSpPr>
        <p:grpSpPr bwMode="auto">
          <a:xfrm>
            <a:off x="1460500" y="3036889"/>
            <a:ext cx="7620000" cy="1430338"/>
            <a:chOff x="936" y="1873"/>
            <a:chExt cx="4800" cy="901"/>
          </a:xfrm>
        </p:grpSpPr>
        <p:pic>
          <p:nvPicPr>
            <p:cNvPr id="150556" name="Picture 28" descr="F36_23"/>
            <p:cNvPicPr>
              <a:picLocks noChangeAspect="1" noChangeArrowheads="1"/>
            </p:cNvPicPr>
            <p:nvPr/>
          </p:nvPicPr>
          <p:blipFill>
            <a:blip r:embed="rId4" cstate="print"/>
            <a:srcRect/>
            <a:stretch>
              <a:fillRect/>
            </a:stretch>
          </p:blipFill>
          <p:spPr bwMode="auto">
            <a:xfrm>
              <a:off x="936" y="1873"/>
              <a:ext cx="4800" cy="798"/>
            </a:xfrm>
            <a:prstGeom prst="rect">
              <a:avLst/>
            </a:prstGeom>
            <a:noFill/>
          </p:spPr>
        </p:pic>
        <p:sp>
          <p:nvSpPr>
            <p:cNvPr id="150557" name="Rectangle 29"/>
            <p:cNvSpPr>
              <a:spLocks noChangeArrowheads="1"/>
            </p:cNvSpPr>
            <p:nvPr/>
          </p:nvSpPr>
          <p:spPr bwMode="auto">
            <a:xfrm>
              <a:off x="2669" y="2483"/>
              <a:ext cx="1242" cy="291"/>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36-24</a:t>
              </a:r>
            </a:p>
          </p:txBody>
        </p:sp>
      </p:grpSp>
      <p:pic>
        <p:nvPicPr>
          <p:cNvPr id="276482" name="Picture 2"/>
          <p:cNvPicPr>
            <a:picLocks noChangeAspect="1" noChangeArrowheads="1"/>
          </p:cNvPicPr>
          <p:nvPr/>
        </p:nvPicPr>
        <p:blipFill>
          <a:blip r:embed="rId5" cstate="print"/>
          <a:srcRect/>
          <a:stretch>
            <a:fillRect/>
          </a:stretch>
        </p:blipFill>
        <p:spPr bwMode="auto">
          <a:xfrm>
            <a:off x="3419872" y="4869160"/>
            <a:ext cx="504825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TW" b="1" dirty="0" smtClean="0">
                <a:solidFill>
                  <a:schemeClr val="tx1"/>
                </a:solidFill>
                <a:latin typeface="華康鋼筆體 Std W2" pitchFamily="66" charset="-120"/>
                <a:ea typeface="華康鋼筆體 Std W2" pitchFamily="66" charset="-120"/>
              </a:rPr>
              <a:t>Compact Disc</a:t>
            </a:r>
          </a:p>
        </p:txBody>
      </p:sp>
      <p:pic>
        <p:nvPicPr>
          <p:cNvPr id="89091" name="Picture 3"/>
          <p:cNvPicPr>
            <a:picLocks noChangeAspect="1" noChangeArrowheads="1"/>
          </p:cNvPicPr>
          <p:nvPr/>
        </p:nvPicPr>
        <p:blipFill>
          <a:blip r:embed="rId3" cstate="print"/>
          <a:srcRect/>
          <a:stretch>
            <a:fillRect/>
          </a:stretch>
        </p:blipFill>
        <p:spPr bwMode="auto">
          <a:xfrm>
            <a:off x="1403350" y="1557338"/>
            <a:ext cx="6805613" cy="5014912"/>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a:xfrm>
            <a:off x="6686872" y="6245225"/>
            <a:ext cx="2133600" cy="476250"/>
          </a:xfrm>
        </p:spPr>
        <p:txBody>
          <a:bodyPr/>
          <a:lstStyle/>
          <a:p>
            <a:fld id="{5E956AF3-04E4-4A81-AC90-61ACFC71F6B4}" type="slidenum">
              <a:rPr lang="en-US" altLang="zh-TW"/>
              <a:pPr/>
              <a:t>57</a:t>
            </a:fld>
            <a:endParaRPr lang="en-US" altLang="zh-TW"/>
          </a:p>
        </p:txBody>
      </p:sp>
      <p:sp>
        <p:nvSpPr>
          <p:cNvPr id="152579"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Optically Variable Graphics</a:t>
            </a:r>
          </a:p>
        </p:txBody>
      </p:sp>
      <p:sp>
        <p:nvSpPr>
          <p:cNvPr id="152580"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1"/>
          <p:cNvGrpSpPr>
            <a:grpSpLocks/>
          </p:cNvGrpSpPr>
          <p:nvPr/>
        </p:nvGrpSpPr>
        <p:grpSpPr bwMode="auto">
          <a:xfrm>
            <a:off x="467544" y="1556792"/>
            <a:ext cx="2798763" cy="4195763"/>
            <a:chOff x="262" y="1057"/>
            <a:chExt cx="1763" cy="2643"/>
          </a:xfrm>
        </p:grpSpPr>
        <p:pic>
          <p:nvPicPr>
            <p:cNvPr id="152585" name="Picture 9" descr="F36_25"/>
            <p:cNvPicPr>
              <a:picLocks noChangeAspect="1" noChangeArrowheads="1"/>
            </p:cNvPicPr>
            <p:nvPr/>
          </p:nvPicPr>
          <p:blipFill>
            <a:blip r:embed="rId3" cstate="print"/>
            <a:srcRect/>
            <a:stretch>
              <a:fillRect/>
            </a:stretch>
          </p:blipFill>
          <p:spPr bwMode="auto">
            <a:xfrm>
              <a:off x="262" y="1057"/>
              <a:ext cx="1763" cy="2538"/>
            </a:xfrm>
            <a:prstGeom prst="rect">
              <a:avLst/>
            </a:prstGeom>
            <a:noFill/>
          </p:spPr>
        </p:pic>
        <p:sp>
          <p:nvSpPr>
            <p:cNvPr id="152586" name="Rectangle 10"/>
            <p:cNvSpPr>
              <a:spLocks noChangeArrowheads="1"/>
            </p:cNvSpPr>
            <p:nvPr/>
          </p:nvSpPr>
          <p:spPr bwMode="auto">
            <a:xfrm>
              <a:off x="580" y="3370"/>
              <a:ext cx="1278" cy="330"/>
            </a:xfrm>
            <a:prstGeom prst="rect">
              <a:avLst/>
            </a:prstGeom>
            <a:noFill/>
            <a:ln w="9525">
              <a:noFill/>
              <a:miter lim="800000"/>
              <a:headEnd/>
              <a:tailEnd/>
            </a:ln>
            <a:effectLst/>
          </p:spPr>
          <p:txBody>
            <a:bodyPr wrap="square">
              <a:spAutoFit/>
            </a:bodyPr>
            <a:lstStyle/>
            <a:p>
              <a:r>
                <a:rPr lang="en-US" altLang="zh-TW" dirty="0">
                  <a:solidFill>
                    <a:srgbClr val="669900"/>
                  </a:solidFill>
                  <a:latin typeface="+mn-lt"/>
                  <a:ea typeface="新細明體" charset="-120"/>
                </a:rPr>
                <a:t>Fig. 36-27</a:t>
              </a:r>
            </a:p>
          </p:txBody>
        </p:sp>
      </p:grpSp>
      <p:pic>
        <p:nvPicPr>
          <p:cNvPr id="277506" name="Picture 2"/>
          <p:cNvPicPr>
            <a:picLocks noChangeAspect="1" noChangeArrowheads="1"/>
          </p:cNvPicPr>
          <p:nvPr/>
        </p:nvPicPr>
        <p:blipFill>
          <a:blip r:embed="rId4" cstate="print"/>
          <a:srcRect/>
          <a:stretch>
            <a:fillRect/>
          </a:stretch>
        </p:blipFill>
        <p:spPr bwMode="auto">
          <a:xfrm>
            <a:off x="3923928" y="1628800"/>
            <a:ext cx="436245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2"/>
          </p:nvPr>
        </p:nvSpPr>
        <p:spPr>
          <a:xfrm>
            <a:off x="6660232" y="6245225"/>
            <a:ext cx="2133600" cy="476250"/>
          </a:xfrm>
        </p:spPr>
        <p:txBody>
          <a:bodyPr/>
          <a:lstStyle/>
          <a:p>
            <a:fld id="{CD1467A6-A83F-4491-8983-F45FDD66C853}" type="slidenum">
              <a:rPr lang="en-US" altLang="zh-TW"/>
              <a:pPr/>
              <a:t>58</a:t>
            </a:fld>
            <a:endParaRPr lang="en-US" altLang="zh-TW" dirty="0"/>
          </a:p>
        </p:txBody>
      </p:sp>
      <p:sp>
        <p:nvSpPr>
          <p:cNvPr id="177155" name="Rectangle 3"/>
          <p:cNvSpPr>
            <a:spLocks noGrp="1" noChangeArrowheads="1"/>
          </p:cNvSpPr>
          <p:nvPr>
            <p:ph type="title" idx="4294967295"/>
          </p:nvPr>
        </p:nvSpPr>
        <p:spPr>
          <a:xfrm>
            <a:off x="533400" y="274638"/>
            <a:ext cx="7848600" cy="715962"/>
          </a:xfrm>
        </p:spPr>
        <p:txBody>
          <a:bodyPr/>
          <a:lstStyle/>
          <a:p>
            <a:r>
              <a:rPr lang="en-US" altLang="zh-TW" sz="3600" b="1" dirty="0" smtClean="0">
                <a:solidFill>
                  <a:srgbClr val="FF3300"/>
                </a:solidFill>
                <a:ea typeface="新細明體" charset="-120"/>
              </a:rPr>
              <a:t>Gratings: Dispersion</a:t>
            </a:r>
            <a:endParaRPr lang="en-US" altLang="zh-TW" sz="3600" b="1" dirty="0">
              <a:solidFill>
                <a:srgbClr val="FF3300"/>
              </a:solidFill>
              <a:ea typeface="新細明體" charset="-120"/>
            </a:endParaRPr>
          </a:p>
        </p:txBody>
      </p:sp>
      <p:sp>
        <p:nvSpPr>
          <p:cNvPr id="177156"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dirty="0">
                <a:solidFill>
                  <a:schemeClr val="tx1"/>
                </a:solidFill>
                <a:ea typeface="新細明體" charset="-120"/>
              </a:rPr>
              <a:t>36-</a:t>
            </a:r>
          </a:p>
        </p:txBody>
      </p:sp>
      <p:graphicFrame>
        <p:nvGraphicFramePr>
          <p:cNvPr id="177157" name="Object 5"/>
          <p:cNvGraphicFramePr>
            <a:graphicFrameLocks noChangeAspect="1"/>
          </p:cNvGraphicFramePr>
          <p:nvPr/>
        </p:nvGraphicFramePr>
        <p:xfrm>
          <a:off x="4716016" y="2132856"/>
          <a:ext cx="1666875" cy="368300"/>
        </p:xfrm>
        <a:graphic>
          <a:graphicData uri="http://schemas.openxmlformats.org/presentationml/2006/ole">
            <p:oleObj spid="_x0000_s271362" name="Equation" r:id="rId4" imgW="799920" imgH="177480" progId="Equation.DSMT4">
              <p:embed/>
            </p:oleObj>
          </a:graphicData>
        </a:graphic>
      </p:graphicFrame>
      <p:sp>
        <p:nvSpPr>
          <p:cNvPr id="177161" name="Rectangle 9"/>
          <p:cNvSpPr>
            <a:spLocks noChangeArrowheads="1"/>
          </p:cNvSpPr>
          <p:nvPr/>
        </p:nvSpPr>
        <p:spPr bwMode="auto">
          <a:xfrm>
            <a:off x="611560" y="2564904"/>
            <a:ext cx="3816424" cy="1569660"/>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Differential of first equation (what change in angle does a change in wavelength produce?)</a:t>
            </a:r>
          </a:p>
        </p:txBody>
      </p:sp>
      <p:sp>
        <p:nvSpPr>
          <p:cNvPr id="177166" name="Rectangle 14"/>
          <p:cNvSpPr>
            <a:spLocks noChangeArrowheads="1"/>
          </p:cNvSpPr>
          <p:nvPr/>
        </p:nvSpPr>
        <p:spPr bwMode="auto">
          <a:xfrm>
            <a:off x="611560" y="2060848"/>
            <a:ext cx="3895154" cy="461665"/>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Angular position of maxima</a:t>
            </a:r>
          </a:p>
        </p:txBody>
      </p:sp>
      <p:graphicFrame>
        <p:nvGraphicFramePr>
          <p:cNvPr id="177167" name="Object 15"/>
          <p:cNvGraphicFramePr>
            <a:graphicFrameLocks noChangeAspect="1"/>
          </p:cNvGraphicFramePr>
          <p:nvPr/>
        </p:nvGraphicFramePr>
        <p:xfrm>
          <a:off x="4644008" y="2636912"/>
          <a:ext cx="2540000" cy="525462"/>
        </p:xfrm>
        <a:graphic>
          <a:graphicData uri="http://schemas.openxmlformats.org/presentationml/2006/ole">
            <p:oleObj spid="_x0000_s271363" name="Equation" r:id="rId5" imgW="1218960" imgH="253800" progId="Equation.DSMT4">
              <p:embed/>
            </p:oleObj>
          </a:graphicData>
        </a:graphic>
      </p:graphicFrame>
      <p:sp>
        <p:nvSpPr>
          <p:cNvPr id="177168" name="Rectangle 16"/>
          <p:cNvSpPr>
            <a:spLocks noChangeArrowheads="1"/>
          </p:cNvSpPr>
          <p:nvPr/>
        </p:nvSpPr>
        <p:spPr bwMode="auto">
          <a:xfrm>
            <a:off x="683568" y="4149080"/>
            <a:ext cx="2520280" cy="461665"/>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For small angles</a:t>
            </a:r>
          </a:p>
        </p:txBody>
      </p:sp>
      <p:graphicFrame>
        <p:nvGraphicFramePr>
          <p:cNvPr id="177169" name="Object 17"/>
          <p:cNvGraphicFramePr>
            <a:graphicFrameLocks noChangeAspect="1"/>
          </p:cNvGraphicFramePr>
          <p:nvPr/>
        </p:nvGraphicFramePr>
        <p:xfrm>
          <a:off x="4644008" y="4581128"/>
          <a:ext cx="2592387" cy="525462"/>
        </p:xfrm>
        <a:graphic>
          <a:graphicData uri="http://schemas.openxmlformats.org/presentationml/2006/ole">
            <p:oleObj spid="_x0000_s271364" name="Equation" r:id="rId6" imgW="1244520" imgH="253800" progId="Equation.DSMT4">
              <p:embed/>
            </p:oleObj>
          </a:graphicData>
        </a:graphic>
      </p:graphicFrame>
      <p:graphicFrame>
        <p:nvGraphicFramePr>
          <p:cNvPr id="177170" name="Object 18"/>
          <p:cNvGraphicFramePr>
            <a:graphicFrameLocks noChangeAspect="1"/>
          </p:cNvGraphicFramePr>
          <p:nvPr/>
        </p:nvGraphicFramePr>
        <p:xfrm>
          <a:off x="4644008" y="4149080"/>
          <a:ext cx="3387725" cy="366712"/>
        </p:xfrm>
        <a:graphic>
          <a:graphicData uri="http://schemas.openxmlformats.org/presentationml/2006/ole">
            <p:oleObj spid="_x0000_s271365" name="Equation" r:id="rId7" imgW="1625400" imgH="177480" progId="Equation.DSMT4">
              <p:embed/>
            </p:oleObj>
          </a:graphicData>
        </a:graphic>
      </p:graphicFrame>
      <p:graphicFrame>
        <p:nvGraphicFramePr>
          <p:cNvPr id="177171" name="Object 19"/>
          <p:cNvGraphicFramePr>
            <a:graphicFrameLocks noChangeAspect="1"/>
          </p:cNvGraphicFramePr>
          <p:nvPr/>
        </p:nvGraphicFramePr>
        <p:xfrm>
          <a:off x="4644008" y="5301208"/>
          <a:ext cx="2036763" cy="919162"/>
        </p:xfrm>
        <a:graphic>
          <a:graphicData uri="http://schemas.openxmlformats.org/presentationml/2006/ole">
            <p:oleObj spid="_x0000_s271366" name="Equation" r:id="rId8" imgW="977760" imgH="444240" progId="Equation.DSMT4">
              <p:embed/>
            </p:oleObj>
          </a:graphicData>
        </a:graphic>
      </p:graphicFrame>
      <p:pic>
        <p:nvPicPr>
          <p:cNvPr id="177172" name="Picture 20" descr="MCWB01372_0000[1]"/>
          <p:cNvPicPr>
            <a:picLocks noChangeAspect="1" noChangeArrowheads="1"/>
          </p:cNvPicPr>
          <p:nvPr/>
        </p:nvPicPr>
        <p:blipFill>
          <a:blip r:embed="rId9" cstate="print"/>
          <a:srcRect/>
          <a:stretch>
            <a:fillRect/>
          </a:stretch>
        </p:blipFill>
        <p:spPr bwMode="auto">
          <a:xfrm>
            <a:off x="7092280" y="5373216"/>
            <a:ext cx="530225" cy="501650"/>
          </a:xfrm>
          <a:prstGeom prst="rect">
            <a:avLst/>
          </a:prstGeom>
          <a:noFill/>
        </p:spPr>
      </p:pic>
      <p:graphicFrame>
        <p:nvGraphicFramePr>
          <p:cNvPr id="271367" name="Object 7"/>
          <p:cNvGraphicFramePr>
            <a:graphicFrameLocks noChangeAspect="1"/>
          </p:cNvGraphicFramePr>
          <p:nvPr/>
        </p:nvGraphicFramePr>
        <p:xfrm>
          <a:off x="467544" y="1340768"/>
          <a:ext cx="2808312" cy="581108"/>
        </p:xfrm>
        <a:graphic>
          <a:graphicData uri="http://schemas.openxmlformats.org/presentationml/2006/ole">
            <p:oleObj spid="_x0000_s271367" name="Equation" r:id="rId10" imgW="1892160" imgH="393480" progId="Equation.DSMT4">
              <p:embed/>
            </p:oleObj>
          </a:graphicData>
        </a:graphic>
      </p:graphicFrame>
      <p:grpSp>
        <p:nvGrpSpPr>
          <p:cNvPr id="15" name="Group 24"/>
          <p:cNvGrpSpPr>
            <a:grpSpLocks/>
          </p:cNvGrpSpPr>
          <p:nvPr/>
        </p:nvGrpSpPr>
        <p:grpSpPr bwMode="auto">
          <a:xfrm>
            <a:off x="3419872" y="1196752"/>
            <a:ext cx="5544616" cy="792088"/>
            <a:chOff x="515" y="1284"/>
            <a:chExt cx="3732" cy="519"/>
          </a:xfrm>
        </p:grpSpPr>
        <p:sp>
          <p:nvSpPr>
            <p:cNvPr id="16" name="Rectangle 15"/>
            <p:cNvSpPr>
              <a:spLocks noChangeArrowheads="1"/>
            </p:cNvSpPr>
            <p:nvPr/>
          </p:nvSpPr>
          <p:spPr bwMode="auto">
            <a:xfrm>
              <a:off x="515" y="1345"/>
              <a:ext cx="3718" cy="458"/>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7" name="Object 16"/>
            <p:cNvGraphicFramePr>
              <a:graphicFrameLocks noChangeAspect="1"/>
            </p:cNvGraphicFramePr>
            <p:nvPr/>
          </p:nvGraphicFramePr>
          <p:xfrm>
            <a:off x="543" y="1284"/>
            <a:ext cx="3704" cy="511"/>
          </p:xfrm>
          <a:graphic>
            <a:graphicData uri="http://schemas.openxmlformats.org/presentationml/2006/ole">
              <p:oleObj spid="_x0000_s271368" name="Equation" r:id="rId11" imgW="2819160" imgH="393480" progId="Equation.DSMT4">
                <p:embed/>
              </p:oleObj>
            </a:graphicData>
          </a:graphic>
        </p:graphicFrame>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74366649-D9FB-4426-9A97-BDD0BF98A4B2}" type="slidenum">
              <a:rPr lang="en-US" altLang="zh-TW"/>
              <a:pPr/>
              <a:t>59</a:t>
            </a:fld>
            <a:endParaRPr lang="en-US" altLang="zh-TW"/>
          </a:p>
        </p:txBody>
      </p:sp>
      <p:sp>
        <p:nvSpPr>
          <p:cNvPr id="178178" name="Rectangle 2"/>
          <p:cNvSpPr>
            <a:spLocks noGrp="1" noChangeArrowheads="1"/>
          </p:cNvSpPr>
          <p:nvPr>
            <p:ph type="title" idx="4294967295"/>
          </p:nvPr>
        </p:nvSpPr>
        <p:spPr>
          <a:xfrm>
            <a:off x="533400" y="274638"/>
            <a:ext cx="7848600" cy="715962"/>
          </a:xfrm>
        </p:spPr>
        <p:txBody>
          <a:bodyPr/>
          <a:lstStyle/>
          <a:p>
            <a:r>
              <a:rPr lang="en-US" altLang="zh-TW" sz="3600" b="1" dirty="0" smtClean="0">
                <a:solidFill>
                  <a:srgbClr val="FF3300"/>
                </a:solidFill>
                <a:ea typeface="新細明體" charset="-120"/>
              </a:rPr>
              <a:t>Gratings: Resolving Power</a:t>
            </a:r>
            <a:endParaRPr lang="en-US" altLang="zh-TW" sz="3600" b="1" dirty="0">
              <a:solidFill>
                <a:srgbClr val="FF3300"/>
              </a:solidFill>
              <a:ea typeface="新細明體" charset="-120"/>
            </a:endParaRPr>
          </a:p>
        </p:txBody>
      </p:sp>
      <p:sp>
        <p:nvSpPr>
          <p:cNvPr id="178179" name="Text Box 3"/>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aphicFrame>
        <p:nvGraphicFramePr>
          <p:cNvPr id="178180" name="Object 4"/>
          <p:cNvGraphicFramePr>
            <a:graphicFrameLocks noChangeAspect="1"/>
          </p:cNvGraphicFramePr>
          <p:nvPr/>
        </p:nvGraphicFramePr>
        <p:xfrm>
          <a:off x="5229820" y="2996952"/>
          <a:ext cx="2222500" cy="814388"/>
        </p:xfrm>
        <a:graphic>
          <a:graphicData uri="http://schemas.openxmlformats.org/presentationml/2006/ole">
            <p:oleObj spid="_x0000_s272386" name="Equation" r:id="rId3" imgW="1066680" imgH="393480" progId="Equation.DSMT4">
              <p:embed/>
            </p:oleObj>
          </a:graphicData>
        </a:graphic>
      </p:graphicFrame>
      <p:sp>
        <p:nvSpPr>
          <p:cNvPr id="178181" name="Rectangle 5"/>
          <p:cNvSpPr>
            <a:spLocks noChangeArrowheads="1"/>
          </p:cNvSpPr>
          <p:nvPr/>
        </p:nvSpPr>
        <p:spPr bwMode="auto">
          <a:xfrm>
            <a:off x="539552" y="4077072"/>
            <a:ext cx="4536504" cy="830997"/>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Substituting for </a:t>
            </a:r>
            <a:r>
              <a:rPr lang="en-US" altLang="zh-TW" sz="2400" dirty="0" err="1">
                <a:solidFill>
                  <a:schemeClr val="accent2"/>
                </a:solidFill>
                <a:latin typeface="Symbol" pitchFamily="18" charset="2"/>
                <a:ea typeface="新細明體" charset="-120"/>
              </a:rPr>
              <a:t>D</a:t>
            </a:r>
            <a:r>
              <a:rPr lang="en-US" altLang="zh-TW" sz="2400" i="1" dirty="0" err="1">
                <a:solidFill>
                  <a:schemeClr val="accent2"/>
                </a:solidFill>
                <a:latin typeface="Symbol" pitchFamily="18" charset="2"/>
                <a:ea typeface="新細明體" charset="-120"/>
              </a:rPr>
              <a:t>q</a:t>
            </a:r>
            <a:r>
              <a:rPr lang="en-US" altLang="zh-TW" sz="2400" dirty="0">
                <a:solidFill>
                  <a:schemeClr val="accent2"/>
                </a:solidFill>
                <a:ea typeface="新細明體" charset="-120"/>
              </a:rPr>
              <a:t> </a:t>
            </a:r>
            <a:r>
              <a:rPr lang="en-US" altLang="zh-TW" sz="2400" dirty="0">
                <a:solidFill>
                  <a:schemeClr val="accent2"/>
                </a:solidFill>
                <a:latin typeface="+mn-lt"/>
                <a:ea typeface="新細明體" charset="-120"/>
              </a:rPr>
              <a:t>in calculation on previous slide</a:t>
            </a:r>
          </a:p>
        </p:txBody>
      </p:sp>
      <p:sp>
        <p:nvSpPr>
          <p:cNvPr id="178182" name="Rectangle 6"/>
          <p:cNvSpPr>
            <a:spLocks noChangeArrowheads="1"/>
          </p:cNvSpPr>
          <p:nvPr/>
        </p:nvSpPr>
        <p:spPr bwMode="auto">
          <a:xfrm>
            <a:off x="611560" y="3174067"/>
            <a:ext cx="4000500" cy="830997"/>
          </a:xfrm>
          <a:prstGeom prst="rect">
            <a:avLst/>
          </a:prstGeom>
          <a:noFill/>
          <a:ln w="9525">
            <a:noFill/>
            <a:miter lim="800000"/>
            <a:headEnd/>
            <a:tailEnd/>
          </a:ln>
          <a:effectLst/>
        </p:spPr>
        <p:txBody>
          <a:bodyPr>
            <a:spAutoFit/>
          </a:bodyPr>
          <a:lstStyle/>
          <a:p>
            <a:pPr>
              <a:spcBef>
                <a:spcPct val="50000"/>
              </a:spcBef>
            </a:pPr>
            <a:r>
              <a:rPr lang="en-US" altLang="zh-TW" sz="2400" dirty="0">
                <a:solidFill>
                  <a:schemeClr val="accent2"/>
                </a:solidFill>
                <a:latin typeface="+mn-lt"/>
                <a:ea typeface="新細明體" charset="-120"/>
              </a:rPr>
              <a:t>Rayleigh's criterion for half-width to resolve two lines</a:t>
            </a:r>
          </a:p>
        </p:txBody>
      </p:sp>
      <p:graphicFrame>
        <p:nvGraphicFramePr>
          <p:cNvPr id="178183" name="Object 7"/>
          <p:cNvGraphicFramePr>
            <a:graphicFrameLocks noChangeAspect="1"/>
          </p:cNvGraphicFramePr>
          <p:nvPr/>
        </p:nvGraphicFramePr>
        <p:xfrm>
          <a:off x="5220072" y="4005064"/>
          <a:ext cx="1719262" cy="1312862"/>
        </p:xfrm>
        <a:graphic>
          <a:graphicData uri="http://schemas.openxmlformats.org/presentationml/2006/ole">
            <p:oleObj spid="_x0000_s272387" name="Equation" r:id="rId4" imgW="825480" imgH="634680" progId="Equation.DSMT4">
              <p:embed/>
            </p:oleObj>
          </a:graphicData>
        </a:graphic>
      </p:graphicFrame>
      <p:graphicFrame>
        <p:nvGraphicFramePr>
          <p:cNvPr id="178188" name="Object 12"/>
          <p:cNvGraphicFramePr>
            <a:graphicFrameLocks noChangeAspect="1"/>
          </p:cNvGraphicFramePr>
          <p:nvPr/>
        </p:nvGraphicFramePr>
        <p:xfrm>
          <a:off x="5220072" y="5373216"/>
          <a:ext cx="1851025" cy="814388"/>
        </p:xfrm>
        <a:graphic>
          <a:graphicData uri="http://schemas.openxmlformats.org/presentationml/2006/ole">
            <p:oleObj spid="_x0000_s272388" name="Equation" r:id="rId5" imgW="888840" imgH="393480" progId="Equation.DSMT4">
              <p:embed/>
            </p:oleObj>
          </a:graphicData>
        </a:graphic>
      </p:graphicFrame>
      <p:pic>
        <p:nvPicPr>
          <p:cNvPr id="178189" name="Picture 13" descr="MCWB01372_0000[1]"/>
          <p:cNvPicPr>
            <a:picLocks noChangeAspect="1" noChangeArrowheads="1"/>
          </p:cNvPicPr>
          <p:nvPr/>
        </p:nvPicPr>
        <p:blipFill>
          <a:blip r:embed="rId6" cstate="print"/>
          <a:srcRect/>
          <a:stretch>
            <a:fillRect/>
          </a:stretch>
        </p:blipFill>
        <p:spPr bwMode="auto">
          <a:xfrm>
            <a:off x="7452320" y="5373216"/>
            <a:ext cx="530225" cy="501650"/>
          </a:xfrm>
          <a:prstGeom prst="rect">
            <a:avLst/>
          </a:prstGeom>
          <a:noFill/>
        </p:spPr>
      </p:pic>
      <p:graphicFrame>
        <p:nvGraphicFramePr>
          <p:cNvPr id="272389" name="Object 5"/>
          <p:cNvGraphicFramePr>
            <a:graphicFrameLocks noChangeAspect="1"/>
          </p:cNvGraphicFramePr>
          <p:nvPr/>
        </p:nvGraphicFramePr>
        <p:xfrm>
          <a:off x="1691680" y="1196752"/>
          <a:ext cx="4320480" cy="796261"/>
        </p:xfrm>
        <a:graphic>
          <a:graphicData uri="http://schemas.openxmlformats.org/presentationml/2006/ole">
            <p:oleObj spid="_x0000_s272389" name="Equation" r:id="rId7" imgW="2260440" imgH="419040" progId="Equation.DSMT4">
              <p:embed/>
            </p:oleObj>
          </a:graphicData>
        </a:graphic>
      </p:graphicFrame>
      <p:grpSp>
        <p:nvGrpSpPr>
          <p:cNvPr id="12" name="Group 25"/>
          <p:cNvGrpSpPr>
            <a:grpSpLocks/>
          </p:cNvGrpSpPr>
          <p:nvPr/>
        </p:nvGrpSpPr>
        <p:grpSpPr bwMode="auto">
          <a:xfrm>
            <a:off x="1475656" y="2204864"/>
            <a:ext cx="6092825" cy="536575"/>
            <a:chOff x="547" y="2985"/>
            <a:chExt cx="3838" cy="338"/>
          </a:xfrm>
        </p:grpSpPr>
        <p:sp>
          <p:nvSpPr>
            <p:cNvPr id="13" name="Rectangle 21"/>
            <p:cNvSpPr>
              <a:spLocks noChangeArrowheads="1"/>
            </p:cNvSpPr>
            <p:nvPr/>
          </p:nvSpPr>
          <p:spPr bwMode="auto">
            <a:xfrm>
              <a:off x="547" y="2985"/>
              <a:ext cx="3838" cy="338"/>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4" name="Object 22"/>
            <p:cNvGraphicFramePr>
              <a:graphicFrameLocks noChangeAspect="1"/>
            </p:cNvGraphicFramePr>
            <p:nvPr/>
          </p:nvGraphicFramePr>
          <p:xfrm>
            <a:off x="556" y="3023"/>
            <a:ext cx="3821" cy="264"/>
          </p:xfrm>
          <a:graphic>
            <a:graphicData uri="http://schemas.openxmlformats.org/presentationml/2006/ole">
              <p:oleObj spid="_x0000_s272390" name="Equation" r:id="rId8" imgW="2908080" imgH="203040" progId="Equation.DSMT4">
                <p:embed/>
              </p:oleObj>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hlinkClick r:id="rId3"/>
          </p:cNvPr>
          <p:cNvPicPr>
            <a:picLocks noChangeAspect="1" noChangeArrowheads="1"/>
          </p:cNvPicPr>
          <p:nvPr/>
        </p:nvPicPr>
        <p:blipFill>
          <a:blip r:embed="rId4" cstate="print"/>
          <a:srcRect/>
          <a:stretch>
            <a:fillRect/>
          </a:stretch>
        </p:blipFill>
        <p:spPr bwMode="auto">
          <a:xfrm>
            <a:off x="827088" y="1916113"/>
            <a:ext cx="3003550" cy="4248150"/>
          </a:xfrm>
          <a:prstGeom prst="rect">
            <a:avLst/>
          </a:prstGeom>
          <a:noFill/>
          <a:ln w="9525">
            <a:noFill/>
            <a:miter lim="800000"/>
            <a:headEnd/>
            <a:tailEnd/>
          </a:ln>
        </p:spPr>
      </p:pic>
      <p:pic>
        <p:nvPicPr>
          <p:cNvPr id="73731" name="Picture 3"/>
          <p:cNvPicPr>
            <a:picLocks noChangeAspect="1" noChangeArrowheads="1"/>
          </p:cNvPicPr>
          <p:nvPr/>
        </p:nvPicPr>
        <p:blipFill>
          <a:blip r:embed="rId5" cstate="print"/>
          <a:srcRect/>
          <a:stretch>
            <a:fillRect/>
          </a:stretch>
        </p:blipFill>
        <p:spPr bwMode="auto">
          <a:xfrm>
            <a:off x="4140200" y="1916113"/>
            <a:ext cx="4122738" cy="4267200"/>
          </a:xfrm>
          <a:prstGeom prst="rect">
            <a:avLst/>
          </a:prstGeom>
          <a:noFill/>
          <a:ln w="9525">
            <a:noFill/>
            <a:miter lim="800000"/>
            <a:headEnd/>
            <a:tailEnd/>
          </a:ln>
        </p:spPr>
      </p:pic>
      <p:sp>
        <p:nvSpPr>
          <p:cNvPr id="73732" name="Rectangle 4"/>
          <p:cNvSpPr>
            <a:spLocks noGrp="1" noChangeArrowheads="1"/>
          </p:cNvSpPr>
          <p:nvPr>
            <p:ph type="title"/>
          </p:nvPr>
        </p:nvSpPr>
        <p:spPr/>
        <p:txBody>
          <a:bodyPr/>
          <a:lstStyle/>
          <a:p>
            <a:pPr eaLnBrk="1" hangingPunct="1"/>
            <a:r>
              <a:rPr lang="en-US" altLang="zh-TW" b="1" dirty="0" smtClean="0">
                <a:solidFill>
                  <a:schemeClr val="tx1"/>
                </a:solidFill>
                <a:latin typeface="華康鋼筆體 Std W2" pitchFamily="66" charset="-120"/>
                <a:ea typeface="華康鋼筆體 Std W2" pitchFamily="66" charset="-120"/>
                <a:hlinkClick r:id="rId6"/>
              </a:rPr>
              <a:t>Rainbows</a:t>
            </a:r>
            <a:endParaRPr lang="en-US" altLang="zh-TW" b="1" dirty="0" smtClean="0">
              <a:solidFill>
                <a:schemeClr val="tx1"/>
              </a:solidFill>
              <a:latin typeface="華康鋼筆體 Std W2" pitchFamily="66" charset="-120"/>
              <a:ea typeface="華康鋼筆體 Std W2" pitchFamily="66"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a:xfrm>
            <a:off x="6686872" y="6245225"/>
            <a:ext cx="2133600" cy="476250"/>
          </a:xfrm>
        </p:spPr>
        <p:txBody>
          <a:bodyPr/>
          <a:lstStyle/>
          <a:p>
            <a:fld id="{6816075B-60B1-436C-8FF6-94599CBE9474}" type="slidenum">
              <a:rPr lang="en-US" altLang="zh-TW"/>
              <a:pPr/>
              <a:t>60</a:t>
            </a:fld>
            <a:endParaRPr lang="en-US" altLang="zh-TW" dirty="0"/>
          </a:p>
        </p:txBody>
      </p:sp>
      <p:sp>
        <p:nvSpPr>
          <p:cNvPr id="176131" name="Rectangle 3"/>
          <p:cNvSpPr>
            <a:spLocks noGrp="1" noChangeArrowheads="1"/>
          </p:cNvSpPr>
          <p:nvPr>
            <p:ph type="title" idx="4294967295"/>
          </p:nvPr>
        </p:nvSpPr>
        <p:spPr>
          <a:xfrm>
            <a:off x="533400" y="274638"/>
            <a:ext cx="7848600" cy="715962"/>
          </a:xfrm>
        </p:spPr>
        <p:txBody>
          <a:bodyPr/>
          <a:lstStyle/>
          <a:p>
            <a:r>
              <a:rPr lang="en-US" altLang="zh-TW" sz="2800" b="1" dirty="0">
                <a:solidFill>
                  <a:srgbClr val="FF3300"/>
                </a:solidFill>
                <a:ea typeface="新細明體" charset="-120"/>
              </a:rPr>
              <a:t>Dispersion and Resolving Power Compared</a:t>
            </a:r>
          </a:p>
        </p:txBody>
      </p:sp>
      <p:sp>
        <p:nvSpPr>
          <p:cNvPr id="176132"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dirty="0">
                <a:solidFill>
                  <a:schemeClr val="tx1"/>
                </a:solidFill>
                <a:ea typeface="新細明體" charset="-120"/>
              </a:rPr>
              <a:t>36-</a:t>
            </a:r>
          </a:p>
        </p:txBody>
      </p:sp>
      <p:pic>
        <p:nvPicPr>
          <p:cNvPr id="278530" name="Picture 2"/>
          <p:cNvPicPr>
            <a:picLocks noChangeAspect="1" noChangeArrowheads="1"/>
          </p:cNvPicPr>
          <p:nvPr/>
        </p:nvPicPr>
        <p:blipFill>
          <a:blip r:embed="rId2" cstate="print"/>
          <a:srcRect/>
          <a:stretch>
            <a:fillRect/>
          </a:stretch>
        </p:blipFill>
        <p:spPr bwMode="auto">
          <a:xfrm>
            <a:off x="899592" y="1124744"/>
            <a:ext cx="6970713" cy="1905000"/>
          </a:xfrm>
          <a:prstGeom prst="rect">
            <a:avLst/>
          </a:prstGeom>
          <a:noFill/>
          <a:ln w="9525">
            <a:noFill/>
            <a:miter lim="800000"/>
            <a:headEnd/>
            <a:tailEnd/>
          </a:ln>
        </p:spPr>
      </p:pic>
      <p:pic>
        <p:nvPicPr>
          <p:cNvPr id="278531" name="Picture 3"/>
          <p:cNvPicPr>
            <a:picLocks noChangeAspect="1" noChangeArrowheads="1"/>
          </p:cNvPicPr>
          <p:nvPr/>
        </p:nvPicPr>
        <p:blipFill>
          <a:blip r:embed="rId3" cstate="print"/>
          <a:srcRect/>
          <a:stretch>
            <a:fillRect/>
          </a:stretch>
        </p:blipFill>
        <p:spPr bwMode="auto">
          <a:xfrm>
            <a:off x="4355976" y="2852936"/>
            <a:ext cx="2880320" cy="3723141"/>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a:xfrm>
            <a:off x="6686872" y="6245225"/>
            <a:ext cx="2133600" cy="476250"/>
          </a:xfrm>
        </p:spPr>
        <p:txBody>
          <a:bodyPr/>
          <a:lstStyle/>
          <a:p>
            <a:fld id="{16EE344B-1483-4F3C-92A4-27783EE928EF}" type="slidenum">
              <a:rPr lang="en-US" altLang="zh-TW"/>
              <a:pPr/>
              <a:t>61</a:t>
            </a:fld>
            <a:endParaRPr lang="en-US" altLang="zh-TW"/>
          </a:p>
        </p:txBody>
      </p:sp>
      <p:sp>
        <p:nvSpPr>
          <p:cNvPr id="154626" name="Rectangle 2"/>
          <p:cNvSpPr>
            <a:spLocks noChangeArrowheads="1"/>
          </p:cNvSpPr>
          <p:nvPr/>
        </p:nvSpPr>
        <p:spPr bwMode="auto">
          <a:xfrm>
            <a:off x="395536" y="930275"/>
            <a:ext cx="8136904" cy="830997"/>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X-rays are electromagnetic radiation with wavelength ~1 </a:t>
            </a:r>
            <a:r>
              <a:rPr lang="en-US" altLang="zh-TW" sz="2400" dirty="0">
                <a:solidFill>
                  <a:schemeClr val="accent2"/>
                </a:solidFill>
                <a:latin typeface="+mn-lt"/>
                <a:ea typeface="新細明體" charset="-120"/>
                <a:cs typeface="Arial" charset="0"/>
              </a:rPr>
              <a:t>Å = 10</a:t>
            </a:r>
            <a:r>
              <a:rPr lang="en-US" altLang="zh-TW" sz="2400" baseline="30000" dirty="0">
                <a:solidFill>
                  <a:schemeClr val="accent2"/>
                </a:solidFill>
                <a:latin typeface="+mn-lt"/>
                <a:ea typeface="新細明體" charset="-120"/>
                <a:cs typeface="Arial" charset="0"/>
              </a:rPr>
              <a:t>-10</a:t>
            </a:r>
            <a:r>
              <a:rPr lang="en-US" altLang="zh-TW" sz="2400" dirty="0">
                <a:solidFill>
                  <a:schemeClr val="accent2"/>
                </a:solidFill>
                <a:latin typeface="+mn-lt"/>
                <a:ea typeface="新細明體" charset="-120"/>
                <a:cs typeface="Arial" charset="0"/>
              </a:rPr>
              <a:t> m (visible light ~5.5x10</a:t>
            </a:r>
            <a:r>
              <a:rPr lang="en-US" altLang="zh-TW" sz="2400" baseline="30000" dirty="0">
                <a:solidFill>
                  <a:schemeClr val="accent2"/>
                </a:solidFill>
                <a:latin typeface="+mn-lt"/>
                <a:ea typeface="新細明體" charset="-120"/>
                <a:cs typeface="Arial" charset="0"/>
              </a:rPr>
              <a:t>-7</a:t>
            </a:r>
            <a:r>
              <a:rPr lang="en-US" altLang="zh-TW" sz="2400" dirty="0">
                <a:solidFill>
                  <a:schemeClr val="accent2"/>
                </a:solidFill>
                <a:latin typeface="+mn-lt"/>
                <a:ea typeface="新細明體" charset="-120"/>
                <a:cs typeface="Arial" charset="0"/>
              </a:rPr>
              <a:t> m)</a:t>
            </a:r>
          </a:p>
        </p:txBody>
      </p:sp>
      <p:sp>
        <p:nvSpPr>
          <p:cNvPr id="154627" name="Rectangle 3"/>
          <p:cNvSpPr>
            <a:spLocks noGrp="1" noChangeArrowheads="1"/>
          </p:cNvSpPr>
          <p:nvPr>
            <p:ph type="title" idx="4294967295"/>
          </p:nvPr>
        </p:nvSpPr>
        <p:spPr>
          <a:xfrm>
            <a:off x="533400" y="274638"/>
            <a:ext cx="7848600" cy="715962"/>
          </a:xfrm>
        </p:spPr>
        <p:txBody>
          <a:bodyPr/>
          <a:lstStyle/>
          <a:p>
            <a:r>
              <a:rPr lang="en-US" altLang="zh-TW" sz="3600" b="1" dirty="0">
                <a:solidFill>
                  <a:srgbClr val="FF3300"/>
                </a:solidFill>
                <a:ea typeface="新細明體" charset="-120"/>
              </a:rPr>
              <a:t>X-Ray Diffraction</a:t>
            </a:r>
          </a:p>
        </p:txBody>
      </p:sp>
      <p:sp>
        <p:nvSpPr>
          <p:cNvPr id="154628"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1"/>
          <p:cNvGrpSpPr>
            <a:grpSpLocks/>
          </p:cNvGrpSpPr>
          <p:nvPr/>
        </p:nvGrpSpPr>
        <p:grpSpPr bwMode="auto">
          <a:xfrm>
            <a:off x="296863" y="2473325"/>
            <a:ext cx="3219450" cy="3321050"/>
            <a:chOff x="379" y="1254"/>
            <a:chExt cx="2028" cy="2092"/>
          </a:xfrm>
        </p:grpSpPr>
        <p:pic>
          <p:nvPicPr>
            <p:cNvPr id="154633" name="Picture 9" descr="F36_27"/>
            <p:cNvPicPr>
              <a:picLocks noChangeAspect="1" noChangeArrowheads="1"/>
            </p:cNvPicPr>
            <p:nvPr/>
          </p:nvPicPr>
          <p:blipFill>
            <a:blip r:embed="rId3" cstate="print"/>
            <a:srcRect/>
            <a:stretch>
              <a:fillRect/>
            </a:stretch>
          </p:blipFill>
          <p:spPr bwMode="auto">
            <a:xfrm>
              <a:off x="383" y="1254"/>
              <a:ext cx="2024" cy="2092"/>
            </a:xfrm>
            <a:prstGeom prst="rect">
              <a:avLst/>
            </a:prstGeom>
            <a:noFill/>
          </p:spPr>
        </p:pic>
        <p:sp>
          <p:nvSpPr>
            <p:cNvPr id="154634" name="Rectangle 10"/>
            <p:cNvSpPr>
              <a:spLocks noChangeArrowheads="1"/>
            </p:cNvSpPr>
            <p:nvPr/>
          </p:nvSpPr>
          <p:spPr bwMode="auto">
            <a:xfrm>
              <a:off x="379" y="2955"/>
              <a:ext cx="1067" cy="291"/>
            </a:xfrm>
            <a:prstGeom prst="rect">
              <a:avLst/>
            </a:prstGeom>
            <a:noFill/>
            <a:ln w="9525">
              <a:noFill/>
              <a:miter lim="800000"/>
              <a:headEnd/>
              <a:tailEnd/>
            </a:ln>
            <a:effectLst/>
          </p:spPr>
          <p:txBody>
            <a:bodyPr>
              <a:spAutoFit/>
            </a:bodyPr>
            <a:lstStyle/>
            <a:p>
              <a:r>
                <a:rPr lang="en-US" altLang="zh-TW" sz="2400" dirty="0">
                  <a:solidFill>
                    <a:srgbClr val="669900"/>
                  </a:solidFill>
                  <a:latin typeface="+mn-lt"/>
                  <a:ea typeface="新細明體" charset="-120"/>
                </a:rPr>
                <a:t>Fig. 36-29</a:t>
              </a:r>
            </a:p>
          </p:txBody>
        </p:sp>
      </p:grpSp>
      <p:sp>
        <p:nvSpPr>
          <p:cNvPr id="154636" name="Rectangle 12"/>
          <p:cNvSpPr>
            <a:spLocks noChangeArrowheads="1"/>
          </p:cNvSpPr>
          <p:nvPr/>
        </p:nvSpPr>
        <p:spPr bwMode="auto">
          <a:xfrm>
            <a:off x="899592" y="1916832"/>
            <a:ext cx="2908374" cy="523220"/>
          </a:xfrm>
          <a:prstGeom prst="rect">
            <a:avLst/>
          </a:prstGeom>
          <a:noFill/>
          <a:ln w="9525">
            <a:noFill/>
            <a:miter lim="800000"/>
            <a:headEnd/>
            <a:tailEnd/>
          </a:ln>
          <a:effectLst/>
        </p:spPr>
        <p:txBody>
          <a:bodyPr wrap="square">
            <a:spAutoFit/>
          </a:bodyPr>
          <a:lstStyle/>
          <a:p>
            <a:pPr>
              <a:spcBef>
                <a:spcPct val="50000"/>
              </a:spcBef>
            </a:pPr>
            <a:r>
              <a:rPr lang="en-US" altLang="zh-TW" dirty="0">
                <a:solidFill>
                  <a:schemeClr val="accent2"/>
                </a:solidFill>
                <a:latin typeface="+mn-lt"/>
                <a:ea typeface="新細明體" charset="-120"/>
              </a:rPr>
              <a:t>X-ray generation</a:t>
            </a:r>
            <a:endParaRPr lang="en-US" altLang="zh-TW" dirty="0">
              <a:solidFill>
                <a:schemeClr val="accent2"/>
              </a:solidFill>
              <a:latin typeface="+mn-lt"/>
              <a:ea typeface="新細明體" charset="-120"/>
              <a:cs typeface="Arial" charset="0"/>
            </a:endParaRPr>
          </a:p>
        </p:txBody>
      </p:sp>
      <p:sp>
        <p:nvSpPr>
          <p:cNvPr id="154637" name="Rectangle 13"/>
          <p:cNvSpPr>
            <a:spLocks noChangeArrowheads="1"/>
          </p:cNvSpPr>
          <p:nvPr/>
        </p:nvSpPr>
        <p:spPr bwMode="auto">
          <a:xfrm>
            <a:off x="3707904" y="3789040"/>
            <a:ext cx="5328592" cy="830997"/>
          </a:xfrm>
          <a:prstGeom prst="rect">
            <a:avLst/>
          </a:prstGeom>
          <a:noFill/>
          <a:ln w="9525">
            <a:noFill/>
            <a:miter lim="800000"/>
            <a:headEnd/>
            <a:tailEnd/>
          </a:ln>
          <a:effectLst/>
        </p:spPr>
        <p:txBody>
          <a:bodyPr wrap="square">
            <a:spAutoFit/>
          </a:bodyPr>
          <a:lstStyle/>
          <a:p>
            <a:pPr>
              <a:spcBef>
                <a:spcPct val="50000"/>
              </a:spcBef>
            </a:pPr>
            <a:r>
              <a:rPr lang="en-US" altLang="zh-TW" sz="2400" dirty="0">
                <a:solidFill>
                  <a:schemeClr val="accent2"/>
                </a:solidFill>
                <a:latin typeface="+mn-lt"/>
                <a:ea typeface="新細明體" charset="-120"/>
              </a:rPr>
              <a:t>X-ray wavelengths to short to be resolved by a standard optical grating</a:t>
            </a:r>
            <a:endParaRPr lang="en-US" altLang="zh-TW" sz="2400" dirty="0">
              <a:solidFill>
                <a:schemeClr val="accent2"/>
              </a:solidFill>
              <a:latin typeface="+mn-lt"/>
              <a:ea typeface="新細明體" charset="-120"/>
              <a:cs typeface="Arial" charset="0"/>
            </a:endParaRPr>
          </a:p>
        </p:txBody>
      </p:sp>
      <p:graphicFrame>
        <p:nvGraphicFramePr>
          <p:cNvPr id="154640" name="Object 16"/>
          <p:cNvGraphicFramePr>
            <a:graphicFrameLocks noChangeAspect="1"/>
          </p:cNvGraphicFramePr>
          <p:nvPr/>
        </p:nvGraphicFramePr>
        <p:xfrm>
          <a:off x="3381375" y="5197475"/>
          <a:ext cx="5508625" cy="865188"/>
        </p:xfrm>
        <a:graphic>
          <a:graphicData uri="http://schemas.openxmlformats.org/presentationml/2006/ole">
            <p:oleObj spid="_x0000_s273410" name="Equation" r:id="rId4" imgW="2641320" imgH="419040" progId="Equation.DSMT4">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a:xfrm>
            <a:off x="6686872" y="6245225"/>
            <a:ext cx="2133600" cy="476250"/>
          </a:xfrm>
        </p:spPr>
        <p:txBody>
          <a:bodyPr/>
          <a:lstStyle/>
          <a:p>
            <a:fld id="{7D2F1E34-F529-4438-AD42-7A1B6A606A7E}" type="slidenum">
              <a:rPr lang="en-US" altLang="zh-TW"/>
              <a:pPr/>
              <a:t>62</a:t>
            </a:fld>
            <a:endParaRPr lang="en-US" altLang="zh-TW"/>
          </a:p>
        </p:txBody>
      </p:sp>
      <p:sp>
        <p:nvSpPr>
          <p:cNvPr id="155650" name="Rectangle 2"/>
          <p:cNvSpPr>
            <a:spLocks noChangeArrowheads="1"/>
          </p:cNvSpPr>
          <p:nvPr/>
        </p:nvSpPr>
        <p:spPr bwMode="auto">
          <a:xfrm>
            <a:off x="3195638" y="1755775"/>
            <a:ext cx="5696842" cy="1015663"/>
          </a:xfrm>
          <a:prstGeom prst="rect">
            <a:avLst/>
          </a:prstGeom>
          <a:noFill/>
          <a:ln w="9525">
            <a:noFill/>
            <a:miter lim="800000"/>
            <a:headEnd/>
            <a:tailEnd/>
          </a:ln>
          <a:effectLst/>
        </p:spPr>
        <p:txBody>
          <a:bodyPr wrap="square">
            <a:spAutoFit/>
          </a:bodyPr>
          <a:lstStyle/>
          <a:p>
            <a:pPr>
              <a:spcBef>
                <a:spcPct val="50000"/>
              </a:spcBef>
            </a:pPr>
            <a:r>
              <a:rPr lang="en-US" altLang="zh-TW" sz="2400" i="1" dirty="0" smtClean="0">
                <a:solidFill>
                  <a:schemeClr val="accent2"/>
                </a:solidFill>
                <a:latin typeface="+mn-lt"/>
                <a:ea typeface="新細明體" charset="-120"/>
              </a:rPr>
              <a:t>d</a:t>
            </a:r>
            <a:r>
              <a:rPr lang="en-US" altLang="zh-TW" sz="2400" dirty="0" smtClean="0">
                <a:solidFill>
                  <a:schemeClr val="accent2"/>
                </a:solidFill>
                <a:latin typeface="+mn-lt"/>
                <a:ea typeface="新細明體" charset="-120"/>
              </a:rPr>
              <a:t> ~ 0.1 </a:t>
            </a:r>
            <a:r>
              <a:rPr lang="en-US" altLang="zh-TW" sz="2400" dirty="0">
                <a:solidFill>
                  <a:schemeClr val="accent2"/>
                </a:solidFill>
                <a:latin typeface="+mn-lt"/>
                <a:ea typeface="新細明體" charset="-120"/>
              </a:rPr>
              <a:t>nm</a:t>
            </a:r>
          </a:p>
          <a:p>
            <a:pPr>
              <a:spcBef>
                <a:spcPct val="50000"/>
              </a:spcBef>
            </a:pPr>
            <a:r>
              <a:rPr lang="en-US" altLang="zh-TW" sz="2400" b="1" dirty="0">
                <a:solidFill>
                  <a:schemeClr val="accent2"/>
                </a:solidFill>
                <a:latin typeface="+mn-lt"/>
                <a:ea typeface="新細明體" charset="-120"/>
                <a:cs typeface="Arial" charset="0"/>
              </a:rPr>
              <a:t>→ </a:t>
            </a:r>
            <a:r>
              <a:rPr lang="en-US" altLang="zh-TW" sz="2400" dirty="0">
                <a:solidFill>
                  <a:schemeClr val="accent2"/>
                </a:solidFill>
                <a:latin typeface="+mn-lt"/>
                <a:ea typeface="新細明體" charset="-120"/>
                <a:cs typeface="Arial" charset="0"/>
              </a:rPr>
              <a:t>three-dimensional diffraction </a:t>
            </a:r>
            <a:r>
              <a:rPr lang="en-US" altLang="zh-TW" sz="2400" dirty="0" smtClean="0">
                <a:solidFill>
                  <a:schemeClr val="accent2"/>
                </a:solidFill>
                <a:latin typeface="+mn-lt"/>
                <a:ea typeface="新細明體" charset="-120"/>
                <a:cs typeface="Arial" charset="0"/>
              </a:rPr>
              <a:t>grating</a:t>
            </a:r>
            <a:endParaRPr lang="en-US" altLang="zh-TW" sz="2400" dirty="0">
              <a:solidFill>
                <a:schemeClr val="accent2"/>
              </a:solidFill>
              <a:latin typeface="+mn-lt"/>
              <a:ea typeface="新細明體" charset="-120"/>
              <a:cs typeface="Arial" charset="0"/>
            </a:endParaRPr>
          </a:p>
        </p:txBody>
      </p:sp>
      <p:sp>
        <p:nvSpPr>
          <p:cNvPr id="155651" name="Rectangle 3"/>
          <p:cNvSpPr>
            <a:spLocks noGrp="1" noChangeArrowheads="1"/>
          </p:cNvSpPr>
          <p:nvPr>
            <p:ph type="title" idx="4294967295"/>
          </p:nvPr>
        </p:nvSpPr>
        <p:spPr>
          <a:xfrm>
            <a:off x="2339752" y="260648"/>
            <a:ext cx="6258272" cy="715962"/>
          </a:xfrm>
        </p:spPr>
        <p:txBody>
          <a:bodyPr/>
          <a:lstStyle/>
          <a:p>
            <a:r>
              <a:rPr lang="en-US" altLang="zh-TW" sz="3200" b="1" dirty="0" smtClean="0">
                <a:solidFill>
                  <a:srgbClr val="FF3300"/>
                </a:solidFill>
                <a:ea typeface="新細明體" charset="-120"/>
              </a:rPr>
              <a:t>Diffraction of x-rays by crystal</a:t>
            </a:r>
            <a:endParaRPr lang="en-US" altLang="zh-TW" sz="3200" b="1" dirty="0">
              <a:solidFill>
                <a:srgbClr val="FF3300"/>
              </a:solidFill>
              <a:ea typeface="新細明體" charset="-120"/>
            </a:endParaRPr>
          </a:p>
        </p:txBody>
      </p:sp>
      <p:sp>
        <p:nvSpPr>
          <p:cNvPr id="155652"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5"/>
          <p:cNvGrpSpPr>
            <a:grpSpLocks/>
          </p:cNvGrpSpPr>
          <p:nvPr/>
        </p:nvGrpSpPr>
        <p:grpSpPr bwMode="auto">
          <a:xfrm>
            <a:off x="190500" y="146050"/>
            <a:ext cx="4567238" cy="6699250"/>
            <a:chOff x="120" y="92"/>
            <a:chExt cx="2877" cy="4220"/>
          </a:xfrm>
        </p:grpSpPr>
        <p:pic>
          <p:nvPicPr>
            <p:cNvPr id="155657" name="Picture 9" descr="F36_28"/>
            <p:cNvPicPr>
              <a:picLocks noChangeAspect="1" noChangeArrowheads="1"/>
            </p:cNvPicPr>
            <p:nvPr/>
          </p:nvPicPr>
          <p:blipFill>
            <a:blip r:embed="rId3" cstate="print"/>
            <a:srcRect/>
            <a:stretch>
              <a:fillRect/>
            </a:stretch>
          </p:blipFill>
          <p:spPr bwMode="auto">
            <a:xfrm>
              <a:off x="120" y="92"/>
              <a:ext cx="1307" cy="4220"/>
            </a:xfrm>
            <a:prstGeom prst="rect">
              <a:avLst/>
            </a:prstGeom>
            <a:noFill/>
          </p:spPr>
        </p:pic>
        <p:sp>
          <p:nvSpPr>
            <p:cNvPr id="155658" name="Rectangle 10"/>
            <p:cNvSpPr>
              <a:spLocks noChangeArrowheads="1"/>
            </p:cNvSpPr>
            <p:nvPr/>
          </p:nvSpPr>
          <p:spPr bwMode="auto">
            <a:xfrm>
              <a:off x="1565" y="3339"/>
              <a:ext cx="1432" cy="291"/>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36-30</a:t>
              </a:r>
            </a:p>
          </p:txBody>
        </p:sp>
      </p:grpSp>
      <p:grpSp>
        <p:nvGrpSpPr>
          <p:cNvPr id="3" name="Group 16"/>
          <p:cNvGrpSpPr>
            <a:grpSpLocks/>
          </p:cNvGrpSpPr>
          <p:nvPr/>
        </p:nvGrpSpPr>
        <p:grpSpPr bwMode="auto">
          <a:xfrm>
            <a:off x="2699792" y="4077072"/>
            <a:ext cx="6029325" cy="561975"/>
            <a:chOff x="1685" y="2673"/>
            <a:chExt cx="3798" cy="354"/>
          </a:xfrm>
        </p:grpSpPr>
        <p:sp>
          <p:nvSpPr>
            <p:cNvPr id="155661" name="Rectangle 13"/>
            <p:cNvSpPr>
              <a:spLocks noChangeArrowheads="1"/>
            </p:cNvSpPr>
            <p:nvPr/>
          </p:nvSpPr>
          <p:spPr bwMode="auto">
            <a:xfrm>
              <a:off x="1685" y="2673"/>
              <a:ext cx="3798" cy="354"/>
            </a:xfrm>
            <a:prstGeom prst="rect">
              <a:avLst/>
            </a:prstGeom>
            <a:solidFill>
              <a:srgbClr val="FFFF99"/>
            </a:solidFill>
            <a:ln w="9525">
              <a:solidFill>
                <a:srgbClr val="333399"/>
              </a:solidFill>
              <a:miter lim="800000"/>
              <a:headEnd/>
              <a:tailEnd/>
            </a:ln>
            <a:effectLst/>
          </p:spPr>
          <p:txBody>
            <a:bodyPr wrap="none" anchor="ctr"/>
            <a:lstStyle/>
            <a:p>
              <a:endParaRPr lang="zh-TW" altLang="en-US"/>
            </a:p>
          </p:txBody>
        </p:sp>
        <p:graphicFrame>
          <p:nvGraphicFramePr>
            <p:cNvPr id="155662" name="Object 14"/>
            <p:cNvGraphicFramePr>
              <a:graphicFrameLocks noChangeAspect="1"/>
            </p:cNvGraphicFramePr>
            <p:nvPr/>
          </p:nvGraphicFramePr>
          <p:xfrm>
            <a:off x="1762" y="2719"/>
            <a:ext cx="3671" cy="264"/>
          </p:xfrm>
          <a:graphic>
            <a:graphicData uri="http://schemas.openxmlformats.org/presentationml/2006/ole">
              <p:oleObj spid="_x0000_s274434" name="Equation" r:id="rId4" imgW="2793960" imgH="203040" progId="Equation.DSMT4">
                <p:embed/>
              </p:oleObj>
            </a:graphicData>
          </a:graphic>
        </p:graphicFrame>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1CE76887-42EB-476F-A1D3-FF2F8B8003A6}" type="slidenum">
              <a:rPr lang="en-US" altLang="zh-TW"/>
              <a:pPr/>
              <a:t>63</a:t>
            </a:fld>
            <a:endParaRPr lang="en-US" altLang="zh-TW"/>
          </a:p>
        </p:txBody>
      </p:sp>
      <p:sp>
        <p:nvSpPr>
          <p:cNvPr id="156676" name="Text Box 4"/>
          <p:cNvSpPr txBox="1">
            <a:spLocks noChangeArrowheads="1"/>
          </p:cNvSpPr>
          <p:nvPr/>
        </p:nvSpPr>
        <p:spPr bwMode="auto">
          <a:xfrm>
            <a:off x="8054975" y="6248400"/>
            <a:ext cx="439738" cy="304800"/>
          </a:xfrm>
          <a:prstGeom prst="rect">
            <a:avLst/>
          </a:prstGeom>
          <a:noFill/>
          <a:ln w="9525">
            <a:noFill/>
            <a:miter lim="800000"/>
            <a:headEnd/>
            <a:tailEnd/>
          </a:ln>
          <a:effectLst/>
        </p:spPr>
        <p:txBody>
          <a:bodyPr wrap="none">
            <a:spAutoFit/>
          </a:bodyPr>
          <a:lstStyle/>
          <a:p>
            <a:r>
              <a:rPr lang="en-US" altLang="zh-TW" sz="1400">
                <a:solidFill>
                  <a:schemeClr val="tx1"/>
                </a:solidFill>
                <a:ea typeface="新細明體" charset="-120"/>
              </a:rPr>
              <a:t>36-</a:t>
            </a:r>
          </a:p>
        </p:txBody>
      </p:sp>
      <p:grpSp>
        <p:nvGrpSpPr>
          <p:cNvPr id="2" name="Group 13"/>
          <p:cNvGrpSpPr>
            <a:grpSpLocks/>
          </p:cNvGrpSpPr>
          <p:nvPr/>
        </p:nvGrpSpPr>
        <p:grpSpPr bwMode="auto">
          <a:xfrm>
            <a:off x="349250" y="1735138"/>
            <a:ext cx="3675063" cy="3906837"/>
            <a:chOff x="300" y="1221"/>
            <a:chExt cx="2315" cy="2461"/>
          </a:xfrm>
        </p:grpSpPr>
        <p:pic>
          <p:nvPicPr>
            <p:cNvPr id="156683" name="Picture 11" descr="F36_29"/>
            <p:cNvPicPr>
              <a:picLocks noChangeAspect="1" noChangeArrowheads="1"/>
            </p:cNvPicPr>
            <p:nvPr/>
          </p:nvPicPr>
          <p:blipFill>
            <a:blip r:embed="rId3" cstate="print"/>
            <a:srcRect/>
            <a:stretch>
              <a:fillRect/>
            </a:stretch>
          </p:blipFill>
          <p:spPr bwMode="auto">
            <a:xfrm>
              <a:off x="300" y="1221"/>
              <a:ext cx="2315" cy="2461"/>
            </a:xfrm>
            <a:prstGeom prst="rect">
              <a:avLst/>
            </a:prstGeom>
            <a:noFill/>
          </p:spPr>
        </p:pic>
        <p:sp>
          <p:nvSpPr>
            <p:cNvPr id="156684" name="Rectangle 12"/>
            <p:cNvSpPr>
              <a:spLocks noChangeArrowheads="1"/>
            </p:cNvSpPr>
            <p:nvPr/>
          </p:nvSpPr>
          <p:spPr bwMode="auto">
            <a:xfrm>
              <a:off x="828" y="3331"/>
              <a:ext cx="1274" cy="291"/>
            </a:xfrm>
            <a:prstGeom prst="rect">
              <a:avLst/>
            </a:prstGeom>
            <a:noFill/>
            <a:ln w="9525">
              <a:noFill/>
              <a:miter lim="800000"/>
              <a:headEnd/>
              <a:tailEnd/>
            </a:ln>
            <a:effectLst/>
          </p:spPr>
          <p:txBody>
            <a:bodyPr wrap="square">
              <a:spAutoFit/>
            </a:bodyPr>
            <a:lstStyle/>
            <a:p>
              <a:r>
                <a:rPr lang="en-US" altLang="zh-TW" sz="2400" dirty="0">
                  <a:solidFill>
                    <a:srgbClr val="669900"/>
                  </a:solidFill>
                  <a:latin typeface="+mn-lt"/>
                  <a:ea typeface="新細明體" charset="-120"/>
                </a:rPr>
                <a:t>Fig. 36-31</a:t>
              </a:r>
            </a:p>
          </p:txBody>
        </p:sp>
      </p:grpSp>
      <p:sp>
        <p:nvSpPr>
          <p:cNvPr id="156687" name="Rectangle 15"/>
          <p:cNvSpPr>
            <a:spLocks noChangeArrowheads="1"/>
          </p:cNvSpPr>
          <p:nvPr/>
        </p:nvSpPr>
        <p:spPr bwMode="auto">
          <a:xfrm>
            <a:off x="533400" y="274638"/>
            <a:ext cx="7848600" cy="715962"/>
          </a:xfrm>
          <a:prstGeom prst="rect">
            <a:avLst/>
          </a:prstGeom>
          <a:noFill/>
          <a:ln w="9525">
            <a:noFill/>
            <a:miter lim="800000"/>
            <a:headEnd/>
            <a:tailEnd/>
          </a:ln>
          <a:effectLst/>
        </p:spPr>
        <p:txBody>
          <a:bodyPr anchor="ctr"/>
          <a:lstStyle/>
          <a:p>
            <a:pPr algn="ctr"/>
            <a:r>
              <a:rPr lang="en-US" altLang="zh-TW" sz="2800" b="1">
                <a:solidFill>
                  <a:srgbClr val="FF3300"/>
                </a:solidFill>
                <a:ea typeface="新細明體" charset="-120"/>
              </a:rPr>
              <a:t>X-Ray Diffraction, cont’d</a:t>
            </a:r>
          </a:p>
        </p:txBody>
      </p:sp>
      <p:graphicFrame>
        <p:nvGraphicFramePr>
          <p:cNvPr id="156690" name="Object 18"/>
          <p:cNvGraphicFramePr>
            <a:graphicFrameLocks noChangeAspect="1"/>
          </p:cNvGraphicFramePr>
          <p:nvPr/>
        </p:nvGraphicFramePr>
        <p:xfrm>
          <a:off x="4427984" y="1700808"/>
          <a:ext cx="4395787" cy="812800"/>
        </p:xfrm>
        <a:graphic>
          <a:graphicData uri="http://schemas.openxmlformats.org/presentationml/2006/ole">
            <p:oleObj spid="_x0000_s275458" name="Equation" r:id="rId4" imgW="2108160" imgH="393480" progId="Equation.DSMT4">
              <p:embed/>
            </p:oleObj>
          </a:graphicData>
        </a:graphic>
      </p:graphicFrame>
      <p:pic>
        <p:nvPicPr>
          <p:cNvPr id="11" name="Picture 5" descr="SiGe"/>
          <p:cNvPicPr>
            <a:picLocks noChangeAspect="1" noChangeArrowheads="1"/>
          </p:cNvPicPr>
          <p:nvPr/>
        </p:nvPicPr>
        <p:blipFill>
          <a:blip r:embed="rId5" cstate="print"/>
          <a:srcRect/>
          <a:stretch>
            <a:fillRect/>
          </a:stretch>
        </p:blipFill>
        <p:spPr bwMode="auto">
          <a:xfrm>
            <a:off x="5148064" y="3284984"/>
            <a:ext cx="2078038" cy="21177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zh-TW" sz="3600" b="1" dirty="0" smtClean="0">
                <a:solidFill>
                  <a:srgbClr val="FFFF00"/>
                </a:solidFill>
                <a:latin typeface="華康鋼筆體 Std W2" pitchFamily="66" charset="-120"/>
                <a:ea typeface="華康鋼筆體 Std W2" pitchFamily="66" charset="-120"/>
              </a:rPr>
              <a:t>Structural Coloring by Diffraction</a:t>
            </a:r>
          </a:p>
        </p:txBody>
      </p:sp>
      <p:pic>
        <p:nvPicPr>
          <p:cNvPr id="251905" name="Picture 1"/>
          <p:cNvPicPr>
            <a:picLocks noChangeAspect="1" noChangeArrowheads="1"/>
          </p:cNvPicPr>
          <p:nvPr/>
        </p:nvPicPr>
        <p:blipFill>
          <a:blip r:embed="rId2" cstate="print"/>
          <a:srcRect/>
          <a:stretch>
            <a:fillRect/>
          </a:stretch>
        </p:blipFill>
        <p:spPr bwMode="auto">
          <a:xfrm>
            <a:off x="2411760" y="1844824"/>
            <a:ext cx="3171825"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1116013" y="4365625"/>
            <a:ext cx="1439862" cy="1079500"/>
          </a:xfrm>
          <a:prstGeom prst="roundRect">
            <a:avLst>
              <a:gd name="adj" fmla="val 16667"/>
            </a:avLst>
          </a:prstGeom>
          <a:solidFill>
            <a:srgbClr val="FFFFFF"/>
          </a:solidFill>
          <a:ln w="9525">
            <a:solidFill>
              <a:schemeClr val="tx1"/>
            </a:solidFill>
            <a:round/>
            <a:headEnd/>
            <a:tailEnd/>
          </a:ln>
        </p:spPr>
        <p:txBody>
          <a:bodyPr wrap="none" anchor="ctr"/>
          <a:lstStyle/>
          <a:p>
            <a:endParaRPr lang="zh-TW" altLang="en-US"/>
          </a:p>
        </p:txBody>
      </p:sp>
      <p:pic>
        <p:nvPicPr>
          <p:cNvPr id="92163" name="Picture 3" descr="j0283471"/>
          <p:cNvPicPr>
            <a:picLocks noChangeAspect="1" noChangeArrowheads="1" noCrop="1"/>
          </p:cNvPicPr>
          <p:nvPr/>
        </p:nvPicPr>
        <p:blipFill>
          <a:blip r:embed="rId2" cstate="print"/>
          <a:srcRect/>
          <a:stretch>
            <a:fillRect/>
          </a:stretch>
        </p:blipFill>
        <p:spPr bwMode="auto">
          <a:xfrm>
            <a:off x="827088" y="4581525"/>
            <a:ext cx="1223962" cy="850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body" sz="half" idx="2"/>
          </p:nvPr>
        </p:nvSpPr>
        <p:spPr>
          <a:xfrm>
            <a:off x="755576" y="5105400"/>
            <a:ext cx="8064896" cy="1275928"/>
          </a:xfrm>
        </p:spPr>
        <p:txBody>
          <a:bodyPr/>
          <a:lstStyle/>
          <a:p>
            <a:pPr marL="0" indent="0" algn="ctr">
              <a:buFont typeface="Wingdings" pitchFamily="2" charset="2"/>
              <a:buNone/>
            </a:pPr>
            <a:r>
              <a:rPr kumimoji="0" lang="en-US" altLang="zh-TW" sz="2400" b="1" dirty="0" smtClean="0">
                <a:solidFill>
                  <a:srgbClr val="F1F610"/>
                </a:solidFill>
                <a:latin typeface="華康鋼筆體 Std W2" pitchFamily="66" charset="-120"/>
                <a:ea typeface="華康鋼筆體 Std W2" pitchFamily="66" charset="-120"/>
              </a:rPr>
              <a:t>What produces the blue-green of a </a:t>
            </a:r>
            <a:r>
              <a:rPr kumimoji="0" lang="en-US" altLang="zh-TW" sz="2400" b="1" dirty="0" err="1" smtClean="0">
                <a:solidFill>
                  <a:srgbClr val="F1F610"/>
                </a:solidFill>
                <a:latin typeface="華康鋼筆體 Std W2" pitchFamily="66" charset="-120"/>
                <a:ea typeface="華康鋼筆體 Std W2" pitchFamily="66" charset="-120"/>
              </a:rPr>
              <a:t>Morpho</a:t>
            </a:r>
            <a:r>
              <a:rPr kumimoji="0" lang="en-US" altLang="zh-TW" sz="2400" b="1" dirty="0" err="1" smtClean="0">
                <a:solidFill>
                  <a:srgbClr val="F1F610"/>
                </a:solidFill>
                <a:latin typeface="Calibri" pitchFamily="34" charset="0"/>
                <a:ea typeface="華康鋼筆體 Std W2" pitchFamily="66" charset="-120"/>
                <a:cs typeface="Calibri" pitchFamily="34" charset="0"/>
              </a:rPr>
              <a:t>’</a:t>
            </a:r>
            <a:r>
              <a:rPr kumimoji="0" lang="en-US" altLang="zh-TW" sz="2400" b="1" dirty="0" err="1" smtClean="0">
                <a:solidFill>
                  <a:srgbClr val="F1F610"/>
                </a:solidFill>
                <a:latin typeface="華康鋼筆體 Std W2" pitchFamily="66" charset="-120"/>
                <a:ea typeface="華康鋼筆體 Std W2" pitchFamily="66" charset="-120"/>
              </a:rPr>
              <a:t>s</a:t>
            </a:r>
            <a:r>
              <a:rPr kumimoji="0" lang="en-US" altLang="zh-TW" sz="2400" b="1" dirty="0" smtClean="0">
                <a:solidFill>
                  <a:srgbClr val="F1F610"/>
                </a:solidFill>
                <a:latin typeface="華康鋼筆體 Std W2" pitchFamily="66" charset="-120"/>
                <a:ea typeface="華康鋼筆體 Std W2" pitchFamily="66" charset="-120"/>
              </a:rPr>
              <a:t> wing? </a:t>
            </a:r>
          </a:p>
          <a:p>
            <a:pPr marL="0" indent="87313">
              <a:buNone/>
            </a:pPr>
            <a:r>
              <a:rPr kumimoji="0" lang="en-US" altLang="zh-TW" sz="2400" b="1" dirty="0" smtClean="0">
                <a:solidFill>
                  <a:srgbClr val="F1F610"/>
                </a:solidFill>
                <a:latin typeface="華康鋼筆體 Std W2" pitchFamily="66" charset="-120"/>
                <a:ea typeface="華康鋼筆體 Std W2" pitchFamily="66" charset="-120"/>
              </a:rPr>
              <a:t>How do </a:t>
            </a:r>
            <a:r>
              <a:rPr kumimoji="0" lang="en-US" altLang="zh-TW" sz="2400" b="1" dirty="0" err="1" smtClean="0">
                <a:solidFill>
                  <a:srgbClr val="F1F610"/>
                </a:solidFill>
                <a:latin typeface="華康鋼筆體 Std W2" pitchFamily="66" charset="-120"/>
                <a:ea typeface="華康鋼筆體 Std W2" pitchFamily="66" charset="-120"/>
              </a:rPr>
              <a:t>colorshifting</a:t>
            </a:r>
            <a:r>
              <a:rPr kumimoji="0" lang="en-US" altLang="zh-TW" sz="2400" b="1" dirty="0" smtClean="0">
                <a:solidFill>
                  <a:srgbClr val="F1F610"/>
                </a:solidFill>
                <a:latin typeface="華康鋼筆體 Std W2" pitchFamily="66" charset="-120"/>
                <a:ea typeface="華康鋼筆體 Std W2" pitchFamily="66" charset="-120"/>
              </a:rPr>
              <a:t> inks shift colors?</a:t>
            </a:r>
            <a:endParaRPr kumimoji="0" lang="zh-TW" altLang="en-US" sz="2400" b="1" dirty="0" smtClean="0">
              <a:solidFill>
                <a:srgbClr val="F1F610"/>
              </a:solidFill>
              <a:latin typeface="華康鋼筆體 Std W2" pitchFamily="66" charset="-120"/>
              <a:ea typeface="華康鋼筆體 Std W2" pitchFamily="66" charset="-120"/>
            </a:endParaRPr>
          </a:p>
        </p:txBody>
      </p:sp>
      <p:pic>
        <p:nvPicPr>
          <p:cNvPr id="76803" name="Picture 5"/>
          <p:cNvPicPr>
            <a:picLocks noChangeAspect="1" noChangeArrowheads="1"/>
          </p:cNvPicPr>
          <p:nvPr/>
        </p:nvPicPr>
        <p:blipFill>
          <a:blip r:embed="rId3" cstate="print"/>
          <a:srcRect/>
          <a:stretch>
            <a:fillRect/>
          </a:stretch>
        </p:blipFill>
        <p:spPr bwMode="auto">
          <a:xfrm>
            <a:off x="827584" y="2060848"/>
            <a:ext cx="3690981" cy="2592288"/>
          </a:xfrm>
          <a:prstGeom prst="rect">
            <a:avLst/>
          </a:prstGeom>
          <a:noFill/>
          <a:ln w="9525">
            <a:noFill/>
            <a:miter lim="800000"/>
            <a:headEnd/>
            <a:tailEnd/>
          </a:ln>
        </p:spPr>
      </p:pic>
      <p:sp>
        <p:nvSpPr>
          <p:cNvPr id="76804" name="Rectangle 6"/>
          <p:cNvSpPr>
            <a:spLocks noGrp="1" noChangeArrowheads="1"/>
          </p:cNvSpPr>
          <p:nvPr>
            <p:ph type="title"/>
          </p:nvPr>
        </p:nvSpPr>
        <p:spPr>
          <a:xfrm>
            <a:off x="971600" y="533400"/>
            <a:ext cx="7943800" cy="1143000"/>
          </a:xfrm>
          <a:noFill/>
        </p:spPr>
        <p:txBody>
          <a:bodyPr/>
          <a:lstStyle/>
          <a:p>
            <a:r>
              <a:rPr lang="en-US" altLang="zh-TW" sz="4800" b="1" dirty="0" smtClean="0">
                <a:solidFill>
                  <a:schemeClr val="tx1"/>
                </a:solidFill>
                <a:latin typeface="華康鋼筆體 Std W2" pitchFamily="66" charset="-120"/>
                <a:ea typeface="華康鋼筆體 Std W2" pitchFamily="66" charset="-120"/>
              </a:rPr>
              <a:t>11-2 </a:t>
            </a:r>
            <a:r>
              <a:rPr kumimoji="0" lang="en-US" altLang="zh-TW" sz="4800" b="1" dirty="0" smtClean="0">
                <a:solidFill>
                  <a:srgbClr val="F1F610"/>
                </a:solidFill>
                <a:latin typeface="華康鋼筆體 Std W2" pitchFamily="66" charset="-120"/>
                <a:ea typeface="華康鋼筆體 Std W2" pitchFamily="66" charset="-120"/>
              </a:rPr>
              <a:t>Interference – (</a:t>
            </a:r>
            <a:r>
              <a:rPr kumimoji="0" lang="zh-TW" altLang="en-US" sz="4800" b="1" dirty="0" smtClean="0">
                <a:solidFill>
                  <a:srgbClr val="F1F610"/>
                </a:solidFill>
                <a:latin typeface="華康鋼筆體 Std W2" pitchFamily="66" charset="-120"/>
                <a:ea typeface="華康鋼筆體 Std W2" pitchFamily="66" charset="-120"/>
              </a:rPr>
              <a:t>干涉)   </a:t>
            </a:r>
          </a:p>
        </p:txBody>
      </p:sp>
      <p:pic>
        <p:nvPicPr>
          <p:cNvPr id="76805" name="Picture 5"/>
          <p:cNvPicPr>
            <a:picLocks noChangeAspect="1" noChangeArrowheads="1"/>
          </p:cNvPicPr>
          <p:nvPr/>
        </p:nvPicPr>
        <p:blipFill>
          <a:blip r:embed="rId4" cstate="print"/>
          <a:srcRect/>
          <a:stretch>
            <a:fillRect/>
          </a:stretch>
        </p:blipFill>
        <p:spPr bwMode="auto">
          <a:xfrm>
            <a:off x="4716016" y="2060848"/>
            <a:ext cx="3744416" cy="2592288"/>
          </a:xfrm>
          <a:prstGeom prst="rect">
            <a:avLst/>
          </a:prstGeom>
          <a:noFill/>
          <a:ln w="12700" cap="sq" cmpd="sng">
            <a:no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title" idx="4294967295"/>
          </p:nvPr>
        </p:nvSpPr>
        <p:spPr>
          <a:xfrm>
            <a:off x="1371600" y="381000"/>
            <a:ext cx="7543800" cy="1143000"/>
          </a:xfrm>
        </p:spPr>
        <p:txBody>
          <a:bodyPr/>
          <a:lstStyle/>
          <a:p>
            <a:r>
              <a:rPr lang="en-US" altLang="zh-TW" sz="4800" b="1" dirty="0" smtClean="0">
                <a:solidFill>
                  <a:srgbClr val="F1F610"/>
                </a:solidFill>
                <a:latin typeface="華康鋼筆體 Std W2" pitchFamily="66" charset="-120"/>
                <a:ea typeface="華康鋼筆體 Std W2" pitchFamily="66" charset="-120"/>
              </a:rPr>
              <a:t>Huygens’ principle</a:t>
            </a:r>
          </a:p>
        </p:txBody>
      </p:sp>
      <p:sp>
        <p:nvSpPr>
          <p:cNvPr id="6" name="矩形 5"/>
          <p:cNvSpPr/>
          <p:nvPr/>
        </p:nvSpPr>
        <p:spPr>
          <a:xfrm>
            <a:off x="467544" y="1844824"/>
            <a:ext cx="6192688" cy="3600986"/>
          </a:xfrm>
          <a:prstGeom prst="rect">
            <a:avLst/>
          </a:prstGeom>
        </p:spPr>
        <p:txBody>
          <a:bodyPr wrap="square">
            <a:spAutoFit/>
          </a:bodyPr>
          <a:lstStyle/>
          <a:p>
            <a:r>
              <a:rPr lang="en-US" altLang="zh-TW" sz="3200" dirty="0">
                <a:latin typeface="Century Gothic" pitchFamily="34" charset="0"/>
                <a:ea typeface="Meiryo" pitchFamily="34" charset="-128"/>
                <a:cs typeface="Meiryo" pitchFamily="34" charset="-128"/>
              </a:rPr>
              <a:t>All points on a </a:t>
            </a:r>
            <a:r>
              <a:rPr lang="en-US" altLang="zh-TW" sz="3200" dirty="0" err="1">
                <a:latin typeface="Century Gothic" pitchFamily="34" charset="0"/>
                <a:ea typeface="Meiryo" pitchFamily="34" charset="-128"/>
                <a:cs typeface="Meiryo" pitchFamily="34" charset="-128"/>
              </a:rPr>
              <a:t>wavefront</a:t>
            </a:r>
            <a:r>
              <a:rPr lang="en-US" altLang="zh-TW" sz="3200" dirty="0">
                <a:latin typeface="Century Gothic" pitchFamily="34" charset="0"/>
                <a:ea typeface="Meiryo" pitchFamily="34" charset="-128"/>
                <a:cs typeface="Meiryo" pitchFamily="34" charset="-128"/>
              </a:rPr>
              <a:t> serve as point sources of spherical secondary wavelets.</a:t>
            </a:r>
          </a:p>
          <a:p>
            <a:r>
              <a:rPr lang="en-US" altLang="zh-TW" sz="3200" dirty="0">
                <a:latin typeface="Century Gothic" pitchFamily="34" charset="0"/>
                <a:ea typeface="Meiryo" pitchFamily="34" charset="-128"/>
                <a:cs typeface="Meiryo" pitchFamily="34" charset="-128"/>
              </a:rPr>
              <a:t>After a time </a:t>
            </a:r>
            <a:r>
              <a:rPr lang="en-US" altLang="zh-TW" sz="3200" i="1" dirty="0">
                <a:latin typeface="Century Gothic" pitchFamily="34" charset="0"/>
                <a:ea typeface="Meiryo" pitchFamily="34" charset="-128"/>
                <a:cs typeface="Meiryo" pitchFamily="34" charset="-128"/>
              </a:rPr>
              <a:t>t, the new position of the </a:t>
            </a:r>
            <a:r>
              <a:rPr lang="en-US" altLang="zh-TW" sz="3200" i="1" dirty="0" err="1">
                <a:latin typeface="Century Gothic" pitchFamily="34" charset="0"/>
                <a:ea typeface="Meiryo" pitchFamily="34" charset="-128"/>
                <a:cs typeface="Meiryo" pitchFamily="34" charset="-128"/>
              </a:rPr>
              <a:t>wavefront</a:t>
            </a:r>
            <a:r>
              <a:rPr lang="en-US" altLang="zh-TW" sz="3200" i="1" dirty="0">
                <a:latin typeface="Century Gothic" pitchFamily="34" charset="0"/>
                <a:ea typeface="Meiryo" pitchFamily="34" charset="-128"/>
                <a:cs typeface="Meiryo" pitchFamily="34" charset="-128"/>
              </a:rPr>
              <a:t> will be that of a surface tangent </a:t>
            </a:r>
            <a:r>
              <a:rPr lang="en-US" altLang="zh-TW" sz="3200" i="1" dirty="0" smtClean="0">
                <a:latin typeface="Century Gothic" pitchFamily="34" charset="0"/>
                <a:ea typeface="Meiryo" pitchFamily="34" charset="-128"/>
                <a:cs typeface="Meiryo" pitchFamily="34" charset="-128"/>
              </a:rPr>
              <a:t>to </a:t>
            </a:r>
            <a:r>
              <a:rPr lang="en-US" altLang="zh-TW" sz="3200" dirty="0" smtClean="0">
                <a:latin typeface="Century Gothic" pitchFamily="34" charset="0"/>
                <a:ea typeface="Meiryo" pitchFamily="34" charset="-128"/>
                <a:cs typeface="Meiryo" pitchFamily="34" charset="-128"/>
              </a:rPr>
              <a:t>these </a:t>
            </a:r>
            <a:r>
              <a:rPr lang="en-US" altLang="zh-TW" sz="3200" dirty="0">
                <a:latin typeface="Century Gothic" pitchFamily="34" charset="0"/>
                <a:ea typeface="Meiryo" pitchFamily="34" charset="-128"/>
                <a:cs typeface="Meiryo" pitchFamily="34" charset="-128"/>
              </a:rPr>
              <a:t>secondary wavelets</a:t>
            </a:r>
            <a:r>
              <a:rPr lang="en-US" altLang="zh-TW" sz="3600" dirty="0">
                <a:latin typeface="Century Gothic" pitchFamily="34" charset="0"/>
                <a:ea typeface="Meiryo" pitchFamily="34" charset="-128"/>
                <a:cs typeface="Meiryo" pitchFamily="34" charset="-128"/>
              </a:rPr>
              <a:t>.</a:t>
            </a:r>
            <a:endParaRPr lang="zh-TW" altLang="en-US" sz="3600" dirty="0">
              <a:latin typeface="Century Gothic" pitchFamily="34" charset="0"/>
              <a:ea typeface="Meiryo" pitchFamily="34" charset="-128"/>
              <a:cs typeface="Meiryo" pitchFamily="34" charset="-128"/>
            </a:endParaRPr>
          </a:p>
        </p:txBody>
      </p:sp>
      <p:grpSp>
        <p:nvGrpSpPr>
          <p:cNvPr id="4" name="Group 10"/>
          <p:cNvGrpSpPr>
            <a:grpSpLocks/>
          </p:cNvGrpSpPr>
          <p:nvPr/>
        </p:nvGrpSpPr>
        <p:grpSpPr bwMode="auto">
          <a:xfrm>
            <a:off x="6516216" y="1772816"/>
            <a:ext cx="2448272" cy="4248472"/>
            <a:chOff x="1271" y="1162"/>
            <a:chExt cx="2184" cy="3158"/>
          </a:xfrm>
        </p:grpSpPr>
        <p:pic>
          <p:nvPicPr>
            <p:cNvPr id="5" name="Picture 8" descr="F35_01"/>
            <p:cNvPicPr>
              <a:picLocks noChangeAspect="1" noChangeArrowheads="1"/>
            </p:cNvPicPr>
            <p:nvPr/>
          </p:nvPicPr>
          <p:blipFill>
            <a:blip r:embed="rId3" cstate="print"/>
            <a:srcRect/>
            <a:stretch>
              <a:fillRect/>
            </a:stretch>
          </p:blipFill>
          <p:spPr bwMode="auto">
            <a:xfrm>
              <a:off x="1271" y="1162"/>
              <a:ext cx="2184" cy="3158"/>
            </a:xfrm>
            <a:prstGeom prst="rect">
              <a:avLst/>
            </a:prstGeom>
            <a:noFill/>
          </p:spPr>
        </p:pic>
        <p:sp>
          <p:nvSpPr>
            <p:cNvPr id="7" name="Text Box 9"/>
            <p:cNvSpPr txBox="1">
              <a:spLocks noChangeArrowheads="1"/>
            </p:cNvSpPr>
            <p:nvPr/>
          </p:nvSpPr>
          <p:spPr bwMode="auto">
            <a:xfrm>
              <a:off x="1331" y="3720"/>
              <a:ext cx="959" cy="231"/>
            </a:xfrm>
            <a:prstGeom prst="rect">
              <a:avLst/>
            </a:prstGeom>
            <a:noFill/>
            <a:ln w="9525">
              <a:noFill/>
              <a:miter lim="800000"/>
              <a:headEnd/>
              <a:tailEnd/>
            </a:ln>
            <a:effectLst/>
          </p:spPr>
          <p:txBody>
            <a:bodyPr anchor="ctr">
              <a:spAutoFit/>
            </a:bodyPr>
            <a:lstStyle/>
            <a:p>
              <a:pPr>
                <a:spcBef>
                  <a:spcPct val="50000"/>
                </a:spcBef>
              </a:pPr>
              <a:r>
                <a:rPr lang="en-US" altLang="zh-TW" sz="1800" b="0" i="1">
                  <a:solidFill>
                    <a:srgbClr val="669900"/>
                  </a:solidFill>
                  <a:latin typeface="Arial Unicode MS" pitchFamily="34" charset="-128"/>
                  <a:ea typeface="新細明體" charset="-120"/>
                </a:rPr>
                <a:t>Fig. 35-2</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title" idx="4294967295"/>
          </p:nvPr>
        </p:nvSpPr>
        <p:spPr>
          <a:xfrm>
            <a:off x="899592" y="2204864"/>
            <a:ext cx="7943800" cy="1607840"/>
          </a:xfrm>
        </p:spPr>
        <p:txBody>
          <a:bodyPr/>
          <a:lstStyle/>
          <a:p>
            <a:r>
              <a:rPr lang="en-US" altLang="zh-TW" sz="4000" b="1" dirty="0" smtClean="0">
                <a:solidFill>
                  <a:srgbClr val="F1F610"/>
                </a:solidFill>
                <a:latin typeface="華康鋼筆體 Std W2" pitchFamily="66" charset="-120"/>
                <a:ea typeface="華康鋼筆體 Std W2" pitchFamily="66" charset="-120"/>
              </a:rPr>
              <a:t>Law of Refraction from Huygens’ principle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13862</TotalTime>
  <Words>1646</Words>
  <Application>Microsoft Office PowerPoint</Application>
  <PresentationFormat>如螢幕大小 (4:3)</PresentationFormat>
  <Paragraphs>321</Paragraphs>
  <Slides>65</Slides>
  <Notes>21</Notes>
  <HiddenSlides>0</HiddenSlides>
  <MMClips>0</MMClips>
  <ScaleCrop>false</ScaleCrop>
  <HeadingPairs>
    <vt:vector size="6" baseType="variant">
      <vt:variant>
        <vt:lpstr>佈景主題</vt:lpstr>
      </vt:variant>
      <vt:variant>
        <vt:i4>6</vt:i4>
      </vt:variant>
      <vt:variant>
        <vt:lpstr>內嵌 OLE 伺服程式</vt:lpstr>
      </vt:variant>
      <vt:variant>
        <vt:i4>3</vt:i4>
      </vt:variant>
      <vt:variant>
        <vt:lpstr>投影片標題</vt:lpstr>
      </vt:variant>
      <vt:variant>
        <vt:i4>65</vt:i4>
      </vt:variant>
    </vt:vector>
  </HeadingPairs>
  <TitlesOfParts>
    <vt:vector size="74" baseType="lpstr">
      <vt:lpstr>Fireworks</vt:lpstr>
      <vt:lpstr>1_Default Design</vt:lpstr>
      <vt:lpstr>Default Design</vt:lpstr>
      <vt:lpstr>2_Default Design</vt:lpstr>
      <vt:lpstr>3_Default Design</vt:lpstr>
      <vt:lpstr>4_Default Design</vt:lpstr>
      <vt:lpstr>文件</vt:lpstr>
      <vt:lpstr>方程式</vt:lpstr>
      <vt:lpstr>Equation</vt:lpstr>
      <vt:lpstr>11 反射、折射、干涉、繞射 </vt:lpstr>
      <vt:lpstr>Sections</vt:lpstr>
      <vt:lpstr>11-1 Reflection and Refraction (反射與折射)</vt:lpstr>
      <vt:lpstr>折射率</vt:lpstr>
      <vt:lpstr>Chromatic Dispersion – prisms and gratings</vt:lpstr>
      <vt:lpstr>Rainbows</vt:lpstr>
      <vt:lpstr>11-2 Interference – (干涉)   </vt:lpstr>
      <vt:lpstr>Huygens’ principle</vt:lpstr>
      <vt:lpstr>Law of Refraction from Huygens’ principle</vt:lpstr>
      <vt:lpstr>投影片 10</vt:lpstr>
      <vt:lpstr>投影片 11</vt:lpstr>
      <vt:lpstr>Phase Difference, Wavelength and Index of Refraction</vt:lpstr>
      <vt:lpstr>Wavelength and Index of Refraction</vt:lpstr>
      <vt:lpstr>Phase Difference</vt:lpstr>
      <vt:lpstr>Ex.11-1  35-1</vt:lpstr>
      <vt:lpstr>Young’s Experiment</vt:lpstr>
      <vt:lpstr>Coherence</vt:lpstr>
      <vt:lpstr>Intensity and phase</vt:lpstr>
      <vt:lpstr>Intensity in Double-Slit Interference</vt:lpstr>
      <vt:lpstr>Intensity in Double-Slit Interference</vt:lpstr>
      <vt:lpstr>Ex.11-2  35-2</vt:lpstr>
      <vt:lpstr>Interference form Thin Films</vt:lpstr>
      <vt:lpstr>Reflection Phase Shifts</vt:lpstr>
      <vt:lpstr>Phase Difference in Thin-Film Interference</vt:lpstr>
      <vt:lpstr>Equations for Thin-Film Interference</vt:lpstr>
      <vt:lpstr>Color Shifting by Paper Currencies,paints and Morpho Butterflies </vt:lpstr>
      <vt:lpstr>大藍魔爾蝴蝶</vt:lpstr>
      <vt:lpstr>雙狹縫干涉之強度</vt:lpstr>
      <vt:lpstr>Ex.11-3  35-3 water film</vt:lpstr>
      <vt:lpstr>Ex.11-4  35-4 anti-reflection  coating </vt:lpstr>
      <vt:lpstr>Ex.11-5  35-5 thin air wedge</vt:lpstr>
      <vt:lpstr>Michelson Interferometer</vt:lpstr>
      <vt:lpstr>Determining Material thickness L</vt:lpstr>
      <vt:lpstr>11-3 Diffraction  and the Wave Theory of Light</vt:lpstr>
      <vt:lpstr>The Fresnel Bright Spot (1819)</vt:lpstr>
      <vt:lpstr>Diffraction by a single slit</vt:lpstr>
      <vt:lpstr>單狹縫繞射之強度</vt:lpstr>
      <vt:lpstr>雙狹縫與單狹縫</vt:lpstr>
      <vt:lpstr>投影片 39</vt:lpstr>
      <vt:lpstr>投影片 40</vt:lpstr>
      <vt:lpstr>Ex.11-6  36-1 thin air wedge</vt:lpstr>
      <vt:lpstr>Intensity in Single-Slit Diffraction, Qualitatively</vt:lpstr>
      <vt:lpstr>Intensity and path length difference </vt:lpstr>
      <vt:lpstr>投影片 44</vt:lpstr>
      <vt:lpstr>Ex.11-7  36-2</vt:lpstr>
      <vt:lpstr>Diffraction by a Circular Aperture</vt:lpstr>
      <vt:lpstr>Resolvability</vt:lpstr>
      <vt:lpstr>Ex.11-8  36-3</vt:lpstr>
      <vt:lpstr>11-4.9 Diffraction – (繞射)</vt:lpstr>
      <vt:lpstr>Ex.11-9  36-4</vt:lpstr>
      <vt:lpstr>Diffraction by a Double Slit</vt:lpstr>
      <vt:lpstr>Ex.11-10  36-5</vt:lpstr>
      <vt:lpstr>Diffraction Gratings</vt:lpstr>
      <vt:lpstr>Width of Lines</vt:lpstr>
      <vt:lpstr>Grating Spectroscope</vt:lpstr>
      <vt:lpstr>Compact Disc</vt:lpstr>
      <vt:lpstr>Optically Variable Graphics</vt:lpstr>
      <vt:lpstr>Gratings: Dispersion</vt:lpstr>
      <vt:lpstr>Gratings: Resolving Power</vt:lpstr>
      <vt:lpstr>Dispersion and Resolving Power Compared</vt:lpstr>
      <vt:lpstr>X-Ray Diffraction</vt:lpstr>
      <vt:lpstr>Diffraction of x-rays by crystal</vt:lpstr>
      <vt:lpstr>投影片 63</vt:lpstr>
      <vt:lpstr>Structural Coloring by Diffraction</vt:lpstr>
      <vt:lpstr>投影片 65</vt:lpstr>
    </vt:vector>
  </TitlesOfParts>
  <Company>中國文化大學物理學系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Rotation</dc:title>
  <dc:creator>黃信健</dc:creator>
  <cp:lastModifiedBy>sylveen</cp:lastModifiedBy>
  <cp:revision>472</cp:revision>
  <dcterms:created xsi:type="dcterms:W3CDTF">1999-11-05T16:10:47Z</dcterms:created>
  <dcterms:modified xsi:type="dcterms:W3CDTF">2011-06-08T02:55:32Z</dcterms:modified>
</cp:coreProperties>
</file>