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5"/>
  </p:notesMasterIdLst>
  <p:handoutMasterIdLst>
    <p:handoutMasterId r:id="rId36"/>
  </p:handoutMasterIdLst>
  <p:sldIdLst>
    <p:sldId id="440" r:id="rId2"/>
    <p:sldId id="376" r:id="rId3"/>
    <p:sldId id="444" r:id="rId4"/>
    <p:sldId id="441" r:id="rId5"/>
    <p:sldId id="442" r:id="rId6"/>
    <p:sldId id="459" r:id="rId7"/>
    <p:sldId id="520" r:id="rId8"/>
    <p:sldId id="460" r:id="rId9"/>
    <p:sldId id="445" r:id="rId10"/>
    <p:sldId id="465" r:id="rId11"/>
    <p:sldId id="466" r:id="rId12"/>
    <p:sldId id="527" r:id="rId13"/>
    <p:sldId id="490" r:id="rId14"/>
    <p:sldId id="467" r:id="rId15"/>
    <p:sldId id="491" r:id="rId16"/>
    <p:sldId id="483" r:id="rId17"/>
    <p:sldId id="484" r:id="rId18"/>
    <p:sldId id="486" r:id="rId19"/>
    <p:sldId id="489" r:id="rId20"/>
    <p:sldId id="448" r:id="rId21"/>
    <p:sldId id="500" r:id="rId22"/>
    <p:sldId id="447" r:id="rId23"/>
    <p:sldId id="446" r:id="rId24"/>
    <p:sldId id="449" r:id="rId25"/>
    <p:sldId id="450" r:id="rId26"/>
    <p:sldId id="451" r:id="rId27"/>
    <p:sldId id="492" r:id="rId28"/>
    <p:sldId id="493" r:id="rId29"/>
    <p:sldId id="494" r:id="rId30"/>
    <p:sldId id="495" r:id="rId31"/>
    <p:sldId id="496" r:id="rId32"/>
    <p:sldId id="497" r:id="rId33"/>
    <p:sldId id="49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610"/>
    <a:srgbClr val="000099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9" autoAdjust="0"/>
    <p:restoredTop sz="84615" autoAdjust="0"/>
  </p:normalViewPr>
  <p:slideViewPr>
    <p:cSldViewPr>
      <p:cViewPr varScale="1">
        <p:scale>
          <a:sx n="92" d="100"/>
          <a:sy n="92" d="100"/>
        </p:scale>
        <p:origin x="-6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6A11D4B3-5E87-43A6-B01A-5576D695E1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54BCC471-C8E2-43AF-BBCD-57B47AC741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CB701-72ED-4E08-B272-24248A6115DA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磁鐵礦</a:t>
            </a:r>
            <a:r>
              <a:rPr lang="en-US" altLang="zh-TW" smtClean="0">
                <a:ea typeface="新細明體" charset="-120"/>
              </a:rPr>
              <a:t>(0.3</a:t>
            </a:r>
            <a:r>
              <a:rPr lang="en-US" altLang="en-US" smtClean="0">
                <a:ea typeface="新細明體" charset="-120"/>
              </a:rPr>
              <a:t>μ</a:t>
            </a:r>
            <a:r>
              <a:rPr lang="en-US" altLang="zh-TW" smtClean="0">
                <a:ea typeface="新細明體" charset="-120"/>
              </a:rPr>
              <a:t>m)</a:t>
            </a:r>
            <a:r>
              <a:rPr lang="zh-TW" altLang="en-US" smtClean="0">
                <a:ea typeface="新細明體" charset="-120"/>
              </a:rPr>
              <a:t>和赤鐵礦</a:t>
            </a:r>
            <a:r>
              <a:rPr lang="en-US" altLang="zh-TW" smtClean="0">
                <a:ea typeface="新細明體" charset="-120"/>
              </a:rPr>
              <a:t>(1mm)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7375A-018A-46F0-A342-D97F761A203F}" type="slidenum">
              <a:rPr lang="zh-TW" altLang="en-US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Tectonic plates a few cm per year</a:t>
            </a:r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FIELD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17D86-0C45-4D63-8158-376A9867FEDC}" type="slidenum">
              <a:rPr lang="zh-TW" altLang="en-US" smtClean="0">
                <a:ea typeface="新細明體" charset="-120"/>
              </a:rPr>
              <a:pPr/>
              <a:t>10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B732D-D1B0-49EA-8C83-33B1B2403545}" type="slidenum">
              <a:rPr lang="zh-TW" altLang="en-US" smtClean="0">
                <a:ea typeface="新細明體" charset="-120"/>
              </a:rPr>
              <a:pPr/>
              <a:t>22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0.3-300GHz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BB83E-B8AA-473B-B661-935AB34CD709}" type="slidenum">
              <a:rPr lang="zh-TW" altLang="en-US" smtClean="0">
                <a:ea typeface="新細明體" charset="-120"/>
              </a:rPr>
              <a:pPr/>
              <a:t>24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dust particle b:balanced, c: larger (greater gravitation) , a: smaller (greater light pressure)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gravitation</a:t>
            </a:r>
            <a:r>
              <a:rPr lang="el-GR" altLang="zh-TW" smtClean="0">
                <a:ea typeface="標楷體" pitchFamily="65" charset="-120"/>
              </a:rPr>
              <a:t>α</a:t>
            </a:r>
            <a:r>
              <a:rPr lang="en-US" altLang="zh-TW" smtClean="0">
                <a:ea typeface="標楷體" pitchFamily="65" charset="-120"/>
              </a:rPr>
              <a:t>R</a:t>
            </a:r>
            <a:r>
              <a:rPr lang="en-US" altLang="zh-TW" baseline="30000" smtClean="0">
                <a:ea typeface="標楷體" pitchFamily="65" charset="-120"/>
              </a:rPr>
              <a:t>3</a:t>
            </a:r>
            <a:r>
              <a:rPr lang="en-US" altLang="zh-TW" smtClean="0">
                <a:ea typeface="新細明體" charset="-120"/>
              </a:rPr>
              <a:t> light pressure</a:t>
            </a:r>
            <a:r>
              <a:rPr lang="el-GR" altLang="zh-TW" smtClean="0">
                <a:ea typeface="標楷體" pitchFamily="65" charset="-120"/>
              </a:rPr>
              <a:t>α</a:t>
            </a:r>
            <a:r>
              <a:rPr lang="en-US" altLang="zh-TW" smtClean="0">
                <a:ea typeface="標楷體" pitchFamily="65" charset="-120"/>
              </a:rPr>
              <a:t>R</a:t>
            </a:r>
            <a:r>
              <a:rPr lang="en-US" altLang="zh-TW" baseline="30000" smtClean="0">
                <a:ea typeface="標楷體" pitchFamily="65" charset="-120"/>
              </a:rPr>
              <a:t>2</a:t>
            </a:r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33B6D-BE36-4BF2-95EA-89DFACF5243C}" type="slidenum">
              <a:rPr lang="zh-TW" altLang="en-US" smtClean="0">
                <a:ea typeface="新細明體" charset="-120"/>
              </a:rPr>
              <a:pPr/>
              <a:t>26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1932 polaroid Edwin Land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/>
        </p:nvSpPr>
        <p:spPr bwMode="auto">
          <a:xfrm>
            <a:off x="685800" y="301625"/>
            <a:ext cx="7772400" cy="1462088"/>
          </a:xfrm>
          <a:prstGeom prst="rect">
            <a:avLst/>
          </a:prstGeom>
        </p:spPr>
        <p:txBody>
          <a:bodyPr anchor="ctr"/>
          <a:lstStyle/>
          <a:p>
            <a:pPr eaLnBrk="0" hangingPunct="0"/>
            <a:endParaRPr lang="zh-TW" altLang="en-US" sz="4400">
              <a:solidFill>
                <a:schemeClr val="tx2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zh-TW" altLang="en-US" sz="3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70444-991B-4F86-88BD-ED10DFC6C5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9252A-5138-4640-881B-38A6067C68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839F-F435-4B0F-AC50-9E3BE6B636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C46BC-77A9-4F8E-B25E-AC278AA6E9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692FB-F003-4389-B23C-DB98B1912D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9E005-C170-4A08-B910-0EEDB579E2C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52FC9-12D6-4EC3-8DEB-2CECB66C31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629C-0909-49DD-B1E7-08846C9C21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A300E-F052-42DE-8F26-467DAFB690E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C1CFC-C990-4D8B-B522-31EB2EEF19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D041A-1188-4A9D-B865-A68DDB66C9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58D7B-E7CB-40F0-97E1-4FCB74069D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AC83C-1584-479C-A507-6DC1A7BB9B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396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3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399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400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40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40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40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  <p:sp>
              <p:nvSpPr>
                <p:cNvPr id="18740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41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1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2" y="3137"/>
                    <a:ext cx="900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41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1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41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1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41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2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42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2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42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2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42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11" y="1128"/>
                    <a:ext cx="125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2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43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9" y="2348"/>
                    <a:ext cx="172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3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43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3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43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3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44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4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44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4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4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44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5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4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45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5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45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5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46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6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4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46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6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47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7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sp>
              <p:nvSpPr>
                <p:cNvPr id="18747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  <p:sp>
              <p:nvSpPr>
                <p:cNvPr id="18747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7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7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7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7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8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8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90"/>
                    <a:ext cx="913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8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8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15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49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09" y="2667"/>
                    <a:ext cx="1716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9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96" y="3877"/>
                    <a:ext cx="923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49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9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4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17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88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49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50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21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50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95"/>
                    <a:ext cx="1451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50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05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50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50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62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</p:grpSp>
          <p:sp>
            <p:nvSpPr>
              <p:cNvPr id="18750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0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0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75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5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5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416F42C1-8E18-4484-B60A-678F09EBCD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86" r:id="rId12"/>
    <p:sldLayoutId id="2147483685" r:id="rId13"/>
    <p:sldLayoutId id="214748368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en.wikipedia.org/wiki/Poisson's_equa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slide" Target="slide7.x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ulations/sims.php?sim=Radio_Waves_and_Electromagnetic_Fields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10 Magnetism of Matter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ph idx="1"/>
          </p:nvPr>
        </p:nvGraphicFramePr>
        <p:xfrm>
          <a:off x="684213" y="2636838"/>
          <a:ext cx="4495800" cy="3041650"/>
        </p:xfrm>
        <a:graphic>
          <a:graphicData uri="http://schemas.openxmlformats.org/presentationml/2006/ole">
            <p:oleObj spid="_x0000_s14338" name="文件" r:id="rId4" imgW="2963520" imgH="2005200" progId="Word.Document.8">
              <p:embed/>
            </p:oleObj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64163" y="2565400"/>
            <a:ext cx="3352800" cy="30956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TW" sz="3600" b="1">
                <a:solidFill>
                  <a:srgbClr val="F1F610"/>
                </a:solidFill>
                <a:latin typeface="Times New Roman" pitchFamily="18" charset="0"/>
              </a:rPr>
              <a:t>How can a clay-walled kiln reveal Earth’s magnetic field of the past?</a:t>
            </a:r>
            <a:endParaRPr kumimoji="0" lang="en-US" altLang="zh-TW" sz="2400" b="1">
              <a:solidFill>
                <a:srgbClr val="F1F61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687513"/>
          </a:xfrm>
        </p:spPr>
        <p:txBody>
          <a:bodyPr/>
          <a:lstStyle/>
          <a:p>
            <a:pPr marL="1524000" indent="-1524000" eaLnBrk="1" hangingPunct="1"/>
            <a:r>
              <a:rPr lang="en-US" altLang="zh-TW" sz="4800" b="1" smtClean="0">
                <a:solidFill>
                  <a:schemeClr val="tx1"/>
                </a:solidFill>
              </a:rPr>
              <a:t>10-2 Maxwell’s Equations</a:t>
            </a:r>
            <a:endParaRPr lang="zh-TW" altLang="en-US" sz="4800" b="1" smtClean="0">
              <a:solidFill>
                <a:schemeClr val="tx1"/>
              </a:solidFill>
            </a:endParaRPr>
          </a:p>
        </p:txBody>
      </p:sp>
      <p:pic>
        <p:nvPicPr>
          <p:cNvPr id="32770" name="Picture 7" descr="Maxw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92375"/>
            <a:ext cx="3817937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9" descr="maxwell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492375"/>
            <a:ext cx="28813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文字方塊 4"/>
          <p:cNvSpPr txBox="1">
            <a:spLocks noChangeArrowheads="1"/>
          </p:cNvSpPr>
          <p:nvPr/>
        </p:nvSpPr>
        <p:spPr bwMode="auto">
          <a:xfrm>
            <a:off x="5292725" y="1557338"/>
            <a:ext cx="20875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694488" cy="1687513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</a:rPr>
              <a:t>10-2.1 </a:t>
            </a:r>
            <a:r>
              <a:rPr lang="zh-TW" altLang="en-US" b="1" smtClean="0">
                <a:solidFill>
                  <a:schemeClr val="tx1"/>
                </a:solidFill>
              </a:rPr>
              <a:t>線積分與面積分 </a:t>
            </a:r>
            <a:br>
              <a:rPr lang="zh-TW" altLang="en-US" b="1" smtClean="0">
                <a:solidFill>
                  <a:schemeClr val="tx1"/>
                </a:solidFill>
              </a:rPr>
            </a:br>
            <a:r>
              <a:rPr lang="zh-TW" altLang="en-US" b="1" smtClean="0">
                <a:solidFill>
                  <a:schemeClr val="tx1"/>
                </a:solidFill>
              </a:rPr>
              <a:t>       </a:t>
            </a:r>
            <a:r>
              <a:rPr lang="en-US" altLang="zh-TW" b="1" smtClean="0">
                <a:solidFill>
                  <a:schemeClr val="tx1"/>
                </a:solidFill>
              </a:rPr>
              <a:t>(</a:t>
            </a:r>
            <a:r>
              <a:rPr lang="zh-TW" altLang="en-US" b="1" smtClean="0">
                <a:solidFill>
                  <a:schemeClr val="tx1"/>
                </a:solidFill>
              </a:rPr>
              <a:t>安培迴路和高斯面</a:t>
            </a:r>
            <a:r>
              <a:rPr lang="en-US" altLang="zh-TW" b="1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5229225"/>
            <a:ext cx="8064500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smtClean="0"/>
              <a:t>磁場環流量 </a:t>
            </a:r>
            <a:r>
              <a:rPr lang="en-US" altLang="zh-TW" b="1" smtClean="0"/>
              <a:t>(</a:t>
            </a:r>
            <a:r>
              <a:rPr lang="zh-TW" altLang="en-US" b="1" smtClean="0"/>
              <a:t>安培定律</a:t>
            </a:r>
            <a:r>
              <a:rPr lang="en-US" altLang="zh-TW" b="1" smtClean="0"/>
              <a:t>)         </a:t>
            </a:r>
            <a:r>
              <a:rPr lang="zh-TW" altLang="en-US" b="1" smtClean="0"/>
              <a:t>電場通量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smtClean="0"/>
              <a:t>電場環流量                        磁場通量</a:t>
            </a: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133600"/>
            <a:ext cx="53276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133600"/>
            <a:ext cx="2468562" cy="2879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6011863" y="2133600"/>
            <a:ext cx="215900" cy="576263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17" name="AutoShape 12"/>
          <p:cNvSpPr>
            <a:spLocks/>
          </p:cNvSpPr>
          <p:nvPr/>
        </p:nvSpPr>
        <p:spPr bwMode="auto">
          <a:xfrm>
            <a:off x="2916238" y="5732463"/>
            <a:ext cx="2155825" cy="609600"/>
          </a:xfrm>
          <a:prstGeom prst="borderCallout1">
            <a:avLst>
              <a:gd name="adj1" fmla="val 84750"/>
              <a:gd name="adj2" fmla="val 102968"/>
              <a:gd name="adj3" fmla="val 86000"/>
              <a:gd name="adj4" fmla="val 187949"/>
            </a:avLst>
          </a:prstGeom>
          <a:solidFill>
            <a:srgbClr val="00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zh-TW" altLang="en-US" b="1"/>
              <a:t>法拉第定律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7164388" y="1268413"/>
          <a:ext cx="1924050" cy="865187"/>
        </p:xfrm>
        <a:graphic>
          <a:graphicData uri="http://schemas.openxmlformats.org/presentationml/2006/ole">
            <p:oleObj spid="_x0000_s17410" name="方程式" r:id="rId5" imgW="1358640" imgH="609480" progId="Equation.3">
              <p:embed/>
            </p:oleObj>
          </a:graphicData>
        </a:graphic>
      </p:graphicFrame>
      <p:graphicFrame>
        <p:nvGraphicFramePr>
          <p:cNvPr id="17411" name="Object 3">
            <a:hlinkClick r:id="rId6" action="ppaction://hlinksldjump"/>
          </p:cNvPr>
          <p:cNvGraphicFramePr>
            <a:graphicFrameLocks noChangeAspect="1"/>
          </p:cNvGraphicFramePr>
          <p:nvPr/>
        </p:nvGraphicFramePr>
        <p:xfrm>
          <a:off x="323850" y="1773238"/>
          <a:ext cx="2016125" cy="1243012"/>
        </p:xfrm>
        <a:graphic>
          <a:graphicData uri="http://schemas.openxmlformats.org/presentationml/2006/ole">
            <p:oleObj spid="_x0000_s17411" name="Equation" r:id="rId7" imgW="1346040" imgH="8125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88987" cy="197485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</a:rPr>
              <a:t>高斯面</a:t>
            </a:r>
            <a:endParaRPr lang="en-US" altLang="zh-TW" b="1" smtClean="0">
              <a:solidFill>
                <a:schemeClr val="tx1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88913"/>
            <a:ext cx="3600450" cy="64690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435600" y="3213100"/>
          <a:ext cx="3524250" cy="1584325"/>
        </p:xfrm>
        <a:graphic>
          <a:graphicData uri="http://schemas.openxmlformats.org/presentationml/2006/ole">
            <p:oleObj spid="_x0000_s18434" name="方程式" r:id="rId4" imgW="1358640" imgH="609480" progId="Equation.3">
              <p:embed/>
            </p:oleObj>
          </a:graphicData>
        </a:graphic>
      </p:graphicFrame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5949950"/>
            <a:ext cx="504825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5949950"/>
            <a:ext cx="431800" cy="3889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8439" name="向右箭號 14"/>
          <p:cNvSpPr>
            <a:spLocks noChangeArrowheads="1"/>
          </p:cNvSpPr>
          <p:nvPr/>
        </p:nvSpPr>
        <p:spPr bwMode="auto">
          <a:xfrm>
            <a:off x="6084888" y="6021388"/>
            <a:ext cx="287337" cy="144462"/>
          </a:xfrm>
          <a:prstGeom prst="rightArrow">
            <a:avLst>
              <a:gd name="adj1" fmla="val 50000"/>
              <a:gd name="adj2" fmla="val 49725"/>
            </a:avLst>
          </a:prstGeom>
          <a:solidFill>
            <a:schemeClr val="tx2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3988" cy="1687513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10-2.2</a:t>
            </a:r>
            <a:r>
              <a:rPr lang="zh-TW" altLang="en-US" sz="4000" b="1" smtClean="0"/>
              <a:t> </a:t>
            </a:r>
            <a:r>
              <a:rPr lang="en-US" altLang="zh-TW" sz="4000" b="1" smtClean="0">
                <a:solidFill>
                  <a:schemeClr val="tx1"/>
                </a:solidFill>
              </a:rPr>
              <a:t>Magnets and magnetic </a:t>
            </a:r>
            <a:br>
              <a:rPr lang="en-US" altLang="zh-TW" sz="4000" b="1" smtClean="0">
                <a:solidFill>
                  <a:schemeClr val="tx1"/>
                </a:solidFill>
              </a:rPr>
            </a:br>
            <a:r>
              <a:rPr lang="en-US" altLang="zh-TW" sz="4000" b="1" smtClean="0">
                <a:solidFill>
                  <a:schemeClr val="tx1"/>
                </a:solidFill>
              </a:rPr>
              <a:t>         flux (</a:t>
            </a:r>
            <a:r>
              <a:rPr lang="zh-TW" altLang="en-US" sz="4000" b="1" smtClean="0">
                <a:solidFill>
                  <a:schemeClr val="tx1"/>
                </a:solidFill>
              </a:rPr>
              <a:t>磁鐵和磁通量</a:t>
            </a:r>
            <a:r>
              <a:rPr lang="en-US" altLang="zh-TW" sz="4000" b="1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949700" indent="-3949700" eaLnBrk="1" hangingPunct="1">
              <a:buFontTx/>
              <a:buNone/>
            </a:pPr>
            <a:r>
              <a:rPr lang="zh-TW" altLang="en-US" sz="2800" b="1" smtClean="0"/>
              <a:t> </a:t>
            </a:r>
            <a:r>
              <a:rPr lang="en-US" altLang="zh-TW" sz="3600" b="1" smtClean="0"/>
              <a:t>Magnetic </a:t>
            </a:r>
            <a:r>
              <a:rPr lang="en-US" altLang="zh-TW" sz="3600" b="1" u="sng" smtClean="0"/>
              <a:t>dipole</a:t>
            </a:r>
            <a:r>
              <a:rPr lang="en-US" altLang="zh-TW" sz="3600" b="1" smtClean="0"/>
              <a:t>: north/south pole</a:t>
            </a:r>
            <a:endParaRPr lang="en-US" altLang="zh-TW" sz="2800" b="1" smtClean="0"/>
          </a:p>
          <a:p>
            <a:pPr marL="3949700" indent="-3949700" eaLnBrk="1" hangingPunct="1"/>
            <a:endParaRPr lang="zh-TW" altLang="en-US" sz="2800" b="1" smtClean="0"/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3644900"/>
            <a:ext cx="4752975" cy="1866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7354888" cy="1511300"/>
          </a:xfrm>
        </p:spPr>
        <p:txBody>
          <a:bodyPr/>
          <a:lstStyle/>
          <a:p>
            <a:pPr marL="1878013" indent="-1878013" eaLnBrk="1" hangingPunct="1"/>
            <a:r>
              <a:rPr lang="en-US" altLang="zh-TW" b="1" smtClean="0">
                <a:solidFill>
                  <a:schemeClr val="tx1"/>
                </a:solidFill>
              </a:rPr>
              <a:t>10-2.3</a:t>
            </a:r>
            <a:r>
              <a:rPr lang="zh-TW" altLang="en-US" sz="4000" b="1" smtClean="0"/>
              <a:t> </a:t>
            </a:r>
            <a:r>
              <a:rPr lang="en-US" altLang="zh-TW" sz="4000" b="1" smtClean="0">
                <a:solidFill>
                  <a:schemeClr val="tx1"/>
                </a:solidFill>
              </a:rPr>
              <a:t>Gauss’ Law for </a:t>
            </a:r>
            <a:br>
              <a:rPr lang="en-US" altLang="zh-TW" sz="4000" b="1" smtClean="0">
                <a:solidFill>
                  <a:schemeClr val="tx1"/>
                </a:solidFill>
              </a:rPr>
            </a:br>
            <a:r>
              <a:rPr lang="en-US" altLang="zh-TW" sz="4000" b="1" smtClean="0">
                <a:solidFill>
                  <a:schemeClr val="tx1"/>
                </a:solidFill>
              </a:rPr>
              <a:t>Magnetic Fields</a:t>
            </a:r>
            <a:endParaRPr lang="zh-TW" altLang="en-US" sz="4000" b="1" smtClean="0">
              <a:solidFill>
                <a:schemeClr val="tx1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1200"/>
            <a:ext cx="4391025" cy="2384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3600" b="1" smtClean="0"/>
              <a:t>  The net magnetic flux thru any closed Gaussian surface is zero.</a:t>
            </a:r>
            <a:endParaRPr lang="zh-TW" altLang="en-US" sz="2800" b="1" smtClean="0"/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55650" y="4581525"/>
          <a:ext cx="4038600" cy="1812925"/>
        </p:xfrm>
        <a:graphic>
          <a:graphicData uri="http://schemas.openxmlformats.org/presentationml/2006/ole">
            <p:oleObj spid="_x0000_s19458" name="方程式" r:id="rId3" imgW="1358640" imgH="609480" progId="Equation.3">
              <p:embed/>
            </p:oleObj>
          </a:graphicData>
        </a:graphic>
      </p:graphicFrame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989138"/>
            <a:ext cx="3627438" cy="43926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527050"/>
            <a:ext cx="7013575" cy="1317625"/>
          </a:xfrm>
        </p:spPr>
        <p:txBody>
          <a:bodyPr/>
          <a:lstStyle/>
          <a:p>
            <a:pPr marL="1878013" indent="-1878013" eaLnBrk="1" hangingPunct="1"/>
            <a:r>
              <a:rPr lang="en-US" altLang="zh-TW" b="1" smtClean="0">
                <a:solidFill>
                  <a:schemeClr val="tx1"/>
                </a:solidFill>
              </a:rPr>
              <a:t>10-2.4</a:t>
            </a:r>
            <a:r>
              <a:rPr lang="zh-TW" altLang="en-US" sz="4000" b="1" smtClean="0"/>
              <a:t> </a:t>
            </a:r>
            <a:r>
              <a:rPr lang="en-US" altLang="zh-TW" sz="4000" b="1" smtClean="0">
                <a:solidFill>
                  <a:schemeClr val="tx1"/>
                </a:solidFill>
              </a:rPr>
              <a:t>Gauss’ Law for </a:t>
            </a:r>
            <a:br>
              <a:rPr lang="en-US" altLang="zh-TW" sz="4000" b="1" smtClean="0">
                <a:solidFill>
                  <a:schemeClr val="tx1"/>
                </a:solidFill>
              </a:rPr>
            </a:br>
            <a:r>
              <a:rPr lang="en-US" altLang="zh-TW" sz="4000" b="1" smtClean="0">
                <a:solidFill>
                  <a:schemeClr val="tx1"/>
                </a:solidFill>
              </a:rPr>
              <a:t>electric Fields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4119563" cy="1295400"/>
          </a:xfrm>
        </p:spPr>
        <p:txBody>
          <a:bodyPr/>
          <a:lstStyle/>
          <a:p>
            <a:pPr marL="1974850" indent="-1974850" eaLnBrk="1" hangingPunct="1">
              <a:buFontTx/>
              <a:buNone/>
            </a:pPr>
            <a:r>
              <a:rPr lang="en-US" altLang="zh-TW" sz="3600" b="1" smtClean="0"/>
              <a:t>   Flux  enclosed charge 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990600" y="3581400"/>
          <a:ext cx="3124200" cy="2601913"/>
        </p:xfrm>
        <a:graphic>
          <a:graphicData uri="http://schemas.openxmlformats.org/presentationml/2006/ole">
            <p:oleObj spid="_x0000_s20482" name="方程式" r:id="rId3" imgW="736560" imgH="761760" progId="Equation.3">
              <p:embed/>
            </p:oleObj>
          </a:graphicData>
        </a:graphic>
      </p:graphicFrame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4243388" cy="457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792288" indent="-1792288" eaLnBrk="1" hangingPunct="1"/>
            <a:r>
              <a:rPr lang="en-US" altLang="zh-TW" b="1" smtClean="0">
                <a:solidFill>
                  <a:schemeClr val="tx1"/>
                </a:solidFill>
              </a:rPr>
              <a:t>10-2.5</a:t>
            </a:r>
            <a:r>
              <a:rPr lang="zh-TW" altLang="en-US" b="1" smtClean="0"/>
              <a:t> </a:t>
            </a:r>
            <a:r>
              <a:rPr lang="en-US" altLang="zh-TW" b="1" smtClean="0">
                <a:solidFill>
                  <a:schemeClr val="tx1"/>
                </a:solidFill>
              </a:rPr>
              <a:t>Induced Magnetic Fields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graphicFrame>
        <p:nvGraphicFramePr>
          <p:cNvPr id="21506" name="Object 3">
            <a:hlinkClick r:id="rId3" action="ppaction://hlinksldjump"/>
          </p:cNvPr>
          <p:cNvGraphicFramePr>
            <a:graphicFrameLocks noChangeAspect="1"/>
          </p:cNvGraphicFramePr>
          <p:nvPr>
            <p:ph idx="1"/>
          </p:nvPr>
        </p:nvGraphicFramePr>
        <p:xfrm>
          <a:off x="755650" y="2133600"/>
          <a:ext cx="7773988" cy="2001838"/>
        </p:xfrm>
        <a:graphic>
          <a:graphicData uri="http://schemas.openxmlformats.org/presentationml/2006/ole">
            <p:oleObj spid="_x0000_s21506" name="Equation" r:id="rId4" imgW="3174840" imgH="799920" progId="">
              <p:embed/>
            </p:oleObj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850" y="4437063"/>
            <a:ext cx="85693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/>
            <a:r>
              <a:rPr kumimoji="0" lang="zh-TW" altLang="en-US" sz="3600">
                <a:latin typeface="Times New Roman" pitchFamily="18" charset="0"/>
              </a:rPr>
              <a:t>    </a:t>
            </a:r>
            <a:r>
              <a:rPr kumimoji="0" lang="zh-TW" altLang="zh-TW" sz="3600" b="1"/>
              <a:t>3 </a:t>
            </a:r>
            <a:r>
              <a:rPr kumimoji="0" lang="en-US" altLang="zh-TW" sz="3600" b="1"/>
              <a:t>ways to produce a magnetic field:</a:t>
            </a:r>
          </a:p>
          <a:p>
            <a:pPr marL="292100" indent="-292100"/>
            <a:r>
              <a:rPr kumimoji="0" lang="en-US" altLang="zh-TW" sz="3600" b="1"/>
              <a:t>   by </a:t>
            </a:r>
            <a:r>
              <a:rPr kumimoji="0" lang="en-US" altLang="zh-TW" sz="3600" b="1" u="sng"/>
              <a:t>an electric current</a:t>
            </a:r>
            <a:r>
              <a:rPr kumimoji="0" lang="en-US" altLang="zh-TW" sz="3600" b="1"/>
              <a:t>, by </a:t>
            </a:r>
            <a:r>
              <a:rPr kumimoji="0" lang="en-US" altLang="zh-TW" sz="3600" b="1" u="sng"/>
              <a:t>a magnetic  </a:t>
            </a:r>
          </a:p>
          <a:p>
            <a:pPr marL="292100" indent="-292100"/>
            <a:r>
              <a:rPr kumimoji="0" lang="en-US" altLang="zh-TW" sz="3600" b="1"/>
              <a:t>   </a:t>
            </a:r>
            <a:r>
              <a:rPr kumimoji="0" lang="en-US" altLang="zh-TW" sz="3600" b="1" u="sng"/>
              <a:t>material</a:t>
            </a:r>
            <a:r>
              <a:rPr kumimoji="0" lang="en-US" altLang="zh-TW" sz="3600" b="1"/>
              <a:t>, and by </a:t>
            </a:r>
            <a:r>
              <a:rPr kumimoji="0" lang="en-US" altLang="zh-TW" sz="3600" b="1" u="sng"/>
              <a:t>induction</a:t>
            </a:r>
            <a:r>
              <a:rPr kumimoji="0" lang="en-US" altLang="zh-TW" sz="3600" b="1"/>
              <a:t>.</a:t>
            </a:r>
            <a:endParaRPr kumimoji="0" lang="en-US" altLang="zh-TW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827088" y="1557338"/>
          <a:ext cx="4191000" cy="3124200"/>
        </p:xfrm>
        <a:graphic>
          <a:graphicData uri="http://schemas.openxmlformats.org/presentationml/2006/ole">
            <p:oleObj spid="_x0000_s22530" name="文件" r:id="rId3" imgW="3420720" imgH="2634840" progId="Word.Document.8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5364163" y="1989138"/>
          <a:ext cx="2743200" cy="2692400"/>
        </p:xfrm>
        <a:graphic>
          <a:graphicData uri="http://schemas.openxmlformats.org/presentationml/2006/ole">
            <p:oleObj spid="_x0000_s22531" name="文件" r:id="rId4" imgW="2541960" imgH="2493360" progId="Word.Document.8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827088" y="4797425"/>
          <a:ext cx="7848600" cy="1692275"/>
        </p:xfrm>
        <a:graphic>
          <a:graphicData uri="http://schemas.openxmlformats.org/presentationml/2006/ole">
            <p:oleObj spid="_x0000_s22532" name="方程式" r:id="rId5" imgW="3314520" imgH="711000" progId="Equation.3">
              <p:embed/>
            </p:oleObj>
          </a:graphicData>
        </a:graphic>
      </p:graphicFrame>
      <p:sp>
        <p:nvSpPr>
          <p:cNvPr id="2253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01625"/>
            <a:ext cx="8280400" cy="146208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10-2.6</a:t>
            </a:r>
            <a:r>
              <a:rPr lang="zh-TW" altLang="en-US" b="1" smtClean="0"/>
              <a:t> </a:t>
            </a:r>
            <a:r>
              <a:rPr lang="en-US" altLang="zh-TW" b="1" smtClean="0">
                <a:solidFill>
                  <a:schemeClr val="tx1"/>
                </a:solidFill>
              </a:rPr>
              <a:t>Ampere-Maxwell Law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graphicFrame>
        <p:nvGraphicFramePr>
          <p:cNvPr id="22533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2533" name="方程式" r:id="rId6" imgW="114120" imgH="215640" progId="Equation.3">
              <p:embed/>
            </p:oleObj>
          </a:graphicData>
        </a:graphic>
      </p:graphicFrame>
      <p:sp>
        <p:nvSpPr>
          <p:cNvPr id="22535" name="AutoShape 10"/>
          <p:cNvSpPr>
            <a:spLocks/>
          </p:cNvSpPr>
          <p:nvPr/>
        </p:nvSpPr>
        <p:spPr bwMode="auto">
          <a:xfrm>
            <a:off x="323850" y="188913"/>
            <a:ext cx="3025775" cy="431800"/>
          </a:xfrm>
          <a:prstGeom prst="borderCallout1">
            <a:avLst>
              <a:gd name="adj1" fmla="val 26472"/>
              <a:gd name="adj2" fmla="val 102519"/>
              <a:gd name="adj3" fmla="val 478676"/>
              <a:gd name="adj4" fmla="val 117731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sz="2400" b="1">
                <a:solidFill>
                  <a:srgbClr val="000099"/>
                </a:solidFill>
                <a:latin typeface="Times New Roman" pitchFamily="18" charset="0"/>
              </a:rPr>
              <a:t>induced B field</a:t>
            </a:r>
            <a:endParaRPr lang="zh-TW" altLang="en-US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2536" name="AutoShape 11"/>
          <p:cNvSpPr>
            <a:spLocks/>
          </p:cNvSpPr>
          <p:nvPr/>
        </p:nvSpPr>
        <p:spPr bwMode="auto">
          <a:xfrm>
            <a:off x="3708400" y="188913"/>
            <a:ext cx="2952750" cy="431800"/>
          </a:xfrm>
          <a:prstGeom prst="borderCallout1">
            <a:avLst>
              <a:gd name="adj1" fmla="val 26472"/>
              <a:gd name="adj2" fmla="val 102579"/>
              <a:gd name="adj3" fmla="val 501102"/>
              <a:gd name="adj4" fmla="val 103227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sz="2400" b="1">
                <a:solidFill>
                  <a:srgbClr val="000099"/>
                </a:solidFill>
                <a:latin typeface="Times New Roman" pitchFamily="18" charset="0"/>
              </a:rPr>
              <a:t>induced E field</a:t>
            </a:r>
            <a:endParaRPr lang="zh-TW" altLang="en-US" sz="2400" b="1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511300"/>
          </a:xfrm>
        </p:spPr>
        <p:txBody>
          <a:bodyPr/>
          <a:lstStyle/>
          <a:p>
            <a:pPr marL="1878013" indent="-1878013" eaLnBrk="1" hangingPunct="1"/>
            <a:r>
              <a:rPr lang="en-US" altLang="zh-TW" b="1" smtClean="0">
                <a:solidFill>
                  <a:schemeClr val="tx1"/>
                </a:solidFill>
              </a:rPr>
              <a:t>10-2.7</a:t>
            </a:r>
            <a:r>
              <a:rPr lang="zh-TW" altLang="en-US" b="1" smtClean="0">
                <a:solidFill>
                  <a:schemeClr val="tx1"/>
                </a:solidFill>
              </a:rPr>
              <a:t> </a:t>
            </a:r>
            <a:r>
              <a:rPr lang="en-US" altLang="zh-TW" b="1" smtClean="0">
                <a:solidFill>
                  <a:schemeClr val="tx1"/>
                </a:solidFill>
              </a:rPr>
              <a:t>Displacement Current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>
            <p:ph idx="1"/>
          </p:nvPr>
        </p:nvGraphicFramePr>
        <p:xfrm>
          <a:off x="1835150" y="1628775"/>
          <a:ext cx="4765675" cy="2281238"/>
        </p:xfrm>
        <a:graphic>
          <a:graphicData uri="http://schemas.openxmlformats.org/presentationml/2006/ole">
            <p:oleObj spid="_x0000_s23554" name="方程式" r:id="rId3" imgW="1485720" imgH="711000" progId="Equation.3">
              <p:embed/>
            </p:oleObj>
          </a:graphicData>
        </a:graphic>
      </p:graphicFrame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149725"/>
            <a:ext cx="7056437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162800" cy="1296988"/>
          </a:xfrm>
        </p:spPr>
        <p:txBody>
          <a:bodyPr/>
          <a:lstStyle/>
          <a:p>
            <a:pPr marL="1878013" indent="-1878013" eaLnBrk="1" hangingPunct="1"/>
            <a:r>
              <a:rPr lang="en-US" altLang="zh-TW" b="1" smtClean="0">
                <a:solidFill>
                  <a:schemeClr val="tx1"/>
                </a:solidFill>
              </a:rPr>
              <a:t>10-2.8 Maxwell’s Equations</a:t>
            </a:r>
          </a:p>
        </p:txBody>
      </p:sp>
      <p:pic>
        <p:nvPicPr>
          <p:cNvPr id="4813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" y="1552575"/>
            <a:ext cx="8820150" cy="511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</a:rPr>
              <a:t>Sections</a:t>
            </a:r>
            <a:endParaRPr lang="zh-TW" altLang="en-US" sz="4800" b="1" smtClean="0">
              <a:solidFill>
                <a:schemeClr val="tx1"/>
              </a:solidFill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6696075" cy="4176713"/>
          </a:xfrm>
        </p:spPr>
        <p:txBody>
          <a:bodyPr/>
          <a:lstStyle/>
          <a:p>
            <a:pPr marL="730250" lvl="1" indent="-533400" eaLnBrk="1" hangingPunct="1">
              <a:buClr>
                <a:srgbClr val="F1F610"/>
              </a:buClr>
              <a:buFont typeface="Arial Black" pitchFamily="34" charset="0"/>
              <a:buAutoNum type="arabicPeriod"/>
            </a:pPr>
            <a:r>
              <a:rPr lang="en-US" altLang="en-US" sz="3600" smtClean="0"/>
              <a:t>物質的磁性 Magnetism</a:t>
            </a:r>
            <a:endParaRPr lang="en-US" altLang="zh-TW" sz="3600" smtClean="0"/>
          </a:p>
          <a:p>
            <a:pPr marL="730250" lvl="1" indent="-533400" eaLnBrk="1" hangingPunct="1">
              <a:buClr>
                <a:srgbClr val="F1F610"/>
              </a:buClr>
              <a:buFont typeface="Arial Black" pitchFamily="34" charset="0"/>
              <a:buAutoNum type="arabicPeriod"/>
            </a:pPr>
            <a:r>
              <a:rPr lang="zh-TW" altLang="en-US" sz="3600" smtClean="0"/>
              <a:t>麥斯威爾方程式 </a:t>
            </a:r>
            <a:r>
              <a:rPr lang="en-US" altLang="zh-TW" sz="3600" smtClean="0"/>
              <a:t>Maxwell’s Equations</a:t>
            </a:r>
            <a:endParaRPr lang="zh-TW" altLang="en-US" sz="3600" smtClean="0"/>
          </a:p>
          <a:p>
            <a:pPr marL="730250" lvl="1" indent="-533400" eaLnBrk="1" hangingPunct="1">
              <a:buClr>
                <a:srgbClr val="F1F610"/>
              </a:buClr>
              <a:buFont typeface="Arial Black" pitchFamily="34" charset="0"/>
              <a:buAutoNum type="arabicPeriod"/>
            </a:pPr>
            <a:r>
              <a:rPr lang="zh-TW" altLang="en-US" sz="3600" smtClean="0"/>
              <a:t>電磁波 </a:t>
            </a:r>
            <a:r>
              <a:rPr lang="en-US" altLang="zh-TW" sz="3600" smtClean="0"/>
              <a:t>Electromagnetic Waves</a:t>
            </a:r>
            <a:endParaRPr lang="zh-TW" altLang="en-US" sz="3600" smtClean="0"/>
          </a:p>
          <a:p>
            <a:pPr marL="730250" lvl="1" indent="-533400" eaLnBrk="1" hangingPunct="1">
              <a:buClr>
                <a:srgbClr val="F1F610"/>
              </a:buClr>
              <a:buFont typeface="Arial Black" pitchFamily="34" charset="0"/>
              <a:buAutoNum type="arabicPeriod"/>
            </a:pPr>
            <a:r>
              <a:rPr lang="zh-TW" altLang="en-US" sz="3600" smtClean="0"/>
              <a:t>偏振 </a:t>
            </a:r>
            <a:r>
              <a:rPr lang="en-US" altLang="zh-TW" sz="3600" smtClean="0"/>
              <a:t>Polarization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1625"/>
            <a:ext cx="7772400" cy="1182688"/>
          </a:xfrm>
        </p:spPr>
        <p:txBody>
          <a:bodyPr/>
          <a:lstStyle/>
          <a:p>
            <a:pPr marL="1438275" indent="-1438275" eaLnBrk="1" hangingPunct="1"/>
            <a:r>
              <a:rPr lang="en-US" altLang="zh-TW" b="1" smtClean="0">
                <a:solidFill>
                  <a:schemeClr val="tx1"/>
                </a:solidFill>
              </a:rPr>
              <a:t>10-3 Electromagnetic Waves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68313" y="1484313"/>
            <a:ext cx="6983412" cy="173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60000"/>
              <a:buFont typeface="Arial Black" pitchFamily="34" charset="0"/>
              <a:buChar char="l"/>
            </a:pPr>
            <a:r>
              <a:rPr lang="en-US" altLang="zh-TW" sz="3600" b="1"/>
              <a:t>The oscillating E and B Fields</a:t>
            </a:r>
          </a:p>
          <a:p>
            <a:pPr>
              <a:buSzPct val="60000"/>
              <a:buFont typeface="Arial Black" pitchFamily="34" charset="0"/>
              <a:buChar char="l"/>
            </a:pPr>
            <a:r>
              <a:rPr lang="en-US" altLang="zh-TW" sz="3600" b="1"/>
              <a:t>A Most Curious Wave</a:t>
            </a:r>
          </a:p>
          <a:p>
            <a:pPr>
              <a:buSzPct val="60000"/>
              <a:buFont typeface="Arial Black" pitchFamily="34" charset="0"/>
              <a:buNone/>
            </a:pPr>
            <a:r>
              <a:rPr lang="en-US" altLang="zh-TW" sz="3600" b="1"/>
              <a:t> –The </a:t>
            </a:r>
            <a:r>
              <a:rPr lang="en-US" altLang="zh-TW" sz="3600" b="1" u="sng"/>
              <a:t>ether</a:t>
            </a:r>
            <a:r>
              <a:rPr lang="en-US" altLang="zh-TW" sz="3600" b="1"/>
              <a:t> (</a:t>
            </a:r>
            <a:r>
              <a:rPr lang="zh-TW" altLang="en-US" sz="3600" b="1"/>
              <a:t>以太)</a:t>
            </a:r>
          </a:p>
        </p:txBody>
      </p:sp>
      <p:pic>
        <p:nvPicPr>
          <p:cNvPr id="24581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429000"/>
            <a:ext cx="7200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5867400" y="3063875"/>
          <a:ext cx="3241675" cy="1228725"/>
        </p:xfrm>
        <a:graphic>
          <a:graphicData uri="http://schemas.openxmlformats.org/presentationml/2006/ole">
            <p:oleObj spid="_x0000_s24578" name="方程式" r:id="rId5" imgW="12063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533400" y="1700213"/>
            <a:ext cx="821531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66763" lvl="2" indent="-385763">
              <a:spcBef>
                <a:spcPct val="20000"/>
              </a:spcBef>
              <a:buSzPct val="70000"/>
              <a:buFont typeface="Arial Black" pitchFamily="34" charset="0"/>
              <a:buChar char="l"/>
            </a:pPr>
            <a:r>
              <a:rPr lang="en-US" altLang="zh-TW" sz="4000" b="1">
                <a:solidFill>
                  <a:srgbClr val="F1F610"/>
                </a:solidFill>
              </a:rPr>
              <a:t>Light  Electromagnetic Waves</a:t>
            </a:r>
          </a:p>
          <a:p>
            <a:pPr marL="766763" lvl="2" indent="-385763">
              <a:spcBef>
                <a:spcPct val="20000"/>
              </a:spcBef>
              <a:buSzPct val="70000"/>
              <a:buFont typeface="Arial Black" pitchFamily="34" charset="0"/>
              <a:buChar char="l"/>
            </a:pPr>
            <a:r>
              <a:rPr lang="en-US" altLang="zh-TW" sz="4000" b="1">
                <a:solidFill>
                  <a:srgbClr val="F1F610"/>
                </a:solidFill>
              </a:rPr>
              <a:t>Hertz (</a:t>
            </a:r>
            <a:r>
              <a:rPr lang="zh-TW" altLang="en-US" sz="4000" b="1">
                <a:solidFill>
                  <a:srgbClr val="F1F610"/>
                </a:solidFill>
              </a:rPr>
              <a:t>赫茲)– </a:t>
            </a:r>
            <a:r>
              <a:rPr lang="en-US" altLang="zh-TW" sz="4000" b="1">
                <a:solidFill>
                  <a:srgbClr val="F1F610"/>
                </a:solidFill>
              </a:rPr>
              <a:t>Radio Waves</a:t>
            </a:r>
          </a:p>
          <a:p>
            <a:pPr marL="766763" lvl="2" indent="-385763">
              <a:spcBef>
                <a:spcPct val="20000"/>
              </a:spcBef>
              <a:buSzPct val="70000"/>
              <a:buFont typeface="Arial Black" pitchFamily="34" charset="0"/>
              <a:buChar char="l"/>
            </a:pPr>
            <a:r>
              <a:rPr lang="en-US" altLang="zh-TW" sz="4000" b="1">
                <a:solidFill>
                  <a:srgbClr val="F1F610"/>
                </a:solidFill>
              </a:rPr>
              <a:t>The Electromagnetic Spectrum</a:t>
            </a:r>
          </a:p>
          <a:p>
            <a:pPr marL="766763" lvl="2" indent="-385763">
              <a:spcBef>
                <a:spcPct val="20000"/>
              </a:spcBef>
              <a:buSzPct val="70000"/>
              <a:buFont typeface="Arial Black" pitchFamily="34" charset="0"/>
              <a:buChar char="l"/>
            </a:pPr>
            <a:r>
              <a:rPr lang="en-US" altLang="zh-TW" sz="4000" b="1">
                <a:solidFill>
                  <a:srgbClr val="F1F610"/>
                </a:solidFill>
              </a:rPr>
              <a:t>The Relative Sensitivity of Human eyes 430nm – 690nm</a:t>
            </a:r>
            <a:endParaRPr lang="zh-TW" altLang="en-US" sz="4000" b="1">
              <a:solidFill>
                <a:srgbClr val="F1F610"/>
              </a:solidFill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10-3.1 Characteristics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844675"/>
            <a:ext cx="8820150" cy="4668838"/>
          </a:xfrm>
        </p:spPr>
      </p:pic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762000"/>
          </a:xfrm>
        </p:spPr>
        <p:txBody>
          <a:bodyPr anchor="b"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10-3.2 Maxwell’s Rainbow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974725"/>
          </a:xfrm>
        </p:spPr>
        <p:txBody>
          <a:bodyPr/>
          <a:lstStyle/>
          <a:p>
            <a:pPr marL="666750" indent="-666750" eaLnBrk="1" hangingPunct="1"/>
            <a:r>
              <a:rPr lang="en-US" altLang="zh-TW" b="1" smtClean="0">
                <a:solidFill>
                  <a:schemeClr val="tx1"/>
                </a:solidFill>
              </a:rPr>
              <a:t>10-3.3 </a:t>
            </a:r>
            <a:r>
              <a:rPr lang="en-US" altLang="zh-TW" sz="4800" b="1" smtClean="0">
                <a:solidFill>
                  <a:srgbClr val="F1F610"/>
                </a:solidFill>
              </a:rPr>
              <a:t>Comets</a:t>
            </a:r>
            <a:endParaRPr lang="zh-TW" altLang="en-US" sz="4800" b="1" smtClean="0">
              <a:solidFill>
                <a:srgbClr val="F1F610"/>
              </a:solidFill>
            </a:endParaRP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>
            <p:ph idx="1"/>
          </p:nvPr>
        </p:nvGraphicFramePr>
        <p:xfrm>
          <a:off x="1763713" y="2420938"/>
          <a:ext cx="5721350" cy="4200525"/>
        </p:xfrm>
        <a:graphic>
          <a:graphicData uri="http://schemas.openxmlformats.org/presentationml/2006/ole">
            <p:oleObj spid="_x0000_s25602" name="文件" r:id="rId3" imgW="3193920" imgH="2344680" progId="Word.Document.8">
              <p:embed/>
            </p:oleObj>
          </a:graphicData>
        </a:graphic>
      </p:graphicFrame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900113" y="1196975"/>
            <a:ext cx="6408737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kumimoji="0" lang="en-US" altLang="zh-TW" sz="3600" b="1"/>
              <a:t>What shapes the curved dust tail of a comet?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1258888" y="1268413"/>
          <a:ext cx="6477000" cy="5273675"/>
        </p:xfrm>
        <a:graphic>
          <a:graphicData uri="http://schemas.openxmlformats.org/presentationml/2006/ole">
            <p:oleObj spid="_x0000_s26626" name="文件" r:id="rId4" imgW="3303360" imgH="2688840" progId="Word.Document.8">
              <p:embed/>
            </p:oleObj>
          </a:graphicData>
        </a:graphic>
      </p:graphicFrame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301625"/>
            <a:ext cx="7342187" cy="966788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F1F610"/>
                </a:solidFill>
              </a:rPr>
              <a:t>光壓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7772400" cy="754063"/>
          </a:xfrm>
        </p:spPr>
        <p:txBody>
          <a:bodyPr anchor="b"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</a:rPr>
              <a:t>10-4</a:t>
            </a:r>
            <a:r>
              <a:rPr lang="zh-TW" altLang="en-US" sz="4800" smtClean="0">
                <a:solidFill>
                  <a:schemeClr val="tx1"/>
                </a:solidFill>
              </a:rPr>
              <a:t> </a:t>
            </a:r>
            <a:r>
              <a:rPr lang="en-US" altLang="zh-TW" sz="4800" b="1" smtClean="0">
                <a:solidFill>
                  <a:schemeClr val="tx1"/>
                </a:solidFill>
              </a:rPr>
              <a:t>Polarization (</a:t>
            </a:r>
            <a:r>
              <a:rPr lang="zh-TW" altLang="en-US" sz="4800" b="1" smtClean="0">
                <a:solidFill>
                  <a:schemeClr val="tx1"/>
                </a:solidFill>
              </a:rPr>
              <a:t>偏振)</a:t>
            </a:r>
            <a:endParaRPr lang="zh-TW" altLang="zh-TW" sz="4800" b="1" smtClean="0">
              <a:solidFill>
                <a:schemeClr val="tx1"/>
              </a:solidFill>
            </a:endParaRPr>
          </a:p>
        </p:txBody>
      </p: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860800"/>
            <a:ext cx="4191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860800"/>
            <a:ext cx="43434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1187450" y="1412875"/>
            <a:ext cx="6769100" cy="2289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buSzPct val="70000"/>
              <a:buFont typeface="Arial Black" pitchFamily="34" charset="0"/>
              <a:buChar char="l"/>
            </a:pPr>
            <a:r>
              <a:rPr kumimoji="0" lang="en-US" altLang="zh-TW" sz="3600" b="1"/>
              <a:t>Polarized Light</a:t>
            </a:r>
          </a:p>
          <a:p>
            <a:pPr>
              <a:buSzPct val="70000"/>
              <a:buFont typeface="Arial Black" pitchFamily="34" charset="0"/>
              <a:buChar char="l"/>
            </a:pPr>
            <a:r>
              <a:rPr kumimoji="0" lang="en-US" altLang="zh-TW" sz="3600" b="1"/>
              <a:t>The Plane of Polarization</a:t>
            </a:r>
          </a:p>
          <a:p>
            <a:pPr>
              <a:buSzPct val="70000"/>
              <a:buFont typeface="Arial Black" pitchFamily="34" charset="0"/>
              <a:buChar char="l"/>
            </a:pPr>
            <a:r>
              <a:rPr kumimoji="0" lang="en-US" altLang="zh-TW" sz="3600" b="1"/>
              <a:t>Linear, Circular and Elliptical </a:t>
            </a:r>
          </a:p>
          <a:p>
            <a:pPr>
              <a:buSzPct val="70000"/>
              <a:buFont typeface="Arial Black" pitchFamily="34" charset="0"/>
              <a:buNone/>
            </a:pPr>
            <a:r>
              <a:rPr kumimoji="0" lang="en-US" altLang="zh-TW" sz="3600" b="1"/>
              <a:t> polarization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989138"/>
            <a:ext cx="4462462" cy="2897187"/>
          </a:xfrm>
        </p:spPr>
      </p:pic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7625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357563"/>
            <a:ext cx="43434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</a:rPr>
              <a:t>偏振片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772400" cy="1223963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Polarization of Light</a:t>
            </a:r>
          </a:p>
        </p:txBody>
      </p:sp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557338"/>
            <a:ext cx="5991225" cy="5081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914400" cy="56388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</a:rPr>
              <a:t>偏振與太陽眼鏡</a:t>
            </a:r>
          </a:p>
        </p:txBody>
      </p:sp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620713"/>
            <a:ext cx="4846638" cy="5791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</a:rPr>
              <a:t>10-4.1</a:t>
            </a:r>
            <a:r>
              <a:rPr lang="en-US" altLang="zh-TW" b="1" smtClean="0">
                <a:solidFill>
                  <a:schemeClr val="tx1"/>
                </a:solidFill>
              </a:rPr>
              <a:t> Liquid Crystal - I</a:t>
            </a:r>
          </a:p>
        </p:txBody>
      </p:sp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36838"/>
            <a:ext cx="7561262" cy="3140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5288" y="1989138"/>
          <a:ext cx="3762375" cy="3717925"/>
        </p:xfrm>
        <a:graphic>
          <a:graphicData uri="http://schemas.openxmlformats.org/presentationml/2006/ole">
            <p:oleObj spid="_x0000_s15362" name="文件" r:id="rId4" imgW="2767320" imgH="2733840" progId="Word.Document.8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343400" y="1981200"/>
          <a:ext cx="4495800" cy="3733800"/>
        </p:xfrm>
        <a:graphic>
          <a:graphicData uri="http://schemas.openxmlformats.org/presentationml/2006/ole">
            <p:oleObj spid="_x0000_s15363" name="文件" r:id="rId5" imgW="3094920" imgH="2224080" progId="Word.Document.8">
              <p:embed/>
            </p:oleObj>
          </a:graphicData>
        </a:graphic>
      </p:graphicFrame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50825" y="5876925"/>
            <a:ext cx="41021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zh-TW" b="1"/>
              <a:t>The earth’s dipole field</a:t>
            </a:r>
            <a:r>
              <a:rPr kumimoji="0" lang="en-US" altLang="zh-TW"/>
              <a:t> 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716463" y="5876925"/>
            <a:ext cx="3709987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zh-TW" b="1"/>
              <a:t>The mid-atlantic ridge</a:t>
            </a:r>
            <a:r>
              <a:rPr kumimoji="0" lang="en-US" altLang="zh-TW"/>
              <a:t> </a:t>
            </a: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1625"/>
            <a:ext cx="6694488" cy="1462088"/>
          </a:xfrm>
        </p:spPr>
        <p:txBody>
          <a:bodyPr/>
          <a:lstStyle/>
          <a:p>
            <a:pPr marL="1341438" indent="-1341438" eaLnBrk="1" hangingPunct="1"/>
            <a:r>
              <a:rPr lang="en-US" altLang="zh-TW" b="1" smtClean="0">
                <a:solidFill>
                  <a:srgbClr val="F1F610"/>
                </a:solidFill>
              </a:rPr>
              <a:t>The Magnetic field of the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Liquid Crystal - II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844675"/>
            <a:ext cx="5327650" cy="4344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Liquid Crystal - III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492375"/>
            <a:ext cx="7920037" cy="302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LCD –Liquid Crystal Display</a:t>
            </a:r>
          </a:p>
        </p:txBody>
      </p:sp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916113"/>
            <a:ext cx="6000750" cy="4021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2"/>
          <p:cNvSpPr>
            <a:spLocks noChangeArrowheads="1"/>
          </p:cNvSpPr>
          <p:nvPr/>
        </p:nvSpPr>
        <p:spPr bwMode="auto">
          <a:xfrm>
            <a:off x="1116013" y="4365625"/>
            <a:ext cx="1439862" cy="1079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67586" name="Picture 3" descr="j02834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581525"/>
            <a:ext cx="12239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16998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1F610"/>
                </a:solidFill>
              </a:rPr>
              <a:t>10-1 Magnetic Materials</a:t>
            </a:r>
            <a:endParaRPr lang="zh-TW" altLang="en-US" b="1" smtClean="0">
              <a:solidFill>
                <a:srgbClr val="F1F610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6846887" cy="2133600"/>
          </a:xfrm>
        </p:spPr>
        <p:txBody>
          <a:bodyPr/>
          <a:lstStyle/>
          <a:p>
            <a:pPr eaLnBrk="1" hangingPunct="1">
              <a:buSzPct val="70000"/>
              <a:buFont typeface="Arial Black" pitchFamily="34" charset="0"/>
              <a:buChar char="l"/>
            </a:pPr>
            <a:r>
              <a:rPr lang="en-US" altLang="zh-TW" sz="3600" b="1" smtClean="0"/>
              <a:t>Diamagnetism (</a:t>
            </a:r>
            <a:r>
              <a:rPr lang="zh-TW" altLang="en-US" sz="3600" b="1" smtClean="0"/>
              <a:t>逆磁性)</a:t>
            </a:r>
          </a:p>
          <a:p>
            <a:pPr eaLnBrk="1" hangingPunct="1">
              <a:buSzPct val="70000"/>
              <a:buFont typeface="Arial Black" pitchFamily="34" charset="0"/>
              <a:buChar char="l"/>
            </a:pPr>
            <a:r>
              <a:rPr lang="en-US" altLang="zh-TW" sz="3600" b="1" smtClean="0"/>
              <a:t>Paramagnetism (</a:t>
            </a:r>
            <a:r>
              <a:rPr lang="zh-TW" altLang="en-US" sz="3600" b="1" smtClean="0"/>
              <a:t>順磁性)</a:t>
            </a:r>
            <a:endParaRPr lang="zh-TW" altLang="zh-TW" sz="3600" b="1" smtClean="0"/>
          </a:p>
          <a:p>
            <a:pPr eaLnBrk="1" hangingPunct="1">
              <a:buSzPct val="70000"/>
              <a:buFont typeface="Arial Black" pitchFamily="34" charset="0"/>
              <a:buChar char="l"/>
            </a:pPr>
            <a:r>
              <a:rPr lang="en-US" altLang="zh-TW" sz="3600" b="1" smtClean="0"/>
              <a:t>Ferromagnetism (</a:t>
            </a:r>
            <a:r>
              <a:rPr lang="zh-TW" altLang="en-US" sz="3600" b="1" smtClean="0"/>
              <a:t>鐵磁性)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838200" y="3657600"/>
          <a:ext cx="3962400" cy="563563"/>
        </p:xfrm>
        <a:graphic>
          <a:graphicData uri="http://schemas.openxmlformats.org/presentationml/2006/ole">
            <p:oleObj spid="_x0000_s16386" name="文件" r:id="rId3" imgW="4206240" imgH="5972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779463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10-1.1 Diamagnetism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3789363"/>
            <a:ext cx="2952750" cy="2236787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900113" y="1773238"/>
            <a:ext cx="741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zh-TW" altLang="en-US" sz="3200" b="1">
                <a:solidFill>
                  <a:srgbClr val="F1F610"/>
                </a:solidFill>
                <a:latin typeface="Times New Roman" pitchFamily="18" charset="0"/>
              </a:rPr>
              <a:t>逆磁性材料產生之磁矩與外磁場逆向，如外磁場非均勻，其將受到由強磁場區到弱磁場區之斥力。</a:t>
            </a:r>
            <a:endParaRPr kumimoji="0" lang="zh-TW" altLang="en-US" sz="2400" b="1">
              <a:solidFill>
                <a:srgbClr val="F1F61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779463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10-1.2 </a:t>
            </a:r>
            <a:r>
              <a:rPr lang="en-US" altLang="en-US" b="1" smtClean="0">
                <a:solidFill>
                  <a:schemeClr val="tx1"/>
                </a:solidFill>
              </a:rPr>
              <a:t>Para</a:t>
            </a:r>
            <a:r>
              <a:rPr lang="en-US" altLang="zh-TW" b="1" smtClean="0">
                <a:solidFill>
                  <a:schemeClr val="tx1"/>
                </a:solidFill>
              </a:rPr>
              <a:t>magnetism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sp>
        <p:nvSpPr>
          <p:cNvPr id="2867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4213" y="5876925"/>
            <a:ext cx="7772400" cy="649288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液態氧被吸在兩個磁極之間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357563"/>
            <a:ext cx="3600450" cy="2465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09600" y="1447800"/>
            <a:ext cx="77724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zh-TW" altLang="en-US" sz="3600" b="1"/>
              <a:t>順磁性材料產生之磁矩與外磁場順向，如外磁場非均勻，其將受到由弱磁場區到強磁場區之吸力。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779463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10-1.2.1 Curie’s Law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1547813" y="1196975"/>
            <a:ext cx="4679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altLang="zh-TW" sz="3600" b="1"/>
              <a:t>M</a:t>
            </a:r>
            <a:r>
              <a:rPr lang="zh-TW" altLang="en-US" sz="3600" b="1">
                <a:latin typeface="新細明體" charset="-120"/>
              </a:rPr>
              <a:t>：</a:t>
            </a:r>
            <a:r>
              <a:rPr lang="en-US" altLang="zh-TW" sz="3600" b="1"/>
              <a:t>Magnetization</a:t>
            </a:r>
            <a:r>
              <a:rPr lang="zh-TW" altLang="en-US" sz="3600" b="1"/>
              <a:t> 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1916113"/>
            <a:ext cx="4267200" cy="684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916113"/>
            <a:ext cx="1439863" cy="68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2636838"/>
            <a:ext cx="5329238" cy="280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9702" name="矩形 9"/>
          <p:cNvSpPr>
            <a:spLocks noChangeArrowheads="1"/>
          </p:cNvSpPr>
          <p:nvPr/>
        </p:nvSpPr>
        <p:spPr bwMode="auto">
          <a:xfrm>
            <a:off x="1403350" y="5589588"/>
            <a:ext cx="5329238" cy="9540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</a:rPr>
              <a:t>A </a:t>
            </a:r>
            <a:r>
              <a:rPr lang="en-US" altLang="zh-TW" b="1" i="1">
                <a:solidFill>
                  <a:schemeClr val="bg1"/>
                </a:solidFill>
              </a:rPr>
              <a:t>magnetization curve </a:t>
            </a:r>
            <a:r>
              <a:rPr lang="en-US" altLang="zh-TW" b="1">
                <a:solidFill>
                  <a:schemeClr val="bg1"/>
                </a:solidFill>
              </a:rPr>
              <a:t>for</a:t>
            </a:r>
            <a:endParaRPr lang="en-US" altLang="zh-TW" b="1" i="1">
              <a:solidFill>
                <a:schemeClr val="bg1"/>
              </a:solidFill>
            </a:endParaRPr>
          </a:p>
          <a:p>
            <a:r>
              <a:rPr lang="en-US" altLang="zh-TW" b="1">
                <a:solidFill>
                  <a:schemeClr val="bg1"/>
                </a:solidFill>
              </a:rPr>
              <a:t>potassium chromium sulfate</a:t>
            </a:r>
            <a:endParaRPr lang="zh-TW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779463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10-1.3 </a:t>
            </a:r>
            <a:r>
              <a:rPr lang="en-US" altLang="en-US" b="1" smtClean="0">
                <a:solidFill>
                  <a:schemeClr val="tx1"/>
                </a:solidFill>
              </a:rPr>
              <a:t>Ferro</a:t>
            </a:r>
            <a:r>
              <a:rPr lang="en-US" altLang="zh-TW" b="1" smtClean="0">
                <a:solidFill>
                  <a:schemeClr val="tx1"/>
                </a:solidFill>
              </a:rPr>
              <a:t>magnetism</a:t>
            </a:r>
            <a:endParaRPr lang="zh-TW" altLang="en-US" b="1" smtClean="0">
              <a:solidFill>
                <a:schemeClr val="tx1"/>
              </a:solidFill>
            </a:endParaRPr>
          </a:p>
        </p:txBody>
      </p:sp>
      <p:sp>
        <p:nvSpPr>
          <p:cNvPr id="3072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09600" y="1628775"/>
            <a:ext cx="7772400" cy="863600"/>
          </a:xfrm>
        </p:spPr>
        <p:txBody>
          <a:bodyPr/>
          <a:lstStyle/>
          <a:p>
            <a:pPr eaLnBrk="1" hangingPunct="1"/>
            <a:r>
              <a:rPr lang="zh-TW" altLang="en-US" sz="3600" b="1" smtClean="0"/>
              <a:t>鎳的磁域</a:t>
            </a:r>
            <a:r>
              <a:rPr lang="en-US" altLang="zh-TW" sz="3600" b="1" smtClean="0"/>
              <a:t>(magnetic domain)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213100"/>
            <a:ext cx="3673475" cy="2578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213100"/>
            <a:ext cx="2735263" cy="2570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071563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</a:rPr>
              <a:t>10-1.3.1 Hysteresis (</a:t>
            </a:r>
            <a:r>
              <a:rPr lang="zh-TW" altLang="en-US" b="1" smtClean="0">
                <a:solidFill>
                  <a:schemeClr val="tx1"/>
                </a:solidFill>
              </a:rPr>
              <a:t>磁滯)</a:t>
            </a:r>
          </a:p>
        </p:txBody>
      </p:sp>
      <p:pic>
        <p:nvPicPr>
          <p:cNvPr id="317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600200"/>
            <a:ext cx="4572000" cy="4800600"/>
          </a:xfrm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68313" y="3141663"/>
            <a:ext cx="2590800" cy="95885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TW" altLang="en-US" b="1">
                <a:solidFill>
                  <a:srgbClr val="000099"/>
                </a:solidFill>
              </a:rPr>
              <a:t>矯頑磁力</a:t>
            </a:r>
          </a:p>
          <a:p>
            <a:r>
              <a:rPr lang="en-US" altLang="zh-TW" b="1">
                <a:solidFill>
                  <a:srgbClr val="000099"/>
                </a:solidFill>
              </a:rPr>
              <a:t>coercive force</a:t>
            </a:r>
            <a:endParaRPr lang="zh-TW" altLang="en-US" b="1">
              <a:solidFill>
                <a:srgbClr val="000099"/>
              </a:solidFill>
            </a:endParaRPr>
          </a:p>
        </p:txBody>
      </p:sp>
      <p:sp>
        <p:nvSpPr>
          <p:cNvPr id="31748" name="Line 7"/>
          <p:cNvSpPr>
            <a:spLocks noChangeShapeType="1"/>
          </p:cNvSpPr>
          <p:nvPr/>
        </p:nvSpPr>
        <p:spPr bwMode="auto">
          <a:xfrm>
            <a:off x="2987675" y="3644900"/>
            <a:ext cx="863600" cy="431800"/>
          </a:xfrm>
          <a:prstGeom prst="line">
            <a:avLst/>
          </a:prstGeom>
          <a:noFill/>
          <a:ln w="15875" cap="sq">
            <a:solidFill>
              <a:srgbClr val="0000FF"/>
            </a:solidFill>
            <a:round/>
            <a:headEnd type="none" w="sm" len="sm"/>
            <a:tailEnd type="triangle" w="lg" len="lg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179388" y="1406525"/>
            <a:ext cx="3656012" cy="95885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TW" altLang="en-US" b="1">
                <a:solidFill>
                  <a:srgbClr val="000099"/>
                </a:solidFill>
              </a:rPr>
              <a:t>殘餘磁通密度</a:t>
            </a:r>
          </a:p>
          <a:p>
            <a:pPr eaLnBrk="0" hangingPunct="0"/>
            <a:r>
              <a:rPr kumimoji="0" lang="en-US" altLang="zh-TW" b="1" i="1" u="sng">
                <a:solidFill>
                  <a:srgbClr val="000099"/>
                </a:solidFill>
              </a:rPr>
              <a:t>Residual</a:t>
            </a:r>
            <a:r>
              <a:rPr kumimoji="0" lang="en-US" altLang="zh-TW" b="1">
                <a:solidFill>
                  <a:srgbClr val="000099"/>
                </a:solidFill>
              </a:rPr>
              <a:t> Flux Density</a:t>
            </a:r>
            <a:r>
              <a:rPr kumimoji="0" lang="en-US" altLang="zh-TW"/>
              <a:t> </a:t>
            </a:r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2627313" y="2276475"/>
            <a:ext cx="1512887" cy="431800"/>
          </a:xfrm>
          <a:prstGeom prst="line">
            <a:avLst/>
          </a:prstGeom>
          <a:noFill/>
          <a:ln w="15875" cap="sq">
            <a:solidFill>
              <a:srgbClr val="0000FF"/>
            </a:solidFill>
            <a:round/>
            <a:headEnd type="none" w="sm" len="sm"/>
            <a:tailEnd type="triangle" w="lg" len="lg"/>
          </a:ln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11221</TotalTime>
  <Words>470</Words>
  <Application>Microsoft Office PowerPoint</Application>
  <PresentationFormat>如螢幕大小 (4:3)</PresentationFormat>
  <Paragraphs>89</Paragraphs>
  <Slides>33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簡報設計範本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33</vt:i4>
      </vt:variant>
    </vt:vector>
  </HeadingPairs>
  <TitlesOfParts>
    <vt:vector size="42" baseType="lpstr">
      <vt:lpstr>Arial Black</vt:lpstr>
      <vt:lpstr>新細明體</vt:lpstr>
      <vt:lpstr>Arial</vt:lpstr>
      <vt:lpstr>Times New Roman</vt:lpstr>
      <vt:lpstr>標楷體</vt:lpstr>
      <vt:lpstr>Fireworks</vt:lpstr>
      <vt:lpstr>文件</vt:lpstr>
      <vt:lpstr>方程式</vt:lpstr>
      <vt:lpstr>Equation</vt:lpstr>
      <vt:lpstr>10 Magnetism of Matter</vt:lpstr>
      <vt:lpstr>Sections</vt:lpstr>
      <vt:lpstr>The Magnetic field of the Earth</vt:lpstr>
      <vt:lpstr>10-1 Magnetic Materials</vt:lpstr>
      <vt:lpstr>10-1.1 Diamagnetism</vt:lpstr>
      <vt:lpstr>10-1.2 Paramagnetism</vt:lpstr>
      <vt:lpstr>10-1.2.1 Curie’s Law</vt:lpstr>
      <vt:lpstr>10-1.3 Ferromagnetism</vt:lpstr>
      <vt:lpstr>10-1.3.1 Hysteresis (磁滯)</vt:lpstr>
      <vt:lpstr>10-2 Maxwell’s Equations</vt:lpstr>
      <vt:lpstr>10-2.1 線積分與面積分         (安培迴路和高斯面)</vt:lpstr>
      <vt:lpstr>高斯面</vt:lpstr>
      <vt:lpstr>10-2.2 Magnets and magnetic           flux (磁鐵和磁通量)</vt:lpstr>
      <vt:lpstr>10-2.3 Gauss’ Law for  Magnetic Fields</vt:lpstr>
      <vt:lpstr>10-2.4 Gauss’ Law for  electric Fields</vt:lpstr>
      <vt:lpstr>10-2.5 Induced Magnetic Fields</vt:lpstr>
      <vt:lpstr>10-2.6 Ampere-Maxwell Law</vt:lpstr>
      <vt:lpstr>10-2.7 Displacement Current</vt:lpstr>
      <vt:lpstr>10-2.8 Maxwell’s Equations</vt:lpstr>
      <vt:lpstr>10-3 Electromagnetic Waves</vt:lpstr>
      <vt:lpstr>10-3.1 Characteristics</vt:lpstr>
      <vt:lpstr>10-3.2 Maxwell’s Rainbow</vt:lpstr>
      <vt:lpstr>10-3.3 Comets</vt:lpstr>
      <vt:lpstr>光壓</vt:lpstr>
      <vt:lpstr>10-4 Polarization (偏振)</vt:lpstr>
      <vt:lpstr>偏振片</vt:lpstr>
      <vt:lpstr>Polarization of Light</vt:lpstr>
      <vt:lpstr>偏振與太陽眼鏡</vt:lpstr>
      <vt:lpstr>10-4.1 Liquid Crystal - I</vt:lpstr>
      <vt:lpstr>Liquid Crystal - II</vt:lpstr>
      <vt:lpstr>Liquid Crystal - III</vt:lpstr>
      <vt:lpstr>LCD –Liquid Crystal Display</vt:lpstr>
      <vt:lpstr>投影片 33</vt:lpstr>
    </vt:vector>
  </TitlesOfParts>
  <Company>中國文化大學物理學系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 Rotation</dc:title>
  <dc:creator>黃信健</dc:creator>
  <cp:lastModifiedBy>NTU</cp:lastModifiedBy>
  <cp:revision>236</cp:revision>
  <dcterms:created xsi:type="dcterms:W3CDTF">1999-11-05T16:10:47Z</dcterms:created>
  <dcterms:modified xsi:type="dcterms:W3CDTF">2011-05-05T02:17:59Z</dcterms:modified>
</cp:coreProperties>
</file>