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30"/>
  </p:notesMasterIdLst>
  <p:handoutMasterIdLst>
    <p:handoutMasterId r:id="rId31"/>
  </p:handoutMasterIdLst>
  <p:sldIdLst>
    <p:sldId id="375" r:id="rId2"/>
    <p:sldId id="425" r:id="rId3"/>
    <p:sldId id="426" r:id="rId4"/>
    <p:sldId id="427" r:id="rId5"/>
    <p:sldId id="428" r:id="rId6"/>
    <p:sldId id="429" r:id="rId7"/>
    <p:sldId id="430" r:id="rId8"/>
    <p:sldId id="456" r:id="rId9"/>
    <p:sldId id="431" r:id="rId10"/>
    <p:sldId id="432" r:id="rId11"/>
    <p:sldId id="433" r:id="rId12"/>
    <p:sldId id="434" r:id="rId13"/>
    <p:sldId id="435" r:id="rId14"/>
    <p:sldId id="461" r:id="rId15"/>
    <p:sldId id="464" r:id="rId16"/>
    <p:sldId id="462" r:id="rId17"/>
    <p:sldId id="463" r:id="rId18"/>
    <p:sldId id="436" r:id="rId19"/>
    <p:sldId id="437" r:id="rId20"/>
    <p:sldId id="457" r:id="rId21"/>
    <p:sldId id="458" r:id="rId22"/>
    <p:sldId id="521" r:id="rId23"/>
    <p:sldId id="522" r:id="rId24"/>
    <p:sldId id="523" r:id="rId25"/>
    <p:sldId id="524" r:id="rId26"/>
    <p:sldId id="525" r:id="rId27"/>
    <p:sldId id="526" r:id="rId28"/>
    <p:sldId id="498" r:id="rId29"/>
  </p:sldIdLst>
  <p:sldSz cx="9144000" cy="6858000" type="screen4x3"/>
  <p:notesSz cx="6734175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610"/>
    <a:srgbClr val="000099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06" autoAdjust="0"/>
    <p:restoredTop sz="84615" autoAdjust="0"/>
  </p:normalViewPr>
  <p:slideViewPr>
    <p:cSldViewPr>
      <p:cViewPr varScale="1">
        <p:scale>
          <a:sx n="92" d="100"/>
          <a:sy n="92" d="100"/>
        </p:scale>
        <p:origin x="-6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260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0B1A34F6-7B68-469E-9D4D-B911DB17F36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6300"/>
            <a:ext cx="4937125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260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4219B15D-BE72-406C-AD81-47FDC4A84A6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40413C-8895-4EB8-B6F4-EC9338131C5C}" type="slidenum">
              <a:rPr lang="zh-TW" altLang="en-US" smtClean="0">
                <a:ea typeface="新細明體" charset="-120"/>
              </a:rPr>
              <a:pPr/>
              <a:t>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/>
        </p:nvSpPr>
        <p:spPr bwMode="auto">
          <a:xfrm>
            <a:off x="685800" y="301625"/>
            <a:ext cx="7772400" cy="1462088"/>
          </a:xfrm>
          <a:prstGeom prst="rect">
            <a:avLst/>
          </a:prstGeom>
        </p:spPr>
        <p:txBody>
          <a:bodyPr anchor="ctr"/>
          <a:lstStyle/>
          <a:p>
            <a:pPr eaLnBrk="0" hangingPunct="0"/>
            <a:endParaRPr lang="zh-TW" altLang="en-US" sz="4400">
              <a:solidFill>
                <a:schemeClr val="tx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zh-TW" altLang="en-US" sz="32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C11C6-7435-4597-81E0-08B73200B4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0B88B-2E3B-4F10-9679-49A09652F60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A6A07-BDE2-4CE5-944F-3B69E99865B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46130-BBA0-4782-8D37-1766A884DA5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301625"/>
            <a:ext cx="7772400" cy="57943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37998-9086-4834-9991-2D6BDF9FD7E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BD272-984B-4D4D-ACB8-0973F72A19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D5063-F0E0-4B8B-8651-EF7CCE08511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DF89F-2470-463F-8286-437A72B289B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3254E-7D31-4251-858B-D77C470EFA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97533-B5E3-4E00-9830-78D6549A598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6348B-AA5B-4F03-B60A-D93CED3FF9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549EF-2EEA-4870-BB86-88188BE0270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1DE94-B666-4E8B-B71D-D66D546D44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24584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7396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39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grpSp>
          <p:nvGrpSpPr>
            <p:cNvPr id="24585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7399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400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grpSp>
          <p:nvGrpSpPr>
            <p:cNvPr id="24586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740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40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grpSp>
          <p:nvGrpSpPr>
            <p:cNvPr id="24587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588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7406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pitchFamily="18" charset="-120"/>
                  </a:endParaRPr>
                </a:p>
              </p:txBody>
            </p:sp>
            <p:sp>
              <p:nvSpPr>
                <p:cNvPr id="187407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pitchFamily="18" charset="-120"/>
                  </a:endParaRPr>
                </a:p>
              </p:txBody>
            </p:sp>
          </p:grpSp>
          <p:grpSp>
            <p:nvGrpSpPr>
              <p:cNvPr id="24589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612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741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8" y="2236"/>
                    <a:ext cx="1699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1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32" y="3137"/>
                    <a:ext cx="900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4613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7413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14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4614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741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1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4615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7419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07" y="1616"/>
                    <a:ext cx="1680" cy="3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20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4616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742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2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4617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7425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26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49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4618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742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11" y="1128"/>
                    <a:ext cx="1252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2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4619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7431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69" y="2348"/>
                    <a:ext cx="172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32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4620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743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3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4621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7437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38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4622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744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4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4623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7443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44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4624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744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4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6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4625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7449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50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4626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745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5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4627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7455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56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4628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745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5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4629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7461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62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4630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746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42" y="915"/>
                    <a:ext cx="1040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6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4631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7467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29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68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4632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747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7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sp>
              <p:nvSpPr>
                <p:cNvPr id="187472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pitchFamily="18" charset="-120"/>
                  </a:endParaRPr>
                </a:p>
              </p:txBody>
            </p:sp>
            <p:sp>
              <p:nvSpPr>
                <p:cNvPr id="187473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pitchFamily="18" charset="-120"/>
                  </a:endParaRPr>
                </a:p>
              </p:txBody>
            </p:sp>
            <p:grpSp>
              <p:nvGrpSpPr>
                <p:cNvPr id="24635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7475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71" y="927"/>
                    <a:ext cx="104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76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4636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747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7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4637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7481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82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4638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748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8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31" y="3490"/>
                    <a:ext cx="913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4639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7487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88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15"/>
                    <a:ext cx="84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4640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749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09" y="2667"/>
                    <a:ext cx="1716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9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696" y="3877"/>
                    <a:ext cx="923" cy="46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4641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7493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94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4642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749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9" y="2517"/>
                    <a:ext cx="1643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9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588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4643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7499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500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21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4644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750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8" y="2695"/>
                    <a:ext cx="1451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50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05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4645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7505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506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62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</p:grpSp>
          <p:sp>
            <p:nvSpPr>
              <p:cNvPr id="187507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08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09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10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11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12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13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14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15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16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17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18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19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20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21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22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23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24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25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26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27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28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</p:grpSp>
      <p:sp>
        <p:nvSpPr>
          <p:cNvPr id="24579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4580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8753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753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753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F2DE2C2D-46AB-4AD9-9F49-D609BBFD2A0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  <p:sldLayoutId id="2147483686" r:id="rId12"/>
    <p:sldLayoutId id="2147483685" r:id="rId13"/>
    <p:sldLayoutId id="214748368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88yp3kLkP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1.bin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het.colorado.edu/simulations/sims.php?sim=Faradays_Electromagnetic_Lab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9750" y="620713"/>
            <a:ext cx="4030663" cy="114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zh-TW" sz="4800" b="1" smtClean="0">
                <a:solidFill>
                  <a:schemeClr val="tx1"/>
                </a:solidFill>
              </a:rPr>
              <a:t>9 </a:t>
            </a:r>
            <a:r>
              <a:rPr lang="zh-TW" altLang="en-US" sz="4800" b="1" smtClean="0">
                <a:solidFill>
                  <a:schemeClr val="tx1"/>
                </a:solidFill>
              </a:rPr>
              <a:t>電磁感應</a:t>
            </a:r>
            <a:r>
              <a:rPr lang="en-US" altLang="zh-TW" smtClean="0"/>
              <a:t> </a:t>
            </a:r>
            <a:endParaRPr lang="zh-TW" altLang="en-US" smtClean="0"/>
          </a:p>
        </p:txBody>
      </p:sp>
      <p:sp>
        <p:nvSpPr>
          <p:cNvPr id="18434" name="Rectangle 7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059113" y="4797425"/>
            <a:ext cx="5856287" cy="16557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zh-TW" b="1" smtClean="0"/>
              <a:t>How did the electric guitar revolutionize rock?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zh-TW" b="1" smtClean="0"/>
              <a:t>From </a:t>
            </a:r>
            <a:r>
              <a:rPr lang="en-US" altLang="zh-TW" b="1" u="sng" smtClean="0"/>
              <a:t>acoustic</a:t>
            </a:r>
            <a:r>
              <a:rPr lang="en-US" altLang="zh-TW" b="1" smtClean="0"/>
              <a:t> to </a:t>
            </a:r>
            <a:r>
              <a:rPr lang="en-US" altLang="zh-TW" b="1" u="sng" smtClean="0"/>
              <a:t>electric guitars</a:t>
            </a:r>
            <a:endParaRPr lang="zh-TW" altLang="en-US" b="1" u="sng" smtClean="0"/>
          </a:p>
        </p:txBody>
      </p:sp>
      <p:pic>
        <p:nvPicPr>
          <p:cNvPr id="18435" name="Picture 10" descr="wk-bon-jovi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924175"/>
            <a:ext cx="2360612" cy="33845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0722" name="Object 2"/>
          <p:cNvGraphicFramePr>
            <a:graphicFrameLocks noChangeAspect="1"/>
          </p:cNvGraphicFramePr>
          <p:nvPr/>
        </p:nvGraphicFramePr>
        <p:xfrm>
          <a:off x="755650" y="2492375"/>
          <a:ext cx="7777163" cy="3956050"/>
        </p:xfrm>
        <a:graphic>
          <a:graphicData uri="http://schemas.openxmlformats.org/presentationml/2006/ole">
            <p:oleObj spid="_x0000_s4098" name="文件" r:id="rId4" imgW="6179516" imgH="3151418" progId="Word.Document.8">
              <p:embed/>
            </p:oleObj>
          </a:graphicData>
        </a:graphic>
      </p:graphicFrame>
      <p:sp>
        <p:nvSpPr>
          <p:cNvPr id="409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</a:rPr>
              <a:t>例</a:t>
            </a:r>
            <a:r>
              <a:rPr lang="en-US" altLang="zh-TW" b="1" smtClean="0">
                <a:solidFill>
                  <a:schemeClr val="tx1"/>
                </a:solidFill>
              </a:rPr>
              <a:t>2 </a:t>
            </a:r>
            <a:r>
              <a:rPr lang="en-US" altLang="zh-TW" b="1" smtClean="0">
                <a:solidFill>
                  <a:srgbClr val="F1F610"/>
                </a:solidFill>
              </a:rPr>
              <a:t>B = 4.0 t</a:t>
            </a:r>
            <a:r>
              <a:rPr lang="en-US" altLang="zh-TW" b="1" baseline="30000" smtClean="0">
                <a:solidFill>
                  <a:srgbClr val="F1F610"/>
                </a:solidFill>
              </a:rPr>
              <a:t>2</a:t>
            </a:r>
            <a:r>
              <a:rPr lang="en-US" altLang="zh-TW" b="1" smtClean="0">
                <a:solidFill>
                  <a:srgbClr val="F1F610"/>
                </a:solidFill>
              </a:rPr>
              <a:t> +2.0 t + 3.0</a:t>
            </a:r>
            <a:r>
              <a:rPr lang="en-US" altLang="zh-TW" smtClean="0"/>
              <a:t> </a:t>
            </a:r>
            <a:endParaRPr lang="zh-TW" altLang="en-US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900113" y="1628775"/>
            <a:ext cx="6519862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>
              <a:buSzPct val="70000"/>
              <a:buFont typeface="Arial Black" pitchFamily="34" charset="0"/>
              <a:buNone/>
            </a:pPr>
            <a:r>
              <a:rPr kumimoji="0" lang="en-US" altLang="zh-TW" sz="3600" b="1"/>
              <a:t>Ebat = 2.0V r = 0.20m R = 2.0</a:t>
            </a:r>
            <a:r>
              <a:rPr kumimoji="0" lang="el-GR" altLang="zh-TW" sz="3600" b="1"/>
              <a:t>Ω</a:t>
            </a: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3348038" y="2565400"/>
            <a:ext cx="1643062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solidFill>
                  <a:srgbClr val="000099"/>
                </a:solidFill>
                <a:latin typeface="Times New Roman" pitchFamily="18" charset="0"/>
              </a:rPr>
              <a:t>increasing</a:t>
            </a:r>
            <a:endParaRPr kumimoji="0" lang="zh-TW" altLang="en-US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6804025" y="5876925"/>
            <a:ext cx="1616075" cy="531813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solidFill>
                  <a:srgbClr val="000099"/>
                </a:solidFill>
                <a:latin typeface="Times New Roman" pitchFamily="18" charset="0"/>
              </a:rPr>
              <a:t>clockwise</a:t>
            </a:r>
            <a:endParaRPr kumimoji="0" lang="zh-TW" altLang="en-US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5219700" y="2492375"/>
            <a:ext cx="431800" cy="823913"/>
          </a:xfrm>
          <a:prstGeom prst="rect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0" lang="en-US" altLang="zh-TW" sz="4800">
                <a:solidFill>
                  <a:schemeClr val="bg1"/>
                </a:solidFill>
              </a:rPr>
              <a:t>e</a:t>
            </a:r>
            <a:endParaRPr kumimoji="0" lang="zh-TW" altLang="en-US" sz="4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7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1746" name="Object 2"/>
          <p:cNvGraphicFramePr>
            <a:graphicFrameLocks noChangeAspect="1"/>
          </p:cNvGraphicFramePr>
          <p:nvPr/>
        </p:nvGraphicFramePr>
        <p:xfrm>
          <a:off x="827088" y="2349500"/>
          <a:ext cx="7848600" cy="3825875"/>
        </p:xfrm>
        <a:graphic>
          <a:graphicData uri="http://schemas.openxmlformats.org/presentationml/2006/ole">
            <p:oleObj spid="_x0000_s5122" name="文件" r:id="rId4" imgW="6571428" imgH="3177768" progId="Word.Document.8">
              <p:embed/>
            </p:oleObj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</a:rPr>
              <a:t>例</a:t>
            </a:r>
            <a:r>
              <a:rPr lang="en-US" altLang="zh-TW" b="1" smtClean="0">
                <a:solidFill>
                  <a:schemeClr val="tx1"/>
                </a:solidFill>
              </a:rPr>
              <a:t>3</a:t>
            </a:r>
            <a:r>
              <a:rPr lang="en-US" altLang="zh-TW" smtClean="0"/>
              <a:t> </a:t>
            </a:r>
            <a:r>
              <a:rPr lang="en-US" altLang="zh-TW" b="1" smtClean="0">
                <a:solidFill>
                  <a:srgbClr val="F1F610"/>
                </a:solidFill>
              </a:rPr>
              <a:t>B = 4 t</a:t>
            </a:r>
            <a:r>
              <a:rPr lang="en-US" altLang="zh-TW" b="1" baseline="30000" smtClean="0">
                <a:solidFill>
                  <a:srgbClr val="F1F610"/>
                </a:solidFill>
              </a:rPr>
              <a:t>2</a:t>
            </a:r>
            <a:r>
              <a:rPr lang="en-US" altLang="zh-TW" b="1" smtClean="0">
                <a:solidFill>
                  <a:srgbClr val="F1F610"/>
                </a:solidFill>
              </a:rPr>
              <a:t> x</a:t>
            </a:r>
            <a:r>
              <a:rPr lang="en-US" altLang="zh-TW" b="1" baseline="30000" smtClean="0">
                <a:solidFill>
                  <a:srgbClr val="F1F610"/>
                </a:solidFill>
              </a:rPr>
              <a:t>2</a:t>
            </a:r>
            <a:endParaRPr lang="zh-TW" altLang="en-US" b="1" baseline="30000" smtClean="0">
              <a:solidFill>
                <a:srgbClr val="F1F610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827088" y="1412875"/>
            <a:ext cx="6119812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buSzPct val="70000"/>
              <a:buFont typeface="Arial Black" pitchFamily="34" charset="0"/>
              <a:buNone/>
            </a:pPr>
            <a:r>
              <a:rPr kumimoji="0" lang="en-US" altLang="zh-TW" sz="3600" b="1"/>
              <a:t>W = 3.0m  H = 2.0m  t = 0.1s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555875" y="2565400"/>
            <a:ext cx="1643063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solidFill>
                  <a:srgbClr val="000099"/>
                </a:solidFill>
                <a:latin typeface="Times New Roman" pitchFamily="18" charset="0"/>
              </a:rPr>
              <a:t>increasing</a:t>
            </a:r>
            <a:endParaRPr kumimoji="0" lang="zh-TW" altLang="en-US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867400" y="5445125"/>
            <a:ext cx="2736850" cy="531813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0" lang="en-US" altLang="zh-TW">
                <a:solidFill>
                  <a:srgbClr val="000099"/>
                </a:solidFill>
                <a:latin typeface="Times New Roman" pitchFamily="18" charset="0"/>
              </a:rPr>
              <a:t>counterclockwise</a:t>
            </a:r>
            <a:endParaRPr kumimoji="0" lang="zh-TW" altLang="en-US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763713" y="5013325"/>
            <a:ext cx="431800" cy="823913"/>
          </a:xfrm>
          <a:prstGeom prst="rect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0" lang="en-US" altLang="zh-TW" sz="4800">
                <a:solidFill>
                  <a:schemeClr val="bg1"/>
                </a:solidFill>
              </a:rPr>
              <a:t>e</a:t>
            </a:r>
            <a:endParaRPr kumimoji="0" lang="zh-TW" altLang="en-US" sz="4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71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34400" cy="1511300"/>
          </a:xfrm>
        </p:spPr>
        <p:txBody>
          <a:bodyPr/>
          <a:lstStyle/>
          <a:p>
            <a:pPr marL="1262063" indent="-1262063" eaLnBrk="1" hangingPunct="1"/>
            <a:r>
              <a:rPr lang="en-US" altLang="zh-TW" sz="4800" b="1" smtClean="0">
                <a:solidFill>
                  <a:schemeClr val="tx1"/>
                </a:solidFill>
              </a:rPr>
              <a:t>9-5</a:t>
            </a:r>
            <a:r>
              <a:rPr lang="zh-TW" altLang="en-US" sz="4000" b="1" smtClean="0">
                <a:solidFill>
                  <a:schemeClr val="tx1"/>
                </a:solidFill>
              </a:rPr>
              <a:t> </a:t>
            </a:r>
            <a:r>
              <a:rPr lang="en-US" altLang="zh-TW" sz="4000" b="1" smtClean="0">
                <a:solidFill>
                  <a:schemeClr val="tx1"/>
                </a:solidFill>
              </a:rPr>
              <a:t>Induction and Energy </a:t>
            </a:r>
            <a:br>
              <a:rPr lang="en-US" altLang="zh-TW" sz="4000" b="1" smtClean="0">
                <a:solidFill>
                  <a:schemeClr val="tx1"/>
                </a:solidFill>
              </a:rPr>
            </a:br>
            <a:r>
              <a:rPr lang="en-US" altLang="zh-TW" sz="4000" b="1" smtClean="0">
                <a:solidFill>
                  <a:schemeClr val="tx1"/>
                </a:solidFill>
              </a:rPr>
              <a:t>Transfers</a:t>
            </a:r>
            <a:endParaRPr lang="zh-TW" altLang="en-US" sz="4000" b="1" smtClean="0">
              <a:solidFill>
                <a:schemeClr val="tx1"/>
              </a:solidFill>
            </a:endParaRP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8640763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3600" b="1" smtClean="0"/>
              <a:t>  The work done by the applied force and the thermal energy produced in the wire.</a:t>
            </a:r>
            <a:endParaRPr lang="zh-TW" altLang="en-US" sz="3600" b="1" smtClean="0"/>
          </a:p>
        </p:txBody>
      </p:sp>
      <p:graphicFrame>
        <p:nvGraphicFramePr>
          <p:cNvPr id="67277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755650" y="3429000"/>
          <a:ext cx="3429000" cy="2819400"/>
        </p:xfrm>
        <a:graphic>
          <a:graphicData uri="http://schemas.openxmlformats.org/presentationml/2006/ole">
            <p:oleObj spid="_x0000_s6146" name="文件" r:id="rId4" imgW="2612880" imgH="2348280" progId="Word.Document.8">
              <p:embed/>
            </p:oleObj>
          </a:graphicData>
        </a:graphic>
      </p:graphicFrame>
      <p:graphicFrame>
        <p:nvGraphicFramePr>
          <p:cNvPr id="672773" name="Object 5"/>
          <p:cNvGraphicFramePr>
            <a:graphicFrameLocks noChangeAspect="1"/>
          </p:cNvGraphicFramePr>
          <p:nvPr/>
        </p:nvGraphicFramePr>
        <p:xfrm>
          <a:off x="4500563" y="3644900"/>
          <a:ext cx="4067175" cy="2382838"/>
        </p:xfrm>
        <a:graphic>
          <a:graphicData uri="http://schemas.openxmlformats.org/presentationml/2006/ole">
            <p:oleObj spid="_x0000_s6147" name="方程式" r:id="rId5" imgW="1498320" imgH="863280" progId="Equation.3">
              <p:embed/>
            </p:oleObj>
          </a:graphicData>
        </a:graphic>
      </p:graphicFrame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500563" y="4149725"/>
            <a:ext cx="431800" cy="579438"/>
          </a:xfrm>
          <a:prstGeom prst="rect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0" lang="en-US" altLang="zh-TW" sz="3200">
                <a:solidFill>
                  <a:schemeClr val="bg1"/>
                </a:solidFill>
              </a:rPr>
              <a:t>e</a:t>
            </a:r>
            <a:endParaRPr kumimoji="0" lang="zh-TW" altLang="en-US" sz="3200">
              <a:solidFill>
                <a:schemeClr val="bg1"/>
              </a:solidFill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500563" y="4797425"/>
            <a:ext cx="431800" cy="579438"/>
          </a:xfrm>
          <a:prstGeom prst="rect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0" lang="en-US" altLang="zh-TW" sz="3200">
                <a:solidFill>
                  <a:schemeClr val="bg1"/>
                </a:solidFill>
              </a:rPr>
              <a:t>e</a:t>
            </a:r>
            <a:endParaRPr kumimoji="0" lang="zh-TW" alt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727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0" grpId="0" autoUpdateAnimBg="0"/>
      <p:bldP spid="67277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3794" name="Object 2"/>
          <p:cNvGraphicFramePr>
            <a:graphicFrameLocks noChangeAspect="1"/>
          </p:cNvGraphicFramePr>
          <p:nvPr/>
        </p:nvGraphicFramePr>
        <p:xfrm>
          <a:off x="827088" y="2276475"/>
          <a:ext cx="6191250" cy="2062163"/>
        </p:xfrm>
        <a:graphic>
          <a:graphicData uri="http://schemas.openxmlformats.org/presentationml/2006/ole">
            <p:oleObj spid="_x0000_s7170" name="方程式" r:id="rId4" imgW="2209680" imgH="736560" progId="Equation.3">
              <p:embed/>
            </p:oleObj>
          </a:graphicData>
        </a:graphic>
      </p:graphicFrame>
      <p:sp>
        <p:nvSpPr>
          <p:cNvPr id="7171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solidFill>
                  <a:srgbClr val="F1F610"/>
                </a:solidFill>
              </a:rPr>
              <a:t>The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7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solidFill>
                  <a:srgbClr val="F1F610"/>
                </a:solidFill>
              </a:rPr>
              <a:t>Eddy currents – induction stoves and EM braking</a:t>
            </a:r>
          </a:p>
        </p:txBody>
      </p:sp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060575"/>
            <a:ext cx="2303463" cy="1878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9939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4076700"/>
            <a:ext cx="4464050" cy="22018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solidFill>
                  <a:srgbClr val="F1F610"/>
                </a:solidFill>
              </a:rPr>
              <a:t>Eddy currents –EM braking</a:t>
            </a:r>
          </a:p>
        </p:txBody>
      </p:sp>
      <p:pic>
        <p:nvPicPr>
          <p:cNvPr id="409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133600"/>
            <a:ext cx="3451225" cy="38877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096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133600"/>
            <a:ext cx="3590925" cy="3867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solidFill>
                  <a:srgbClr val="F1F610"/>
                </a:solidFill>
              </a:rPr>
              <a:t>Eddy currents – transformers</a:t>
            </a:r>
          </a:p>
        </p:txBody>
      </p:sp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565400"/>
            <a:ext cx="8604250" cy="28273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solidFill>
                  <a:srgbClr val="F1F610"/>
                </a:solidFill>
              </a:rPr>
              <a:t>Eddy currents – metal detectors</a:t>
            </a:r>
          </a:p>
        </p:txBody>
      </p:sp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276475"/>
            <a:ext cx="7920037" cy="4292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333375"/>
            <a:ext cx="7772400" cy="1462088"/>
          </a:xfrm>
        </p:spPr>
        <p:txBody>
          <a:bodyPr/>
          <a:lstStyle/>
          <a:p>
            <a:pPr eaLnBrk="1" hangingPunct="1"/>
            <a:r>
              <a:rPr kumimoji="0" lang="en-US" altLang="zh-TW" b="1" smtClean="0">
                <a:solidFill>
                  <a:schemeClr val="tx1"/>
                </a:solidFill>
              </a:rPr>
              <a:t>The microphone</a:t>
            </a:r>
            <a:endParaRPr kumimoji="0" lang="zh-TW" altLang="en-US" b="1" smtClean="0">
              <a:solidFill>
                <a:schemeClr val="tx1"/>
              </a:solidFill>
            </a:endParaRPr>
          </a:p>
        </p:txBody>
      </p:sp>
      <p:pic>
        <p:nvPicPr>
          <p:cNvPr id="4403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205038"/>
            <a:ext cx="7129463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549275"/>
            <a:ext cx="7772400" cy="966788"/>
          </a:xfrm>
        </p:spPr>
        <p:txBody>
          <a:bodyPr/>
          <a:lstStyle/>
          <a:p>
            <a:pPr eaLnBrk="1" hangingPunct="1"/>
            <a:r>
              <a:rPr kumimoji="0" lang="en-US" altLang="zh-TW" b="1" smtClean="0">
                <a:solidFill>
                  <a:schemeClr val="tx1"/>
                </a:solidFill>
              </a:rPr>
              <a:t>The tape recorder</a:t>
            </a:r>
            <a:endParaRPr kumimoji="0" lang="zh-TW" altLang="en-US" smtClean="0">
              <a:solidFill>
                <a:schemeClr val="tx1"/>
              </a:solidFill>
            </a:endParaRPr>
          </a:p>
        </p:txBody>
      </p:sp>
      <p:pic>
        <p:nvPicPr>
          <p:cNvPr id="4505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916113"/>
            <a:ext cx="5029200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524000"/>
          </a:xfrm>
        </p:spPr>
        <p:txBody>
          <a:bodyPr/>
          <a:lstStyle/>
          <a:p>
            <a:pPr marL="987425" indent="-987425" eaLnBrk="1" hangingPunct="1"/>
            <a:r>
              <a:rPr lang="en-US" altLang="zh-TW" sz="4800" b="1" smtClean="0">
                <a:solidFill>
                  <a:schemeClr val="tx1"/>
                </a:solidFill>
              </a:rPr>
              <a:t>9-1</a:t>
            </a:r>
            <a:r>
              <a:rPr lang="zh-TW" altLang="en-US" sz="4800" b="1" smtClean="0">
                <a:solidFill>
                  <a:schemeClr val="tx1"/>
                </a:solidFill>
              </a:rPr>
              <a:t> </a:t>
            </a:r>
            <a:r>
              <a:rPr lang="en-US" altLang="zh-TW" sz="4800" b="1" smtClean="0">
                <a:solidFill>
                  <a:schemeClr val="tx1"/>
                </a:solidFill>
              </a:rPr>
              <a:t>Two symmetric Situations</a:t>
            </a:r>
            <a:endParaRPr lang="zh-TW" altLang="en-US" sz="4800" b="1" smtClean="0">
              <a:solidFill>
                <a:schemeClr val="tx1"/>
              </a:solidFill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708275"/>
            <a:ext cx="8077200" cy="2765425"/>
          </a:xfrm>
        </p:spPr>
        <p:txBody>
          <a:bodyPr/>
          <a:lstStyle/>
          <a:p>
            <a:pPr lvl="1" eaLnBrk="1" hangingPunct="1">
              <a:buSzPct val="70000"/>
              <a:buFont typeface="Arial Black" pitchFamily="34" charset="0"/>
              <a:buChar char="l"/>
            </a:pPr>
            <a:r>
              <a:rPr lang="en-US" altLang="zh-TW" sz="3600" b="1" u="sng" smtClean="0"/>
              <a:t>current loop</a:t>
            </a:r>
            <a:r>
              <a:rPr lang="en-US" altLang="zh-TW" sz="3600" b="1" smtClean="0"/>
              <a:t> + </a:t>
            </a:r>
            <a:r>
              <a:rPr lang="en-US" altLang="zh-TW" sz="3600" b="1" u="sng" smtClean="0"/>
              <a:t>magnetic field</a:t>
            </a:r>
            <a:r>
              <a:rPr lang="en-US" altLang="zh-TW" sz="3600" b="1" smtClean="0"/>
              <a:t> → </a:t>
            </a:r>
            <a:r>
              <a:rPr lang="en-US" altLang="zh-TW" sz="3600" b="1" u="sng" smtClean="0"/>
              <a:t>torque</a:t>
            </a:r>
            <a:endParaRPr lang="en-US" altLang="zh-TW" sz="3600" b="1" smtClean="0"/>
          </a:p>
          <a:p>
            <a:pPr lvl="1" eaLnBrk="1" hangingPunct="1">
              <a:buSzPct val="70000"/>
              <a:buFont typeface="Arial Black" pitchFamily="34" charset="0"/>
              <a:buChar char="l"/>
            </a:pPr>
            <a:r>
              <a:rPr lang="en-US" altLang="zh-TW" sz="3600" b="1" u="sng" smtClean="0"/>
              <a:t>torque</a:t>
            </a:r>
            <a:r>
              <a:rPr lang="en-US" altLang="zh-TW" sz="3600" b="1" smtClean="0"/>
              <a:t> + </a:t>
            </a:r>
            <a:r>
              <a:rPr lang="en-US" altLang="zh-TW" sz="3600" b="1" u="sng" smtClean="0"/>
              <a:t>magnetic field</a:t>
            </a:r>
            <a:r>
              <a:rPr lang="en-US" altLang="zh-TW" sz="3600" b="1" smtClean="0"/>
              <a:t> → </a:t>
            </a:r>
            <a:r>
              <a:rPr lang="en-US" altLang="zh-TW" sz="3600" b="1" u="sng" smtClean="0"/>
              <a:t>current</a:t>
            </a:r>
            <a:endParaRPr lang="en-US" altLang="zh-TW" sz="3600" b="1" smtClean="0"/>
          </a:p>
          <a:p>
            <a:pPr eaLnBrk="1" hangingPunct="1"/>
            <a:endParaRPr lang="zh-TW" altLang="en-US" sz="3600" b="1" smtClean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</a:rPr>
              <a:t>Speaker</a:t>
            </a:r>
          </a:p>
        </p:txBody>
      </p:sp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09800"/>
            <a:ext cx="75438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6262688" cy="1462088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</a:rPr>
              <a:t>Voice-coil positioner of a HDD</a:t>
            </a:r>
          </a:p>
        </p:txBody>
      </p:sp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557338"/>
            <a:ext cx="33845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tx1"/>
                </a:solidFill>
              </a:rPr>
              <a:t>9</a:t>
            </a:r>
            <a:r>
              <a:rPr lang="zh-TW" altLang="en-US" b="1" smtClean="0">
                <a:solidFill>
                  <a:schemeClr val="tx1"/>
                </a:solidFill>
              </a:rPr>
              <a:t>-</a:t>
            </a:r>
            <a:r>
              <a:rPr lang="en-US" altLang="zh-TW" b="1" smtClean="0">
                <a:solidFill>
                  <a:schemeClr val="tx1"/>
                </a:solidFill>
              </a:rPr>
              <a:t>6</a:t>
            </a:r>
            <a:r>
              <a:rPr lang="zh-TW" altLang="en-US" b="1" smtClean="0">
                <a:solidFill>
                  <a:schemeClr val="tx1"/>
                </a:solidFill>
              </a:rPr>
              <a:t> </a:t>
            </a:r>
            <a:r>
              <a:rPr lang="en-US" altLang="zh-TW" b="1" smtClean="0">
                <a:solidFill>
                  <a:schemeClr val="tx1"/>
                </a:solidFill>
              </a:rPr>
              <a:t>Inductors and Inductance</a:t>
            </a:r>
            <a:endParaRPr lang="zh-TW" altLang="en-US" b="1" smtClean="0">
              <a:solidFill>
                <a:schemeClr val="tx1"/>
              </a:solidFill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ph idx="1"/>
          </p:nvPr>
        </p:nvGraphicFramePr>
        <p:xfrm>
          <a:off x="971550" y="2133600"/>
          <a:ext cx="6946900" cy="2679700"/>
        </p:xfrm>
        <a:graphic>
          <a:graphicData uri="http://schemas.openxmlformats.org/presentationml/2006/ole">
            <p:oleObj spid="_x0000_s8194" name="Document" r:id="rId3" imgW="5933310" imgH="229361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tx1"/>
                </a:solidFill>
              </a:rPr>
              <a:t>Inductance of a solenoid:</a:t>
            </a:r>
            <a:endParaRPr lang="zh-TW" altLang="en-US" b="1" smtClean="0">
              <a:solidFill>
                <a:schemeClr val="tx1"/>
              </a:solidFill>
            </a:endParaRPr>
          </a:p>
        </p:txBody>
      </p:sp>
      <p:graphicFrame>
        <p:nvGraphicFramePr>
          <p:cNvPr id="64512" name="Object 2"/>
          <p:cNvGraphicFramePr>
            <a:graphicFrameLocks noChangeAspect="1"/>
          </p:cNvGraphicFramePr>
          <p:nvPr>
            <p:ph idx="1"/>
          </p:nvPr>
        </p:nvGraphicFramePr>
        <p:xfrm>
          <a:off x="838200" y="2498725"/>
          <a:ext cx="7334250" cy="2474913"/>
        </p:xfrm>
        <a:graphic>
          <a:graphicData uri="http://schemas.openxmlformats.org/presentationml/2006/ole">
            <p:oleObj spid="_x0000_s9218" name="方程式" r:id="rId5" imgW="2108160" imgH="71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64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838200"/>
          </a:xfrm>
        </p:spPr>
        <p:txBody>
          <a:bodyPr/>
          <a:lstStyle/>
          <a:p>
            <a:r>
              <a:rPr lang="en-US" altLang="zh-TW" b="1" smtClean="0">
                <a:solidFill>
                  <a:schemeClr val="tx1"/>
                </a:solidFill>
              </a:rPr>
              <a:t>Inductance of a toroid</a:t>
            </a:r>
            <a:endParaRPr lang="zh-TW" altLang="en-US" b="1" smtClean="0">
              <a:solidFill>
                <a:schemeClr val="tx1"/>
              </a:solidFill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ph idx="1"/>
          </p:nvPr>
        </p:nvGraphicFramePr>
        <p:xfrm>
          <a:off x="609600" y="1752600"/>
          <a:ext cx="3657600" cy="2514600"/>
        </p:xfrm>
        <a:graphic>
          <a:graphicData uri="http://schemas.openxmlformats.org/presentationml/2006/ole">
            <p:oleObj spid="_x0000_s10242" name="文件" r:id="rId4" imgW="2625120" imgH="1773720" progId="Word.Document.8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4419600" y="1676400"/>
          <a:ext cx="4419600" cy="2632075"/>
        </p:xfrm>
        <a:graphic>
          <a:graphicData uri="http://schemas.openxmlformats.org/presentationml/2006/ole">
            <p:oleObj spid="_x0000_s10243" name="方程式" r:id="rId5" imgW="1676160" imgH="1206360" progId="Equation.3">
              <p:embed/>
            </p:oleObj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839788" y="4572000"/>
          <a:ext cx="7770812" cy="1066800"/>
        </p:xfrm>
        <a:graphic>
          <a:graphicData uri="http://schemas.openxmlformats.org/presentationml/2006/ole">
            <p:oleObj spid="_x0000_s10244" name="方程式" r:id="rId6" imgW="29844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42900"/>
            <a:ext cx="7772400" cy="876300"/>
          </a:xfrm>
        </p:spPr>
        <p:txBody>
          <a:bodyPr/>
          <a:lstStyle/>
          <a:p>
            <a:r>
              <a:rPr lang="en-US" altLang="zh-TW" b="1" smtClean="0">
                <a:solidFill>
                  <a:schemeClr val="tx1"/>
                </a:solidFill>
              </a:rPr>
              <a:t>9-7</a:t>
            </a:r>
            <a:r>
              <a:rPr lang="zh-TW" altLang="en-US" b="1" smtClean="0">
                <a:solidFill>
                  <a:schemeClr val="tx1"/>
                </a:solidFill>
              </a:rPr>
              <a:t> </a:t>
            </a:r>
            <a:r>
              <a:rPr lang="en-US" altLang="zh-TW" b="1" smtClean="0">
                <a:solidFill>
                  <a:schemeClr val="tx1"/>
                </a:solidFill>
              </a:rPr>
              <a:t>Self-Induction</a:t>
            </a:r>
            <a:endParaRPr lang="zh-TW" altLang="en-US" smtClean="0">
              <a:solidFill>
                <a:schemeClr val="tx1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341438"/>
            <a:ext cx="7620000" cy="1066800"/>
          </a:xfrm>
        </p:spPr>
        <p:txBody>
          <a:bodyPr/>
          <a:lstStyle/>
          <a:p>
            <a:r>
              <a:rPr lang="en-US" altLang="zh-TW" b="1" smtClean="0"/>
              <a:t>An induced emf appears in any coil in which the current is changing.</a:t>
            </a:r>
            <a:endParaRPr lang="zh-TW" altLang="en-US" b="1" smtClean="0"/>
          </a:p>
        </p:txBody>
      </p:sp>
      <p:graphicFrame>
        <p:nvGraphicFramePr>
          <p:cNvPr id="66560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1331913" y="2565400"/>
          <a:ext cx="6521450" cy="1066800"/>
        </p:xfrm>
        <a:graphic>
          <a:graphicData uri="http://schemas.openxmlformats.org/presentationml/2006/ole">
            <p:oleObj spid="_x0000_s11266" name="方程式" r:id="rId5" imgW="2095200" imgH="393480" progId="Equation.3">
              <p:embed/>
            </p:oleObj>
          </a:graphicData>
        </a:graphic>
      </p:graphicFrame>
      <p:graphicFrame>
        <p:nvGraphicFramePr>
          <p:cNvPr id="66561" name="Object 3"/>
          <p:cNvGraphicFramePr>
            <a:graphicFrameLocks noChangeAspect="1"/>
          </p:cNvGraphicFramePr>
          <p:nvPr/>
        </p:nvGraphicFramePr>
        <p:xfrm>
          <a:off x="684213" y="3789363"/>
          <a:ext cx="3243262" cy="2382837"/>
        </p:xfrm>
        <a:graphic>
          <a:graphicData uri="http://schemas.openxmlformats.org/presentationml/2006/ole">
            <p:oleObj spid="_x0000_s11267" name="文件" r:id="rId6" imgW="2767320" imgH="2031480" progId="Word.Document.8">
              <p:embed/>
            </p:oleObj>
          </a:graphicData>
        </a:graphic>
      </p:graphicFrame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4114800" y="3824288"/>
          <a:ext cx="4343400" cy="2413000"/>
        </p:xfrm>
        <a:graphic>
          <a:graphicData uri="http://schemas.openxmlformats.org/presentationml/2006/ole">
            <p:oleObj spid="_x0000_s11268" name="文件" r:id="rId7" imgW="3195360" imgH="177444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6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665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 autoUpdateAnimBg="0" advAuto="0"/>
      <p:bldP spid="3789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tx1"/>
                </a:solidFill>
              </a:rPr>
              <a:t>9</a:t>
            </a:r>
            <a:r>
              <a:rPr lang="zh-TW" altLang="en-US" b="1" smtClean="0">
                <a:solidFill>
                  <a:schemeClr val="tx1"/>
                </a:solidFill>
              </a:rPr>
              <a:t>-</a:t>
            </a:r>
            <a:r>
              <a:rPr lang="en-US" altLang="zh-TW" b="1" smtClean="0">
                <a:solidFill>
                  <a:schemeClr val="tx1"/>
                </a:solidFill>
              </a:rPr>
              <a:t>8</a:t>
            </a:r>
            <a:r>
              <a:rPr lang="zh-TW" altLang="en-US" b="1" smtClean="0">
                <a:solidFill>
                  <a:schemeClr val="tx1"/>
                </a:solidFill>
              </a:rPr>
              <a:t> </a:t>
            </a:r>
            <a:r>
              <a:rPr lang="en-US" altLang="zh-TW" b="1" smtClean="0">
                <a:solidFill>
                  <a:schemeClr val="tx1"/>
                </a:solidFill>
              </a:rPr>
              <a:t>Mutual Induction</a:t>
            </a:r>
            <a:endParaRPr lang="zh-TW" altLang="en-US" b="1" smtClean="0">
              <a:solidFill>
                <a:schemeClr val="tx1"/>
              </a:solidFill>
            </a:endParaRPr>
          </a:p>
        </p:txBody>
      </p:sp>
      <p:graphicFrame>
        <p:nvGraphicFramePr>
          <p:cNvPr id="75776" name="Object 2"/>
          <p:cNvGraphicFramePr>
            <a:graphicFrameLocks noChangeAspect="1"/>
          </p:cNvGraphicFramePr>
          <p:nvPr>
            <p:ph idx="1"/>
          </p:nvPr>
        </p:nvGraphicFramePr>
        <p:xfrm>
          <a:off x="1187450" y="1412875"/>
          <a:ext cx="6400800" cy="2667000"/>
        </p:xfrm>
        <a:graphic>
          <a:graphicData uri="http://schemas.openxmlformats.org/presentationml/2006/ole">
            <p:oleObj spid="_x0000_s12290" name="圖片" r:id="rId5" imgW="5485825" imgH="3499840" progId="Word.Picture.8">
              <p:embed/>
            </p:oleObj>
          </a:graphicData>
        </a:graphic>
      </p:graphicFrame>
      <p:graphicFrame>
        <p:nvGraphicFramePr>
          <p:cNvPr id="75777" name="Object 3"/>
          <p:cNvGraphicFramePr>
            <a:graphicFrameLocks noChangeAspect="1"/>
          </p:cNvGraphicFramePr>
          <p:nvPr/>
        </p:nvGraphicFramePr>
        <p:xfrm>
          <a:off x="900113" y="4365625"/>
          <a:ext cx="7129462" cy="1943100"/>
        </p:xfrm>
        <a:graphic>
          <a:graphicData uri="http://schemas.openxmlformats.org/presentationml/2006/ole">
            <p:oleObj spid="_x0000_s12291" name="方程式" r:id="rId6" imgW="3073320" imgH="838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57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763000" cy="1104900"/>
          </a:xfrm>
        </p:spPr>
        <p:txBody>
          <a:bodyPr/>
          <a:lstStyle/>
          <a:p>
            <a:r>
              <a:rPr lang="en-US" altLang="zh-TW" b="1" smtClean="0">
                <a:solidFill>
                  <a:schemeClr val="tx1"/>
                </a:solidFill>
              </a:rPr>
              <a:t>Two circular close-packed coils</a:t>
            </a:r>
            <a:endParaRPr lang="zh-TW" altLang="en-US" b="1" smtClean="0">
              <a:solidFill>
                <a:schemeClr val="tx1"/>
              </a:solidFill>
            </a:endParaRPr>
          </a:p>
        </p:txBody>
      </p:sp>
      <p:graphicFrame>
        <p:nvGraphicFramePr>
          <p:cNvPr id="76800" name="Object 2"/>
          <p:cNvGraphicFramePr>
            <a:graphicFrameLocks noChangeAspect="1"/>
          </p:cNvGraphicFramePr>
          <p:nvPr>
            <p:ph idx="1"/>
          </p:nvPr>
        </p:nvGraphicFramePr>
        <p:xfrm>
          <a:off x="457200" y="2057400"/>
          <a:ext cx="4038600" cy="3241675"/>
        </p:xfrm>
        <a:graphic>
          <a:graphicData uri="http://schemas.openxmlformats.org/presentationml/2006/ole">
            <p:oleObj spid="_x0000_s13314" name="文件" r:id="rId5" imgW="4216320" imgH="3384000" progId="Word.Document.8">
              <p:embed/>
            </p:oleObj>
          </a:graphicData>
        </a:graphic>
      </p:graphicFrame>
      <p:graphicFrame>
        <p:nvGraphicFramePr>
          <p:cNvPr id="76801" name="Object 3"/>
          <p:cNvGraphicFramePr>
            <a:graphicFrameLocks noChangeAspect="1"/>
          </p:cNvGraphicFramePr>
          <p:nvPr/>
        </p:nvGraphicFramePr>
        <p:xfrm>
          <a:off x="4724400" y="1371600"/>
          <a:ext cx="3843338" cy="4724400"/>
        </p:xfrm>
        <a:graphic>
          <a:graphicData uri="http://schemas.openxmlformats.org/presentationml/2006/ole">
            <p:oleObj spid="_x0000_s13315" name="方程式" r:id="rId6" imgW="1663560" imgH="2044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76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AutoShape 2"/>
          <p:cNvSpPr>
            <a:spLocks noChangeArrowheads="1"/>
          </p:cNvSpPr>
          <p:nvPr/>
        </p:nvSpPr>
        <p:spPr bwMode="auto">
          <a:xfrm>
            <a:off x="1116013" y="4365625"/>
            <a:ext cx="1439862" cy="1079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60418" name="Picture 3" descr="j02834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581525"/>
            <a:ext cx="1223962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823913"/>
          </a:xfrm>
        </p:spPr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chemeClr val="tx1"/>
                </a:solidFill>
              </a:rPr>
              <a:t>9-2 Two Experiments</a:t>
            </a:r>
          </a:p>
        </p:txBody>
      </p:sp>
      <p:pic>
        <p:nvPicPr>
          <p:cNvPr id="21506" name="Picture 3">
            <a:hlinkClick r:id="rId2"/>
          </p:cNvPr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79613" y="3068638"/>
            <a:ext cx="4916487" cy="3448050"/>
          </a:xfrm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684213" y="1125538"/>
            <a:ext cx="6911975" cy="173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TW" sz="3600" b="1"/>
              <a:t>First Experiment</a:t>
            </a:r>
            <a:br>
              <a:rPr lang="en-US" altLang="zh-TW" sz="3600" b="1"/>
            </a:br>
            <a:r>
              <a:rPr lang="en-US" altLang="zh-TW" sz="3600" b="1"/>
              <a:t>A Magnet is moving with respect to the loop.</a:t>
            </a:r>
            <a:endParaRPr lang="zh-TW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614488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</a:rPr>
              <a:t>Second Experiment</a:t>
            </a:r>
            <a:br>
              <a:rPr lang="en-US" altLang="zh-TW" b="1" smtClean="0">
                <a:solidFill>
                  <a:schemeClr val="tx1"/>
                </a:solidFill>
              </a:rPr>
            </a:br>
            <a:endParaRPr lang="zh-TW" altLang="en-US" b="1" smtClean="0">
              <a:solidFill>
                <a:schemeClr val="tx1"/>
              </a:solidFill>
            </a:endParaRPr>
          </a:p>
        </p:txBody>
      </p:sp>
      <p:pic>
        <p:nvPicPr>
          <p:cNvPr id="22530" name="Picture 3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3284538"/>
            <a:ext cx="5000625" cy="3033712"/>
          </a:xfrm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755650" y="1489075"/>
            <a:ext cx="67691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TW" sz="3600" b="1"/>
              <a:t>The switch S is closed or opend.</a:t>
            </a:r>
            <a:endParaRPr lang="zh-TW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chemeClr val="tx1"/>
                </a:solidFill>
              </a:rPr>
              <a:t>9-3</a:t>
            </a:r>
            <a:r>
              <a:rPr lang="zh-TW" altLang="en-US" sz="4000" smtClean="0">
                <a:solidFill>
                  <a:schemeClr val="tx1"/>
                </a:solidFill>
              </a:rPr>
              <a:t> </a:t>
            </a:r>
            <a:r>
              <a:rPr lang="en-US" altLang="zh-TW" sz="4000" b="1" smtClean="0">
                <a:solidFill>
                  <a:schemeClr val="tx1"/>
                </a:solidFill>
              </a:rPr>
              <a:t>Faraday’s Law of </a:t>
            </a:r>
            <a:br>
              <a:rPr lang="en-US" altLang="zh-TW" sz="4000" b="1" smtClean="0">
                <a:solidFill>
                  <a:schemeClr val="tx1"/>
                </a:solidFill>
              </a:rPr>
            </a:br>
            <a:r>
              <a:rPr lang="en-US" altLang="zh-TW" sz="4000" b="1" smtClean="0">
                <a:solidFill>
                  <a:schemeClr val="tx1"/>
                </a:solidFill>
              </a:rPr>
              <a:t>                  Induction</a:t>
            </a:r>
            <a:endParaRPr lang="zh-TW" altLang="en-US" sz="4000" b="1" smtClean="0">
              <a:solidFill>
                <a:schemeClr val="tx1"/>
              </a:solidFill>
            </a:endParaRPr>
          </a:p>
        </p:txBody>
      </p:sp>
      <p:sp>
        <p:nvSpPr>
          <p:cNvPr id="66662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1989138"/>
            <a:ext cx="7696200" cy="3455987"/>
          </a:xfrm>
        </p:spPr>
        <p:txBody>
          <a:bodyPr/>
          <a:lstStyle/>
          <a:p>
            <a:pPr eaLnBrk="1" hangingPunct="1">
              <a:buSzPct val="70000"/>
              <a:buFont typeface="Arial Black" pitchFamily="34" charset="0"/>
              <a:buChar char="l"/>
            </a:pPr>
            <a:r>
              <a:rPr lang="en-US" altLang="zh-TW" sz="3600" b="1" smtClean="0"/>
              <a:t>An emf is induced when </a:t>
            </a:r>
            <a:r>
              <a:rPr lang="en-US" altLang="zh-TW" sz="3600" b="1" u="sng" smtClean="0"/>
              <a:t>the number of magnetic field lines</a:t>
            </a:r>
            <a:r>
              <a:rPr lang="en-US" altLang="zh-TW" sz="3600" b="1" smtClean="0"/>
              <a:t> that pass through the loop is changing.</a:t>
            </a:r>
          </a:p>
          <a:p>
            <a:pPr eaLnBrk="1" hangingPunct="1">
              <a:buFontTx/>
              <a:buNone/>
            </a:pPr>
            <a:r>
              <a:rPr lang="zh-TW" altLang="en-US" smtClean="0"/>
              <a:t>    </a:t>
            </a:r>
            <a:r>
              <a:rPr lang="zh-TW" altLang="en-US" b="1" smtClean="0"/>
              <a:t>– </a:t>
            </a:r>
            <a:r>
              <a:rPr lang="en-US" altLang="zh-TW" sz="3600" b="1" smtClean="0"/>
              <a:t>A Quantitative Treatment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    – </a:t>
            </a:r>
            <a:r>
              <a:rPr lang="en-US" altLang="zh-TW" sz="3600" b="1" smtClean="0"/>
              <a:t>The magnetic flux</a:t>
            </a:r>
            <a:r>
              <a:rPr lang="en-US" altLang="zh-TW" smtClean="0"/>
              <a:t> </a:t>
            </a:r>
            <a:endParaRPr lang="en-US" altLang="zh-TW" b="1" smtClean="0"/>
          </a:p>
        </p:txBody>
      </p:sp>
      <p:graphicFrame>
        <p:nvGraphicFramePr>
          <p:cNvPr id="666628" name="Object 4"/>
          <p:cNvGraphicFramePr>
            <a:graphicFrameLocks noChangeAspect="1"/>
          </p:cNvGraphicFramePr>
          <p:nvPr/>
        </p:nvGraphicFramePr>
        <p:xfrm>
          <a:off x="971550" y="5195888"/>
          <a:ext cx="7477125" cy="838200"/>
        </p:xfrm>
        <a:graphic>
          <a:graphicData uri="http://schemas.openxmlformats.org/presentationml/2006/ole">
            <p:oleObj spid="_x0000_s1026" name="方程式" r:id="rId4" imgW="2616120" imgH="279360" progId="Equation.3">
              <p:embed/>
            </p:oleObj>
          </a:graphicData>
        </a:graphic>
      </p:graphicFrame>
      <p:sp>
        <p:nvSpPr>
          <p:cNvPr id="1029" name="AutoShape 6"/>
          <p:cNvSpPr>
            <a:spLocks/>
          </p:cNvSpPr>
          <p:nvPr/>
        </p:nvSpPr>
        <p:spPr bwMode="auto">
          <a:xfrm>
            <a:off x="323850" y="1268413"/>
            <a:ext cx="3311525" cy="576262"/>
          </a:xfrm>
          <a:prstGeom prst="borderCallout1">
            <a:avLst>
              <a:gd name="adj1" fmla="val 115171"/>
              <a:gd name="adj2" fmla="val 46833"/>
              <a:gd name="adj3" fmla="val 160111"/>
              <a:gd name="adj4" fmla="val 58509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altLang="zh-TW" b="1">
                <a:solidFill>
                  <a:srgbClr val="000099"/>
                </a:solidFill>
                <a:latin typeface="Times New Roman" pitchFamily="18" charset="0"/>
              </a:rPr>
              <a:t>Electromotive force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2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333375"/>
            <a:ext cx="6046787" cy="1462088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</a:rPr>
              <a:t>Faraday’s law  </a:t>
            </a:r>
            <a:endParaRPr lang="zh-TW" altLang="en-US" smtClean="0">
              <a:solidFill>
                <a:schemeClr val="tx1"/>
              </a:solidFill>
            </a:endParaRPr>
          </a:p>
        </p:txBody>
      </p:sp>
      <p:graphicFrame>
        <p:nvGraphicFramePr>
          <p:cNvPr id="667651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2505075" y="3171825"/>
          <a:ext cx="3484563" cy="2332038"/>
        </p:xfrm>
        <a:graphic>
          <a:graphicData uri="http://schemas.openxmlformats.org/presentationml/2006/ole">
            <p:oleObj spid="_x0000_s2050" name="Equation" r:id="rId5" imgW="1650960" imgH="1104840" progId="">
              <p:embed/>
            </p:oleObj>
          </a:graphicData>
        </a:graphic>
      </p:graphicFrame>
      <p:graphicFrame>
        <p:nvGraphicFramePr>
          <p:cNvPr id="667653" name="Object 5"/>
          <p:cNvGraphicFramePr>
            <a:graphicFrameLocks noChangeAspect="1"/>
          </p:cNvGraphicFramePr>
          <p:nvPr/>
        </p:nvGraphicFramePr>
        <p:xfrm>
          <a:off x="684213" y="1989138"/>
          <a:ext cx="6840537" cy="766762"/>
        </p:xfrm>
        <a:graphic>
          <a:graphicData uri="http://schemas.openxmlformats.org/presentationml/2006/ole">
            <p:oleObj spid="_x0000_s2051" name="方程式" r:id="rId6" imgW="2616120" imgH="279360" progId="Equation.3">
              <p:embed/>
            </p:oleObj>
          </a:graphicData>
        </a:graphic>
      </p:graphicFrame>
      <p:sp>
        <p:nvSpPr>
          <p:cNvPr id="2053" name="AutoShape 6"/>
          <p:cNvSpPr>
            <a:spLocks/>
          </p:cNvSpPr>
          <p:nvPr/>
        </p:nvSpPr>
        <p:spPr bwMode="auto">
          <a:xfrm>
            <a:off x="611188" y="3644900"/>
            <a:ext cx="914400" cy="500063"/>
          </a:xfrm>
          <a:prstGeom prst="borderCallout1">
            <a:avLst>
              <a:gd name="adj1" fmla="val -15236"/>
              <a:gd name="adj2" fmla="val 12500"/>
              <a:gd name="adj3" fmla="val -15236"/>
              <a:gd name="adj4" fmla="val 162153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altLang="zh-TW" b="1">
                <a:solidFill>
                  <a:srgbClr val="000099"/>
                </a:solidFill>
                <a:latin typeface="Times New Roman" pitchFamily="18" charset="0"/>
              </a:rPr>
              <a:t>emf</a:t>
            </a:r>
          </a:p>
        </p:txBody>
      </p:sp>
      <p:sp>
        <p:nvSpPr>
          <p:cNvPr id="2054" name="AutoShape 7"/>
          <p:cNvSpPr>
            <a:spLocks/>
          </p:cNvSpPr>
          <p:nvPr/>
        </p:nvSpPr>
        <p:spPr bwMode="auto">
          <a:xfrm>
            <a:off x="6227763" y="3500438"/>
            <a:ext cx="2449512" cy="504825"/>
          </a:xfrm>
          <a:prstGeom prst="borderCallout1">
            <a:avLst>
              <a:gd name="adj1" fmla="val -15093"/>
              <a:gd name="adj2" fmla="val 95333"/>
              <a:gd name="adj3" fmla="val -15093"/>
              <a:gd name="adj4" fmla="val -79389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altLang="zh-TW" b="1">
                <a:solidFill>
                  <a:srgbClr val="000099"/>
                </a:solidFill>
                <a:latin typeface="Times New Roman" pitchFamily="18" charset="0"/>
              </a:rPr>
              <a:t>magnetic flux</a:t>
            </a:r>
          </a:p>
        </p:txBody>
      </p:sp>
      <p:sp>
        <p:nvSpPr>
          <p:cNvPr id="2055" name="AutoShape 11"/>
          <p:cNvSpPr>
            <a:spLocks/>
          </p:cNvSpPr>
          <p:nvPr/>
        </p:nvSpPr>
        <p:spPr bwMode="auto">
          <a:xfrm>
            <a:off x="179388" y="5373688"/>
            <a:ext cx="2268537" cy="500062"/>
          </a:xfrm>
          <a:prstGeom prst="borderCallout1">
            <a:avLst>
              <a:gd name="adj1" fmla="val -15236"/>
              <a:gd name="adj2" fmla="val 5037"/>
              <a:gd name="adj3" fmla="val -15236"/>
              <a:gd name="adj4" fmla="val 98741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altLang="zh-TW" b="1">
                <a:solidFill>
                  <a:srgbClr val="000099"/>
                </a:solidFill>
                <a:latin typeface="Times New Roman" pitchFamily="18" charset="0"/>
              </a:rPr>
              <a:t>induced emf</a:t>
            </a:r>
          </a:p>
        </p:txBody>
      </p:sp>
      <p:pic>
        <p:nvPicPr>
          <p:cNvPr id="2056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4365625"/>
            <a:ext cx="244792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AutoShape 14"/>
          <p:cNvSpPr>
            <a:spLocks/>
          </p:cNvSpPr>
          <p:nvPr/>
        </p:nvSpPr>
        <p:spPr bwMode="auto">
          <a:xfrm>
            <a:off x="2555875" y="5907088"/>
            <a:ext cx="3529013" cy="609600"/>
          </a:xfrm>
          <a:prstGeom prst="borderCallout1">
            <a:avLst>
              <a:gd name="adj1" fmla="val 18750"/>
              <a:gd name="adj2" fmla="val 20421"/>
              <a:gd name="adj3" fmla="val -52083"/>
              <a:gd name="adj4" fmla="val 20421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altLang="zh-TW" b="1">
                <a:solidFill>
                  <a:srgbClr val="000099"/>
                </a:solidFill>
                <a:latin typeface="Times New Roman" pitchFamily="18" charset="0"/>
              </a:rPr>
              <a:t>induced electric field</a:t>
            </a:r>
            <a:endParaRPr lang="zh-TW" altLang="en-US" b="1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6676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</a:rPr>
              <a:t>例</a:t>
            </a:r>
            <a:r>
              <a:rPr lang="en-US" altLang="zh-TW" b="1" smtClean="0">
                <a:solidFill>
                  <a:schemeClr val="tx1"/>
                </a:solidFill>
              </a:rPr>
              <a:t>1 A solenoid contains </a:t>
            </a:r>
            <a:r>
              <a:rPr lang="en-US" altLang="zh-TW" b="1" smtClean="0"/>
              <a:t>a coil</a:t>
            </a:r>
            <a:endParaRPr lang="zh-TW" altLang="en-US" b="1" smtClean="0"/>
          </a:p>
        </p:txBody>
      </p:sp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628775"/>
            <a:ext cx="583247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755650" y="4221163"/>
            <a:ext cx="7561263" cy="173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buSzPct val="70000"/>
              <a:buFont typeface="Arial Black" pitchFamily="34" charset="0"/>
              <a:buChar char="l"/>
            </a:pPr>
            <a:r>
              <a:rPr kumimoji="0" lang="en-US" altLang="zh-TW" sz="3600" b="1"/>
              <a:t>i =1.5 A  n</a:t>
            </a:r>
            <a:r>
              <a:rPr kumimoji="0" lang="en-US" altLang="zh-TW" sz="3600" b="1" baseline="-25000"/>
              <a:t>s</a:t>
            </a:r>
            <a:r>
              <a:rPr kumimoji="0" lang="en-US" altLang="zh-TW" sz="3600" b="1"/>
              <a:t> = 2.2×10</a:t>
            </a:r>
            <a:r>
              <a:rPr kumimoji="0" lang="en-US" altLang="zh-TW" sz="3600" b="1" baseline="30000"/>
              <a:t>4 </a:t>
            </a:r>
            <a:r>
              <a:rPr kumimoji="0" lang="en-US" altLang="zh-TW" sz="3600" b="1"/>
              <a:t>turns</a:t>
            </a:r>
            <a:r>
              <a:rPr kumimoji="0" lang="en-US" altLang="zh-TW" sz="3600" b="1" baseline="30000"/>
              <a:t> </a:t>
            </a:r>
            <a:r>
              <a:rPr kumimoji="0" lang="en-US" altLang="zh-TW" sz="3600" b="1"/>
              <a:t>/</a:t>
            </a:r>
            <a:r>
              <a:rPr kumimoji="0" lang="en-US" altLang="zh-TW" sz="3600" b="1" baseline="30000"/>
              <a:t> </a:t>
            </a:r>
            <a:r>
              <a:rPr kumimoji="0" lang="en-US" altLang="zh-TW" sz="3600" b="1"/>
              <a:t>m</a:t>
            </a:r>
          </a:p>
          <a:p>
            <a:pPr>
              <a:buSzPct val="70000"/>
              <a:buFont typeface="Arial Black" pitchFamily="34" charset="0"/>
              <a:buChar char="l"/>
            </a:pPr>
            <a:r>
              <a:rPr kumimoji="0" lang="en-US" altLang="zh-TW" sz="3600" b="1"/>
              <a:t>A = 3.46 </a:t>
            </a:r>
            <a:r>
              <a:rPr kumimoji="0" lang="en-US" altLang="zh-TW" b="1" baseline="30000"/>
              <a:t>×</a:t>
            </a:r>
            <a:r>
              <a:rPr kumimoji="0" lang="en-US" altLang="zh-TW" sz="3600" b="1"/>
              <a:t>10</a:t>
            </a:r>
            <a:r>
              <a:rPr kumimoji="0" lang="en-US" altLang="zh-TW" sz="3600" b="1" baseline="30000"/>
              <a:t>-4</a:t>
            </a:r>
            <a:r>
              <a:rPr kumimoji="0" lang="en-US" altLang="zh-TW" sz="3600" b="1"/>
              <a:t>m</a:t>
            </a:r>
            <a:r>
              <a:rPr kumimoji="0" lang="en-US" altLang="zh-TW" sz="3600" b="1" baseline="30000"/>
              <a:t>2    </a:t>
            </a:r>
            <a:r>
              <a:rPr kumimoji="0" lang="en-US" altLang="zh-TW" sz="3600" b="1"/>
              <a:t>N</a:t>
            </a:r>
            <a:r>
              <a:rPr kumimoji="0" lang="en-US" altLang="zh-TW" sz="3600" b="1" baseline="-25000"/>
              <a:t>c</a:t>
            </a:r>
            <a:r>
              <a:rPr kumimoji="0" lang="en-US" altLang="zh-TW" sz="3600" b="1"/>
              <a:t> = 130 turns</a:t>
            </a:r>
          </a:p>
          <a:p>
            <a:pPr>
              <a:buSzPct val="70000"/>
              <a:buFont typeface="Arial Black" pitchFamily="34" charset="0"/>
              <a:buChar char="l"/>
            </a:pPr>
            <a:r>
              <a:rPr kumimoji="0" lang="zh-TW" altLang="en-US" sz="3600" b="1"/>
              <a:t>電流在</a:t>
            </a:r>
            <a:r>
              <a:rPr kumimoji="0" lang="en-US" altLang="zh-TW" sz="3600" b="1"/>
              <a:t>25ms</a:t>
            </a:r>
            <a:r>
              <a:rPr kumimoji="0" lang="zh-TW" altLang="en-US" sz="3600" b="1"/>
              <a:t>內穩定降至</a:t>
            </a:r>
            <a:r>
              <a:rPr kumimoji="0" lang="en-US" altLang="zh-TW" sz="3600" b="1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301625"/>
            <a:ext cx="7054850" cy="1462088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</a:rPr>
              <a:t>計算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26146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195513" y="3716338"/>
          <a:ext cx="4859337" cy="2027237"/>
        </p:xfrm>
        <a:graphic>
          <a:graphicData uri="http://schemas.openxmlformats.org/presentationml/2006/ole">
            <p:oleObj spid="_x0000_s3074" name="方程式" r:id="rId3" imgW="1574800" imgH="711200" progId="Equation.3">
              <p:embed/>
            </p:oleObj>
          </a:graphicData>
        </a:graphic>
      </p:graphicFrame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684213" y="1773238"/>
            <a:ext cx="7561262" cy="173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buSzPct val="70000"/>
              <a:buFont typeface="Arial Black" pitchFamily="34" charset="0"/>
              <a:buChar char="l"/>
            </a:pPr>
            <a:r>
              <a:rPr kumimoji="0" lang="en-US" altLang="zh-TW" sz="3600" b="1"/>
              <a:t>i =1.5 A  n = 2.2×10</a:t>
            </a:r>
            <a:r>
              <a:rPr kumimoji="0" lang="en-US" altLang="zh-TW" sz="3600" b="1" baseline="30000"/>
              <a:t>4 </a:t>
            </a:r>
            <a:r>
              <a:rPr kumimoji="0" lang="en-US" altLang="zh-TW" sz="3600" b="1"/>
              <a:t>turns</a:t>
            </a:r>
            <a:r>
              <a:rPr kumimoji="0" lang="en-US" altLang="zh-TW" sz="3600" b="1" baseline="30000"/>
              <a:t> </a:t>
            </a:r>
            <a:r>
              <a:rPr kumimoji="0" lang="en-US" altLang="zh-TW" sz="3600" b="1"/>
              <a:t>/</a:t>
            </a:r>
            <a:r>
              <a:rPr kumimoji="0" lang="en-US" altLang="zh-TW" sz="3600" b="1" baseline="30000"/>
              <a:t> </a:t>
            </a:r>
            <a:r>
              <a:rPr kumimoji="0" lang="en-US" altLang="zh-TW" sz="3600" b="1"/>
              <a:t>m</a:t>
            </a:r>
          </a:p>
          <a:p>
            <a:pPr>
              <a:buSzPct val="70000"/>
              <a:buFont typeface="Arial Black" pitchFamily="34" charset="0"/>
              <a:buChar char="l"/>
            </a:pPr>
            <a:r>
              <a:rPr kumimoji="0" lang="en-US" altLang="zh-TW" sz="3600" b="1"/>
              <a:t>A = 3.46 </a:t>
            </a:r>
            <a:r>
              <a:rPr kumimoji="0" lang="en-US" altLang="zh-TW" b="1" baseline="30000"/>
              <a:t>×</a:t>
            </a:r>
            <a:r>
              <a:rPr kumimoji="0" lang="en-US" altLang="zh-TW" sz="3600" b="1"/>
              <a:t>10</a:t>
            </a:r>
            <a:r>
              <a:rPr kumimoji="0" lang="en-US" altLang="zh-TW" sz="3600" b="1" baseline="30000"/>
              <a:t>-4</a:t>
            </a:r>
            <a:r>
              <a:rPr kumimoji="0" lang="en-US" altLang="zh-TW" sz="3600" b="1"/>
              <a:t>m</a:t>
            </a:r>
            <a:r>
              <a:rPr kumimoji="0" lang="en-US" altLang="zh-TW" sz="3600" b="1" baseline="30000"/>
              <a:t>2    </a:t>
            </a:r>
            <a:r>
              <a:rPr kumimoji="0" lang="en-US" altLang="zh-TW" sz="3600" b="1"/>
              <a:t>N = 130 turns</a:t>
            </a:r>
          </a:p>
          <a:p>
            <a:pPr>
              <a:buSzPct val="70000"/>
              <a:buFont typeface="Arial Black" pitchFamily="34" charset="0"/>
              <a:buChar char="l"/>
            </a:pPr>
            <a:r>
              <a:rPr kumimoji="0" lang="zh-TW" altLang="en-US" sz="3600" b="1"/>
              <a:t>電流在</a:t>
            </a:r>
            <a:r>
              <a:rPr kumimoji="0" lang="en-US" altLang="zh-TW" sz="3600" b="1"/>
              <a:t>25ms</a:t>
            </a:r>
            <a:r>
              <a:rPr kumimoji="0" lang="zh-TW" altLang="en-US" sz="3600" b="1"/>
              <a:t>內穩定降至</a:t>
            </a:r>
            <a:r>
              <a:rPr kumimoji="0" lang="en-US" altLang="zh-TW" sz="3600" b="1"/>
              <a:t>0</a:t>
            </a: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268538" y="5084763"/>
            <a:ext cx="647700" cy="579437"/>
          </a:xfrm>
          <a:prstGeom prst="rect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0" lang="en-US" altLang="zh-TW" sz="3200">
                <a:solidFill>
                  <a:schemeClr val="bg1"/>
                </a:solidFill>
              </a:rPr>
              <a:t>e</a:t>
            </a:r>
            <a:endParaRPr kumimoji="0" lang="zh-TW" alt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9" name="Text Box 3"/>
          <p:cNvSpPr txBox="1">
            <a:spLocks noChangeArrowheads="1"/>
          </p:cNvSpPr>
          <p:nvPr/>
        </p:nvSpPr>
        <p:spPr bwMode="auto">
          <a:xfrm>
            <a:off x="684213" y="1341438"/>
            <a:ext cx="7989887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zh-TW" altLang="en-US" b="1">
                <a:solidFill>
                  <a:srgbClr val="000099"/>
                </a:solidFill>
                <a:latin typeface="Times New Roman" pitchFamily="18" charset="0"/>
              </a:rPr>
              <a:t>感應電流所生的磁場與感應出該電流的磁場反向</a:t>
            </a:r>
          </a:p>
        </p:txBody>
      </p:sp>
      <p:sp>
        <p:nvSpPr>
          <p:cNvPr id="3072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1625"/>
            <a:ext cx="7772400" cy="1039813"/>
          </a:xfrm>
        </p:spPr>
        <p:txBody>
          <a:bodyPr/>
          <a:lstStyle/>
          <a:p>
            <a:pPr eaLnBrk="1" hangingPunct="1"/>
            <a:r>
              <a:rPr lang="zh-TW" altLang="en-US" smtClean="0"/>
              <a:t> </a:t>
            </a:r>
            <a:r>
              <a:rPr lang="en-US" altLang="zh-TW" b="1" smtClean="0">
                <a:solidFill>
                  <a:schemeClr val="tx1"/>
                </a:solidFill>
              </a:rPr>
              <a:t>9-4</a:t>
            </a:r>
            <a:r>
              <a:rPr lang="zh-TW" altLang="en-US" smtClean="0"/>
              <a:t> </a:t>
            </a:r>
            <a:r>
              <a:rPr lang="en-US" altLang="zh-TW" b="1" smtClean="0">
                <a:solidFill>
                  <a:schemeClr val="tx1"/>
                </a:solidFill>
              </a:rPr>
              <a:t>Lenz’s Law</a:t>
            </a:r>
            <a:endParaRPr lang="zh-TW" altLang="en-US" b="1" smtClean="0">
              <a:solidFill>
                <a:schemeClr val="tx1"/>
              </a:solidFill>
            </a:endParaRPr>
          </a:p>
        </p:txBody>
      </p:sp>
      <p:sp>
        <p:nvSpPr>
          <p:cNvPr id="30723" name="Rectangle 8"/>
          <p:cNvSpPr>
            <a:spLocks noChangeArrowheads="1"/>
          </p:cNvSpPr>
          <p:nvPr/>
        </p:nvSpPr>
        <p:spPr bwMode="auto">
          <a:xfrm>
            <a:off x="900113" y="2060575"/>
            <a:ext cx="6083300" cy="173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>
              <a:buSzPct val="70000"/>
              <a:buFont typeface="Arial Black" pitchFamily="34" charset="0"/>
              <a:buChar char="l"/>
            </a:pPr>
            <a:r>
              <a:rPr kumimoji="0" lang="en-US" altLang="zh-TW" sz="3600" b="1"/>
              <a:t>Opposition to pole Movement</a:t>
            </a:r>
          </a:p>
          <a:p>
            <a:pPr>
              <a:buSzPct val="70000"/>
              <a:buFont typeface="Arial Black" pitchFamily="34" charset="0"/>
              <a:buChar char="l"/>
            </a:pPr>
            <a:r>
              <a:rPr kumimoji="0" lang="en-US" altLang="zh-TW" sz="3600" b="1"/>
              <a:t>Opposition to flux change</a:t>
            </a:r>
          </a:p>
          <a:p>
            <a:pPr>
              <a:buSzPct val="70000"/>
              <a:buFont typeface="Arial Black" pitchFamily="34" charset="0"/>
              <a:buChar char="l"/>
            </a:pPr>
            <a:r>
              <a:rPr kumimoji="0" lang="en-US" altLang="zh-TW" sz="3600" b="1"/>
              <a:t>Electric Guitars</a:t>
            </a:r>
          </a:p>
        </p:txBody>
      </p:sp>
      <p:pic>
        <p:nvPicPr>
          <p:cNvPr id="3072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829050"/>
            <a:ext cx="80772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66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699" grpId="0" build="p" autoUpdateAnimBg="0"/>
    </p:bldLst>
  </p:timing>
</p:sld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新細明體"/>
        <a:cs typeface=""/>
      </a:majorFont>
      <a:minorFont>
        <a:latin typeface="Arial Black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11169</TotalTime>
  <Words>309</Words>
  <Application>Microsoft Office PowerPoint</Application>
  <PresentationFormat>如螢幕大小 (4:3)</PresentationFormat>
  <Paragraphs>65</Paragraphs>
  <Slides>28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簡報設計範本</vt:lpstr>
      </vt:variant>
      <vt:variant>
        <vt:i4>1</vt:i4>
      </vt:variant>
      <vt:variant>
        <vt:lpstr>內嵌 OLE 伺服程式</vt:lpstr>
      </vt:variant>
      <vt:variant>
        <vt:i4>5</vt:i4>
      </vt:variant>
      <vt:variant>
        <vt:lpstr>投影片標題</vt:lpstr>
      </vt:variant>
      <vt:variant>
        <vt:i4>28</vt:i4>
      </vt:variant>
    </vt:vector>
  </HeadingPairs>
  <TitlesOfParts>
    <vt:vector size="38" baseType="lpstr">
      <vt:lpstr>Arial Black</vt:lpstr>
      <vt:lpstr>新細明體</vt:lpstr>
      <vt:lpstr>Arial</vt:lpstr>
      <vt:lpstr>Times New Roman</vt:lpstr>
      <vt:lpstr>Fireworks</vt:lpstr>
      <vt:lpstr>方程式</vt:lpstr>
      <vt:lpstr>Equation</vt:lpstr>
      <vt:lpstr>文件</vt:lpstr>
      <vt:lpstr>Document</vt:lpstr>
      <vt:lpstr>圖片</vt:lpstr>
      <vt:lpstr>9 電磁感應 </vt:lpstr>
      <vt:lpstr>9-1 Two symmetric Situations</vt:lpstr>
      <vt:lpstr>9-2 Two Experiments</vt:lpstr>
      <vt:lpstr>Second Experiment </vt:lpstr>
      <vt:lpstr>9-3 Faraday’s Law of                    Induction</vt:lpstr>
      <vt:lpstr>Faraday’s law  </vt:lpstr>
      <vt:lpstr>例1 A solenoid contains a coil</vt:lpstr>
      <vt:lpstr>計算</vt:lpstr>
      <vt:lpstr> 9-4 Lenz’s Law</vt:lpstr>
      <vt:lpstr>例2 B = 4.0 t2 +2.0 t + 3.0 </vt:lpstr>
      <vt:lpstr>例3 B = 4 t2 x2</vt:lpstr>
      <vt:lpstr>9-5 Induction and Energy  Transfers</vt:lpstr>
      <vt:lpstr>The Power</vt:lpstr>
      <vt:lpstr>Eddy currents – induction stoves and EM braking</vt:lpstr>
      <vt:lpstr>Eddy currents –EM braking</vt:lpstr>
      <vt:lpstr>Eddy currents – transformers</vt:lpstr>
      <vt:lpstr>Eddy currents – metal detectors</vt:lpstr>
      <vt:lpstr>The microphone</vt:lpstr>
      <vt:lpstr>The tape recorder</vt:lpstr>
      <vt:lpstr>Speaker</vt:lpstr>
      <vt:lpstr>Voice-coil positioner of a HDD</vt:lpstr>
      <vt:lpstr>9-6 Inductors and Inductance</vt:lpstr>
      <vt:lpstr>Inductance of a solenoid:</vt:lpstr>
      <vt:lpstr>Inductance of a toroid</vt:lpstr>
      <vt:lpstr>9-7 Self-Induction</vt:lpstr>
      <vt:lpstr>9-8 Mutual Induction</vt:lpstr>
      <vt:lpstr>Two circular close-packed coils</vt:lpstr>
      <vt:lpstr>投影片 28</vt:lpstr>
    </vt:vector>
  </TitlesOfParts>
  <Company>中國文化大學物理學系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 Rotation</dc:title>
  <dc:creator>黃信健</dc:creator>
  <cp:lastModifiedBy>NTU</cp:lastModifiedBy>
  <cp:revision>231</cp:revision>
  <dcterms:created xsi:type="dcterms:W3CDTF">1999-11-05T16:10:47Z</dcterms:created>
  <dcterms:modified xsi:type="dcterms:W3CDTF">2011-04-21T03:41:05Z</dcterms:modified>
</cp:coreProperties>
</file>