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4"/>
  </p:notesMasterIdLst>
  <p:handoutMasterIdLst>
    <p:handoutMasterId r:id="rId25"/>
  </p:handoutMasterIdLst>
  <p:sldIdLst>
    <p:sldId id="405" r:id="rId2"/>
    <p:sldId id="406" r:id="rId3"/>
    <p:sldId id="407" r:id="rId4"/>
    <p:sldId id="408" r:id="rId5"/>
    <p:sldId id="409" r:id="rId6"/>
    <p:sldId id="410" r:id="rId7"/>
    <p:sldId id="411" r:id="rId8"/>
    <p:sldId id="412" r:id="rId9"/>
    <p:sldId id="413" r:id="rId10"/>
    <p:sldId id="414" r:id="rId11"/>
    <p:sldId id="415" r:id="rId12"/>
    <p:sldId id="416" r:id="rId13"/>
    <p:sldId id="417" r:id="rId14"/>
    <p:sldId id="418" r:id="rId15"/>
    <p:sldId id="419" r:id="rId16"/>
    <p:sldId id="420" r:id="rId17"/>
    <p:sldId id="421" r:id="rId18"/>
    <p:sldId id="422" r:id="rId19"/>
    <p:sldId id="427" r:id="rId20"/>
    <p:sldId id="428" r:id="rId21"/>
    <p:sldId id="429" r:id="rId22"/>
    <p:sldId id="37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 Black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 Black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 Black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 Black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 Black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Arial Black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Arial Black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Arial Black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Arial Black" pitchFamily="34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610"/>
    <a:srgbClr val="000099"/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2" autoAdjust="0"/>
    <p:restoredTop sz="85000" autoAdjust="0"/>
  </p:normalViewPr>
  <p:slideViewPr>
    <p:cSldViewPr>
      <p:cViewPr varScale="1">
        <p:scale>
          <a:sx n="92" d="100"/>
          <a:sy n="92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image" Target="../media/image1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CD866309-57C5-4DC4-8141-0A1D21B9657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0ADA9BF5-B588-4769-A14C-7BE02807371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68426B-7C0B-4809-A596-D20CD9268259}" type="slidenum">
              <a:rPr lang="zh-TW" altLang="en-US" smtClean="0">
                <a:ea typeface="新細明體" charset="-120"/>
              </a:rPr>
              <a:pPr/>
              <a:t>1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TW" smtClean="0">
                <a:ea typeface="新細明體" charset="-120"/>
              </a:rPr>
              <a:t>2,800tonnes first stage fuel 2100 tonnes</a:t>
            </a:r>
          </a:p>
          <a:p>
            <a:pPr eaLnBrk="1" hangingPunct="1"/>
            <a:r>
              <a:rPr lang="en-US" altLang="zh-TW" smtClean="0">
                <a:ea typeface="新細明體" charset="-120"/>
              </a:rPr>
              <a:t>Space shuttle 105 tonnes LH</a:t>
            </a:r>
            <a:r>
              <a:rPr lang="en-US" altLang="zh-TW" baseline="-25000" smtClean="0">
                <a:ea typeface="新細明體" charset="-120"/>
              </a:rPr>
              <a:t>2</a:t>
            </a:r>
            <a:r>
              <a:rPr lang="en-US" altLang="zh-TW" smtClean="0">
                <a:ea typeface="新細明體" charset="-120"/>
              </a:rPr>
              <a:t> and LO</a:t>
            </a:r>
            <a:r>
              <a:rPr lang="en-US" altLang="zh-TW" baseline="-25000" smtClean="0">
                <a:ea typeface="新細明體" charset="-120"/>
              </a:rPr>
              <a:t>2  </a:t>
            </a:r>
            <a:r>
              <a:rPr lang="en-US" altLang="zh-TW" smtClean="0">
                <a:ea typeface="新細明體" charset="-120"/>
              </a:rPr>
              <a:t>720 tonnes   total 2010 tonnes</a:t>
            </a:r>
            <a:endParaRPr lang="en-US" altLang="zh-TW" baseline="-25000" smtClean="0">
              <a:ea typeface="新細明體" charset="-120"/>
            </a:endParaRPr>
          </a:p>
          <a:p>
            <a:pPr eaLnBrk="1" hangingPunct="1"/>
            <a:r>
              <a:rPr lang="en-US" altLang="zh-TW" smtClean="0">
                <a:ea typeface="新細明體" charset="-120"/>
              </a:rPr>
              <a:t>Acc from rest to 10 km/s within 1ms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/>
        </p:nvSpPr>
        <p:spPr bwMode="auto">
          <a:xfrm>
            <a:off x="685800" y="301625"/>
            <a:ext cx="7772400" cy="1462088"/>
          </a:xfrm>
          <a:prstGeom prst="rect">
            <a:avLst/>
          </a:prstGeom>
        </p:spPr>
        <p:txBody>
          <a:bodyPr anchor="ctr"/>
          <a:lstStyle/>
          <a:p>
            <a:pPr eaLnBrk="0" hangingPunct="0"/>
            <a:endParaRPr lang="zh-TW" altLang="en-US" sz="4400">
              <a:solidFill>
                <a:schemeClr val="tx2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zh-TW" altLang="en-US" sz="32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069F8-E74A-4049-A800-9220CBC691D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3461A-8201-43EE-B4DA-CE447475476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標題及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表版面配置區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AC7DA-4302-4EA6-8CDA-34E3B66AD00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標題及文字在物件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94D27-FE66-435C-B6A0-488E55F03C1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標題，文字及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圖表版面配置區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67F9C-768F-4056-863D-4E013F5410C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479E0-8037-4BAA-B8B8-552B7260E58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4E684-8B18-4503-BF7E-C57B9787C2E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05A7D-3583-4F40-A47A-70053FFEE89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407DA-3C70-46C4-A8DD-C81977A8169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61CDF-FE40-4A60-B92F-FDCFCC6DE97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5402D-3C17-4CC6-809F-897F2CF899F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5E00D-5069-4298-ABCF-8989FE5A791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C66A7-F139-4BDD-91FF-1DB1D905793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87396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87397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87399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87400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87402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87403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87406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pitchFamily="18" charset="-120"/>
                  </a:endParaRPr>
                </a:p>
              </p:txBody>
            </p:sp>
            <p:sp>
              <p:nvSpPr>
                <p:cNvPr id="187407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pitchFamily="18" charset="-120"/>
                  </a:endParaRPr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87410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3" y="2235"/>
                    <a:ext cx="1708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  <p:sp>
                <p:nvSpPr>
                  <p:cNvPr id="187411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5" y="3143"/>
                    <a:ext cx="913" cy="4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87413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  <p:sp>
                <p:nvSpPr>
                  <p:cNvPr id="187414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87416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  <p:sp>
                <p:nvSpPr>
                  <p:cNvPr id="187417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87419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0" y="1622"/>
                    <a:ext cx="1677" cy="34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  <p:sp>
                <p:nvSpPr>
                  <p:cNvPr id="187420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894" cy="51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87422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  <p:sp>
                <p:nvSpPr>
                  <p:cNvPr id="187423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87425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  <p:sp>
                <p:nvSpPr>
                  <p:cNvPr id="187426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55"/>
                    <a:ext cx="755" cy="35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87428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24" y="1128"/>
                    <a:ext cx="1246" cy="2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  <p:sp>
                <p:nvSpPr>
                  <p:cNvPr id="187429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87431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45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  <p:sp>
                <p:nvSpPr>
                  <p:cNvPr id="187432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87434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0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  <p:sp>
                <p:nvSpPr>
                  <p:cNvPr id="187435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87437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  <p:sp>
                <p:nvSpPr>
                  <p:cNvPr id="187438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6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87440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  <p:sp>
                <p:nvSpPr>
                  <p:cNvPr id="187441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1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87443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77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  <p:sp>
                <p:nvSpPr>
                  <p:cNvPr id="187444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87446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  <p:sp>
                <p:nvSpPr>
                  <p:cNvPr id="187447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32"/>
                    <a:ext cx="755" cy="35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87449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  <p:sp>
                <p:nvSpPr>
                  <p:cNvPr id="187450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87452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  <p:sp>
                <p:nvSpPr>
                  <p:cNvPr id="187453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87455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  <p:sp>
                <p:nvSpPr>
                  <p:cNvPr id="187456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87458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  <p:sp>
                <p:nvSpPr>
                  <p:cNvPr id="187459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87461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  <p:sp>
                <p:nvSpPr>
                  <p:cNvPr id="187462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87464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9" y="918"/>
                    <a:ext cx="1046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  <p:sp>
                <p:nvSpPr>
                  <p:cNvPr id="187465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87467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08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  <p:sp>
                <p:nvSpPr>
                  <p:cNvPr id="187468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0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87470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  <p:sp>
                <p:nvSpPr>
                  <p:cNvPr id="187471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49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</p:grpSp>
            <p:sp>
              <p:nvSpPr>
                <p:cNvPr id="187472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pitchFamily="18" charset="-120"/>
                  </a:endParaRPr>
                </a:p>
              </p:txBody>
            </p:sp>
            <p:sp>
              <p:nvSpPr>
                <p:cNvPr id="187473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ea typeface="新細明體" pitchFamily="18" charset="-120"/>
                  </a:endParaRPr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87475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8" y="930"/>
                    <a:ext cx="1048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  <p:sp>
                <p:nvSpPr>
                  <p:cNvPr id="187476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87478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  <p:sp>
                <p:nvSpPr>
                  <p:cNvPr id="187479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87481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  <p:sp>
                <p:nvSpPr>
                  <p:cNvPr id="187482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87484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  <p:sp>
                <p:nvSpPr>
                  <p:cNvPr id="187485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497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87487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  <p:sp>
                <p:nvSpPr>
                  <p:cNvPr id="187488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8" y="3627"/>
                    <a:ext cx="84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87490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25" y="2679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  <p:sp>
                <p:nvSpPr>
                  <p:cNvPr id="187491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17" y="3884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87493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  <p:sp>
                <p:nvSpPr>
                  <p:cNvPr id="187494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87496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27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  <p:sp>
                <p:nvSpPr>
                  <p:cNvPr id="187497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00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87499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47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  <p:sp>
                <p:nvSpPr>
                  <p:cNvPr id="187500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3" y="3733"/>
                    <a:ext cx="857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87502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4" y="2705"/>
                    <a:ext cx="1457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  <p:sp>
                <p:nvSpPr>
                  <p:cNvPr id="187503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18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87505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  <p:sp>
                <p:nvSpPr>
                  <p:cNvPr id="187506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75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TW" altLang="en-US">
                      <a:ea typeface="新細明體" pitchFamily="18" charset="-120"/>
                    </a:endParaRPr>
                  </a:p>
                </p:txBody>
              </p:sp>
            </p:grpSp>
          </p:grpSp>
          <p:sp>
            <p:nvSpPr>
              <p:cNvPr id="187507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87508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0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87509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87510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87511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8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87512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87513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87514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87515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87516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87517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87518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87519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899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87520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87521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87522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87523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87524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87525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87526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87527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87528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87531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7532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7533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新細明體" pitchFamily="18" charset="-120"/>
              </a:defRPr>
            </a:lvl1pPr>
          </a:lstStyle>
          <a:p>
            <a:pPr>
              <a:defRPr/>
            </a:pPr>
            <a:fld id="{E3E1B725-123A-4997-BE57-C42C8F39635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96" r:id="rId2"/>
    <p:sldLayoutId id="2147483695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89" r:id="rId9"/>
    <p:sldLayoutId id="2147483688" r:id="rId10"/>
    <p:sldLayoutId id="2147483687" r:id="rId11"/>
    <p:sldLayoutId id="2147483686" r:id="rId12"/>
    <p:sldLayoutId id="2147483685" r:id="rId13"/>
    <p:sldLayoutId id="214748368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hyperlink" Target="http://www.youtube.com/watch?v=4FROxZ5i67k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559675" cy="1524000"/>
          </a:xfrm>
        </p:spPr>
        <p:txBody>
          <a:bodyPr/>
          <a:lstStyle/>
          <a:p>
            <a:pPr marL="342900" indent="-342900" eaLnBrk="1" hangingPunct="1"/>
            <a:r>
              <a:rPr lang="en-US" altLang="zh-TW" sz="4800" b="1" smtClean="0">
                <a:solidFill>
                  <a:schemeClr val="tx1"/>
                </a:solidFill>
              </a:rPr>
              <a:t>8 </a:t>
            </a:r>
            <a:r>
              <a:rPr lang="zh-TW" altLang="en-US" sz="4800" b="1" smtClean="0">
                <a:solidFill>
                  <a:schemeClr val="tx1"/>
                </a:solidFill>
              </a:rPr>
              <a:t>電流與磁場</a:t>
            </a:r>
            <a:r>
              <a:rPr lang="zh-TW" altLang="en-US" sz="4800" b="1" smtClean="0">
                <a:solidFill>
                  <a:schemeClr val="tx1"/>
                </a:solidFill>
                <a:latin typeface="新細明體" charset="-120"/>
              </a:rPr>
              <a:t>、</a:t>
            </a:r>
            <a:r>
              <a:rPr lang="zh-TW" altLang="en-US" sz="4800" b="1" smtClean="0">
                <a:solidFill>
                  <a:schemeClr val="tx1"/>
                </a:solidFill>
              </a:rPr>
              <a:t>安培定律</a:t>
            </a:r>
            <a:br>
              <a:rPr lang="zh-TW" altLang="en-US" sz="4800" b="1" smtClean="0">
                <a:solidFill>
                  <a:schemeClr val="tx1"/>
                </a:solidFill>
              </a:rPr>
            </a:br>
            <a:r>
              <a:rPr lang="en-US" altLang="zh-TW" sz="4000" b="1" smtClean="0">
                <a:solidFill>
                  <a:schemeClr val="tx1"/>
                </a:solidFill>
              </a:rPr>
              <a:t>Magnetic Fields due to Currents</a:t>
            </a:r>
            <a:endParaRPr lang="en-US" altLang="zh-TW" sz="4000" smtClean="0">
              <a:solidFill>
                <a:schemeClr val="tx1"/>
              </a:solidFill>
            </a:endParaRPr>
          </a:p>
        </p:txBody>
      </p:sp>
      <p:graphicFrame>
        <p:nvGraphicFramePr>
          <p:cNvPr id="18434" name="Object 3">
            <a:hlinkClick r:id="rId4"/>
          </p:cNvPr>
          <p:cNvGraphicFramePr>
            <a:graphicFrameLocks noChangeAspect="1"/>
          </p:cNvGraphicFramePr>
          <p:nvPr>
            <p:ph type="body" idx="1"/>
          </p:nvPr>
        </p:nvGraphicFramePr>
        <p:xfrm>
          <a:off x="827088" y="2349500"/>
          <a:ext cx="3600450" cy="3527425"/>
        </p:xfrm>
        <a:graphic>
          <a:graphicData uri="http://schemas.openxmlformats.org/presentationml/2006/ole">
            <p:oleObj spid="_x0000_s18434" name="文件" r:id="rId5" imgW="2280960" imgH="2238480" progId="Word.Document.8">
              <p:embed/>
            </p:oleObj>
          </a:graphicData>
        </a:graphic>
      </p:graphicFrame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4572000" y="2349500"/>
          <a:ext cx="4252913" cy="2386013"/>
        </p:xfrm>
        <a:graphic>
          <a:graphicData uri="http://schemas.openxmlformats.org/presentationml/2006/ole">
            <p:oleObj spid="_x0000_s18435" name="文件" r:id="rId6" imgW="4251960" imgH="2386800" progId="Word.Document.8">
              <p:embed/>
            </p:oleObj>
          </a:graphicData>
        </a:graphic>
      </p:graphicFrame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608513" y="4941888"/>
            <a:ext cx="4356100" cy="1200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zh-TW" sz="3600" b="1"/>
              <a:t>Conventional rocket     EM Rail Gun</a:t>
            </a:r>
            <a:endParaRPr lang="zh-TW" altLang="en-US" sz="3600" b="1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971550" y="2420938"/>
          <a:ext cx="7569200" cy="2895600"/>
        </p:xfrm>
        <a:graphic>
          <a:graphicData uri="http://schemas.openxmlformats.org/presentationml/2006/ole">
            <p:oleObj spid="_x0000_s27650" name="文件" r:id="rId3" imgW="6562493" imgH="2516229" progId="Word.Document.8">
              <p:embed/>
            </p:oleObj>
          </a:graphicData>
        </a:graphic>
      </p:graphicFrame>
      <p:sp>
        <p:nvSpPr>
          <p:cNvPr id="2765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z="4000" b="1" smtClean="0">
                <a:solidFill>
                  <a:schemeClr val="tx1"/>
                </a:solidFill>
              </a:rPr>
              <a:t>The Magnetic Field </a:t>
            </a:r>
            <a:r>
              <a:rPr lang="en-US" altLang="zh-TW" sz="4000" b="1" u="sng" smtClean="0">
                <a:solidFill>
                  <a:schemeClr val="tx1"/>
                </a:solidFill>
              </a:rPr>
              <a:t>Outside</a:t>
            </a:r>
            <a:r>
              <a:rPr lang="en-US" altLang="zh-TW" sz="4000" b="1" smtClean="0">
                <a:solidFill>
                  <a:schemeClr val="tx1"/>
                </a:solidFill>
              </a:rPr>
              <a:t> a Long Straight Wire with Current</a:t>
            </a:r>
            <a:endParaRPr lang="zh-TW" altLang="en-US" sz="40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977900" y="2133600"/>
          <a:ext cx="7410450" cy="3055938"/>
        </p:xfrm>
        <a:graphic>
          <a:graphicData uri="http://schemas.openxmlformats.org/presentationml/2006/ole">
            <p:oleObj spid="_x0000_s28674" name="文件" r:id="rId3" imgW="6263461" imgH="2588008" progId="Word.Document.8">
              <p:embed/>
            </p:oleObj>
          </a:graphicData>
        </a:graphic>
      </p:graphicFrame>
      <p:sp>
        <p:nvSpPr>
          <p:cNvPr id="2867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z="4000" b="1" smtClean="0">
                <a:solidFill>
                  <a:schemeClr val="tx1"/>
                </a:solidFill>
              </a:rPr>
              <a:t>The Magnetic Field </a:t>
            </a:r>
            <a:r>
              <a:rPr lang="en-US" altLang="zh-TW" sz="4000" b="1" u="sng" smtClean="0">
                <a:solidFill>
                  <a:schemeClr val="tx1"/>
                </a:solidFill>
              </a:rPr>
              <a:t>Inside</a:t>
            </a:r>
            <a:r>
              <a:rPr lang="en-US" altLang="zh-TW" sz="4000" b="1" smtClean="0">
                <a:solidFill>
                  <a:schemeClr val="tx1"/>
                </a:solidFill>
              </a:rPr>
              <a:t> a Long Straight Wire with Current</a:t>
            </a:r>
            <a:r>
              <a:rPr lang="en-US" altLang="zh-TW" sz="4000" smtClean="0"/>
              <a:t> </a:t>
            </a:r>
            <a:endParaRPr lang="zh-TW" altLang="en-US" sz="4000" smtClean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539750" y="1844675"/>
          <a:ext cx="8148638" cy="3849688"/>
        </p:xfrm>
        <a:graphic>
          <a:graphicData uri="http://schemas.openxmlformats.org/presentationml/2006/ole">
            <p:oleObj spid="_x0000_s29698" name="文件" r:id="rId3" imgW="8214645" imgH="3887311" progId="Word.Document.8">
              <p:embed/>
            </p:oleObj>
          </a:graphicData>
        </a:graphic>
      </p:graphicFrame>
      <p:sp>
        <p:nvSpPr>
          <p:cNvPr id="2970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</a:rPr>
              <a:t>例 </a:t>
            </a:r>
            <a:r>
              <a:rPr lang="en-US" altLang="zh-TW" b="1" smtClean="0">
                <a:solidFill>
                  <a:schemeClr val="tx1"/>
                </a:solidFill>
              </a:rPr>
              <a:t>3 A hollow conducting cylinder</a:t>
            </a:r>
            <a:endParaRPr lang="zh-TW" altLang="en-US" b="1" smtClean="0">
              <a:solidFill>
                <a:schemeClr val="tx1"/>
              </a:solidFill>
            </a:endParaRPr>
          </a:p>
        </p:txBody>
      </p:sp>
      <p:graphicFrame>
        <p:nvGraphicFramePr>
          <p:cNvPr id="29699" name="Object 5"/>
          <p:cNvGraphicFramePr>
            <a:graphicFrameLocks noChangeAspect="1"/>
          </p:cNvGraphicFramePr>
          <p:nvPr/>
        </p:nvGraphicFramePr>
        <p:xfrm>
          <a:off x="179388" y="1989138"/>
          <a:ext cx="2987675" cy="2447925"/>
        </p:xfrm>
        <a:graphic>
          <a:graphicData uri="http://schemas.openxmlformats.org/presentationml/2006/ole">
            <p:oleObj spid="_x0000_s29699" name="點陣圖影像" r:id="rId4" imgW="3685714" imgH="2905531" progId="PBrush">
              <p:embed/>
            </p:oleObj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3284538"/>
            <a:ext cx="4876800" cy="317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solidFill>
                  <a:schemeClr val="tx1"/>
                </a:solidFill>
              </a:rPr>
              <a:t>8-4 Solenoids and Toroids</a:t>
            </a:r>
            <a:endParaRPr lang="zh-TW" altLang="en-US" b="1" smtClean="0">
              <a:solidFill>
                <a:schemeClr val="tx1"/>
              </a:solidFill>
            </a:endParaRPr>
          </a:p>
        </p:txBody>
      </p:sp>
      <p:sp>
        <p:nvSpPr>
          <p:cNvPr id="35843" name="Rectangle 6"/>
          <p:cNvSpPr>
            <a:spLocks noChangeArrowheads="1"/>
          </p:cNvSpPr>
          <p:nvPr/>
        </p:nvSpPr>
        <p:spPr bwMode="auto">
          <a:xfrm>
            <a:off x="971550" y="1704975"/>
            <a:ext cx="7904163" cy="1739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buSzPct val="75000"/>
              <a:buFont typeface="Arial Black" pitchFamily="34" charset="0"/>
              <a:buChar char="l"/>
            </a:pPr>
            <a:r>
              <a:rPr kumimoji="0" lang="en-US" altLang="zh-TW" sz="3600" b="1"/>
              <a:t>Magnetic Field of a Solenoid (</a:t>
            </a:r>
            <a:r>
              <a:rPr kumimoji="0" lang="zh-TW" altLang="en-US" sz="3600" b="1"/>
              <a:t>螺線管</a:t>
            </a:r>
            <a:r>
              <a:rPr kumimoji="0" lang="en-US" altLang="zh-TW" sz="3600" b="1"/>
              <a:t>)</a:t>
            </a:r>
          </a:p>
          <a:p>
            <a:pPr>
              <a:buSzPct val="75000"/>
              <a:buFont typeface="Arial Black" pitchFamily="34" charset="0"/>
              <a:buChar char="l"/>
            </a:pPr>
            <a:r>
              <a:rPr kumimoji="0" lang="en-US" altLang="zh-TW" sz="3600" b="1"/>
              <a:t>Magnetic Field of a Toroid (</a:t>
            </a:r>
            <a:r>
              <a:rPr kumimoji="0" lang="zh-TW" altLang="en-US" sz="3600" b="1"/>
              <a:t>螺線環</a:t>
            </a:r>
            <a:r>
              <a:rPr kumimoji="0" lang="en-US" altLang="zh-TW" sz="3600" b="1"/>
              <a:t>)</a:t>
            </a:r>
          </a:p>
          <a:p>
            <a:pPr>
              <a:buSzPct val="75000"/>
              <a:buFont typeface="Arial Black" pitchFamily="34" charset="0"/>
              <a:buChar char="l"/>
            </a:pPr>
            <a:endParaRPr kumimoji="0" lang="en-US" altLang="zh-TW" sz="3600" b="1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1412875"/>
            <a:ext cx="5329238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22" name="Object 3"/>
          <p:cNvGraphicFramePr>
            <a:graphicFrameLocks noChangeAspect="1"/>
          </p:cNvGraphicFramePr>
          <p:nvPr/>
        </p:nvGraphicFramePr>
        <p:xfrm>
          <a:off x="1835150" y="3789363"/>
          <a:ext cx="5289550" cy="2755900"/>
        </p:xfrm>
        <a:graphic>
          <a:graphicData uri="http://schemas.openxmlformats.org/presentationml/2006/ole">
            <p:oleObj spid="_x0000_s30722" name="方程式" r:id="rId4" imgW="1676160" imgH="901440" progId="Equation.3">
              <p:embed/>
            </p:oleObj>
          </a:graphicData>
        </a:graphic>
      </p:graphicFrame>
      <p:sp>
        <p:nvSpPr>
          <p:cNvPr id="307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1625"/>
            <a:ext cx="7772400" cy="1182688"/>
          </a:xfrm>
        </p:spPr>
        <p:txBody>
          <a:bodyPr/>
          <a:lstStyle/>
          <a:p>
            <a:pPr eaLnBrk="1" hangingPunct="1"/>
            <a:r>
              <a:rPr kumimoji="0" lang="en-US" altLang="zh-TW" b="1" smtClean="0">
                <a:solidFill>
                  <a:schemeClr val="tx1"/>
                </a:solidFill>
              </a:rPr>
              <a:t>Magnetic Field of a Solenoid</a:t>
            </a:r>
            <a:endParaRPr kumimoji="0" lang="zh-TW" altLang="en-US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1557338"/>
            <a:ext cx="6019800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746" name="Object 3"/>
          <p:cNvGraphicFramePr>
            <a:graphicFrameLocks noChangeAspect="1"/>
          </p:cNvGraphicFramePr>
          <p:nvPr/>
        </p:nvGraphicFramePr>
        <p:xfrm>
          <a:off x="1835150" y="5516563"/>
          <a:ext cx="5321300" cy="1141412"/>
        </p:xfrm>
        <a:graphic>
          <a:graphicData uri="http://schemas.openxmlformats.org/presentationml/2006/ole">
            <p:oleObj spid="_x0000_s31746" name="方程式" r:id="rId4" imgW="1587240" imgH="393480" progId="Equation.3">
              <p:embed/>
            </p:oleObj>
          </a:graphicData>
        </a:graphic>
      </p:graphicFrame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476375" y="4656138"/>
            <a:ext cx="838200" cy="762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1625"/>
            <a:ext cx="7772400" cy="1111250"/>
          </a:xfrm>
        </p:spPr>
        <p:txBody>
          <a:bodyPr/>
          <a:lstStyle/>
          <a:p>
            <a:pPr eaLnBrk="1" hangingPunct="1"/>
            <a:r>
              <a:rPr kumimoji="0" lang="en-US" altLang="zh-TW" b="1" smtClean="0">
                <a:solidFill>
                  <a:schemeClr val="tx1"/>
                </a:solidFill>
              </a:rPr>
              <a:t>Magnetic Field of a Toroid</a:t>
            </a:r>
            <a:endParaRPr kumimoji="0" lang="zh-TW" altLang="en-US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276475"/>
            <a:ext cx="4624387" cy="3492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38914" name="Picture 4" descr="Plasm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2276475"/>
            <a:ext cx="3205163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</a:rPr>
              <a:t>磁圍阻核融合反應器</a:t>
            </a:r>
          </a:p>
        </p:txBody>
      </p:sp>
      <p:sp>
        <p:nvSpPr>
          <p:cNvPr id="38916" name="Rectangle 6"/>
          <p:cNvSpPr>
            <a:spLocks noChangeArrowheads="1"/>
          </p:cNvSpPr>
          <p:nvPr/>
        </p:nvSpPr>
        <p:spPr bwMode="auto">
          <a:xfrm>
            <a:off x="1835150" y="5949950"/>
            <a:ext cx="633730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kumimoji="0" lang="en-US" altLang="zh-TW" sz="3600" b="1"/>
              <a:t>Tokamak Fusion Test Reactor </a:t>
            </a:r>
            <a:endParaRPr kumimoji="0" lang="en-US" altLang="zh-TW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52525" indent="-1152525" eaLnBrk="1" hangingPunct="1"/>
            <a:r>
              <a:rPr lang="en-US" altLang="zh-TW" b="1" smtClean="0">
                <a:solidFill>
                  <a:schemeClr val="tx1"/>
                </a:solidFill>
              </a:rPr>
              <a:t>8-5 A Current Carrying Coil as a Magnetic Dipole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844675"/>
            <a:ext cx="7086600" cy="685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Pct val="75000"/>
              <a:buFont typeface="Arial Black" pitchFamily="34" charset="0"/>
              <a:buChar char="l"/>
            </a:pPr>
            <a:r>
              <a:rPr lang="en-US" altLang="zh-TW" sz="3600" b="1" smtClean="0"/>
              <a:t>A current loop and a bar magnet</a:t>
            </a:r>
          </a:p>
        </p:txBody>
      </p:sp>
      <p:pic>
        <p:nvPicPr>
          <p:cNvPr id="3993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2852738"/>
            <a:ext cx="4392613" cy="335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Rectangle 5"/>
          <p:cNvSpPr>
            <a:spLocks noChangeArrowheads="1"/>
          </p:cNvSpPr>
          <p:nvPr/>
        </p:nvSpPr>
        <p:spPr bwMode="auto">
          <a:xfrm>
            <a:off x="2339975" y="3068638"/>
            <a:ext cx="152400" cy="533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755650" y="1484313"/>
          <a:ext cx="7481888" cy="5114925"/>
        </p:xfrm>
        <a:graphic>
          <a:graphicData uri="http://schemas.openxmlformats.org/presentationml/2006/ole">
            <p:oleObj spid="_x0000_s32770" name="文件" r:id="rId3" imgW="6658688" imgH="4583389" progId="Word.Document.8">
              <p:embed/>
            </p:oleObj>
          </a:graphicData>
        </a:graphic>
      </p:graphicFrame>
      <p:sp>
        <p:nvSpPr>
          <p:cNvPr id="32771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solidFill>
                  <a:schemeClr val="tx1"/>
                </a:solidFill>
              </a:rPr>
              <a:t>Magnetic Field of a Coil</a:t>
            </a:r>
            <a:r>
              <a:rPr lang="en-US" altLang="zh-TW" smtClean="0"/>
              <a:t> </a:t>
            </a:r>
            <a:endParaRPr lang="zh-TW" altLang="en-US" smtClean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430213"/>
            <a:ext cx="7531100" cy="1252537"/>
          </a:xfrm>
        </p:spPr>
        <p:txBody>
          <a:bodyPr/>
          <a:lstStyle/>
          <a:p>
            <a:pPr eaLnBrk="1" hangingPunct="1"/>
            <a:r>
              <a:rPr lang="en-US" altLang="zh-TW" b="1" smtClean="0">
                <a:solidFill>
                  <a:schemeClr val="tx1"/>
                </a:solidFill>
              </a:rPr>
              <a:t>Coulomb’s Law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73238"/>
            <a:ext cx="4926013" cy="4464050"/>
          </a:xfrm>
        </p:spPr>
        <p:txBody>
          <a:bodyPr/>
          <a:lstStyle/>
          <a:p>
            <a:pPr marL="473075" indent="-473075" eaLnBrk="1" hangingPunct="1"/>
            <a:r>
              <a:rPr lang="en-US" altLang="zh-TW" sz="3600" b="1" u="sng" smtClean="0"/>
              <a:t>Using Gauss’s law to take advantage of special symmetry situations </a:t>
            </a:r>
          </a:p>
          <a:p>
            <a:pPr marL="473075" indent="-473075" eaLnBrk="1" hangingPunct="1"/>
            <a:r>
              <a:rPr lang="en-US" altLang="zh-TW" sz="3600" b="1" u="sng" smtClean="0"/>
              <a:t>Gaussian surfaces </a:t>
            </a:r>
          </a:p>
          <a:p>
            <a:pPr marL="473075" indent="-473075" eaLnBrk="1" hangingPunct="1"/>
            <a:r>
              <a:rPr lang="zh-TW" altLang="en-US" sz="3600" b="1" u="sng" smtClean="0"/>
              <a:t>高斯面上各點電場與面內總電荷相關</a:t>
            </a:r>
            <a:r>
              <a:rPr lang="zh-TW" altLang="en-US" sz="3600" u="sng" smtClean="0"/>
              <a:t> </a:t>
            </a:r>
          </a:p>
        </p:txBody>
      </p:sp>
      <p:pic>
        <p:nvPicPr>
          <p:cNvPr id="4198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2971800"/>
            <a:ext cx="2938463" cy="3429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41988" name="Rectangle 5"/>
          <p:cNvSpPr>
            <a:spLocks noChangeArrowheads="1"/>
          </p:cNvSpPr>
          <p:nvPr/>
        </p:nvSpPr>
        <p:spPr bwMode="auto">
          <a:xfrm>
            <a:off x="6022975" y="2971800"/>
            <a:ext cx="304800" cy="762000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7162" cy="1800225"/>
          </a:xfrm>
        </p:spPr>
        <p:txBody>
          <a:bodyPr/>
          <a:lstStyle/>
          <a:p>
            <a:pPr eaLnBrk="1" hangingPunct="1"/>
            <a:r>
              <a:rPr lang="en-US" altLang="zh-TW" b="1" smtClean="0">
                <a:solidFill>
                  <a:schemeClr val="tx1"/>
                </a:solidFill>
              </a:rPr>
              <a:t>8-1 Calculating the Magnetic Field due to a current</a:t>
            </a:r>
            <a:endParaRPr lang="en-US" altLang="zh-TW" sz="3200" smtClean="0">
              <a:solidFill>
                <a:schemeClr val="tx1"/>
              </a:solidFill>
            </a:endParaRPr>
          </a:p>
        </p:txBody>
      </p:sp>
      <p:graphicFrame>
        <p:nvGraphicFramePr>
          <p:cNvPr id="19458" name="Object 3"/>
          <p:cNvGraphicFramePr>
            <a:graphicFrameLocks noChangeAspect="1"/>
          </p:cNvGraphicFramePr>
          <p:nvPr>
            <p:ph type="body" sz="half" idx="1"/>
          </p:nvPr>
        </p:nvGraphicFramePr>
        <p:xfrm>
          <a:off x="395288" y="2205038"/>
          <a:ext cx="4968875" cy="3738562"/>
        </p:xfrm>
        <a:graphic>
          <a:graphicData uri="http://schemas.openxmlformats.org/presentationml/2006/ole">
            <p:oleObj spid="_x0000_s19458" name="文件" r:id="rId3" imgW="3231000" imgH="2578320" progId="Word.Document.8">
              <p:embed/>
            </p:oleObj>
          </a:graphicData>
        </a:graphic>
      </p:graphicFrame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468313" y="5949950"/>
            <a:ext cx="4894262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zh-TW" sz="3200" b="1"/>
              <a:t>The law of Biot and Savart</a:t>
            </a:r>
            <a:endParaRPr lang="zh-TW" altLang="en-US" sz="3200" b="1"/>
          </a:p>
        </p:txBody>
      </p:sp>
      <p:grpSp>
        <p:nvGrpSpPr>
          <p:cNvPr id="19461" name="Group 9"/>
          <p:cNvGrpSpPr>
            <a:grpSpLocks noChangeAspect="1"/>
          </p:cNvGrpSpPr>
          <p:nvPr/>
        </p:nvGrpSpPr>
        <p:grpSpPr bwMode="auto">
          <a:xfrm>
            <a:off x="5508625" y="2205038"/>
            <a:ext cx="3122613" cy="3819525"/>
            <a:chOff x="3470" y="1389"/>
            <a:chExt cx="1967" cy="2406"/>
          </a:xfrm>
        </p:grpSpPr>
        <p:sp>
          <p:nvSpPr>
            <p:cNvPr id="19463" name="AutoShape 8"/>
            <p:cNvSpPr>
              <a:spLocks noChangeAspect="1" noChangeArrowheads="1" noTextEdit="1"/>
            </p:cNvSpPr>
            <p:nvPr/>
          </p:nvSpPr>
          <p:spPr bwMode="auto">
            <a:xfrm>
              <a:off x="3470" y="1389"/>
              <a:ext cx="1957" cy="2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464" name="Rectangle 10"/>
            <p:cNvSpPr>
              <a:spLocks noChangeArrowheads="1"/>
            </p:cNvSpPr>
            <p:nvPr/>
          </p:nvSpPr>
          <p:spPr bwMode="auto">
            <a:xfrm>
              <a:off x="3472" y="1392"/>
              <a:ext cx="1953" cy="2354"/>
            </a:xfrm>
            <a:prstGeom prst="rect">
              <a:avLst/>
            </a:prstGeom>
            <a:solidFill>
              <a:srgbClr val="FFFFFF"/>
            </a:solidFill>
            <a:ln w="7938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19465" name="Group 66"/>
            <p:cNvGrpSpPr>
              <a:grpSpLocks/>
            </p:cNvGrpSpPr>
            <p:nvPr/>
          </p:nvGrpSpPr>
          <p:grpSpPr bwMode="auto">
            <a:xfrm>
              <a:off x="3554" y="1515"/>
              <a:ext cx="1883" cy="2280"/>
              <a:chOff x="3554" y="1515"/>
              <a:chExt cx="1883" cy="2280"/>
            </a:xfrm>
          </p:grpSpPr>
          <p:sp>
            <p:nvSpPr>
              <p:cNvPr id="19466" name="Line 11"/>
              <p:cNvSpPr>
                <a:spLocks noChangeShapeType="1"/>
              </p:cNvSpPr>
              <p:nvPr/>
            </p:nvSpPr>
            <p:spPr bwMode="auto">
              <a:xfrm>
                <a:off x="4139" y="1748"/>
                <a:ext cx="511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9467" name="Line 12"/>
              <p:cNvSpPr>
                <a:spLocks noChangeShapeType="1"/>
              </p:cNvSpPr>
              <p:nvPr/>
            </p:nvSpPr>
            <p:spPr bwMode="auto">
              <a:xfrm>
                <a:off x="4698" y="1748"/>
                <a:ext cx="277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9468" name="Line 13"/>
              <p:cNvSpPr>
                <a:spLocks noChangeShapeType="1"/>
              </p:cNvSpPr>
              <p:nvPr/>
            </p:nvSpPr>
            <p:spPr bwMode="auto">
              <a:xfrm>
                <a:off x="4139" y="2342"/>
                <a:ext cx="511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9469" name="Line 14"/>
              <p:cNvSpPr>
                <a:spLocks noChangeShapeType="1"/>
              </p:cNvSpPr>
              <p:nvPr/>
            </p:nvSpPr>
            <p:spPr bwMode="auto">
              <a:xfrm>
                <a:off x="4698" y="2342"/>
                <a:ext cx="277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9470" name="Line 15"/>
              <p:cNvSpPr>
                <a:spLocks noChangeShapeType="1"/>
              </p:cNvSpPr>
              <p:nvPr/>
            </p:nvSpPr>
            <p:spPr bwMode="auto">
              <a:xfrm>
                <a:off x="4131" y="2942"/>
                <a:ext cx="320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9471" name="Line 16"/>
              <p:cNvSpPr>
                <a:spLocks noChangeShapeType="1"/>
              </p:cNvSpPr>
              <p:nvPr/>
            </p:nvSpPr>
            <p:spPr bwMode="auto">
              <a:xfrm>
                <a:off x="4498" y="2942"/>
                <a:ext cx="818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9472" name="Line 17"/>
              <p:cNvSpPr>
                <a:spLocks noChangeShapeType="1"/>
              </p:cNvSpPr>
              <p:nvPr/>
            </p:nvSpPr>
            <p:spPr bwMode="auto">
              <a:xfrm>
                <a:off x="4131" y="3502"/>
                <a:ext cx="320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9473" name="Line 18"/>
              <p:cNvSpPr>
                <a:spLocks noChangeShapeType="1"/>
              </p:cNvSpPr>
              <p:nvPr/>
            </p:nvSpPr>
            <p:spPr bwMode="auto">
              <a:xfrm>
                <a:off x="4498" y="3502"/>
                <a:ext cx="748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9474" name="Rectangle 19"/>
              <p:cNvSpPr>
                <a:spLocks noChangeArrowheads="1"/>
              </p:cNvSpPr>
              <p:nvPr/>
            </p:nvSpPr>
            <p:spPr bwMode="auto">
              <a:xfrm>
                <a:off x="3554" y="1639"/>
                <a:ext cx="397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 i="1">
                    <a:solidFill>
                      <a:srgbClr val="000000"/>
                    </a:solidFill>
                    <a:latin typeface="新細明體" charset="-120"/>
                  </a:rPr>
                  <a:t>dE</a:t>
                </a:r>
                <a:endParaRPr lang="en-US" altLang="zh-TW"/>
              </a:p>
            </p:txBody>
          </p:sp>
          <p:sp>
            <p:nvSpPr>
              <p:cNvPr id="19475" name="Rectangle 20"/>
              <p:cNvSpPr>
                <a:spLocks noChangeArrowheads="1"/>
              </p:cNvSpPr>
              <p:nvPr/>
            </p:nvSpPr>
            <p:spPr bwMode="auto">
              <a:xfrm>
                <a:off x="4703" y="1515"/>
                <a:ext cx="370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 i="1">
                    <a:solidFill>
                      <a:srgbClr val="000000"/>
                    </a:solidFill>
                    <a:latin typeface="新細明體" charset="-120"/>
                  </a:rPr>
                  <a:t>dq</a:t>
                </a:r>
                <a:endParaRPr lang="en-US" altLang="zh-TW"/>
              </a:p>
            </p:txBody>
          </p:sp>
          <p:sp>
            <p:nvSpPr>
              <p:cNvPr id="19476" name="Rectangle 21"/>
              <p:cNvSpPr>
                <a:spLocks noChangeArrowheads="1"/>
              </p:cNvSpPr>
              <p:nvPr/>
            </p:nvSpPr>
            <p:spPr bwMode="auto">
              <a:xfrm>
                <a:off x="4733" y="1796"/>
                <a:ext cx="209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 i="1">
                    <a:solidFill>
                      <a:srgbClr val="000000"/>
                    </a:solidFill>
                    <a:latin typeface="新細明體" charset="-120"/>
                  </a:rPr>
                  <a:t>r</a:t>
                </a:r>
                <a:endParaRPr lang="en-US" altLang="zh-TW"/>
              </a:p>
            </p:txBody>
          </p:sp>
          <p:sp>
            <p:nvSpPr>
              <p:cNvPr id="19477" name="Rectangle 22"/>
              <p:cNvSpPr>
                <a:spLocks noChangeArrowheads="1"/>
              </p:cNvSpPr>
              <p:nvPr/>
            </p:nvSpPr>
            <p:spPr bwMode="auto">
              <a:xfrm>
                <a:off x="3554" y="2233"/>
                <a:ext cx="249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 i="1">
                    <a:solidFill>
                      <a:srgbClr val="000000"/>
                    </a:solidFill>
                    <a:latin typeface="新細明體" charset="-120"/>
                  </a:rPr>
                  <a:t>d</a:t>
                </a:r>
                <a:endParaRPr lang="en-US" altLang="zh-TW"/>
              </a:p>
            </p:txBody>
          </p:sp>
          <p:sp>
            <p:nvSpPr>
              <p:cNvPr id="19478" name="Rectangle 23"/>
              <p:cNvSpPr>
                <a:spLocks noChangeArrowheads="1"/>
              </p:cNvSpPr>
              <p:nvPr/>
            </p:nvSpPr>
            <p:spPr bwMode="auto">
              <a:xfrm>
                <a:off x="3673" y="2233"/>
                <a:ext cx="276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 i="1">
                    <a:solidFill>
                      <a:srgbClr val="000000"/>
                    </a:solidFill>
                    <a:latin typeface="新細明體" charset="-120"/>
                  </a:rPr>
                  <a:t>E</a:t>
                </a:r>
                <a:endParaRPr lang="en-US" altLang="zh-TW"/>
              </a:p>
            </p:txBody>
          </p:sp>
          <p:sp>
            <p:nvSpPr>
              <p:cNvPr id="19479" name="Rectangle 24"/>
              <p:cNvSpPr>
                <a:spLocks noChangeArrowheads="1"/>
              </p:cNvSpPr>
              <p:nvPr/>
            </p:nvSpPr>
            <p:spPr bwMode="auto">
              <a:xfrm>
                <a:off x="4703" y="2109"/>
                <a:ext cx="370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 i="1">
                    <a:solidFill>
                      <a:srgbClr val="000000"/>
                    </a:solidFill>
                    <a:latin typeface="新細明體" charset="-120"/>
                  </a:rPr>
                  <a:t>dq</a:t>
                </a:r>
                <a:endParaRPr lang="en-US" altLang="zh-TW"/>
              </a:p>
            </p:txBody>
          </p:sp>
          <p:sp>
            <p:nvSpPr>
              <p:cNvPr id="19480" name="Rectangle 25"/>
              <p:cNvSpPr>
                <a:spLocks noChangeArrowheads="1"/>
              </p:cNvSpPr>
              <p:nvPr/>
            </p:nvSpPr>
            <p:spPr bwMode="auto">
              <a:xfrm>
                <a:off x="4733" y="2391"/>
                <a:ext cx="209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 i="1">
                    <a:solidFill>
                      <a:srgbClr val="000000"/>
                    </a:solidFill>
                    <a:latin typeface="新細明體" charset="-120"/>
                  </a:rPr>
                  <a:t>r</a:t>
                </a:r>
                <a:endParaRPr lang="en-US" altLang="zh-TW"/>
              </a:p>
            </p:txBody>
          </p:sp>
          <p:sp>
            <p:nvSpPr>
              <p:cNvPr id="19481" name="Rectangle 26"/>
              <p:cNvSpPr>
                <a:spLocks noChangeArrowheads="1"/>
              </p:cNvSpPr>
              <p:nvPr/>
            </p:nvSpPr>
            <p:spPr bwMode="auto">
              <a:xfrm>
                <a:off x="5031" y="2233"/>
                <a:ext cx="209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 i="1">
                    <a:solidFill>
                      <a:srgbClr val="000000"/>
                    </a:solidFill>
                    <a:latin typeface="新細明體" charset="-120"/>
                  </a:rPr>
                  <a:t>r</a:t>
                </a:r>
                <a:endParaRPr lang="en-US" altLang="zh-TW"/>
              </a:p>
            </p:txBody>
          </p:sp>
          <p:sp>
            <p:nvSpPr>
              <p:cNvPr id="19482" name="Rectangle 27"/>
              <p:cNvSpPr>
                <a:spLocks noChangeArrowheads="1"/>
              </p:cNvSpPr>
              <p:nvPr/>
            </p:nvSpPr>
            <p:spPr bwMode="auto">
              <a:xfrm>
                <a:off x="3554" y="2834"/>
                <a:ext cx="410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 i="1">
                    <a:solidFill>
                      <a:srgbClr val="000000"/>
                    </a:solidFill>
                    <a:latin typeface="新細明體" charset="-120"/>
                  </a:rPr>
                  <a:t>dB</a:t>
                </a:r>
                <a:endParaRPr lang="en-US" altLang="zh-TW"/>
              </a:p>
            </p:txBody>
          </p:sp>
          <p:sp>
            <p:nvSpPr>
              <p:cNvPr id="19483" name="Rectangle 28"/>
              <p:cNvSpPr>
                <a:spLocks noChangeArrowheads="1"/>
              </p:cNvSpPr>
              <p:nvPr/>
            </p:nvSpPr>
            <p:spPr bwMode="auto">
              <a:xfrm>
                <a:off x="4519" y="2709"/>
                <a:ext cx="410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 i="1">
                    <a:solidFill>
                      <a:srgbClr val="000000"/>
                    </a:solidFill>
                    <a:latin typeface="新細明體" charset="-120"/>
                  </a:rPr>
                  <a:t>ids</a:t>
                </a:r>
                <a:endParaRPr lang="en-US" altLang="zh-TW"/>
              </a:p>
            </p:txBody>
          </p:sp>
          <p:sp>
            <p:nvSpPr>
              <p:cNvPr id="19484" name="Rectangle 29"/>
              <p:cNvSpPr>
                <a:spLocks noChangeArrowheads="1"/>
              </p:cNvSpPr>
              <p:nvPr/>
            </p:nvSpPr>
            <p:spPr bwMode="auto">
              <a:xfrm>
                <a:off x="4803" y="2991"/>
                <a:ext cx="209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 i="1">
                    <a:solidFill>
                      <a:srgbClr val="000000"/>
                    </a:solidFill>
                    <a:latin typeface="新細明體" charset="-120"/>
                  </a:rPr>
                  <a:t>r</a:t>
                </a:r>
                <a:endParaRPr lang="en-US" altLang="zh-TW"/>
              </a:p>
            </p:txBody>
          </p:sp>
          <p:sp>
            <p:nvSpPr>
              <p:cNvPr id="19485" name="Rectangle 30"/>
              <p:cNvSpPr>
                <a:spLocks noChangeArrowheads="1"/>
              </p:cNvSpPr>
              <p:nvPr/>
            </p:nvSpPr>
            <p:spPr bwMode="auto">
              <a:xfrm>
                <a:off x="3554" y="3393"/>
                <a:ext cx="410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 i="1">
                    <a:solidFill>
                      <a:srgbClr val="000000"/>
                    </a:solidFill>
                    <a:latin typeface="新細明體" charset="-120"/>
                  </a:rPr>
                  <a:t>dB</a:t>
                </a:r>
                <a:endParaRPr lang="en-US" altLang="zh-TW"/>
              </a:p>
            </p:txBody>
          </p:sp>
          <p:sp>
            <p:nvSpPr>
              <p:cNvPr id="19486" name="Rectangle 31"/>
              <p:cNvSpPr>
                <a:spLocks noChangeArrowheads="1"/>
              </p:cNvSpPr>
              <p:nvPr/>
            </p:nvSpPr>
            <p:spPr bwMode="auto">
              <a:xfrm>
                <a:off x="4519" y="3269"/>
                <a:ext cx="316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 i="1">
                    <a:solidFill>
                      <a:srgbClr val="000000"/>
                    </a:solidFill>
                    <a:latin typeface="新細明體" charset="-120"/>
                  </a:rPr>
                  <a:t>id</a:t>
                </a:r>
                <a:endParaRPr lang="en-US" altLang="zh-TW"/>
              </a:p>
            </p:txBody>
          </p:sp>
          <p:sp>
            <p:nvSpPr>
              <p:cNvPr id="19487" name="Rectangle 32"/>
              <p:cNvSpPr>
                <a:spLocks noChangeArrowheads="1"/>
              </p:cNvSpPr>
              <p:nvPr/>
            </p:nvSpPr>
            <p:spPr bwMode="auto">
              <a:xfrm>
                <a:off x="4703" y="3269"/>
                <a:ext cx="222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 i="1">
                    <a:solidFill>
                      <a:srgbClr val="000000"/>
                    </a:solidFill>
                    <a:latin typeface="新細明體" charset="-120"/>
                  </a:rPr>
                  <a:t>s</a:t>
                </a:r>
                <a:endParaRPr lang="en-US" altLang="zh-TW"/>
              </a:p>
            </p:txBody>
          </p:sp>
          <p:sp>
            <p:nvSpPr>
              <p:cNvPr id="19488" name="Rectangle 33"/>
              <p:cNvSpPr>
                <a:spLocks noChangeArrowheads="1"/>
              </p:cNvSpPr>
              <p:nvPr/>
            </p:nvSpPr>
            <p:spPr bwMode="auto">
              <a:xfrm>
                <a:off x="5105" y="3269"/>
                <a:ext cx="209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 i="1">
                    <a:solidFill>
                      <a:srgbClr val="000000"/>
                    </a:solidFill>
                    <a:latin typeface="新細明體" charset="-120"/>
                  </a:rPr>
                  <a:t>r</a:t>
                </a:r>
                <a:endParaRPr lang="en-US" altLang="zh-TW"/>
              </a:p>
            </p:txBody>
          </p:sp>
          <p:sp>
            <p:nvSpPr>
              <p:cNvPr id="19489" name="Rectangle 34"/>
              <p:cNvSpPr>
                <a:spLocks noChangeArrowheads="1"/>
              </p:cNvSpPr>
              <p:nvPr/>
            </p:nvSpPr>
            <p:spPr bwMode="auto">
              <a:xfrm>
                <a:off x="4771" y="3550"/>
                <a:ext cx="209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 i="1">
                    <a:solidFill>
                      <a:srgbClr val="000000"/>
                    </a:solidFill>
                    <a:latin typeface="新細明體" charset="-120"/>
                  </a:rPr>
                  <a:t>r</a:t>
                </a:r>
                <a:endParaRPr lang="en-US" altLang="zh-TW"/>
              </a:p>
            </p:txBody>
          </p:sp>
          <p:sp>
            <p:nvSpPr>
              <p:cNvPr id="19490" name="Rectangle 35"/>
              <p:cNvSpPr>
                <a:spLocks noChangeArrowheads="1"/>
              </p:cNvSpPr>
              <p:nvPr/>
            </p:nvSpPr>
            <p:spPr bwMode="auto">
              <a:xfrm>
                <a:off x="3924" y="1599"/>
                <a:ext cx="29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 b="1">
                    <a:solidFill>
                      <a:srgbClr val="000000"/>
                    </a:solidFill>
                  </a:rPr>
                  <a:t>=</a:t>
                </a:r>
                <a:endParaRPr lang="en-US" altLang="zh-TW"/>
              </a:p>
            </p:txBody>
          </p:sp>
          <p:sp>
            <p:nvSpPr>
              <p:cNvPr id="19491" name="Rectangle 36"/>
              <p:cNvSpPr>
                <a:spLocks noChangeArrowheads="1"/>
              </p:cNvSpPr>
              <p:nvPr/>
            </p:nvSpPr>
            <p:spPr bwMode="auto">
              <a:xfrm>
                <a:off x="3924" y="2193"/>
                <a:ext cx="29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 b="1">
                    <a:solidFill>
                      <a:srgbClr val="000000"/>
                    </a:solidFill>
                  </a:rPr>
                  <a:t>=</a:t>
                </a:r>
                <a:endParaRPr lang="en-US" altLang="zh-TW"/>
              </a:p>
            </p:txBody>
          </p:sp>
          <p:sp>
            <p:nvSpPr>
              <p:cNvPr id="19492" name="Rectangle 37"/>
              <p:cNvSpPr>
                <a:spLocks noChangeArrowheads="1"/>
              </p:cNvSpPr>
              <p:nvPr/>
            </p:nvSpPr>
            <p:spPr bwMode="auto">
              <a:xfrm>
                <a:off x="3916" y="2794"/>
                <a:ext cx="29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 b="1">
                    <a:solidFill>
                      <a:srgbClr val="000000"/>
                    </a:solidFill>
                  </a:rPr>
                  <a:t>=</a:t>
                </a:r>
                <a:endParaRPr lang="en-US" altLang="zh-TW"/>
              </a:p>
            </p:txBody>
          </p:sp>
          <p:sp>
            <p:nvSpPr>
              <p:cNvPr id="19493" name="Rectangle 38"/>
              <p:cNvSpPr>
                <a:spLocks noChangeArrowheads="1"/>
              </p:cNvSpPr>
              <p:nvPr/>
            </p:nvSpPr>
            <p:spPr bwMode="auto">
              <a:xfrm>
                <a:off x="3916" y="3353"/>
                <a:ext cx="29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 b="1">
                    <a:solidFill>
                      <a:srgbClr val="000000"/>
                    </a:solidFill>
                  </a:rPr>
                  <a:t>=</a:t>
                </a:r>
                <a:endParaRPr lang="en-US" altLang="zh-TW"/>
              </a:p>
            </p:txBody>
          </p:sp>
          <p:sp>
            <p:nvSpPr>
              <p:cNvPr id="19494" name="Rectangle 39"/>
              <p:cNvSpPr>
                <a:spLocks noChangeArrowheads="1"/>
              </p:cNvSpPr>
              <p:nvPr/>
            </p:nvSpPr>
            <p:spPr bwMode="auto">
              <a:xfrm>
                <a:off x="4891" y="3229"/>
                <a:ext cx="123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chemeClr val="bg1"/>
                    </a:solidFill>
                    <a:latin typeface="新細明體" charset="-120"/>
                  </a:rPr>
                  <a:t></a:t>
                </a:r>
              </a:p>
            </p:txBody>
          </p:sp>
          <p:sp>
            <p:nvSpPr>
              <p:cNvPr id="19495" name="Rectangle 40"/>
              <p:cNvSpPr>
                <a:spLocks noChangeArrowheads="1"/>
              </p:cNvSpPr>
              <p:nvPr/>
            </p:nvSpPr>
            <p:spPr bwMode="auto">
              <a:xfrm>
                <a:off x="4336" y="1515"/>
                <a:ext cx="249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>
                    <a:solidFill>
                      <a:srgbClr val="000000"/>
                    </a:solidFill>
                    <a:latin typeface="新細明體" charset="-120"/>
                  </a:rPr>
                  <a:t>1</a:t>
                </a:r>
                <a:endParaRPr lang="en-US" altLang="zh-TW"/>
              </a:p>
            </p:txBody>
          </p:sp>
          <p:sp>
            <p:nvSpPr>
              <p:cNvPr id="19496" name="Rectangle 41"/>
              <p:cNvSpPr>
                <a:spLocks noChangeArrowheads="1"/>
              </p:cNvSpPr>
              <p:nvPr/>
            </p:nvSpPr>
            <p:spPr bwMode="auto">
              <a:xfrm>
                <a:off x="4160" y="1793"/>
                <a:ext cx="249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>
                    <a:solidFill>
                      <a:srgbClr val="000000"/>
                    </a:solidFill>
                    <a:latin typeface="新細明體" charset="-120"/>
                  </a:rPr>
                  <a:t>4</a:t>
                </a:r>
                <a:endParaRPr lang="en-US" altLang="zh-TW"/>
              </a:p>
            </p:txBody>
          </p:sp>
          <p:sp>
            <p:nvSpPr>
              <p:cNvPr id="19497" name="Rectangle 42"/>
              <p:cNvSpPr>
                <a:spLocks noChangeArrowheads="1"/>
              </p:cNvSpPr>
              <p:nvPr/>
            </p:nvSpPr>
            <p:spPr bwMode="auto">
              <a:xfrm>
                <a:off x="4336" y="2109"/>
                <a:ext cx="249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>
                    <a:solidFill>
                      <a:srgbClr val="000000"/>
                    </a:solidFill>
                    <a:latin typeface="新細明體" charset="-120"/>
                  </a:rPr>
                  <a:t>1</a:t>
                </a:r>
                <a:endParaRPr lang="en-US" altLang="zh-TW"/>
              </a:p>
            </p:txBody>
          </p:sp>
          <p:sp>
            <p:nvSpPr>
              <p:cNvPr id="19498" name="Rectangle 43"/>
              <p:cNvSpPr>
                <a:spLocks noChangeArrowheads="1"/>
              </p:cNvSpPr>
              <p:nvPr/>
            </p:nvSpPr>
            <p:spPr bwMode="auto">
              <a:xfrm>
                <a:off x="4160" y="2388"/>
                <a:ext cx="249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>
                    <a:solidFill>
                      <a:srgbClr val="000000"/>
                    </a:solidFill>
                    <a:latin typeface="新細明體" charset="-120"/>
                  </a:rPr>
                  <a:t>4</a:t>
                </a:r>
                <a:endParaRPr lang="en-US" altLang="zh-TW"/>
              </a:p>
            </p:txBody>
          </p:sp>
          <p:sp>
            <p:nvSpPr>
              <p:cNvPr id="19499" name="Rectangle 44"/>
              <p:cNvSpPr>
                <a:spLocks noChangeArrowheads="1"/>
              </p:cNvSpPr>
              <p:nvPr/>
            </p:nvSpPr>
            <p:spPr bwMode="auto">
              <a:xfrm>
                <a:off x="4152" y="2988"/>
                <a:ext cx="249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>
                    <a:solidFill>
                      <a:srgbClr val="000000"/>
                    </a:solidFill>
                    <a:latin typeface="新細明體" charset="-120"/>
                  </a:rPr>
                  <a:t>4</a:t>
                </a:r>
                <a:endParaRPr lang="en-US" altLang="zh-TW"/>
              </a:p>
            </p:txBody>
          </p:sp>
          <p:sp>
            <p:nvSpPr>
              <p:cNvPr id="19500" name="Rectangle 45"/>
              <p:cNvSpPr>
                <a:spLocks noChangeArrowheads="1"/>
              </p:cNvSpPr>
              <p:nvPr/>
            </p:nvSpPr>
            <p:spPr bwMode="auto">
              <a:xfrm>
                <a:off x="4152" y="3547"/>
                <a:ext cx="249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>
                    <a:solidFill>
                      <a:srgbClr val="000000"/>
                    </a:solidFill>
                    <a:latin typeface="新細明體" charset="-120"/>
                  </a:rPr>
                  <a:t>4</a:t>
                </a:r>
                <a:endParaRPr lang="en-US" altLang="zh-TW"/>
              </a:p>
            </p:txBody>
          </p:sp>
          <p:sp>
            <p:nvSpPr>
              <p:cNvPr id="19501" name="Rectangle 46"/>
              <p:cNvSpPr>
                <a:spLocks noChangeArrowheads="1"/>
              </p:cNvSpPr>
              <p:nvPr/>
            </p:nvSpPr>
            <p:spPr bwMode="auto">
              <a:xfrm>
                <a:off x="4542" y="1909"/>
                <a:ext cx="149" cy="1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latin typeface="新細明體" charset="-120"/>
                  </a:rPr>
                  <a:t>0</a:t>
                </a:r>
                <a:endParaRPr lang="en-US" altLang="zh-TW"/>
              </a:p>
            </p:txBody>
          </p:sp>
          <p:sp>
            <p:nvSpPr>
              <p:cNvPr id="19502" name="Rectangle 47"/>
              <p:cNvSpPr>
                <a:spLocks noChangeArrowheads="1"/>
              </p:cNvSpPr>
              <p:nvPr/>
            </p:nvSpPr>
            <p:spPr bwMode="auto">
              <a:xfrm>
                <a:off x="4861" y="1774"/>
                <a:ext cx="149" cy="1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latin typeface="新細明體" charset="-120"/>
                  </a:rPr>
                  <a:t>2</a:t>
                </a:r>
                <a:endParaRPr lang="en-US" altLang="zh-TW"/>
              </a:p>
            </p:txBody>
          </p:sp>
          <p:sp>
            <p:nvSpPr>
              <p:cNvPr id="19503" name="Rectangle 48"/>
              <p:cNvSpPr>
                <a:spLocks noChangeArrowheads="1"/>
              </p:cNvSpPr>
              <p:nvPr/>
            </p:nvSpPr>
            <p:spPr bwMode="auto">
              <a:xfrm>
                <a:off x="4542" y="2503"/>
                <a:ext cx="149" cy="1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latin typeface="新細明體" charset="-120"/>
                  </a:rPr>
                  <a:t>0</a:t>
                </a:r>
                <a:endParaRPr lang="en-US" altLang="zh-TW"/>
              </a:p>
            </p:txBody>
          </p:sp>
          <p:sp>
            <p:nvSpPr>
              <p:cNvPr id="19504" name="Rectangle 49"/>
              <p:cNvSpPr>
                <a:spLocks noChangeArrowheads="1"/>
              </p:cNvSpPr>
              <p:nvPr/>
            </p:nvSpPr>
            <p:spPr bwMode="auto">
              <a:xfrm>
                <a:off x="4861" y="2368"/>
                <a:ext cx="53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latin typeface="新細明體" charset="-120"/>
                  </a:rPr>
                  <a:t>3</a:t>
                </a:r>
                <a:endParaRPr lang="en-US" altLang="zh-TW"/>
              </a:p>
            </p:txBody>
          </p:sp>
          <p:sp>
            <p:nvSpPr>
              <p:cNvPr id="19505" name="Rectangle 50"/>
              <p:cNvSpPr>
                <a:spLocks noChangeArrowheads="1"/>
              </p:cNvSpPr>
              <p:nvPr/>
            </p:nvSpPr>
            <p:spPr bwMode="auto">
              <a:xfrm>
                <a:off x="4323" y="2819"/>
                <a:ext cx="149" cy="1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latin typeface="新細明體" charset="-120"/>
                  </a:rPr>
                  <a:t>0</a:t>
                </a:r>
                <a:endParaRPr lang="en-US" altLang="zh-TW"/>
              </a:p>
            </p:txBody>
          </p:sp>
          <p:sp>
            <p:nvSpPr>
              <p:cNvPr id="19506" name="Rectangle 51"/>
              <p:cNvSpPr>
                <a:spLocks noChangeArrowheads="1"/>
              </p:cNvSpPr>
              <p:nvPr/>
            </p:nvSpPr>
            <p:spPr bwMode="auto">
              <a:xfrm>
                <a:off x="4931" y="2969"/>
                <a:ext cx="149" cy="1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latin typeface="新細明體" charset="-120"/>
                  </a:rPr>
                  <a:t>2</a:t>
                </a:r>
                <a:endParaRPr lang="en-US" altLang="zh-TW"/>
              </a:p>
            </p:txBody>
          </p:sp>
          <p:sp>
            <p:nvSpPr>
              <p:cNvPr id="19507" name="Rectangle 52"/>
              <p:cNvSpPr>
                <a:spLocks noChangeArrowheads="1"/>
              </p:cNvSpPr>
              <p:nvPr/>
            </p:nvSpPr>
            <p:spPr bwMode="auto">
              <a:xfrm>
                <a:off x="4323" y="3378"/>
                <a:ext cx="149" cy="1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latin typeface="新細明體" charset="-120"/>
                  </a:rPr>
                  <a:t>0</a:t>
                </a:r>
                <a:endParaRPr lang="en-US" altLang="zh-TW"/>
              </a:p>
            </p:txBody>
          </p:sp>
          <p:sp>
            <p:nvSpPr>
              <p:cNvPr id="19508" name="Rectangle 53"/>
              <p:cNvSpPr>
                <a:spLocks noChangeArrowheads="1"/>
              </p:cNvSpPr>
              <p:nvPr/>
            </p:nvSpPr>
            <p:spPr bwMode="auto">
              <a:xfrm>
                <a:off x="4899" y="3528"/>
                <a:ext cx="149" cy="1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400">
                    <a:solidFill>
                      <a:srgbClr val="000000"/>
                    </a:solidFill>
                    <a:latin typeface="新細明體" charset="-120"/>
                  </a:rPr>
                  <a:t>3</a:t>
                </a:r>
                <a:endParaRPr lang="en-US" altLang="zh-TW"/>
              </a:p>
            </p:txBody>
          </p:sp>
          <p:sp>
            <p:nvSpPr>
              <p:cNvPr id="19509" name="Rectangle 54"/>
              <p:cNvSpPr>
                <a:spLocks noChangeArrowheads="1"/>
              </p:cNvSpPr>
              <p:nvPr/>
            </p:nvSpPr>
            <p:spPr bwMode="auto">
              <a:xfrm>
                <a:off x="4279" y="1753"/>
                <a:ext cx="40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 i="1">
                    <a:solidFill>
                      <a:srgbClr val="000000"/>
                    </a:solidFill>
                  </a:rPr>
                  <a:t>pe</a:t>
                </a:r>
                <a:endParaRPr lang="en-US" altLang="zh-TW"/>
              </a:p>
            </p:txBody>
          </p:sp>
          <p:sp>
            <p:nvSpPr>
              <p:cNvPr id="19510" name="Rectangle 55"/>
              <p:cNvSpPr>
                <a:spLocks noChangeArrowheads="1"/>
              </p:cNvSpPr>
              <p:nvPr/>
            </p:nvSpPr>
            <p:spPr bwMode="auto">
              <a:xfrm>
                <a:off x="4279" y="2348"/>
                <a:ext cx="40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 i="1">
                    <a:solidFill>
                      <a:srgbClr val="000000"/>
                    </a:solidFill>
                  </a:rPr>
                  <a:t>pe</a:t>
                </a:r>
                <a:endParaRPr lang="en-US" altLang="zh-TW"/>
              </a:p>
            </p:txBody>
          </p:sp>
          <p:sp>
            <p:nvSpPr>
              <p:cNvPr id="19511" name="Rectangle 56"/>
              <p:cNvSpPr>
                <a:spLocks noChangeArrowheads="1"/>
              </p:cNvSpPr>
              <p:nvPr/>
            </p:nvSpPr>
            <p:spPr bwMode="auto">
              <a:xfrm>
                <a:off x="4172" y="2663"/>
                <a:ext cx="30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 i="1">
                    <a:solidFill>
                      <a:srgbClr val="000000"/>
                    </a:solidFill>
                  </a:rPr>
                  <a:t>m</a:t>
                </a:r>
                <a:endParaRPr lang="en-US" altLang="zh-TW"/>
              </a:p>
            </p:txBody>
          </p:sp>
          <p:sp>
            <p:nvSpPr>
              <p:cNvPr id="19512" name="Rectangle 57"/>
              <p:cNvSpPr>
                <a:spLocks noChangeArrowheads="1"/>
              </p:cNvSpPr>
              <p:nvPr/>
            </p:nvSpPr>
            <p:spPr bwMode="auto">
              <a:xfrm>
                <a:off x="4271" y="2948"/>
                <a:ext cx="29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 i="1">
                    <a:solidFill>
                      <a:srgbClr val="000000"/>
                    </a:solidFill>
                  </a:rPr>
                  <a:t>p</a:t>
                </a:r>
                <a:endParaRPr lang="en-US" altLang="zh-TW"/>
              </a:p>
            </p:txBody>
          </p:sp>
          <p:sp>
            <p:nvSpPr>
              <p:cNvPr id="19513" name="Rectangle 58"/>
              <p:cNvSpPr>
                <a:spLocks noChangeArrowheads="1"/>
              </p:cNvSpPr>
              <p:nvPr/>
            </p:nvSpPr>
            <p:spPr bwMode="auto">
              <a:xfrm>
                <a:off x="5149" y="2669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 i="1">
                    <a:solidFill>
                      <a:srgbClr val="000000"/>
                    </a:solidFill>
                  </a:rPr>
                  <a:t>q</a:t>
                </a:r>
                <a:endParaRPr lang="en-US" altLang="zh-TW"/>
              </a:p>
            </p:txBody>
          </p:sp>
          <p:sp>
            <p:nvSpPr>
              <p:cNvPr id="19514" name="Rectangle 59"/>
              <p:cNvSpPr>
                <a:spLocks noChangeArrowheads="1"/>
              </p:cNvSpPr>
              <p:nvPr/>
            </p:nvSpPr>
            <p:spPr bwMode="auto">
              <a:xfrm>
                <a:off x="4172" y="3223"/>
                <a:ext cx="30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 i="1">
                    <a:solidFill>
                      <a:srgbClr val="000000"/>
                    </a:solidFill>
                  </a:rPr>
                  <a:t>m</a:t>
                </a:r>
                <a:endParaRPr lang="en-US" altLang="zh-TW"/>
              </a:p>
            </p:txBody>
          </p:sp>
          <p:sp>
            <p:nvSpPr>
              <p:cNvPr id="19515" name="Rectangle 60"/>
              <p:cNvSpPr>
                <a:spLocks noChangeArrowheads="1"/>
              </p:cNvSpPr>
              <p:nvPr/>
            </p:nvSpPr>
            <p:spPr bwMode="auto">
              <a:xfrm>
                <a:off x="4271" y="3507"/>
                <a:ext cx="29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 i="1">
                    <a:solidFill>
                      <a:srgbClr val="000000"/>
                    </a:solidFill>
                  </a:rPr>
                  <a:t>p</a:t>
                </a:r>
                <a:endParaRPr lang="en-US" altLang="zh-TW"/>
              </a:p>
            </p:txBody>
          </p:sp>
          <p:sp>
            <p:nvSpPr>
              <p:cNvPr id="19516" name="Rectangle 61"/>
              <p:cNvSpPr>
                <a:spLocks noChangeArrowheads="1"/>
              </p:cNvSpPr>
              <p:nvPr/>
            </p:nvSpPr>
            <p:spPr bwMode="auto">
              <a:xfrm>
                <a:off x="3737" y="2077"/>
                <a:ext cx="267" cy="2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>
                    <a:solidFill>
                      <a:srgbClr val="000000"/>
                    </a:solidFill>
                  </a:rPr>
                  <a:t>v</a:t>
                </a:r>
                <a:endParaRPr lang="en-US" altLang="zh-TW"/>
              </a:p>
            </p:txBody>
          </p:sp>
          <p:sp>
            <p:nvSpPr>
              <p:cNvPr id="19517" name="Rectangle 62"/>
              <p:cNvSpPr>
                <a:spLocks noChangeArrowheads="1"/>
              </p:cNvSpPr>
              <p:nvPr/>
            </p:nvSpPr>
            <p:spPr bwMode="auto">
              <a:xfrm>
                <a:off x="5047" y="2122"/>
                <a:ext cx="267" cy="2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>
                    <a:solidFill>
                      <a:srgbClr val="000000"/>
                    </a:solidFill>
                  </a:rPr>
                  <a:t>v</a:t>
                </a:r>
                <a:endParaRPr lang="en-US" altLang="zh-TW"/>
              </a:p>
            </p:txBody>
          </p:sp>
          <p:sp>
            <p:nvSpPr>
              <p:cNvPr id="19518" name="Rectangle 63"/>
              <p:cNvSpPr>
                <a:spLocks noChangeArrowheads="1"/>
              </p:cNvSpPr>
              <p:nvPr/>
            </p:nvSpPr>
            <p:spPr bwMode="auto">
              <a:xfrm>
                <a:off x="4728" y="3157"/>
                <a:ext cx="267" cy="2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>
                    <a:solidFill>
                      <a:srgbClr val="000000"/>
                    </a:solidFill>
                  </a:rPr>
                  <a:t>v</a:t>
                </a:r>
                <a:endParaRPr lang="en-US" altLang="zh-TW"/>
              </a:p>
            </p:txBody>
          </p:sp>
          <p:sp>
            <p:nvSpPr>
              <p:cNvPr id="19519" name="Rectangle 64"/>
              <p:cNvSpPr>
                <a:spLocks noChangeArrowheads="1"/>
              </p:cNvSpPr>
              <p:nvPr/>
            </p:nvSpPr>
            <p:spPr bwMode="auto">
              <a:xfrm>
                <a:off x="5122" y="3157"/>
                <a:ext cx="267" cy="2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>
                    <a:solidFill>
                      <a:srgbClr val="000000"/>
                    </a:solidFill>
                  </a:rPr>
                  <a:t>v</a:t>
                </a:r>
                <a:endParaRPr lang="en-US" altLang="zh-TW"/>
              </a:p>
            </p:txBody>
          </p:sp>
          <p:sp>
            <p:nvSpPr>
              <p:cNvPr id="19520" name="Rectangle 65"/>
              <p:cNvSpPr>
                <a:spLocks noChangeArrowheads="1"/>
              </p:cNvSpPr>
              <p:nvPr/>
            </p:nvSpPr>
            <p:spPr bwMode="auto">
              <a:xfrm>
                <a:off x="4852" y="2709"/>
                <a:ext cx="410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500">
                    <a:solidFill>
                      <a:srgbClr val="000000"/>
                    </a:solidFill>
                    <a:latin typeface="新細明體" charset="-120"/>
                  </a:rPr>
                  <a:t>sin</a:t>
                </a:r>
                <a:endParaRPr lang="en-US" altLang="zh-TW"/>
              </a:p>
            </p:txBody>
          </p:sp>
        </p:grpSp>
      </p:grpSp>
      <p:sp>
        <p:nvSpPr>
          <p:cNvPr id="19462" name="Line 67"/>
          <p:cNvSpPr>
            <a:spLocks noChangeShapeType="1"/>
          </p:cNvSpPr>
          <p:nvPr/>
        </p:nvSpPr>
        <p:spPr bwMode="auto">
          <a:xfrm>
            <a:off x="5867400" y="5445125"/>
            <a:ext cx="217488" cy="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901700" y="527050"/>
            <a:ext cx="7013575" cy="1092200"/>
          </a:xfrm>
        </p:spPr>
        <p:txBody>
          <a:bodyPr/>
          <a:lstStyle/>
          <a:p>
            <a:pPr eaLnBrk="1" hangingPunct="1"/>
            <a:r>
              <a:rPr lang="en-US" altLang="zh-TW" b="1" smtClean="0">
                <a:solidFill>
                  <a:schemeClr val="tx1"/>
                </a:solidFill>
              </a:rPr>
              <a:t>Gauss’ Law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4038600" cy="1295400"/>
          </a:xfrm>
        </p:spPr>
        <p:txBody>
          <a:bodyPr/>
          <a:lstStyle/>
          <a:p>
            <a:pPr marL="479425" indent="-479425" eaLnBrk="1" hangingPunct="1"/>
            <a:r>
              <a:rPr lang="en-US" altLang="zh-TW" sz="3600" b="1" smtClean="0"/>
              <a:t>Flux  enclosed charge </a:t>
            </a:r>
          </a:p>
        </p:txBody>
      </p:sp>
      <p:graphicFrame>
        <p:nvGraphicFramePr>
          <p:cNvPr id="33794" name="Object 4"/>
          <p:cNvGraphicFramePr>
            <a:graphicFrameLocks noChangeAspect="1"/>
          </p:cNvGraphicFramePr>
          <p:nvPr/>
        </p:nvGraphicFramePr>
        <p:xfrm>
          <a:off x="990600" y="3581400"/>
          <a:ext cx="3124200" cy="2601913"/>
        </p:xfrm>
        <a:graphic>
          <a:graphicData uri="http://schemas.openxmlformats.org/presentationml/2006/ole">
            <p:oleObj spid="_x0000_s33794" name="Equation" r:id="rId3" imgW="736560" imgH="761760" progId="Equation.3">
              <p:embed/>
            </p:oleObj>
          </a:graphicData>
        </a:graphic>
      </p:graphicFrame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905000"/>
            <a:ext cx="4243388" cy="457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458200" cy="914400"/>
          </a:xfrm>
        </p:spPr>
        <p:txBody>
          <a:bodyPr/>
          <a:lstStyle/>
          <a:p>
            <a:pPr eaLnBrk="1" hangingPunct="1"/>
            <a:r>
              <a:rPr lang="en-US" altLang="zh-TW" sz="4000" b="1" smtClean="0">
                <a:solidFill>
                  <a:schemeClr val="tx1"/>
                </a:solidFill>
              </a:rPr>
              <a:t>Gauss’Law and Coulomb’Law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6400800" cy="838200"/>
          </a:xfrm>
        </p:spPr>
        <p:txBody>
          <a:bodyPr/>
          <a:lstStyle/>
          <a:p>
            <a:pPr marL="479425" indent="-479425" eaLnBrk="1" hangingPunct="1"/>
            <a:r>
              <a:rPr lang="en-US" altLang="zh-TW" sz="3600" b="1" smtClean="0"/>
              <a:t>From G.L. to C.L.</a:t>
            </a:r>
            <a:r>
              <a:rPr lang="en-US" altLang="zh-TW" sz="3600" smtClean="0"/>
              <a:t> </a:t>
            </a:r>
          </a:p>
        </p:txBody>
      </p:sp>
      <p:graphicFrame>
        <p:nvGraphicFramePr>
          <p:cNvPr id="34818" name="Object 4"/>
          <p:cNvGraphicFramePr>
            <a:graphicFrameLocks noChangeAspect="1"/>
          </p:cNvGraphicFramePr>
          <p:nvPr/>
        </p:nvGraphicFramePr>
        <p:xfrm>
          <a:off x="1219200" y="2438400"/>
          <a:ext cx="6096000" cy="4183063"/>
        </p:xfrm>
        <a:graphic>
          <a:graphicData uri="http://schemas.openxmlformats.org/presentationml/2006/ole">
            <p:oleObj spid="_x0000_s34818" name="Equation" r:id="rId3" imgW="1498320" imgH="1295280" progId="Equation.3">
              <p:embed/>
            </p:oleObj>
          </a:graphicData>
        </a:graphic>
      </p:graphicFrame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3733800"/>
            <a:ext cx="3657600" cy="2895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6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403350" y="3644900"/>
            <a:ext cx="6192838" cy="1800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zh-TW" altLang="en-US" sz="6000" b="1" smtClean="0"/>
              <a:t>敬請期待</a:t>
            </a:r>
            <a:br>
              <a:rPr lang="zh-TW" altLang="en-US" sz="6000" b="1" smtClean="0"/>
            </a:br>
            <a:r>
              <a:rPr lang="zh-TW" altLang="en-US" sz="4800" b="1" smtClean="0">
                <a:solidFill>
                  <a:schemeClr val="tx1"/>
                </a:solidFill>
              </a:rPr>
              <a:t>電磁 </a:t>
            </a:r>
            <a:r>
              <a:rPr lang="en-US" altLang="zh-TW" sz="4800" b="1" smtClean="0">
                <a:solidFill>
                  <a:schemeClr val="tx1"/>
                </a:solidFill>
              </a:rPr>
              <a:t>IV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827088" y="1844675"/>
          <a:ext cx="7780337" cy="609600"/>
        </p:xfrm>
        <a:graphic>
          <a:graphicData uri="http://schemas.openxmlformats.org/presentationml/2006/ole">
            <p:oleObj spid="_x0000_s20482" name="文件" r:id="rId3" imgW="8229780" imgH="690756" progId="Word.Document.8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827088" y="2636838"/>
          <a:ext cx="2895600" cy="3962400"/>
        </p:xfrm>
        <a:graphic>
          <a:graphicData uri="http://schemas.openxmlformats.org/presentationml/2006/ole">
            <p:oleObj spid="_x0000_s20483" name="文件" r:id="rId4" imgW="1734120" imgH="2581200" progId="Word.Document.8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3851275" y="2636838"/>
          <a:ext cx="4752975" cy="3532187"/>
        </p:xfrm>
        <a:graphic>
          <a:graphicData uri="http://schemas.openxmlformats.org/presentationml/2006/ole">
            <p:oleObj spid="_x0000_s20484" name="方程式" r:id="rId5" imgW="1091880" imgH="1143000" progId="Equation.3">
              <p:embed/>
            </p:oleObj>
          </a:graphicData>
        </a:graphic>
      </p:graphicFrame>
      <p:sp>
        <p:nvSpPr>
          <p:cNvPr id="2048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1625"/>
            <a:ext cx="7772400" cy="1543050"/>
          </a:xfrm>
        </p:spPr>
        <p:txBody>
          <a:bodyPr/>
          <a:lstStyle/>
          <a:p>
            <a:pPr eaLnBrk="1" hangingPunct="1"/>
            <a:r>
              <a:rPr lang="en-US" altLang="zh-TW" sz="4000" b="1" smtClean="0">
                <a:solidFill>
                  <a:schemeClr val="tx1"/>
                </a:solidFill>
              </a:rPr>
              <a:t>Magnetic Field Due to a Current in a </a:t>
            </a:r>
            <a:r>
              <a:rPr lang="en-US" altLang="zh-TW" sz="4000" b="1" u="sng" smtClean="0">
                <a:solidFill>
                  <a:schemeClr val="tx1"/>
                </a:solidFill>
              </a:rPr>
              <a:t>Long Straight Wire</a:t>
            </a:r>
            <a:r>
              <a:rPr lang="en-US" altLang="zh-TW" sz="4000" smtClean="0"/>
              <a:t> </a:t>
            </a:r>
            <a:endParaRPr lang="zh-TW" altLang="en-US" sz="4000" smtClean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971550" y="2276475"/>
          <a:ext cx="7467600" cy="3886200"/>
        </p:xfrm>
        <a:graphic>
          <a:graphicData uri="http://schemas.openxmlformats.org/presentationml/2006/ole">
            <p:oleObj spid="_x0000_s21506" name="方程式" r:id="rId3" imgW="1904760" imgH="1307880" progId="Equation.3">
              <p:embed/>
            </p:oleObj>
          </a:graphicData>
        </a:graphic>
      </p:graphicFrame>
      <p:sp>
        <p:nvSpPr>
          <p:cNvPr id="2150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solidFill>
                  <a:schemeClr val="tx1"/>
                </a:solidFill>
              </a:rPr>
              <a:t>Integration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3"/>
          <p:cNvGraphicFramePr>
            <a:graphicFrameLocks noChangeAspect="1"/>
          </p:cNvGraphicFramePr>
          <p:nvPr/>
        </p:nvGraphicFramePr>
        <p:xfrm>
          <a:off x="755650" y="1628775"/>
          <a:ext cx="7620000" cy="1828800"/>
        </p:xfrm>
        <a:graphic>
          <a:graphicData uri="http://schemas.openxmlformats.org/presentationml/2006/ole">
            <p:oleObj spid="_x0000_s22530" name="文件" r:id="rId3" imgW="5629320" imgH="1322640" progId="Word.Document.8">
              <p:embed/>
            </p:oleObj>
          </a:graphicData>
        </a:graphic>
      </p:graphicFrame>
      <p:graphicFrame>
        <p:nvGraphicFramePr>
          <p:cNvPr id="22531" name="Object 4"/>
          <p:cNvGraphicFramePr>
            <a:graphicFrameLocks noChangeAspect="1"/>
          </p:cNvGraphicFramePr>
          <p:nvPr/>
        </p:nvGraphicFramePr>
        <p:xfrm>
          <a:off x="755650" y="3565525"/>
          <a:ext cx="7239000" cy="3217863"/>
        </p:xfrm>
        <a:graphic>
          <a:graphicData uri="http://schemas.openxmlformats.org/presentationml/2006/ole">
            <p:oleObj spid="_x0000_s22531" name="方程式" r:id="rId4" imgW="1790640" imgH="1231560" progId="Equation.3">
              <p:embed/>
            </p:oleObj>
          </a:graphicData>
        </a:graphic>
      </p:graphicFrame>
      <p:sp>
        <p:nvSpPr>
          <p:cNvPr id="22532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z="4000" b="1" smtClean="0">
                <a:solidFill>
                  <a:schemeClr val="tx1"/>
                </a:solidFill>
              </a:rPr>
              <a:t>Magnetic Field Due to a Current in a </a:t>
            </a:r>
            <a:r>
              <a:rPr lang="en-US" altLang="zh-TW" sz="4000" b="1" u="sng" smtClean="0">
                <a:solidFill>
                  <a:schemeClr val="tx1"/>
                </a:solidFill>
              </a:rPr>
              <a:t>Circular Arc of Wire</a:t>
            </a:r>
            <a:r>
              <a:rPr lang="en-US" altLang="zh-TW" sz="4000" smtClean="0"/>
              <a:t> </a:t>
            </a:r>
            <a:endParaRPr lang="zh-TW" altLang="en-US" sz="4000" smtClean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3"/>
          <p:cNvGraphicFramePr>
            <a:graphicFrameLocks noChangeAspect="1"/>
          </p:cNvGraphicFramePr>
          <p:nvPr/>
        </p:nvGraphicFramePr>
        <p:xfrm>
          <a:off x="611188" y="2565400"/>
          <a:ext cx="3733800" cy="3352800"/>
        </p:xfrm>
        <a:graphic>
          <a:graphicData uri="http://schemas.openxmlformats.org/presentationml/2006/ole">
            <p:oleObj spid="_x0000_s23554" name="文件" r:id="rId3" imgW="2648520" imgH="2190600" progId="Word.Document.8">
              <p:embed/>
            </p:oleObj>
          </a:graphicData>
        </a:graphic>
      </p:graphicFrame>
      <p:graphicFrame>
        <p:nvGraphicFramePr>
          <p:cNvPr id="23555" name="Object 4"/>
          <p:cNvGraphicFramePr>
            <a:graphicFrameLocks noChangeAspect="1"/>
          </p:cNvGraphicFramePr>
          <p:nvPr/>
        </p:nvGraphicFramePr>
        <p:xfrm>
          <a:off x="4500563" y="2565400"/>
          <a:ext cx="3960812" cy="2555875"/>
        </p:xfrm>
        <a:graphic>
          <a:graphicData uri="http://schemas.openxmlformats.org/presentationml/2006/ole">
            <p:oleObj spid="_x0000_s23555" name="方程式" r:id="rId4" imgW="1307880" imgH="850680" progId="Equation.3">
              <p:embed/>
            </p:oleObj>
          </a:graphicData>
        </a:graphic>
      </p:graphicFrame>
      <p:sp>
        <p:nvSpPr>
          <p:cNvPr id="23556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1625"/>
            <a:ext cx="6981825" cy="1462088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</a:rPr>
              <a:t>例 </a:t>
            </a:r>
            <a:r>
              <a:rPr lang="en-US" altLang="zh-TW" b="1" smtClean="0">
                <a:solidFill>
                  <a:schemeClr val="tx1"/>
                </a:solidFill>
              </a:rPr>
              <a:t>1 What B does the current produce?</a:t>
            </a:r>
            <a:endParaRPr lang="zh-TW" altLang="en-US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3"/>
          <p:cNvGraphicFramePr>
            <a:graphicFrameLocks noChangeAspect="1"/>
          </p:cNvGraphicFramePr>
          <p:nvPr/>
        </p:nvGraphicFramePr>
        <p:xfrm>
          <a:off x="323850" y="2492375"/>
          <a:ext cx="3546475" cy="2160588"/>
        </p:xfrm>
        <a:graphic>
          <a:graphicData uri="http://schemas.openxmlformats.org/presentationml/2006/ole">
            <p:oleObj spid="_x0000_s24578" name="文件" r:id="rId3" imgW="2506320" imgH="1774800" progId="Word.Document.8">
              <p:embed/>
            </p:oleObj>
          </a:graphicData>
        </a:graphic>
      </p:graphicFrame>
      <p:graphicFrame>
        <p:nvGraphicFramePr>
          <p:cNvPr id="24579" name="Object 4"/>
          <p:cNvGraphicFramePr>
            <a:graphicFrameLocks noChangeAspect="1"/>
          </p:cNvGraphicFramePr>
          <p:nvPr/>
        </p:nvGraphicFramePr>
        <p:xfrm>
          <a:off x="4067175" y="2492375"/>
          <a:ext cx="4800600" cy="2819400"/>
        </p:xfrm>
        <a:graphic>
          <a:graphicData uri="http://schemas.openxmlformats.org/presentationml/2006/ole">
            <p:oleObj spid="_x0000_s24579" name="方程式" r:id="rId4" imgW="1739880" imgH="1054080" progId="Equation.3">
              <p:embed/>
            </p:oleObj>
          </a:graphicData>
        </a:graphic>
      </p:graphicFrame>
      <p:sp>
        <p:nvSpPr>
          <p:cNvPr id="24580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solidFill>
                  <a:schemeClr val="tx1"/>
                </a:solidFill>
              </a:rPr>
              <a:t>8-2 Two Parallel Currents</a:t>
            </a:r>
            <a:endParaRPr lang="zh-TW" altLang="en-US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042988" y="1555750"/>
          <a:ext cx="7315200" cy="4621213"/>
        </p:xfrm>
        <a:graphic>
          <a:graphicData uri="http://schemas.openxmlformats.org/presentationml/2006/ole">
            <p:oleObj spid="_x0000_s25602" name="文件" r:id="rId3" imgW="5880628" imgH="4185724" progId="Word.Document.8">
              <p:embed/>
            </p:oleObj>
          </a:graphicData>
        </a:graphic>
      </p:graphicFrame>
      <p:sp>
        <p:nvSpPr>
          <p:cNvPr id="2560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301625"/>
            <a:ext cx="8640763" cy="1039813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solidFill>
                  <a:schemeClr val="tx1"/>
                </a:solidFill>
              </a:rPr>
              <a:t>例 </a:t>
            </a:r>
            <a:r>
              <a:rPr lang="en-US" altLang="zh-TW" b="1" smtClean="0">
                <a:solidFill>
                  <a:schemeClr val="tx1"/>
                </a:solidFill>
              </a:rPr>
              <a:t>2 The Field Between Two wires</a:t>
            </a:r>
            <a:endParaRPr lang="zh-TW" altLang="en-US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3213100"/>
            <a:ext cx="58674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solidFill>
                  <a:schemeClr val="tx1"/>
                </a:solidFill>
              </a:rPr>
              <a:t>8-3 Ampere’s Law</a:t>
            </a:r>
            <a:endParaRPr lang="zh-TW" altLang="en-US" b="1" smtClean="0">
              <a:solidFill>
                <a:schemeClr val="tx1"/>
              </a:solidFill>
            </a:endParaRPr>
          </a:p>
        </p:txBody>
      </p:sp>
      <p:graphicFrame>
        <p:nvGraphicFramePr>
          <p:cNvPr id="26626" name="Object 8"/>
          <p:cNvGraphicFramePr>
            <a:graphicFrameLocks noChangeAspect="1"/>
          </p:cNvGraphicFramePr>
          <p:nvPr/>
        </p:nvGraphicFramePr>
        <p:xfrm>
          <a:off x="3995738" y="2276475"/>
          <a:ext cx="3457575" cy="787400"/>
        </p:xfrm>
        <a:graphic>
          <a:graphicData uri="http://schemas.openxmlformats.org/presentationml/2006/ole">
            <p:oleObj spid="_x0000_s26626" name="方程式" r:id="rId4" imgW="889000" imgH="279400" progId="Equation.3">
              <p:embed/>
            </p:oleObj>
          </a:graphicData>
        </a:graphic>
      </p:graphicFrame>
      <p:sp>
        <p:nvSpPr>
          <p:cNvPr id="26629" name="Rectangle 11"/>
          <p:cNvSpPr>
            <a:spLocks noChangeArrowheads="1"/>
          </p:cNvSpPr>
          <p:nvPr/>
        </p:nvSpPr>
        <p:spPr bwMode="auto">
          <a:xfrm>
            <a:off x="323850" y="1773238"/>
            <a:ext cx="8820150" cy="11906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buSzPct val="75000"/>
              <a:buFont typeface="Arial Black" pitchFamily="34" charset="0"/>
              <a:buChar char="l"/>
            </a:pPr>
            <a:r>
              <a:rPr kumimoji="0" lang="en-US" altLang="zh-TW" sz="3600" b="1"/>
              <a:t>Comparing Gauss’ law and Ampere</a:t>
            </a:r>
            <a:r>
              <a:rPr kumimoji="0" lang="en-US" altLang="zh-TW" sz="3600" b="1">
                <a:latin typeface="Arial" charset="0"/>
              </a:rPr>
              <a:t>’</a:t>
            </a:r>
            <a:r>
              <a:rPr kumimoji="0" lang="en-US" altLang="zh-TW" sz="3600" b="1"/>
              <a:t>s law</a:t>
            </a:r>
          </a:p>
          <a:p>
            <a:pPr>
              <a:buSzPct val="75000"/>
              <a:buFont typeface="Arial Black" pitchFamily="34" charset="0"/>
              <a:buChar char="l"/>
            </a:pPr>
            <a:r>
              <a:rPr kumimoji="0" lang="en-US" altLang="zh-TW" sz="3600" b="1"/>
              <a:t>Ampere’s law</a:t>
            </a:r>
            <a:endParaRPr kumimoji="0" lang="zh-TW" altLang="en-US" sz="3600" b="1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新細明體"/>
        <a:cs typeface=""/>
      </a:majorFont>
      <a:minorFont>
        <a:latin typeface="Arial Black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9172</TotalTime>
  <Words>297</Words>
  <Application>Microsoft Office PowerPoint</Application>
  <PresentationFormat>如螢幕大小 (4:3)</PresentationFormat>
  <Paragraphs>86</Paragraphs>
  <Slides>22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4</vt:i4>
      </vt:variant>
      <vt:variant>
        <vt:lpstr>簡報設計範本</vt:lpstr>
      </vt:variant>
      <vt:variant>
        <vt:i4>1</vt:i4>
      </vt:variant>
      <vt:variant>
        <vt:lpstr>內嵌 OLE 伺服程式</vt:lpstr>
      </vt:variant>
      <vt:variant>
        <vt:i4>4</vt:i4>
      </vt:variant>
      <vt:variant>
        <vt:lpstr>投影片標題</vt:lpstr>
      </vt:variant>
      <vt:variant>
        <vt:i4>22</vt:i4>
      </vt:variant>
    </vt:vector>
  </HeadingPairs>
  <TitlesOfParts>
    <vt:vector size="31" baseType="lpstr">
      <vt:lpstr>Arial Black</vt:lpstr>
      <vt:lpstr>新細明體</vt:lpstr>
      <vt:lpstr>Arial</vt:lpstr>
      <vt:lpstr>Times New Roman</vt:lpstr>
      <vt:lpstr>Fireworks</vt:lpstr>
      <vt:lpstr>文件</vt:lpstr>
      <vt:lpstr>方程式</vt:lpstr>
      <vt:lpstr>點陣圖影像</vt:lpstr>
      <vt:lpstr>Equation</vt:lpstr>
      <vt:lpstr>8 電流與磁場、安培定律 Magnetic Fields due to Currents</vt:lpstr>
      <vt:lpstr>8-1 Calculating the Magnetic Field due to a current</vt:lpstr>
      <vt:lpstr>Magnetic Field Due to a Current in a Long Straight Wire </vt:lpstr>
      <vt:lpstr>Integration</vt:lpstr>
      <vt:lpstr>Magnetic Field Due to a Current in a Circular Arc of Wire </vt:lpstr>
      <vt:lpstr>例 1 What B does the current produce?</vt:lpstr>
      <vt:lpstr>8-2 Two Parallel Currents</vt:lpstr>
      <vt:lpstr>例 2 The Field Between Two wires</vt:lpstr>
      <vt:lpstr>8-3 Ampere’s Law</vt:lpstr>
      <vt:lpstr>The Magnetic Field Outside a Long Straight Wire with Current</vt:lpstr>
      <vt:lpstr>The Magnetic Field Inside a Long Straight Wire with Current </vt:lpstr>
      <vt:lpstr>例 3 A hollow conducting cylinder</vt:lpstr>
      <vt:lpstr>8-4 Solenoids and Toroids</vt:lpstr>
      <vt:lpstr>Magnetic Field of a Solenoid</vt:lpstr>
      <vt:lpstr>Magnetic Field of a Toroid</vt:lpstr>
      <vt:lpstr>磁圍阻核融合反應器</vt:lpstr>
      <vt:lpstr>8-5 A Current Carrying Coil as a Magnetic Dipole</vt:lpstr>
      <vt:lpstr>Magnetic Field of a Coil </vt:lpstr>
      <vt:lpstr>Coulomb’s Law</vt:lpstr>
      <vt:lpstr>Gauss’ Law</vt:lpstr>
      <vt:lpstr>Gauss’Law and Coulomb’Law</vt:lpstr>
      <vt:lpstr>敬請期待 電磁 IV</vt:lpstr>
    </vt:vector>
  </TitlesOfParts>
  <Company>中國文化大學物理學系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  Rotation</dc:title>
  <dc:creator>黃信健</dc:creator>
  <cp:lastModifiedBy>NTU</cp:lastModifiedBy>
  <cp:revision>137</cp:revision>
  <dcterms:created xsi:type="dcterms:W3CDTF">1999-11-05T16:10:47Z</dcterms:created>
  <dcterms:modified xsi:type="dcterms:W3CDTF">2011-04-21T03:42:58Z</dcterms:modified>
</cp:coreProperties>
</file>