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3"/>
  </p:notesMasterIdLst>
  <p:handoutMasterIdLst>
    <p:handoutMasterId r:id="rId34"/>
  </p:handoutMasterIdLst>
  <p:sldIdLst>
    <p:sldId id="375" r:id="rId2"/>
    <p:sldId id="423" r:id="rId3"/>
    <p:sldId id="377" r:id="rId4"/>
    <p:sldId id="378" r:id="rId5"/>
    <p:sldId id="379" r:id="rId6"/>
    <p:sldId id="380" r:id="rId7"/>
    <p:sldId id="425" r:id="rId8"/>
    <p:sldId id="381" r:id="rId9"/>
    <p:sldId id="382" r:id="rId10"/>
    <p:sldId id="383" r:id="rId11"/>
    <p:sldId id="384" r:id="rId12"/>
    <p:sldId id="385" r:id="rId13"/>
    <p:sldId id="386" r:id="rId14"/>
    <p:sldId id="387" r:id="rId15"/>
    <p:sldId id="424" r:id="rId16"/>
    <p:sldId id="388" r:id="rId17"/>
    <p:sldId id="389" r:id="rId18"/>
    <p:sldId id="390" r:id="rId19"/>
    <p:sldId id="392" r:id="rId20"/>
    <p:sldId id="393" r:id="rId21"/>
    <p:sldId id="426" r:id="rId22"/>
    <p:sldId id="394" r:id="rId23"/>
    <p:sldId id="395" r:id="rId24"/>
    <p:sldId id="397" r:id="rId25"/>
    <p:sldId id="398" r:id="rId26"/>
    <p:sldId id="400" r:id="rId27"/>
    <p:sldId id="401" r:id="rId28"/>
    <p:sldId id="402" r:id="rId29"/>
    <p:sldId id="403" r:id="rId30"/>
    <p:sldId id="404" r:id="rId31"/>
    <p:sldId id="373" r:id="rId32"/>
  </p:sldIdLst>
  <p:sldSz cx="9144000" cy="6858000" type="screen4x3"/>
  <p:notesSz cx="6858000" cy="9144000"/>
  <p:defaultTextStyle>
    <a:defPPr>
      <a:defRPr lang="en-US"/>
    </a:defPPr>
    <a:lvl1pPr algn="l" rtl="0" fontAlgn="base">
      <a:spcBef>
        <a:spcPct val="0"/>
      </a:spcBef>
      <a:spcAft>
        <a:spcPct val="0"/>
      </a:spcAft>
      <a:defRPr kumimoji="1" sz="2800" kern="1200">
        <a:solidFill>
          <a:schemeClr val="tx1"/>
        </a:solidFill>
        <a:latin typeface="Arial Black" pitchFamily="34" charset="0"/>
        <a:ea typeface="新細明體" charset="-120"/>
        <a:cs typeface="+mn-cs"/>
      </a:defRPr>
    </a:lvl1pPr>
    <a:lvl2pPr marL="457200" algn="l" rtl="0" fontAlgn="base">
      <a:spcBef>
        <a:spcPct val="0"/>
      </a:spcBef>
      <a:spcAft>
        <a:spcPct val="0"/>
      </a:spcAft>
      <a:defRPr kumimoji="1" sz="2800" kern="1200">
        <a:solidFill>
          <a:schemeClr val="tx1"/>
        </a:solidFill>
        <a:latin typeface="Arial Black" pitchFamily="34" charset="0"/>
        <a:ea typeface="新細明體" charset="-120"/>
        <a:cs typeface="+mn-cs"/>
      </a:defRPr>
    </a:lvl2pPr>
    <a:lvl3pPr marL="914400" algn="l" rtl="0" fontAlgn="base">
      <a:spcBef>
        <a:spcPct val="0"/>
      </a:spcBef>
      <a:spcAft>
        <a:spcPct val="0"/>
      </a:spcAft>
      <a:defRPr kumimoji="1" sz="2800" kern="1200">
        <a:solidFill>
          <a:schemeClr val="tx1"/>
        </a:solidFill>
        <a:latin typeface="Arial Black" pitchFamily="34" charset="0"/>
        <a:ea typeface="新細明體" charset="-120"/>
        <a:cs typeface="+mn-cs"/>
      </a:defRPr>
    </a:lvl3pPr>
    <a:lvl4pPr marL="1371600" algn="l" rtl="0" fontAlgn="base">
      <a:spcBef>
        <a:spcPct val="0"/>
      </a:spcBef>
      <a:spcAft>
        <a:spcPct val="0"/>
      </a:spcAft>
      <a:defRPr kumimoji="1" sz="2800" kern="1200">
        <a:solidFill>
          <a:schemeClr val="tx1"/>
        </a:solidFill>
        <a:latin typeface="Arial Black" pitchFamily="34" charset="0"/>
        <a:ea typeface="新細明體" charset="-120"/>
        <a:cs typeface="+mn-cs"/>
      </a:defRPr>
    </a:lvl4pPr>
    <a:lvl5pPr marL="1828800" algn="l" rtl="0" fontAlgn="base">
      <a:spcBef>
        <a:spcPct val="0"/>
      </a:spcBef>
      <a:spcAft>
        <a:spcPct val="0"/>
      </a:spcAft>
      <a:defRPr kumimoji="1" sz="2800" kern="1200">
        <a:solidFill>
          <a:schemeClr val="tx1"/>
        </a:solidFill>
        <a:latin typeface="Arial Black" pitchFamily="34" charset="0"/>
        <a:ea typeface="新細明體" charset="-120"/>
        <a:cs typeface="+mn-cs"/>
      </a:defRPr>
    </a:lvl5pPr>
    <a:lvl6pPr marL="2286000" algn="l" defTabSz="914400" rtl="0" eaLnBrk="1" latinLnBrk="0" hangingPunct="1">
      <a:defRPr kumimoji="1" sz="2800" kern="1200">
        <a:solidFill>
          <a:schemeClr val="tx1"/>
        </a:solidFill>
        <a:latin typeface="Arial Black" pitchFamily="34" charset="0"/>
        <a:ea typeface="新細明體" charset="-120"/>
        <a:cs typeface="+mn-cs"/>
      </a:defRPr>
    </a:lvl6pPr>
    <a:lvl7pPr marL="2743200" algn="l" defTabSz="914400" rtl="0" eaLnBrk="1" latinLnBrk="0" hangingPunct="1">
      <a:defRPr kumimoji="1" sz="2800" kern="1200">
        <a:solidFill>
          <a:schemeClr val="tx1"/>
        </a:solidFill>
        <a:latin typeface="Arial Black" pitchFamily="34" charset="0"/>
        <a:ea typeface="新細明體" charset="-120"/>
        <a:cs typeface="+mn-cs"/>
      </a:defRPr>
    </a:lvl7pPr>
    <a:lvl8pPr marL="3200400" algn="l" defTabSz="914400" rtl="0" eaLnBrk="1" latinLnBrk="0" hangingPunct="1">
      <a:defRPr kumimoji="1" sz="2800" kern="1200">
        <a:solidFill>
          <a:schemeClr val="tx1"/>
        </a:solidFill>
        <a:latin typeface="Arial Black" pitchFamily="34" charset="0"/>
        <a:ea typeface="新細明體" charset="-120"/>
        <a:cs typeface="+mn-cs"/>
      </a:defRPr>
    </a:lvl8pPr>
    <a:lvl9pPr marL="3657600" algn="l" defTabSz="914400" rtl="0" eaLnBrk="1" latinLnBrk="0" hangingPunct="1">
      <a:defRPr kumimoji="1" sz="2800" kern="1200">
        <a:solidFill>
          <a:schemeClr val="tx1"/>
        </a:solidFill>
        <a:latin typeface="Arial Black"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610"/>
    <a:srgbClr val="000099"/>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22" autoAdjust="0"/>
    <p:restoredTop sz="85000" autoAdjust="0"/>
  </p:normalViewPr>
  <p:slideViewPr>
    <p:cSldViewPr>
      <p:cViewPr varScale="1">
        <p:scale>
          <a:sx n="42" d="100"/>
          <a:sy n="42" d="100"/>
        </p:scale>
        <p:origin x="-51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新細明體" pitchFamily="18"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新細明體" pitchFamily="18"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新細明體" pitchFamily="18"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新細明體" pitchFamily="18" charset="-120"/>
              </a:defRPr>
            </a:lvl1pPr>
          </a:lstStyle>
          <a:p>
            <a:pPr>
              <a:defRPr/>
            </a:pPr>
            <a:fld id="{F2944E31-5773-40AF-854F-16AD539FF914}"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新細明體" pitchFamily="18" charset="-120"/>
              </a:defRPr>
            </a:lvl1pPr>
          </a:lstStyle>
          <a:p>
            <a:pPr>
              <a:defRPr/>
            </a:pPr>
            <a:endParaRPr lang="en-US" altLang="zh-TW"/>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新細明體" pitchFamily="18" charset="-120"/>
              </a:defRPr>
            </a:lvl1pPr>
          </a:lstStyle>
          <a:p>
            <a:pPr>
              <a:defRPr/>
            </a:pPr>
            <a:endParaRPr lang="en-US" altLang="zh-TW"/>
          </a:p>
        </p:txBody>
      </p:sp>
      <p:sp>
        <p:nvSpPr>
          <p:cNvPr id="77828"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新細明體" pitchFamily="18" charset="-120"/>
              </a:defRPr>
            </a:lvl1pPr>
          </a:lstStyle>
          <a:p>
            <a:pPr>
              <a:defRPr/>
            </a:pPr>
            <a:endParaRPr lang="en-US" altLang="zh-TW"/>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新細明體" pitchFamily="18" charset="-120"/>
              </a:defRPr>
            </a:lvl1pPr>
          </a:lstStyle>
          <a:p>
            <a:pPr>
              <a:defRPr/>
            </a:pPr>
            <a:fld id="{B78093A1-1BA6-44EC-90B3-C47677D9240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Kaon" TargetMode="External"/><Relationship Id="rId3" Type="http://schemas.openxmlformats.org/officeDocument/2006/relationships/hyperlink" Target="http://en.wikipedia.org/wiki/Baryon" TargetMode="External"/><Relationship Id="rId7" Type="http://schemas.openxmlformats.org/officeDocument/2006/relationships/hyperlink" Target="http://en.wikipedia.org/wiki/Pio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Boson" TargetMode="External"/><Relationship Id="rId5" Type="http://schemas.openxmlformats.org/officeDocument/2006/relationships/hyperlink" Target="http://en.wikipedia.org/wiki/Meson" TargetMode="External"/><Relationship Id="rId4" Type="http://schemas.openxmlformats.org/officeDocument/2006/relationships/hyperlink" Target="http://en.wikipedia.org/wiki/Ferm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American_Journal_of_Science" TargetMode="External"/><Relationship Id="rId7" Type="http://schemas.openxmlformats.org/officeDocument/2006/relationships/hyperlink" Target="http://en.wikipedia.org/wiki/Nobel_Prize_in_Physic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Michael_Pepper" TargetMode="External"/><Relationship Id="rId5" Type="http://schemas.openxmlformats.org/officeDocument/2006/relationships/hyperlink" Target="http://en.wikipedia.org/wiki/Klaus_von_Klitzing" TargetMode="External"/><Relationship Id="rId4" Type="http://schemas.openxmlformats.org/officeDocument/2006/relationships/hyperlink" Target="http://en.wikipedia.org/wiki/Philosophical_Magazin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93B5BD08-8EAD-440E-9E7E-010DF6281240}" type="slidenum">
              <a:rPr lang="zh-TW" altLang="en-US" smtClean="0">
                <a:ea typeface="新細明體" charset="-120"/>
              </a:rPr>
              <a:pPr/>
              <a:t>1</a:t>
            </a:fld>
            <a:endParaRPr lang="en-US" altLang="zh-TW" smtClean="0">
              <a:ea typeface="新細明體" charset="-120"/>
            </a:endParaRPr>
          </a:p>
        </p:txBody>
      </p:sp>
      <p:sp>
        <p:nvSpPr>
          <p:cNvPr id="19458" name="Rectangle 2"/>
          <p:cNvSpPr>
            <a:spLocks noGrp="1"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40AC4AB-A11B-4E06-A92B-80B5F228AFD8}" type="slidenum">
              <a:rPr lang="zh-TW" altLang="en-US" smtClean="0">
                <a:ea typeface="新細明體" charset="-120"/>
              </a:rPr>
              <a:pPr/>
              <a:t>13</a:t>
            </a:fld>
            <a:endParaRPr lang="en-US" altLang="zh-TW" smtClean="0">
              <a:ea typeface="新細明體" charset="-120"/>
            </a:endParaRPr>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altLang="zh-TW" smtClean="0">
                <a:ea typeface="新細明體" charset="-120"/>
              </a:rPr>
              <a:t>B out of the page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627BF382-007B-4256-A146-043C0A1B6ADF}" type="slidenum">
              <a:rPr lang="zh-TW" altLang="en-US" smtClean="0">
                <a:ea typeface="新細明體" charset="-120"/>
              </a:rPr>
              <a:pPr/>
              <a:t>16</a:t>
            </a:fld>
            <a:endParaRPr lang="en-US" altLang="zh-TW" smtClean="0">
              <a:ea typeface="新細明體" charset="-120"/>
            </a:endParaRPr>
          </a:p>
        </p:txBody>
      </p:sp>
      <p:sp>
        <p:nvSpPr>
          <p:cNvPr id="53250" name="Rectangle 2"/>
          <p:cNvSpPr>
            <a:spLocks noGrp="1"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altLang="zh-TW" smtClean="0">
                <a:ea typeface="新細明體" charset="-120"/>
              </a:rPr>
              <a:t>Pink by N, green by 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E3DE1976-D43E-42F9-B865-C17C2C549EAE}" type="slidenum">
              <a:rPr lang="zh-TW" altLang="en-US" smtClean="0">
                <a:ea typeface="新細明體" charset="-120"/>
              </a:rPr>
              <a:pPr/>
              <a:t>19</a:t>
            </a:fld>
            <a:endParaRPr lang="en-US" altLang="zh-TW" smtClean="0">
              <a:ea typeface="新細明體" charset="-120"/>
            </a:endParaRPr>
          </a:p>
        </p:txBody>
      </p:sp>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altLang="zh-TW" i="1" smtClean="0">
                <a:ea typeface="新細明體" charset="-120"/>
              </a:rPr>
              <a:t>Main Injector(lower circle) and  </a:t>
            </a:r>
            <a:r>
              <a:rPr lang="en-US" altLang="zh-TW" smtClean="0">
                <a:ea typeface="新細明體" charset="-120"/>
              </a:rPr>
              <a:t>Tevatron Collider</a:t>
            </a:r>
          </a:p>
          <a:p>
            <a:pPr eaLnBrk="1" hangingPunct="1"/>
            <a:r>
              <a:rPr lang="en-US" altLang="zh-TW" smtClean="0">
                <a:ea typeface="新細明體" charset="-120"/>
              </a:rPr>
              <a:t>LHC 27km ring (circumference)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a:ln/>
        </p:spPr>
      </p:sp>
      <p:sp>
        <p:nvSpPr>
          <p:cNvPr id="6246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62467" name="投影片編號版面配置區 3"/>
          <p:cNvSpPr>
            <a:spLocks noGrp="1"/>
          </p:cNvSpPr>
          <p:nvPr>
            <p:ph type="sldNum" sz="quarter" idx="5"/>
          </p:nvPr>
        </p:nvSpPr>
        <p:spPr>
          <a:noFill/>
        </p:spPr>
        <p:txBody>
          <a:bodyPr/>
          <a:lstStyle/>
          <a:p>
            <a:fld id="{BEC3A6FE-4FEA-443A-96F8-51D24DF1EB43}" type="slidenum">
              <a:rPr lang="zh-TW" altLang="en-US" smtClean="0">
                <a:ea typeface="新細明體" charset="-120"/>
              </a:rPr>
              <a:pPr/>
              <a:t>20</a:t>
            </a:fld>
            <a:endParaRPr lang="en-US" altLang="zh-TW" smtClean="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82355A84-F0B1-4F20-BFBC-53132E1ECB1E}" type="slidenum">
              <a:rPr lang="zh-TW" altLang="en-US" smtClean="0">
                <a:ea typeface="新細明體" charset="-120"/>
              </a:rPr>
              <a:pPr/>
              <a:t>21</a:t>
            </a:fld>
            <a:endParaRPr lang="en-US" altLang="zh-TW" smtClean="0">
              <a:ea typeface="新細明體" charset="-120"/>
            </a:endParaRPr>
          </a:p>
        </p:txBody>
      </p:sp>
      <p:sp>
        <p:nvSpPr>
          <p:cNvPr id="64514" name="Rectangle 2"/>
          <p:cNvSpPr>
            <a:spLocks noGrp="1"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altLang="zh-TW" smtClean="0">
                <a:ea typeface="新細明體" charset="-120"/>
              </a:rPr>
              <a:t>Geneva / France	</a:t>
            </a:r>
          </a:p>
          <a:p>
            <a:pPr eaLnBrk="1" hangingPunct="1"/>
            <a:r>
              <a:rPr lang="en-US" altLang="zh-TW" smtClean="0">
                <a:ea typeface="新細明體" charset="-120"/>
              </a:rPr>
              <a:t>Hadrons are divided into two classes:</a:t>
            </a:r>
          </a:p>
          <a:p>
            <a:pPr eaLnBrk="1" hangingPunct="1"/>
            <a:r>
              <a:rPr lang="en-US" altLang="zh-TW" b="1" smtClean="0">
                <a:ea typeface="新細明體" charset="-120"/>
                <a:hlinkClick r:id="rId3" tooltip="Baryon"/>
              </a:rPr>
              <a:t>Baryons</a:t>
            </a:r>
            <a:r>
              <a:rPr lang="en-US" altLang="zh-TW" smtClean="0">
                <a:ea typeface="新細明體" charset="-120"/>
              </a:rPr>
              <a:t>, strongly interacting </a:t>
            </a:r>
            <a:r>
              <a:rPr lang="en-US" altLang="zh-TW" smtClean="0">
                <a:ea typeface="新細明體" charset="-120"/>
                <a:hlinkClick r:id="rId4" tooltip="Fermion"/>
              </a:rPr>
              <a:t>fermions</a:t>
            </a:r>
            <a:r>
              <a:rPr lang="en-US" altLang="zh-TW" smtClean="0">
                <a:ea typeface="新細明體" charset="-120"/>
              </a:rPr>
              <a:t> such as a neutron or a proton, made up of three quarks. </a:t>
            </a:r>
          </a:p>
          <a:p>
            <a:pPr eaLnBrk="1" hangingPunct="1"/>
            <a:r>
              <a:rPr lang="en-US" altLang="zh-TW" b="1" smtClean="0">
                <a:ea typeface="新細明體" charset="-120"/>
                <a:hlinkClick r:id="rId5" tooltip="Meson"/>
              </a:rPr>
              <a:t>Mesons</a:t>
            </a:r>
            <a:r>
              <a:rPr lang="en-US" altLang="zh-TW" smtClean="0">
                <a:ea typeface="新細明體" charset="-120"/>
              </a:rPr>
              <a:t>, strongly interacting </a:t>
            </a:r>
            <a:r>
              <a:rPr lang="en-US" altLang="zh-TW" smtClean="0">
                <a:ea typeface="新細明體" charset="-120"/>
                <a:hlinkClick r:id="rId6" tooltip="Boson"/>
              </a:rPr>
              <a:t>bosons</a:t>
            </a:r>
            <a:r>
              <a:rPr lang="en-US" altLang="zh-TW" smtClean="0">
                <a:ea typeface="新細明體" charset="-120"/>
              </a:rPr>
              <a:t> such as </a:t>
            </a:r>
            <a:r>
              <a:rPr lang="en-US" altLang="zh-TW" smtClean="0">
                <a:ea typeface="新細明體" charset="-120"/>
                <a:hlinkClick r:id="rId7" action="ppaction://hlinkfile" tooltip="Pion"/>
              </a:rPr>
              <a:t>pions</a:t>
            </a:r>
            <a:r>
              <a:rPr lang="en-US" altLang="zh-TW" smtClean="0">
                <a:ea typeface="新細明體" charset="-120"/>
              </a:rPr>
              <a:t> and </a:t>
            </a:r>
            <a:r>
              <a:rPr lang="en-US" altLang="zh-TW" smtClean="0">
                <a:ea typeface="新細明體" charset="-120"/>
                <a:hlinkClick r:id="rId8" action="ppaction://hlinkfile" tooltip="Kaon"/>
              </a:rPr>
              <a:t>kaons</a:t>
            </a:r>
            <a:r>
              <a:rPr lang="en-US" altLang="zh-TW" smtClean="0">
                <a:ea typeface="新細明體" charset="-120"/>
              </a:rPr>
              <a:t> consisting of a quark and an antiquark. </a:t>
            </a:r>
          </a:p>
          <a:p>
            <a:pPr eaLnBrk="1" hangingPunct="1"/>
            <a:endParaRPr lang="en-US"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DF1BC01-ABB6-4A70-8AC1-48D2421C90FE}" type="slidenum">
              <a:rPr lang="zh-TW" altLang="en-US" smtClean="0">
                <a:ea typeface="新細明體" charset="-120"/>
              </a:rPr>
              <a:pPr/>
              <a:t>2</a:t>
            </a:fld>
            <a:endParaRPr lang="en-US" altLang="zh-TW" smtClean="0">
              <a:ea typeface="新細明體" charset="-120"/>
            </a:endParaRPr>
          </a:p>
        </p:txBody>
      </p:sp>
      <p:sp>
        <p:nvSpPr>
          <p:cNvPr id="21506" name="Rectangle 2"/>
          <p:cNvSpPr>
            <a:spLocks noGrp="1"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zh-TW" altLang="en-US" smtClean="0">
                <a:ea typeface="新細明體" charset="-120"/>
              </a:rPr>
              <a:t>稀土族強磁元素</a:t>
            </a:r>
            <a:r>
              <a:rPr lang="en-US" altLang="zh-TW" i="1" u="sng" smtClean="0">
                <a:ea typeface="新細明體" charset="-120"/>
              </a:rPr>
              <a:t>Neodymium</a:t>
            </a:r>
            <a:r>
              <a:rPr lang="en-US" altLang="zh-TW" smtClean="0">
                <a:ea typeface="新細明體" charset="-120"/>
              </a:rPr>
              <a:t> - </a:t>
            </a:r>
            <a:r>
              <a:rPr lang="zh-TW" altLang="en-US" smtClean="0">
                <a:ea typeface="新細明體" charset="-120"/>
              </a:rPr>
              <a:t>釹 </a:t>
            </a:r>
            <a:r>
              <a:rPr lang="en-US" altLang="zh-TW" smtClean="0">
                <a:ea typeface="新細明體" charset="-120"/>
              </a:rPr>
              <a:t>(</a:t>
            </a:r>
            <a:r>
              <a:rPr lang="zh-TW" altLang="en-US" smtClean="0">
                <a:ea typeface="新細明體" charset="-120"/>
              </a:rPr>
              <a:t>ㄋㄩ </a:t>
            </a:r>
            <a:r>
              <a:rPr lang="zh-TW" altLang="en-US" smtClean="0">
                <a:ea typeface="新細明體" charset="-120"/>
                <a:sym typeface="Symbol" pitchFamily="18" charset="2"/>
              </a:rPr>
              <a:t></a:t>
            </a:r>
            <a:r>
              <a:rPr lang="en-US" altLang="zh-TW" smtClean="0">
                <a:ea typeface="新細明體" charset="-120"/>
                <a:sym typeface="Symbol" pitchFamily="18" charset="2"/>
              </a:rPr>
              <a:t>)</a:t>
            </a:r>
          </a:p>
          <a:p>
            <a:pPr eaLnBrk="1" hangingPunct="1"/>
            <a:r>
              <a:rPr lang="en-US" altLang="zh-TW" smtClean="0">
                <a:ea typeface="新細明體" charset="-120"/>
              </a:rPr>
              <a:t>The Manufacturers Rating (Magnetic Remanence (Br)) of the magnetic material is a property of the magnet when measured in the manufactures original magnetising equipment, in what's called a closed circuit. It indicates the magnetic field strength remaining inside the magnet and represents a grade of magnetic material (N48 ~ 13,800 gauss; N45 ~ 13,300 gauss and N40 ~ 13,000 gauss).</a:t>
            </a:r>
          </a:p>
          <a:p>
            <a:pPr eaLnBrk="1" hangingPunct="1"/>
            <a:r>
              <a:rPr lang="en-US" altLang="zh-TW" smtClean="0">
                <a:ea typeface="新細明體" charset="-120"/>
              </a:rPr>
              <a:t>Neodymium magnets are graded by the magnetic material they are made from. In general, the higher the grade of material, the stronger the magnet. Neodymium magnets currently range in commercial grades from N27 to N54. The theoretical limit for Neodymium magnets is grade N64. The grade of most of our stock magnets is N48.</a:t>
            </a:r>
          </a:p>
          <a:p>
            <a:pPr eaLnBrk="1" hangingPunct="1"/>
            <a:r>
              <a:rPr lang="en-US" altLang="zh-TW" smtClean="0">
                <a:ea typeface="新細明體" charset="-120"/>
              </a:rPr>
              <a:t>The grade of a magnet directly refers to the Maximum Energy Product of the material that composes the magnet. It in no way refers to the physical properties of the magnet. Simplistically, grade is generally used to describe how "strong" a permanent magnet material is. The energy product is specified in the units Gauss Oersted. One MGOe is 1,000,000 Gauss Oersted. A grade forty (N40) would have a Maximum Energy Product of 40 MGOe. The higher the grade the "stronger" the magnet</a:t>
            </a:r>
            <a:endParaRPr lang="en-US" altLang="zh-TW" smtClean="0">
              <a:ea typeface="新細明體" charset="-120"/>
              <a:sym typeface="Symbol" pitchFamily="18"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noTextEdit="1"/>
          </p:cNvSpPr>
          <p:nvPr>
            <p:ph type="sldImg"/>
          </p:nvPr>
        </p:nvSpPr>
        <p:spPr>
          <a:ln/>
        </p:spPr>
      </p:sp>
      <p:sp>
        <p:nvSpPr>
          <p:cNvPr id="24578" name="備忘稿版面配置區 2"/>
          <p:cNvSpPr>
            <a:spLocks noGrp="1"/>
          </p:cNvSpPr>
          <p:nvPr>
            <p:ph type="body" idx="1"/>
          </p:nvPr>
        </p:nvSpPr>
        <p:spPr>
          <a:noFill/>
          <a:ln/>
        </p:spPr>
        <p:txBody>
          <a:bodyPr/>
          <a:lstStyle/>
          <a:p>
            <a:r>
              <a:rPr lang="en-US" altLang="zh-TW" smtClean="0">
                <a:ea typeface="新細明體" charset="-120"/>
              </a:rPr>
              <a:t>PET shows computer reconstructed transversal sections of the brain, showing in vivid color the level of metabolic activity of neurons. This is achieved by injecting radioactivity-marked glucose molecules into the patient's blood flow and seeing how much of it is incorporated into living brain cells. The more active the cells are (when they are processing information, for example), more intense will be the image at that point </a:t>
            </a:r>
            <a:endParaRPr lang="zh-TW" altLang="en-US" smtClean="0">
              <a:ea typeface="新細明體" charset="-120"/>
            </a:endParaRPr>
          </a:p>
        </p:txBody>
      </p:sp>
      <p:sp>
        <p:nvSpPr>
          <p:cNvPr id="24579" name="投影片編號版面配置區 3"/>
          <p:cNvSpPr>
            <a:spLocks noGrp="1"/>
          </p:cNvSpPr>
          <p:nvPr>
            <p:ph type="sldNum" sz="quarter" idx="5"/>
          </p:nvPr>
        </p:nvSpPr>
        <p:spPr>
          <a:noFill/>
        </p:spPr>
        <p:txBody>
          <a:bodyPr/>
          <a:lstStyle/>
          <a:p>
            <a:fld id="{ADA64E37-9BE2-4007-AD94-2E5D558411E4}" type="slidenum">
              <a:rPr lang="zh-TW" altLang="en-US" smtClean="0">
                <a:ea typeface="新細明體" charset="-120"/>
              </a:rPr>
              <a:pPr/>
              <a:t>3</a:t>
            </a:fld>
            <a:endParaRPr lang="en-US"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D22E1960-4FC3-4942-BE34-44A29E3113C8}" type="slidenum">
              <a:rPr lang="zh-TW" altLang="en-US" smtClean="0">
                <a:ea typeface="新細明體" charset="-120"/>
              </a:rPr>
              <a:pPr/>
              <a:t>4</a:t>
            </a:fld>
            <a:endParaRPr lang="en-US" altLang="zh-TW" smtClean="0">
              <a:ea typeface="新細明體" charset="-120"/>
            </a:endParaRPr>
          </a:p>
        </p:txBody>
      </p:sp>
      <p:sp>
        <p:nvSpPr>
          <p:cNvPr id="26626" name="Rectangle 2"/>
          <p:cNvSpPr>
            <a:spLocks noGrp="1"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altLang="zh-TW" smtClean="0">
                <a:ea typeface="新細明體" charset="-120"/>
              </a:rPr>
              <a:t>A gamma ray transforms into an electron and a positron while it knocks an e out of a hydrogen atom</a:t>
            </a:r>
          </a:p>
          <a:p>
            <a:pPr eaLnBrk="1" hangingPunct="1"/>
            <a:r>
              <a:rPr lang="en-US" altLang="zh-TW" smtClean="0">
                <a:ea typeface="新細明體" charset="-120"/>
              </a:rPr>
              <a:t>Positron emitted-isotopes (C,N,O)</a:t>
            </a:r>
          </a:p>
          <a:p>
            <a:pPr eaLnBrk="1" hangingPunct="1"/>
            <a:r>
              <a:rPr lang="en-US" altLang="zh-TW" smtClean="0">
                <a:ea typeface="新細明體" charset="-120"/>
              </a:rPr>
              <a:t>P annihilates with e, emits 2 gamma</a:t>
            </a:r>
          </a:p>
          <a:p>
            <a:pPr eaLnBrk="1" hangingPunct="1"/>
            <a:r>
              <a:rPr lang="en-US" altLang="zh-TW" smtClean="0">
                <a:ea typeface="新細明體" charset="-120"/>
              </a:rPr>
              <a:t>Glucose usage in brain, </a:t>
            </a:r>
            <a:r>
              <a:rPr lang="en-US" altLang="zh-TW" smtClean="0">
                <a:solidFill>
                  <a:srgbClr val="DD0000"/>
                </a:solidFill>
                <a:latin typeface="sө"/>
                <a:ea typeface="新細明體" charset="-120"/>
              </a:rPr>
              <a:t>schizophrenics</a:t>
            </a:r>
            <a:r>
              <a:rPr lang="en-US" altLang="zh-TW" smtClean="0">
                <a:latin typeface="sө"/>
                <a:ea typeface="新細明體" charset="-120"/>
              </a:rPr>
              <a:t>（</a:t>
            </a:r>
            <a:r>
              <a:rPr lang="zh-TW" altLang="en-US" smtClean="0">
                <a:latin typeface="sө"/>
                <a:ea typeface="新細明體" charset="-120"/>
              </a:rPr>
              <a:t>精神分裂症）</a:t>
            </a:r>
            <a:endParaRPr lang="en-US" altLang="zh-TW" smtClean="0">
              <a:latin typeface="sө"/>
              <a:ea typeface="新細明體" charset="-120"/>
            </a:endParaRPr>
          </a:p>
          <a:p>
            <a:pPr eaLnBrk="1" hangingPunct="1"/>
            <a:r>
              <a:rPr lang="en-US" altLang="zh-TW" smtClean="0">
                <a:latin typeface="sө"/>
                <a:ea typeface="新細明體" charset="-120"/>
              </a:rPr>
              <a:t>http://www.the-scientist.com/article/display/15121/</a:t>
            </a:r>
            <a:endParaRPr lang="zh-TW" altLang="en-US" smtClean="0">
              <a:latin typeface="sө"/>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TextEdit="1"/>
          </p:cNvSpPr>
          <p:nvPr>
            <p:ph type="sldImg"/>
          </p:nvPr>
        </p:nvSpPr>
        <p:spPr>
          <a:ln/>
        </p:spPr>
      </p:sp>
      <p:sp>
        <p:nvSpPr>
          <p:cNvPr id="28674" name="備忘稿版面配置區 2"/>
          <p:cNvSpPr>
            <a:spLocks noGrp="1"/>
          </p:cNvSpPr>
          <p:nvPr>
            <p:ph type="body" idx="1"/>
          </p:nvPr>
        </p:nvSpPr>
        <p:spPr>
          <a:noFill/>
          <a:ln/>
        </p:spPr>
        <p:txBody>
          <a:bodyPr/>
          <a:lstStyle/>
          <a:p>
            <a:r>
              <a:rPr lang="en-US" altLang="zh-TW" b="1" smtClean="0">
                <a:latin typeface="華康鋼筆體 Std W2"/>
                <a:ea typeface="華康鋼筆體 Std W2"/>
                <a:cs typeface="華康鋼筆體 Std W2"/>
              </a:rPr>
              <a:t>bubble chambe</a:t>
            </a:r>
            <a:endParaRPr lang="en-US" altLang="zh-TW" smtClean="0">
              <a:ea typeface="新細明體" charset="-120"/>
            </a:endParaRPr>
          </a:p>
          <a:p>
            <a:r>
              <a:rPr lang="en-US" altLang="zh-TW" smtClean="0">
                <a:ea typeface="新細明體" charset="-120"/>
              </a:rPr>
              <a:t>Typical pressures and temperatures in a liquid hydrogen bubble chamber were six atmospheres and -246 °C (only 27 °C above absolute zero but still above the normal boiling point of hydrogen). Pressure kept the liquid in its superheated state until particles entered the chamber and it was momentarily released to allow the vapor bubbles to grow. The great advantage of liquid hydrogen over all other liquids is that it contains only protons and electrons, making it possible to study the fundamental interactions between</a:t>
            </a:r>
            <a:br>
              <a:rPr lang="en-US" altLang="zh-TW" smtClean="0">
                <a:ea typeface="新細明體" charset="-120"/>
              </a:rPr>
            </a:br>
            <a:r>
              <a:rPr lang="en-US" altLang="zh-TW" smtClean="0">
                <a:ea typeface="新細明體" charset="-120"/>
              </a:rPr>
              <a:t>http://www.daviddarling.info/encyclopedia/B/bubble_chamber.html </a:t>
            </a:r>
            <a:endParaRPr lang="zh-TW" altLang="en-US" smtClean="0">
              <a:ea typeface="新細明體" charset="-120"/>
            </a:endParaRPr>
          </a:p>
        </p:txBody>
      </p:sp>
      <p:sp>
        <p:nvSpPr>
          <p:cNvPr id="28675" name="投影片編號版面配置區 3"/>
          <p:cNvSpPr>
            <a:spLocks noGrp="1"/>
          </p:cNvSpPr>
          <p:nvPr>
            <p:ph type="sldNum" sz="quarter" idx="5"/>
          </p:nvPr>
        </p:nvSpPr>
        <p:spPr>
          <a:noFill/>
        </p:spPr>
        <p:txBody>
          <a:bodyPr/>
          <a:lstStyle/>
          <a:p>
            <a:fld id="{975A45D2-6FC6-460D-84EB-F4700C42EF5D}" type="slidenum">
              <a:rPr lang="zh-TW" altLang="en-US" smtClean="0">
                <a:ea typeface="新細明體" charset="-120"/>
              </a:rPr>
              <a:pPr/>
              <a:t>5</a:t>
            </a:fld>
            <a:endParaRPr lang="en-US" altLang="zh-TW"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EB9EB559-E2AA-4338-B431-7BFF2CACED0B}" type="slidenum">
              <a:rPr lang="zh-TW" altLang="en-US" smtClean="0">
                <a:ea typeface="新細明體" charset="-120"/>
              </a:rPr>
              <a:pPr/>
              <a:t>8</a:t>
            </a:fld>
            <a:endParaRPr lang="en-US" altLang="zh-TW" smtClean="0">
              <a:ea typeface="新細明體" charset="-120"/>
            </a:endParaRPr>
          </a:p>
        </p:txBody>
      </p:sp>
      <p:sp>
        <p:nvSpPr>
          <p:cNvPr id="33794" name="Rectangle 2"/>
          <p:cNvSpPr>
            <a:spLocks noGrp="1"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altLang="zh-TW" smtClean="0">
                <a:ea typeface="新細明體" charset="-120"/>
              </a:rPr>
              <a:t>938 MeV</a:t>
            </a:r>
          </a:p>
          <a:p>
            <a:pPr eaLnBrk="1" hangingPunct="1"/>
            <a:r>
              <a:rPr lang="en-US" altLang="zh-TW" smtClean="0">
                <a:ea typeface="新細明體" charset="-120"/>
              </a:rPr>
              <a:t>The </a:t>
            </a:r>
            <a:r>
              <a:rPr lang="en-US" altLang="zh-TW" b="1" smtClean="0">
                <a:ea typeface="新細明體" charset="-120"/>
              </a:rPr>
              <a:t>rest</a:t>
            </a:r>
            <a:r>
              <a:rPr lang="en-US" altLang="zh-TW" smtClean="0">
                <a:ea typeface="新細明體" charset="-120"/>
              </a:rPr>
              <a:t> mass </a:t>
            </a:r>
            <a:r>
              <a:rPr lang="en-US" altLang="zh-TW" b="1" smtClean="0">
                <a:ea typeface="新細明體" charset="-120"/>
              </a:rPr>
              <a:t>energy</a:t>
            </a:r>
            <a:r>
              <a:rPr lang="en-US" altLang="zh-TW" smtClean="0">
                <a:ea typeface="新細明體" charset="-120"/>
              </a:rPr>
              <a:t> of an </a:t>
            </a:r>
            <a:r>
              <a:rPr lang="en-US" altLang="zh-TW" b="1" smtClean="0">
                <a:ea typeface="新細明體" charset="-120"/>
              </a:rPr>
              <a:t>electron</a:t>
            </a:r>
            <a:r>
              <a:rPr lang="en-US" altLang="zh-TW" smtClean="0">
                <a:ea typeface="新細明體" charset="-120"/>
              </a:rPr>
              <a:t> is 0.511 MeV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134F2847-13B0-4CFA-B3C6-DC543E15C237}" type="slidenum">
              <a:rPr lang="zh-TW" altLang="en-US" smtClean="0">
                <a:ea typeface="新細明體" charset="-120"/>
              </a:rPr>
              <a:pPr/>
              <a:t>9</a:t>
            </a:fld>
            <a:endParaRPr lang="en-US" altLang="zh-TW" smtClean="0">
              <a:ea typeface="新細明體" charset="-120"/>
            </a:endParaRPr>
          </a:p>
        </p:txBody>
      </p:sp>
      <p:sp>
        <p:nvSpPr>
          <p:cNvPr id="35842" name="Rectangle 2"/>
          <p:cNvSpPr>
            <a:spLocks noGrp="1"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altLang="zh-TW" smtClean="0">
                <a:ea typeface="新細明體" charset="-120"/>
              </a:rPr>
              <a:t>1897 by JJ Thomson at Cambridge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C97BF23B-79DF-48DF-913F-DFC03A51D0FF}" type="slidenum">
              <a:rPr lang="zh-TW" altLang="en-US" smtClean="0">
                <a:ea typeface="新細明體" charset="-120"/>
              </a:rPr>
              <a:pPr/>
              <a:t>11</a:t>
            </a:fld>
            <a:endParaRPr lang="en-US" altLang="zh-TW" smtClean="0">
              <a:ea typeface="新細明體" charset="-120"/>
            </a:endParaRPr>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altLang="zh-TW" smtClean="0">
                <a:ea typeface="新細明體" charset="-120"/>
              </a:rPr>
              <a:t>1879 by Hall (24) John Hopkins</a:t>
            </a:r>
          </a:p>
          <a:p>
            <a:pPr eaLnBrk="1" hangingPunct="1"/>
            <a:r>
              <a:rPr lang="en-US" altLang="zh-TW" smtClean="0">
                <a:ea typeface="新細明體" charset="-120"/>
              </a:rPr>
              <a:t>In 1880, Hall's experimentation was published as a doctoral thesis in the </a:t>
            </a:r>
            <a:r>
              <a:rPr lang="en-US" altLang="zh-TW" smtClean="0">
                <a:ea typeface="新細明體" charset="-120"/>
                <a:hlinkClick r:id="rId3" action="ppaction://hlinkfile" tooltip="American Journal of Science"/>
              </a:rPr>
              <a:t>American Journal of Science</a:t>
            </a:r>
            <a:r>
              <a:rPr lang="en-US" altLang="zh-TW" smtClean="0">
                <a:ea typeface="新細明體" charset="-120"/>
              </a:rPr>
              <a:t> and in the </a:t>
            </a:r>
            <a:r>
              <a:rPr lang="en-US" altLang="zh-TW" smtClean="0">
                <a:ea typeface="新細明體" charset="-120"/>
                <a:hlinkClick r:id="rId4" action="ppaction://hlinkfile" tooltip="Philosophical Magazine"/>
              </a:rPr>
              <a:t>Philosophical Magazine</a:t>
            </a:r>
            <a:r>
              <a:rPr lang="en-US" altLang="zh-TW" smtClean="0">
                <a:ea typeface="新細明體" charset="-120"/>
              </a:rPr>
              <a:t>.</a:t>
            </a:r>
          </a:p>
          <a:p>
            <a:pPr eaLnBrk="1" hangingPunct="1"/>
            <a:r>
              <a:rPr lang="en-US" altLang="zh-TW" smtClean="0">
                <a:ea typeface="新細明體" charset="-120"/>
              </a:rPr>
              <a:t>It was only in 1980 that </a:t>
            </a:r>
            <a:r>
              <a:rPr lang="en-US" altLang="zh-TW" smtClean="0">
                <a:ea typeface="新細明體" charset="-120"/>
                <a:hlinkClick r:id="rId5" action="ppaction://hlinkfile" tooltip="Klaus von Klitzing"/>
              </a:rPr>
              <a:t>Klaus von Klitzing</a:t>
            </a:r>
            <a:r>
              <a:rPr lang="en-US" altLang="zh-TW" smtClean="0">
                <a:ea typeface="新細明體" charset="-120"/>
              </a:rPr>
              <a:t>, working with samples developed by </a:t>
            </a:r>
            <a:r>
              <a:rPr lang="en-US" altLang="zh-TW" smtClean="0">
                <a:ea typeface="新細明體" charset="-120"/>
                <a:hlinkClick r:id="rId6" action="ppaction://hlinkfile" tooltip="Michael Pepper"/>
              </a:rPr>
              <a:t>Michael Pepper</a:t>
            </a:r>
            <a:r>
              <a:rPr lang="en-US" altLang="zh-TW" smtClean="0">
                <a:ea typeface="新細明體" charset="-120"/>
              </a:rPr>
              <a:t> and Gerhard Dorda, made the unexpected discovery that the Hall conductivity was </a:t>
            </a:r>
            <a:r>
              <a:rPr lang="en-US" altLang="zh-TW" i="1" smtClean="0">
                <a:ea typeface="新細明體" charset="-120"/>
              </a:rPr>
              <a:t>exactly</a:t>
            </a:r>
            <a:r>
              <a:rPr lang="en-US" altLang="zh-TW" smtClean="0">
                <a:ea typeface="新細明體" charset="-120"/>
              </a:rPr>
              <a:t> quantized. For this finding, von Klitzing was awarded the 1985 </a:t>
            </a:r>
            <a:r>
              <a:rPr lang="en-US" altLang="zh-TW" smtClean="0">
                <a:ea typeface="新細明體" charset="-120"/>
                <a:hlinkClick r:id="rId7" action="ppaction://hlinkfile" tooltip="Nobel Prize in Physics"/>
              </a:rPr>
              <a:t>Nobel Prize in Physics</a:t>
            </a:r>
            <a:r>
              <a:rPr lang="en-US" altLang="zh-TW" smtClean="0">
                <a:ea typeface="新細明體" charset="-120"/>
              </a:rPr>
              <a:t>.</a:t>
            </a:r>
          </a:p>
          <a:p>
            <a:pPr eaLnBrk="1" hangingPunct="1"/>
            <a:r>
              <a:rPr lang="en-US" altLang="zh-TW" smtClean="0">
                <a:ea typeface="新細明體" charset="-120"/>
              </a:rPr>
              <a:t>Robert B. Laughlin, a longtime Laboratory employee and a professor of physics at Stanford University, received the 1998 Nobel Prize for physics. Laughlin shared the prize with Horst Stormer of Columbia University and Daniel Tsui of Princeton University.</a:t>
            </a:r>
            <a:br>
              <a:rPr lang="en-US" altLang="zh-TW" smtClean="0">
                <a:ea typeface="新細明體" charset="-120"/>
              </a:rPr>
            </a:br>
            <a:endParaRPr lang="en-US" altLang="zh-TW" smtClean="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4FE98562-0F58-4617-B983-185F2AB0BE90}" type="slidenum">
              <a:rPr lang="zh-TW" altLang="en-US" smtClean="0">
                <a:ea typeface="新細明體" charset="-120"/>
              </a:rPr>
              <a:pPr/>
              <a:t>12</a:t>
            </a:fld>
            <a:endParaRPr lang="en-US" altLang="zh-TW" smtClean="0">
              <a:ea typeface="新細明體" charset="-120"/>
            </a:endParaRPr>
          </a:p>
        </p:txBody>
      </p:sp>
      <p:sp>
        <p:nvSpPr>
          <p:cNvPr id="44034" name="Rectangle 2"/>
          <p:cNvSpPr>
            <a:spLocks noGrp="1"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altLang="zh-TW" smtClean="0">
                <a:ea typeface="新細明體" charset="-120"/>
              </a:rPr>
              <a:t>Electrons shifted to the left, making the left side at lower potential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2946" name="Rectangle 2"/>
          <p:cNvSpPr>
            <a:spLocks noGrp="1" noChangeArrowheads="1"/>
          </p:cNvSpPr>
          <p:nvPr/>
        </p:nvSpPr>
        <p:spPr bwMode="auto">
          <a:xfrm>
            <a:off x="685800" y="301625"/>
            <a:ext cx="7772400" cy="1462088"/>
          </a:xfrm>
          <a:prstGeom prst="rect">
            <a:avLst/>
          </a:prstGeom>
        </p:spPr>
        <p:txBody>
          <a:bodyPr anchor="ctr"/>
          <a:lstStyle/>
          <a:p>
            <a:pPr eaLnBrk="0" hangingPunct="0"/>
            <a:endParaRPr lang="zh-TW" altLang="en-US" sz="4400">
              <a:solidFill>
                <a:schemeClr val="tx2"/>
              </a:solidFill>
            </a:endParaRPr>
          </a:p>
        </p:txBody>
      </p:sp>
      <p:sp>
        <p:nvSpPr>
          <p:cNvPr id="82947" name="Rectangle 3"/>
          <p:cNvSpPr>
            <a:spLocks noGrp="1" noChangeArrowheads="1"/>
          </p:cNvSpPr>
          <p:nvPr/>
        </p:nvSpPr>
        <p:spPr bwMode="auto">
          <a:xfrm>
            <a:off x="685800" y="1981200"/>
            <a:ext cx="7772400" cy="4114800"/>
          </a:xfrm>
          <a:prstGeom prst="rect">
            <a:avLst/>
          </a:prstGeom>
        </p:spPr>
        <p:txBody>
          <a:bodyPr/>
          <a:lstStyle/>
          <a:p>
            <a:pPr marL="342900" indent="-342900" eaLnBrk="0" hangingPunct="0">
              <a:spcBef>
                <a:spcPct val="20000"/>
              </a:spcBef>
              <a:buClr>
                <a:schemeClr val="hlink"/>
              </a:buClr>
              <a:buFontTx/>
              <a:buChar char="•"/>
            </a:pPr>
            <a:endParaRPr lang="zh-TW" altLang="en-US" sz="3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3E3E528D-4C45-4445-9ACE-9DA151CC3A10}"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01625"/>
            <a:ext cx="1943100" cy="57943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01625"/>
            <a:ext cx="5676900" cy="5794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83050EE7-D82F-4B20-94BD-A2293F73709A}"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685800" y="1981200"/>
            <a:ext cx="7772400" cy="4114800"/>
          </a:xfrm>
        </p:spPr>
        <p:txBody>
          <a:bodyPr/>
          <a:lstStyle/>
          <a:p>
            <a:pPr lvl="0"/>
            <a:endParaRPr lang="zh-TW" altLang="en-US" noProof="0" smtClean="0"/>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AD3DF155-FBF1-4394-B9AF-76414ECC2164}"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77724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85800" y="4114800"/>
            <a:ext cx="77724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1A299D7C-6D81-47D8-8F79-C458B91188BD}"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301625"/>
            <a:ext cx="7772400" cy="14620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648200" y="1981200"/>
            <a:ext cx="3810000" cy="4114800"/>
          </a:xfrm>
        </p:spPr>
        <p:txBody>
          <a:bodyPr/>
          <a:lstStyle/>
          <a:p>
            <a:pPr lvl="0"/>
            <a:endParaRPr lang="zh-TW" altLang="en-US" noProof="0" smtClean="0"/>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CE9E2EAD-37B5-476B-B629-7F10B55396DE}"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A1F84D5A-8A2E-4A5E-B102-35E0AB4DDA81}"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1"/>
          <p:cNvSpPr>
            <a:spLocks noGrp="1" noChangeArrowheads="1"/>
          </p:cNvSpPr>
          <p:nvPr>
            <p:ph type="sldNum" sz="quarter" idx="12"/>
          </p:nvPr>
        </p:nvSpPr>
        <p:spPr>
          <a:ln/>
        </p:spPr>
        <p:txBody>
          <a:bodyPr/>
          <a:lstStyle>
            <a:lvl1pPr>
              <a:defRPr/>
            </a:lvl1pPr>
          </a:lstStyle>
          <a:p>
            <a:pPr>
              <a:defRPr/>
            </a:pPr>
            <a:fld id="{26472CC1-87D7-477B-882C-42C2F1DD37AF}"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1FA53A5A-664E-4A55-95BA-18A9089C7D9C}"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41"/>
          <p:cNvSpPr>
            <a:spLocks noGrp="1" noChangeArrowheads="1"/>
          </p:cNvSpPr>
          <p:nvPr>
            <p:ph type="sldNum" sz="quarter" idx="12"/>
          </p:nvPr>
        </p:nvSpPr>
        <p:spPr>
          <a:ln/>
        </p:spPr>
        <p:txBody>
          <a:bodyPr/>
          <a:lstStyle>
            <a:lvl1pPr>
              <a:defRPr/>
            </a:lvl1pPr>
          </a:lstStyle>
          <a:p>
            <a:pPr>
              <a:defRPr/>
            </a:pPr>
            <a:fld id="{9D195BA8-8DD2-4165-AE63-5BDE2EDEDADB}"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41"/>
          <p:cNvSpPr>
            <a:spLocks noGrp="1" noChangeArrowheads="1"/>
          </p:cNvSpPr>
          <p:nvPr>
            <p:ph type="sldNum" sz="quarter" idx="12"/>
          </p:nvPr>
        </p:nvSpPr>
        <p:spPr>
          <a:ln/>
        </p:spPr>
        <p:txBody>
          <a:bodyPr/>
          <a:lstStyle>
            <a:lvl1pPr>
              <a:defRPr/>
            </a:lvl1pPr>
          </a:lstStyle>
          <a:p>
            <a:pPr>
              <a:defRPr/>
            </a:pPr>
            <a:fld id="{4BF7173B-5F03-4DD6-98CF-E37AC076AF8B}"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41"/>
          <p:cNvSpPr>
            <a:spLocks noGrp="1" noChangeArrowheads="1"/>
          </p:cNvSpPr>
          <p:nvPr>
            <p:ph type="sldNum" sz="quarter" idx="12"/>
          </p:nvPr>
        </p:nvSpPr>
        <p:spPr>
          <a:ln/>
        </p:spPr>
        <p:txBody>
          <a:bodyPr/>
          <a:lstStyle>
            <a:lvl1pPr>
              <a:defRPr/>
            </a:lvl1pPr>
          </a:lstStyle>
          <a:p>
            <a:pPr>
              <a:defRPr/>
            </a:pPr>
            <a:fld id="{249F78EF-8CE9-4BBA-97DE-6726C88359D6}"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9B6FEA3C-A6DE-4CD1-A84F-027EE6ACBB51}"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1"/>
          <p:cNvSpPr>
            <a:spLocks noGrp="1" noChangeArrowheads="1"/>
          </p:cNvSpPr>
          <p:nvPr>
            <p:ph type="sldNum" sz="quarter" idx="12"/>
          </p:nvPr>
        </p:nvSpPr>
        <p:spPr>
          <a:ln/>
        </p:spPr>
        <p:txBody>
          <a:bodyPr/>
          <a:lstStyle>
            <a:lvl1pPr>
              <a:defRPr/>
            </a:lvl1pPr>
          </a:lstStyle>
          <a:p>
            <a:pPr>
              <a:defRPr/>
            </a:pPr>
            <a:fld id="{93AE9B42-C8B9-4314-A269-26330388B333}"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6303963" y="0"/>
            <a:ext cx="2840037" cy="3254375"/>
            <a:chOff x="3115" y="0"/>
            <a:chExt cx="2170" cy="2486"/>
          </a:xfrm>
        </p:grpSpPr>
        <p:grpSp>
          <p:nvGrpSpPr>
            <p:cNvPr id="23560" name="Group 3"/>
            <p:cNvGrpSpPr>
              <a:grpSpLocks/>
            </p:cNvGrpSpPr>
            <p:nvPr/>
          </p:nvGrpSpPr>
          <p:grpSpPr bwMode="auto">
            <a:xfrm>
              <a:off x="4080" y="1910"/>
              <a:ext cx="768" cy="576"/>
              <a:chOff x="0" y="0"/>
              <a:chExt cx="768" cy="576"/>
            </a:xfrm>
          </p:grpSpPr>
          <p:sp>
            <p:nvSpPr>
              <p:cNvPr id="187396"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sp>
            <p:nvSpPr>
              <p:cNvPr id="187397"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61" name="Group 6"/>
            <p:cNvGrpSpPr>
              <a:grpSpLocks/>
            </p:cNvGrpSpPr>
            <p:nvPr/>
          </p:nvGrpSpPr>
          <p:grpSpPr bwMode="auto">
            <a:xfrm>
              <a:off x="4257" y="1103"/>
              <a:ext cx="768" cy="576"/>
              <a:chOff x="0" y="0"/>
              <a:chExt cx="768" cy="576"/>
            </a:xfrm>
          </p:grpSpPr>
          <p:sp>
            <p:nvSpPr>
              <p:cNvPr id="187399"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sp>
            <p:nvSpPr>
              <p:cNvPr id="187400"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62" name="Group 9"/>
            <p:cNvGrpSpPr>
              <a:grpSpLocks/>
            </p:cNvGrpSpPr>
            <p:nvPr/>
          </p:nvGrpSpPr>
          <p:grpSpPr bwMode="auto">
            <a:xfrm>
              <a:off x="3134" y="0"/>
              <a:ext cx="768" cy="576"/>
              <a:chOff x="0" y="0"/>
              <a:chExt cx="768" cy="576"/>
            </a:xfrm>
          </p:grpSpPr>
          <p:sp>
            <p:nvSpPr>
              <p:cNvPr id="18740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sp>
            <p:nvSpPr>
              <p:cNvPr id="187403"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63" name="Group 12"/>
            <p:cNvGrpSpPr>
              <a:grpSpLocks/>
            </p:cNvGrpSpPr>
            <p:nvPr/>
          </p:nvGrpSpPr>
          <p:grpSpPr bwMode="auto">
            <a:xfrm>
              <a:off x="3115" y="0"/>
              <a:ext cx="2170" cy="1702"/>
              <a:chOff x="3115" y="0"/>
              <a:chExt cx="2170" cy="1702"/>
            </a:xfrm>
          </p:grpSpPr>
          <p:grpSp>
            <p:nvGrpSpPr>
              <p:cNvPr id="23564" name="Group 13"/>
              <p:cNvGrpSpPr>
                <a:grpSpLocks/>
              </p:cNvGrpSpPr>
              <p:nvPr/>
            </p:nvGrpSpPr>
            <p:grpSpPr bwMode="auto">
              <a:xfrm>
                <a:off x="3640" y="308"/>
                <a:ext cx="1145" cy="844"/>
                <a:chOff x="1265" y="814"/>
                <a:chExt cx="2919" cy="2151"/>
              </a:xfrm>
            </p:grpSpPr>
            <p:sp>
              <p:nvSpPr>
                <p:cNvPr id="1874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sp>
              <p:nvSpPr>
                <p:cNvPr id="1874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65" name="Group 16"/>
              <p:cNvGrpSpPr>
                <a:grpSpLocks/>
              </p:cNvGrpSpPr>
              <p:nvPr/>
            </p:nvGrpSpPr>
            <p:grpSpPr bwMode="auto">
              <a:xfrm>
                <a:off x="3115" y="0"/>
                <a:ext cx="2145" cy="1702"/>
                <a:chOff x="3115" y="0"/>
                <a:chExt cx="2145" cy="1702"/>
              </a:xfrm>
            </p:grpSpPr>
            <p:grpSp>
              <p:nvGrpSpPr>
                <p:cNvPr id="23588" name="Group 17"/>
                <p:cNvGrpSpPr>
                  <a:grpSpLocks/>
                </p:cNvGrpSpPr>
                <p:nvPr/>
              </p:nvGrpSpPr>
              <p:grpSpPr bwMode="auto">
                <a:xfrm>
                  <a:off x="4505" y="589"/>
                  <a:ext cx="493" cy="912"/>
                  <a:chOff x="3471" y="1530"/>
                  <a:chExt cx="1258" cy="2327"/>
                </a:xfrm>
              </p:grpSpPr>
              <p:sp>
                <p:nvSpPr>
                  <p:cNvPr id="187410" name="Freeform 18"/>
                  <p:cNvSpPr>
                    <a:spLocks/>
                  </p:cNvSpPr>
                  <p:nvPr/>
                </p:nvSpPr>
                <p:spPr bwMode="hidden">
                  <a:xfrm rot="2711884">
                    <a:off x="2773" y="2235"/>
                    <a:ext cx="1708"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411" name="Freeform 19"/>
                  <p:cNvSpPr>
                    <a:spLocks/>
                  </p:cNvSpPr>
                  <p:nvPr/>
                </p:nvSpPr>
                <p:spPr bwMode="hidden">
                  <a:xfrm rot="2711884">
                    <a:off x="4025" y="3143"/>
                    <a:ext cx="913"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589" name="Group 20"/>
                <p:cNvGrpSpPr>
                  <a:grpSpLocks/>
                </p:cNvGrpSpPr>
                <p:nvPr/>
              </p:nvGrpSpPr>
              <p:grpSpPr bwMode="auto">
                <a:xfrm>
                  <a:off x="4267" y="781"/>
                  <a:ext cx="966" cy="522"/>
                  <a:chOff x="2864" y="2019"/>
                  <a:chExt cx="2463" cy="1332"/>
                </a:xfrm>
              </p:grpSpPr>
              <p:sp>
                <p:nvSpPr>
                  <p:cNvPr id="187413"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14"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90" name="Group 23"/>
                <p:cNvGrpSpPr>
                  <a:grpSpLocks/>
                </p:cNvGrpSpPr>
                <p:nvPr/>
              </p:nvGrpSpPr>
              <p:grpSpPr bwMode="auto">
                <a:xfrm>
                  <a:off x="4280" y="707"/>
                  <a:ext cx="971" cy="417"/>
                  <a:chOff x="2897" y="1832"/>
                  <a:chExt cx="2477" cy="1064"/>
                </a:xfrm>
              </p:grpSpPr>
              <p:sp>
                <p:nvSpPr>
                  <p:cNvPr id="187416"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17"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91" name="Group 26"/>
                <p:cNvGrpSpPr>
                  <a:grpSpLocks/>
                </p:cNvGrpSpPr>
                <p:nvPr/>
              </p:nvGrpSpPr>
              <p:grpSpPr bwMode="auto">
                <a:xfrm>
                  <a:off x="4291" y="630"/>
                  <a:ext cx="969" cy="364"/>
                  <a:chOff x="2924" y="1636"/>
                  <a:chExt cx="2472" cy="927"/>
                </a:xfrm>
              </p:grpSpPr>
              <p:sp>
                <p:nvSpPr>
                  <p:cNvPr id="187419" name="Freeform 27"/>
                  <p:cNvSpPr>
                    <a:spLocks/>
                  </p:cNvSpPr>
                  <p:nvPr/>
                </p:nvSpPr>
                <p:spPr bwMode="hidden">
                  <a:xfrm rot="1080363">
                    <a:off x="2910" y="1622"/>
                    <a:ext cx="1677" cy="34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20" name="Freeform 28"/>
                  <p:cNvSpPr>
                    <a:spLocks/>
                  </p:cNvSpPr>
                  <p:nvPr/>
                </p:nvSpPr>
                <p:spPr bwMode="hidden">
                  <a:xfrm rot="1080363">
                    <a:off x="4488" y="2030"/>
                    <a:ext cx="894" cy="51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92" name="Group 29"/>
                <p:cNvGrpSpPr>
                  <a:grpSpLocks/>
                </p:cNvGrpSpPr>
                <p:nvPr/>
              </p:nvGrpSpPr>
              <p:grpSpPr bwMode="auto">
                <a:xfrm>
                  <a:off x="4304" y="543"/>
                  <a:ext cx="918" cy="258"/>
                  <a:chOff x="2958" y="1414"/>
                  <a:chExt cx="2342" cy="657"/>
                </a:xfrm>
              </p:grpSpPr>
              <p:sp>
                <p:nvSpPr>
                  <p:cNvPr id="187422"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23" name="Freeform 31"/>
                  <p:cNvSpPr>
                    <a:spLocks/>
                  </p:cNvSpPr>
                  <p:nvPr/>
                </p:nvSpPr>
                <p:spPr bwMode="hidden">
                  <a:xfrm rot="463793">
                    <a:off x="4470" y="1581"/>
                    <a:ext cx="829"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93" name="Group 32"/>
                <p:cNvGrpSpPr>
                  <a:grpSpLocks/>
                </p:cNvGrpSpPr>
                <p:nvPr/>
              </p:nvGrpSpPr>
              <p:grpSpPr bwMode="auto">
                <a:xfrm>
                  <a:off x="4314" y="487"/>
                  <a:ext cx="843" cy="134"/>
                  <a:chOff x="2983" y="1269"/>
                  <a:chExt cx="2150" cy="343"/>
                </a:xfrm>
              </p:grpSpPr>
              <p:sp>
                <p:nvSpPr>
                  <p:cNvPr id="187425"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26" name="Freeform 34"/>
                  <p:cNvSpPr>
                    <a:spLocks/>
                  </p:cNvSpPr>
                  <p:nvPr/>
                </p:nvSpPr>
                <p:spPr bwMode="hidden">
                  <a:xfrm rot="-84182">
                    <a:off x="4377" y="1255"/>
                    <a:ext cx="755" cy="35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94" name="Group 35"/>
                <p:cNvGrpSpPr>
                  <a:grpSpLocks/>
                </p:cNvGrpSpPr>
                <p:nvPr/>
              </p:nvGrpSpPr>
              <p:grpSpPr bwMode="auto">
                <a:xfrm>
                  <a:off x="4296" y="349"/>
                  <a:ext cx="737" cy="167"/>
                  <a:chOff x="2938" y="917"/>
                  <a:chExt cx="1879" cy="427"/>
                </a:xfrm>
              </p:grpSpPr>
              <p:sp>
                <p:nvSpPr>
                  <p:cNvPr id="187428" name="Freeform 36"/>
                  <p:cNvSpPr>
                    <a:spLocks/>
                  </p:cNvSpPr>
                  <p:nvPr/>
                </p:nvSpPr>
                <p:spPr bwMode="hidden">
                  <a:xfrm rot="-802576">
                    <a:off x="2924" y="1128"/>
                    <a:ext cx="1246" cy="2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29"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595" name="Group 38"/>
                <p:cNvGrpSpPr>
                  <a:grpSpLocks/>
                </p:cNvGrpSpPr>
                <p:nvPr/>
              </p:nvGrpSpPr>
              <p:grpSpPr bwMode="auto">
                <a:xfrm>
                  <a:off x="3394" y="637"/>
                  <a:ext cx="493" cy="912"/>
                  <a:chOff x="637" y="1653"/>
                  <a:chExt cx="1257" cy="2326"/>
                </a:xfrm>
              </p:grpSpPr>
              <p:sp>
                <p:nvSpPr>
                  <p:cNvPr id="187431" name="Freeform 39"/>
                  <p:cNvSpPr>
                    <a:spLocks/>
                  </p:cNvSpPr>
                  <p:nvPr/>
                </p:nvSpPr>
                <p:spPr bwMode="hidden">
                  <a:xfrm rot="18888116" flipH="1">
                    <a:off x="875" y="2345"/>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32"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596" name="Group 41"/>
                <p:cNvGrpSpPr>
                  <a:grpSpLocks/>
                </p:cNvGrpSpPr>
                <p:nvPr/>
              </p:nvGrpSpPr>
              <p:grpSpPr bwMode="auto">
                <a:xfrm>
                  <a:off x="3142" y="850"/>
                  <a:ext cx="966" cy="522"/>
                  <a:chOff x="-5" y="2196"/>
                  <a:chExt cx="2463" cy="1332"/>
                </a:xfrm>
              </p:grpSpPr>
              <p:sp>
                <p:nvSpPr>
                  <p:cNvPr id="187434" name="Freeform 42"/>
                  <p:cNvSpPr>
                    <a:spLocks/>
                  </p:cNvSpPr>
                  <p:nvPr/>
                </p:nvSpPr>
                <p:spPr bwMode="hidden">
                  <a:xfrm rot="19495919" flipH="1">
                    <a:off x="644" y="2196"/>
                    <a:ext cx="1800"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35"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597" name="Group 44"/>
                <p:cNvGrpSpPr>
                  <a:grpSpLocks/>
                </p:cNvGrpSpPr>
                <p:nvPr/>
              </p:nvGrpSpPr>
              <p:grpSpPr bwMode="auto">
                <a:xfrm>
                  <a:off x="3124" y="777"/>
                  <a:ext cx="971" cy="417"/>
                  <a:chOff x="-52" y="2009"/>
                  <a:chExt cx="2477" cy="1064"/>
                </a:xfrm>
              </p:grpSpPr>
              <p:sp>
                <p:nvSpPr>
                  <p:cNvPr id="187437"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38" name="Freeform 46"/>
                  <p:cNvSpPr>
                    <a:spLocks/>
                  </p:cNvSpPr>
                  <p:nvPr/>
                </p:nvSpPr>
                <p:spPr bwMode="hidden">
                  <a:xfrm rot="20017085" flipH="1">
                    <a:off x="-53" y="2598"/>
                    <a:ext cx="931" cy="46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598" name="Group 47"/>
                <p:cNvGrpSpPr>
                  <a:grpSpLocks/>
                </p:cNvGrpSpPr>
                <p:nvPr/>
              </p:nvGrpSpPr>
              <p:grpSpPr bwMode="auto">
                <a:xfrm>
                  <a:off x="3115" y="700"/>
                  <a:ext cx="969" cy="363"/>
                  <a:chOff x="-74" y="1813"/>
                  <a:chExt cx="2472" cy="927"/>
                </a:xfrm>
              </p:grpSpPr>
              <p:sp>
                <p:nvSpPr>
                  <p:cNvPr id="187440" name="Freeform 48"/>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41" name="Freeform 49"/>
                  <p:cNvSpPr>
                    <a:spLocks/>
                  </p:cNvSpPr>
                  <p:nvPr/>
                </p:nvSpPr>
                <p:spPr bwMode="hidden">
                  <a:xfrm rot="20519637" flipH="1">
                    <a:off x="-74" y="2212"/>
                    <a:ext cx="900" cy="51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599" name="Group 50"/>
                <p:cNvGrpSpPr>
                  <a:grpSpLocks/>
                </p:cNvGrpSpPr>
                <p:nvPr/>
              </p:nvGrpSpPr>
              <p:grpSpPr bwMode="auto">
                <a:xfrm>
                  <a:off x="3153" y="613"/>
                  <a:ext cx="918" cy="257"/>
                  <a:chOff x="22" y="1591"/>
                  <a:chExt cx="2342" cy="657"/>
                </a:xfrm>
              </p:grpSpPr>
              <p:sp>
                <p:nvSpPr>
                  <p:cNvPr id="187443" name="Freeform 51"/>
                  <p:cNvSpPr>
                    <a:spLocks/>
                  </p:cNvSpPr>
                  <p:nvPr/>
                </p:nvSpPr>
                <p:spPr bwMode="hidden">
                  <a:xfrm rot="21136207" flipH="1">
                    <a:off x="819" y="1577"/>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44"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00" name="Group 53"/>
                <p:cNvGrpSpPr>
                  <a:grpSpLocks/>
                </p:cNvGrpSpPr>
                <p:nvPr/>
              </p:nvGrpSpPr>
              <p:grpSpPr bwMode="auto">
                <a:xfrm>
                  <a:off x="3218" y="556"/>
                  <a:ext cx="843" cy="134"/>
                  <a:chOff x="189" y="1446"/>
                  <a:chExt cx="2150" cy="343"/>
                </a:xfrm>
              </p:grpSpPr>
              <p:sp>
                <p:nvSpPr>
                  <p:cNvPr id="187446"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47" name="Freeform 55"/>
                  <p:cNvSpPr>
                    <a:spLocks/>
                  </p:cNvSpPr>
                  <p:nvPr/>
                </p:nvSpPr>
                <p:spPr bwMode="hidden">
                  <a:xfrm rot="84182" flipH="1">
                    <a:off x="189" y="1432"/>
                    <a:ext cx="755" cy="35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01" name="Group 56"/>
                <p:cNvGrpSpPr>
                  <a:grpSpLocks/>
                </p:cNvGrpSpPr>
                <p:nvPr/>
              </p:nvGrpSpPr>
              <p:grpSpPr bwMode="auto">
                <a:xfrm>
                  <a:off x="3342" y="418"/>
                  <a:ext cx="737" cy="167"/>
                  <a:chOff x="505" y="1094"/>
                  <a:chExt cx="1879" cy="427"/>
                </a:xfrm>
              </p:grpSpPr>
              <p:sp>
                <p:nvSpPr>
                  <p:cNvPr id="187449"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50"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2" name="Group 59"/>
                <p:cNvGrpSpPr>
                  <a:grpSpLocks/>
                </p:cNvGrpSpPr>
                <p:nvPr/>
              </p:nvGrpSpPr>
              <p:grpSpPr bwMode="auto">
                <a:xfrm>
                  <a:off x="3386" y="341"/>
                  <a:ext cx="725" cy="218"/>
                  <a:chOff x="616" y="899"/>
                  <a:chExt cx="1850" cy="554"/>
                </a:xfrm>
              </p:grpSpPr>
              <p:sp>
                <p:nvSpPr>
                  <p:cNvPr id="187452"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53"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3" name="Group 62"/>
                <p:cNvGrpSpPr>
                  <a:grpSpLocks/>
                </p:cNvGrpSpPr>
                <p:nvPr/>
              </p:nvGrpSpPr>
              <p:grpSpPr bwMode="auto">
                <a:xfrm>
                  <a:off x="3472" y="231"/>
                  <a:ext cx="693" cy="291"/>
                  <a:chOff x="3472" y="231"/>
                  <a:chExt cx="693" cy="291"/>
                </a:xfrm>
              </p:grpSpPr>
              <p:sp>
                <p:nvSpPr>
                  <p:cNvPr id="187455"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56" name="Freeform 64"/>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4" name="Group 65"/>
                <p:cNvGrpSpPr>
                  <a:grpSpLocks/>
                </p:cNvGrpSpPr>
                <p:nvPr/>
              </p:nvGrpSpPr>
              <p:grpSpPr bwMode="auto">
                <a:xfrm>
                  <a:off x="3554" y="118"/>
                  <a:ext cx="664" cy="349"/>
                  <a:chOff x="3554" y="118"/>
                  <a:chExt cx="664" cy="349"/>
                </a:xfrm>
              </p:grpSpPr>
              <p:sp>
                <p:nvSpPr>
                  <p:cNvPr id="187458"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59"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5" name="Group 68"/>
                <p:cNvGrpSpPr>
                  <a:grpSpLocks/>
                </p:cNvGrpSpPr>
                <p:nvPr/>
              </p:nvGrpSpPr>
              <p:grpSpPr bwMode="auto">
                <a:xfrm>
                  <a:off x="3784" y="30"/>
                  <a:ext cx="305" cy="593"/>
                  <a:chOff x="1633" y="104"/>
                  <a:chExt cx="778" cy="1512"/>
                </a:xfrm>
              </p:grpSpPr>
              <p:sp>
                <p:nvSpPr>
                  <p:cNvPr id="187461"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62"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6" name="Group 71"/>
                <p:cNvGrpSpPr>
                  <a:grpSpLocks/>
                </p:cNvGrpSpPr>
                <p:nvPr/>
              </p:nvGrpSpPr>
              <p:grpSpPr bwMode="auto">
                <a:xfrm>
                  <a:off x="3903" y="0"/>
                  <a:ext cx="248" cy="601"/>
                  <a:chOff x="1935" y="28"/>
                  <a:chExt cx="634" cy="1534"/>
                </a:xfrm>
              </p:grpSpPr>
              <p:sp>
                <p:nvSpPr>
                  <p:cNvPr id="187464" name="Freeform 72"/>
                  <p:cNvSpPr>
                    <a:spLocks/>
                  </p:cNvSpPr>
                  <p:nvPr/>
                </p:nvSpPr>
                <p:spPr bwMode="hidden">
                  <a:xfrm rot="4126480" flipH="1">
                    <a:off x="1939" y="918"/>
                    <a:ext cx="1046"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65"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7" name="Group 74"/>
                <p:cNvGrpSpPr>
                  <a:grpSpLocks/>
                </p:cNvGrpSpPr>
                <p:nvPr/>
              </p:nvGrpSpPr>
              <p:grpSpPr bwMode="auto">
                <a:xfrm>
                  <a:off x="4251" y="252"/>
                  <a:ext cx="723" cy="222"/>
                  <a:chOff x="2822" y="672"/>
                  <a:chExt cx="1845" cy="566"/>
                </a:xfrm>
              </p:grpSpPr>
              <p:sp>
                <p:nvSpPr>
                  <p:cNvPr id="187467" name="Freeform 75"/>
                  <p:cNvSpPr>
                    <a:spLocks/>
                  </p:cNvSpPr>
                  <p:nvPr/>
                </p:nvSpPr>
                <p:spPr bwMode="hidden">
                  <a:xfrm rot="-1325434">
                    <a:off x="2808"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68" name="Freeform 76"/>
                  <p:cNvSpPr>
                    <a:spLocks/>
                  </p:cNvSpPr>
                  <p:nvPr/>
                </p:nvSpPr>
                <p:spPr bwMode="hidden">
                  <a:xfrm rot="-1325434">
                    <a:off x="4003" y="673"/>
                    <a:ext cx="65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08" name="Group 77"/>
                <p:cNvGrpSpPr>
                  <a:grpSpLocks/>
                </p:cNvGrpSpPr>
                <p:nvPr/>
              </p:nvGrpSpPr>
              <p:grpSpPr bwMode="auto">
                <a:xfrm>
                  <a:off x="4196" y="163"/>
                  <a:ext cx="699" cy="282"/>
                  <a:chOff x="2683" y="445"/>
                  <a:chExt cx="1781" cy="717"/>
                </a:xfrm>
              </p:grpSpPr>
              <p:sp>
                <p:nvSpPr>
                  <p:cNvPr id="187470"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71" name="Freeform 79"/>
                  <p:cNvSpPr>
                    <a:spLocks/>
                  </p:cNvSpPr>
                  <p:nvPr/>
                </p:nvSpPr>
                <p:spPr bwMode="hidden">
                  <a:xfrm rot="-1921064">
                    <a:off x="3801" y="444"/>
                    <a:ext cx="649"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8747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473"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nvGrpSpPr>
                <p:cNvPr id="23611" name="Group 82"/>
                <p:cNvGrpSpPr>
                  <a:grpSpLocks/>
                </p:cNvGrpSpPr>
                <p:nvPr/>
              </p:nvGrpSpPr>
              <p:grpSpPr bwMode="auto">
                <a:xfrm>
                  <a:off x="4242" y="5"/>
                  <a:ext cx="251" cy="596"/>
                  <a:chOff x="2800" y="41"/>
                  <a:chExt cx="640" cy="1520"/>
                </a:xfrm>
              </p:grpSpPr>
              <p:sp>
                <p:nvSpPr>
                  <p:cNvPr id="187475" name="Freeform 83"/>
                  <p:cNvSpPr>
                    <a:spLocks/>
                  </p:cNvSpPr>
                  <p:nvPr/>
                </p:nvSpPr>
                <p:spPr bwMode="hidden">
                  <a:xfrm rot="-3857755">
                    <a:off x="2368" y="930"/>
                    <a:ext cx="1048"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76"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12" name="Group 85"/>
                <p:cNvGrpSpPr>
                  <a:grpSpLocks/>
                </p:cNvGrpSpPr>
                <p:nvPr/>
              </p:nvGrpSpPr>
              <p:grpSpPr bwMode="auto">
                <a:xfrm>
                  <a:off x="4295" y="53"/>
                  <a:ext cx="398" cy="574"/>
                  <a:chOff x="2934" y="163"/>
                  <a:chExt cx="1017" cy="1464"/>
                </a:xfrm>
              </p:grpSpPr>
              <p:sp>
                <p:nvSpPr>
                  <p:cNvPr id="187478"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79"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13" name="Group 88"/>
                <p:cNvGrpSpPr>
                  <a:grpSpLocks/>
                </p:cNvGrpSpPr>
                <p:nvPr/>
              </p:nvGrpSpPr>
              <p:grpSpPr bwMode="auto">
                <a:xfrm>
                  <a:off x="4215" y="2"/>
                  <a:ext cx="95" cy="567"/>
                  <a:chOff x="2730" y="32"/>
                  <a:chExt cx="243" cy="1448"/>
                </a:xfrm>
              </p:grpSpPr>
              <p:sp>
                <p:nvSpPr>
                  <p:cNvPr id="187481"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82"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14" name="Group 91"/>
                <p:cNvGrpSpPr>
                  <a:grpSpLocks/>
                </p:cNvGrpSpPr>
                <p:nvPr/>
              </p:nvGrpSpPr>
              <p:grpSpPr bwMode="auto">
                <a:xfrm>
                  <a:off x="3514" y="683"/>
                  <a:ext cx="425" cy="960"/>
                  <a:chOff x="943" y="1769"/>
                  <a:chExt cx="1085" cy="2450"/>
                </a:xfrm>
              </p:grpSpPr>
              <p:sp>
                <p:nvSpPr>
                  <p:cNvPr id="187484"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85" name="Freeform 93"/>
                  <p:cNvSpPr>
                    <a:spLocks/>
                  </p:cNvSpPr>
                  <p:nvPr/>
                </p:nvSpPr>
                <p:spPr bwMode="hidden">
                  <a:xfrm rot="18335692" flipH="1">
                    <a:off x="725" y="3497"/>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15" name="Group 94"/>
                <p:cNvGrpSpPr>
                  <a:grpSpLocks/>
                </p:cNvGrpSpPr>
                <p:nvPr/>
              </p:nvGrpSpPr>
              <p:grpSpPr bwMode="auto">
                <a:xfrm>
                  <a:off x="3715" y="748"/>
                  <a:ext cx="300" cy="930"/>
                  <a:chOff x="1455" y="1936"/>
                  <a:chExt cx="766" cy="2373"/>
                </a:xfrm>
              </p:grpSpPr>
              <p:sp>
                <p:nvSpPr>
                  <p:cNvPr id="187487"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88" name="Freeform 96"/>
                  <p:cNvSpPr>
                    <a:spLocks/>
                  </p:cNvSpPr>
                  <p:nvPr/>
                </p:nvSpPr>
                <p:spPr bwMode="hidden">
                  <a:xfrm rot="17542885" flipH="1">
                    <a:off x="1278" y="3627"/>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16" name="Group 97"/>
                <p:cNvGrpSpPr>
                  <a:grpSpLocks/>
                </p:cNvGrpSpPr>
                <p:nvPr/>
              </p:nvGrpSpPr>
              <p:grpSpPr bwMode="auto">
                <a:xfrm rot="88588">
                  <a:off x="3923" y="769"/>
                  <a:ext cx="180" cy="913"/>
                  <a:chOff x="1956" y="1990"/>
                  <a:chExt cx="492" cy="2604"/>
                </a:xfrm>
              </p:grpSpPr>
              <p:sp>
                <p:nvSpPr>
                  <p:cNvPr id="187490" name="Freeform 98"/>
                  <p:cNvSpPr>
                    <a:spLocks/>
                  </p:cNvSpPr>
                  <p:nvPr/>
                </p:nvSpPr>
                <p:spPr bwMode="hidden">
                  <a:xfrm rot="16782062" flipH="1">
                    <a:off x="1425" y="2679"/>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sp>
                <p:nvSpPr>
                  <p:cNvPr id="187491" name="Freeform 99"/>
                  <p:cNvSpPr>
                    <a:spLocks/>
                  </p:cNvSpPr>
                  <p:nvPr/>
                </p:nvSpPr>
                <p:spPr bwMode="hidden">
                  <a:xfrm rot="16782062" flipH="1">
                    <a:off x="1717" y="3884"/>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17" name="Group 100"/>
                <p:cNvGrpSpPr>
                  <a:grpSpLocks/>
                </p:cNvGrpSpPr>
                <p:nvPr/>
              </p:nvGrpSpPr>
              <p:grpSpPr bwMode="auto">
                <a:xfrm>
                  <a:off x="4451" y="662"/>
                  <a:ext cx="442" cy="951"/>
                  <a:chOff x="3334" y="1717"/>
                  <a:chExt cx="1125" cy="2426"/>
                </a:xfrm>
              </p:grpSpPr>
              <p:sp>
                <p:nvSpPr>
                  <p:cNvPr id="187493"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494"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18" name="Group 103"/>
                <p:cNvGrpSpPr>
                  <a:grpSpLocks/>
                </p:cNvGrpSpPr>
                <p:nvPr/>
              </p:nvGrpSpPr>
              <p:grpSpPr bwMode="auto">
                <a:xfrm>
                  <a:off x="4391" y="721"/>
                  <a:ext cx="347" cy="951"/>
                  <a:chOff x="3181" y="1866"/>
                  <a:chExt cx="883" cy="2426"/>
                </a:xfrm>
              </p:grpSpPr>
              <p:sp>
                <p:nvSpPr>
                  <p:cNvPr id="187496" name="Freeform 104"/>
                  <p:cNvSpPr>
                    <a:spLocks/>
                  </p:cNvSpPr>
                  <p:nvPr/>
                </p:nvSpPr>
                <p:spPr bwMode="hidden">
                  <a:xfrm rot="3745735">
                    <a:off x="2506" y="2527"/>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497" name="Freeform 105"/>
                  <p:cNvSpPr>
                    <a:spLocks/>
                  </p:cNvSpPr>
                  <p:nvPr/>
                </p:nvSpPr>
                <p:spPr bwMode="hidden">
                  <a:xfrm rot="3745735">
                    <a:off x="3387" y="3600"/>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zh-TW" altLang="en-US">
                      <a:ea typeface="新細明體" pitchFamily="18" charset="-120"/>
                    </a:endParaRPr>
                  </a:p>
                </p:txBody>
              </p:sp>
            </p:grpSp>
            <p:grpSp>
              <p:nvGrpSpPr>
                <p:cNvPr id="23619" name="Group 106"/>
                <p:cNvGrpSpPr>
                  <a:grpSpLocks/>
                </p:cNvGrpSpPr>
                <p:nvPr/>
              </p:nvGrpSpPr>
              <p:grpSpPr bwMode="auto">
                <a:xfrm>
                  <a:off x="4323" y="767"/>
                  <a:ext cx="243" cy="935"/>
                  <a:chOff x="3006" y="1983"/>
                  <a:chExt cx="619" cy="2386"/>
                </a:xfrm>
              </p:grpSpPr>
              <p:sp>
                <p:nvSpPr>
                  <p:cNvPr id="187499" name="Freeform 107"/>
                  <p:cNvSpPr>
                    <a:spLocks/>
                  </p:cNvSpPr>
                  <p:nvPr/>
                </p:nvSpPr>
                <p:spPr bwMode="hidden">
                  <a:xfrm rot="4286818">
                    <a:off x="2328" y="2647"/>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500" name="Freeform 108"/>
                  <p:cNvSpPr>
                    <a:spLocks/>
                  </p:cNvSpPr>
                  <p:nvPr/>
                </p:nvSpPr>
                <p:spPr bwMode="hidden">
                  <a:xfrm rot="4286818">
                    <a:off x="3003" y="3733"/>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20" name="Group 109"/>
                <p:cNvGrpSpPr>
                  <a:grpSpLocks/>
                </p:cNvGrpSpPr>
                <p:nvPr/>
              </p:nvGrpSpPr>
              <p:grpSpPr bwMode="auto">
                <a:xfrm>
                  <a:off x="4249" y="813"/>
                  <a:ext cx="159" cy="870"/>
                  <a:chOff x="2819" y="2101"/>
                  <a:chExt cx="405" cy="2219"/>
                </a:xfrm>
              </p:grpSpPr>
              <p:sp>
                <p:nvSpPr>
                  <p:cNvPr id="187502" name="Freeform 110"/>
                  <p:cNvSpPr>
                    <a:spLocks/>
                  </p:cNvSpPr>
                  <p:nvPr/>
                </p:nvSpPr>
                <p:spPr bwMode="hidden">
                  <a:xfrm rot="4898956">
                    <a:off x="2214" y="2705"/>
                    <a:ext cx="1457"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503" name="Freeform 111"/>
                  <p:cNvSpPr>
                    <a:spLocks/>
                  </p:cNvSpPr>
                  <p:nvPr/>
                </p:nvSpPr>
                <p:spPr bwMode="hidden">
                  <a:xfrm rot="4898956">
                    <a:off x="2637" y="3718"/>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grpSp>
              <p:nvGrpSpPr>
                <p:cNvPr id="23621" name="Group 112"/>
                <p:cNvGrpSpPr>
                  <a:grpSpLocks/>
                </p:cNvGrpSpPr>
                <p:nvPr/>
              </p:nvGrpSpPr>
              <p:grpSpPr bwMode="auto">
                <a:xfrm>
                  <a:off x="4045" y="826"/>
                  <a:ext cx="167" cy="857"/>
                  <a:chOff x="2287" y="2135"/>
                  <a:chExt cx="426" cy="2185"/>
                </a:xfrm>
              </p:grpSpPr>
              <p:sp>
                <p:nvSpPr>
                  <p:cNvPr id="187505"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sp>
                <p:nvSpPr>
                  <p:cNvPr id="187506" name="Freeform 114"/>
                  <p:cNvSpPr>
                    <a:spLocks/>
                  </p:cNvSpPr>
                  <p:nvPr/>
                </p:nvSpPr>
                <p:spPr bwMode="hidden">
                  <a:xfrm rot="5755659">
                    <a:off x="2051" y="3775"/>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grpSp>
          <p:sp>
            <p:nvSpPr>
              <p:cNvPr id="187507"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08" name="Arc 116"/>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0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10"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11" name="Arc 119"/>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1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1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14"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15"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16"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17"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ea typeface="新細明體" pitchFamily="18" charset="-120"/>
                </a:endParaRPr>
              </a:p>
            </p:txBody>
          </p:sp>
          <p:sp>
            <p:nvSpPr>
              <p:cNvPr id="18751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19" name="Arc 127"/>
              <p:cNvSpPr>
                <a:spLocks/>
              </p:cNvSpPr>
              <p:nvPr/>
            </p:nvSpPr>
            <p:spPr bwMode="hidden">
              <a:xfrm flipH="1">
                <a:off x="3426" y="122"/>
                <a:ext cx="724" cy="899"/>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20"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zh-TW" altLang="en-US">
                  <a:ea typeface="新細明體" pitchFamily="18" charset="-120"/>
                </a:endParaRPr>
              </a:p>
            </p:txBody>
          </p:sp>
          <p:sp>
            <p:nvSpPr>
              <p:cNvPr id="187521"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22"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2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2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zh-TW" altLang="en-US">
                  <a:ea typeface="新細明體" pitchFamily="18" charset="-120"/>
                </a:endParaRPr>
              </a:p>
            </p:txBody>
          </p:sp>
          <p:sp>
            <p:nvSpPr>
              <p:cNvPr id="187525"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26"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zh-TW" altLang="en-US">
                  <a:ea typeface="新細明體" pitchFamily="18" charset="-120"/>
                </a:endParaRPr>
              </a:p>
            </p:txBody>
          </p:sp>
          <p:sp>
            <p:nvSpPr>
              <p:cNvPr id="187527"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ea typeface="新細明體" pitchFamily="18" charset="-120"/>
                </a:endParaRPr>
              </a:p>
            </p:txBody>
          </p:sp>
          <p:sp>
            <p:nvSpPr>
              <p:cNvPr id="187528"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zh-TW" altLang="en-US">
                  <a:ea typeface="新細明體" pitchFamily="18" charset="-120"/>
                </a:endParaRPr>
              </a:p>
            </p:txBody>
          </p:sp>
        </p:grpSp>
      </p:grpSp>
      <p:sp>
        <p:nvSpPr>
          <p:cNvPr id="23555"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3556"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75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pitchFamily="18" charset="-120"/>
              </a:defRPr>
            </a:lvl1pPr>
          </a:lstStyle>
          <a:p>
            <a:pPr>
              <a:defRPr/>
            </a:pPr>
            <a:endParaRPr lang="en-US" altLang="zh-TW"/>
          </a:p>
        </p:txBody>
      </p:sp>
      <p:sp>
        <p:nvSpPr>
          <p:cNvPr id="1875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pitchFamily="18" charset="-120"/>
              </a:defRPr>
            </a:lvl1pPr>
          </a:lstStyle>
          <a:p>
            <a:pPr>
              <a:defRPr/>
            </a:pPr>
            <a:endParaRPr lang="en-US" altLang="zh-TW"/>
          </a:p>
        </p:txBody>
      </p:sp>
      <p:sp>
        <p:nvSpPr>
          <p:cNvPr id="1875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pitchFamily="18" charset="-120"/>
              </a:defRPr>
            </a:lvl1pPr>
          </a:lstStyle>
          <a:p>
            <a:pPr>
              <a:defRPr/>
            </a:pPr>
            <a:fld id="{793E6F53-989C-4A28-9948-F0279CBA5178}"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3683"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86" r:id="rId12"/>
    <p:sldLayoutId id="2147483685" r:id="rId13"/>
    <p:sldLayoutId id="2147483684" r:id="rId14"/>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Arial Black" pitchFamily="34" charset="0"/>
          <a:ea typeface="新細明體" pitchFamily="18" charset="-120"/>
        </a:defRPr>
      </a:lvl5pPr>
      <a:lvl6pPr marL="457200" algn="l" rtl="0" fontAlgn="base">
        <a:spcBef>
          <a:spcPct val="0"/>
        </a:spcBef>
        <a:spcAft>
          <a:spcPct val="0"/>
        </a:spcAft>
        <a:defRPr kumimoji="1" sz="4400">
          <a:solidFill>
            <a:schemeClr val="tx2"/>
          </a:solidFill>
          <a:latin typeface="Arial Black" pitchFamily="34" charset="0"/>
          <a:ea typeface="新細明體" pitchFamily="18" charset="-120"/>
        </a:defRPr>
      </a:lvl6pPr>
      <a:lvl7pPr marL="914400" algn="l" rtl="0" fontAlgn="base">
        <a:spcBef>
          <a:spcPct val="0"/>
        </a:spcBef>
        <a:spcAft>
          <a:spcPct val="0"/>
        </a:spcAft>
        <a:defRPr kumimoji="1" sz="4400">
          <a:solidFill>
            <a:schemeClr val="tx2"/>
          </a:solidFill>
          <a:latin typeface="Arial Black" pitchFamily="34" charset="0"/>
          <a:ea typeface="新細明體" pitchFamily="18" charset="-120"/>
        </a:defRPr>
      </a:lvl7pPr>
      <a:lvl8pPr marL="1371600" algn="l" rtl="0" fontAlgn="base">
        <a:spcBef>
          <a:spcPct val="0"/>
        </a:spcBef>
        <a:spcAft>
          <a:spcPct val="0"/>
        </a:spcAft>
        <a:defRPr kumimoji="1" sz="4400">
          <a:solidFill>
            <a:schemeClr val="tx2"/>
          </a:solidFill>
          <a:latin typeface="Arial Black" pitchFamily="34" charset="0"/>
          <a:ea typeface="新細明體" pitchFamily="18" charset="-120"/>
        </a:defRPr>
      </a:lvl8pPr>
      <a:lvl9pPr marL="1828800" algn="l" rtl="0" fontAlgn="base">
        <a:spcBef>
          <a:spcPct val="0"/>
        </a:spcBef>
        <a:spcAft>
          <a:spcPct val="0"/>
        </a:spcAft>
        <a:defRPr kumimoji="1" sz="4400">
          <a:solidFill>
            <a:schemeClr val="tx2"/>
          </a:solidFill>
          <a:latin typeface="Arial Black" pitchFamily="34" charset="0"/>
          <a:ea typeface="新細明體" pitchFamily="18" charset="-12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Times New Roman" pitchFamily="18"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Times New Roman" pitchFamily="18" charset="0"/>
        <a:buChar char="–"/>
        <a:defRPr kumimoji="1" sz="2000">
          <a:solidFill>
            <a:schemeClr val="tx1"/>
          </a:solidFill>
          <a:latin typeface="+mn-lt"/>
          <a:ea typeface="+mn-ea"/>
        </a:defRPr>
      </a:lvl5pPr>
      <a:lvl6pPr marL="25146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6pPr>
      <a:lvl7pPr marL="29718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7pPr>
      <a:lvl8pPr marL="34290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8pPr>
      <a:lvl9pPr marL="3886200" indent="-228600" algn="l" rtl="0" fontAlgn="base">
        <a:spcBef>
          <a:spcPct val="20000"/>
        </a:spcBef>
        <a:spcAft>
          <a:spcPct val="0"/>
        </a:spcAft>
        <a:buFont typeface="Times New Roman" pitchFamily="18"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C:\Documents%20and%20Settings\NTU\Local%20Settings\Temporary%20Internet%20Files\OLK18\AURORA3.mp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4.bin"/><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phys23p.sl.psu.edu/phys_anim/Phys_anim.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4.v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the-scientist.com/article/display/151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masci.com/electrom/statbotl.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ctrTitle" idx="4294967295"/>
          </p:nvPr>
        </p:nvSpPr>
        <p:spPr bwMode="auto">
          <a:xfrm>
            <a:off x="539750" y="620713"/>
            <a:ext cx="4030663" cy="1143000"/>
          </a:xfrm>
          <a:prstGeom prst="rect">
            <a:avLst/>
          </a:prstGeom>
          <a:solidFill>
            <a:srgbClr val="FFFFFF"/>
          </a:solidFill>
          <a:ln>
            <a:solidFill>
              <a:srgbClr val="000000"/>
            </a:solidFill>
            <a:miter lim="800000"/>
            <a:headEnd/>
            <a:tailEnd/>
          </a:ln>
        </p:spPr>
        <p:txBody>
          <a:bodyPr anchor="ctr"/>
          <a:lstStyle/>
          <a:p>
            <a:pPr eaLnBrk="1" hangingPunct="1"/>
            <a:r>
              <a:rPr lang="en-US" altLang="zh-TW" sz="5400" b="1" smtClean="0">
                <a:solidFill>
                  <a:schemeClr val="tx1"/>
                </a:solidFill>
                <a:latin typeface="華康鋼筆體 Std W2"/>
                <a:ea typeface="華康鋼筆體 Std W2"/>
                <a:cs typeface="華康鋼筆體 Std W2"/>
              </a:rPr>
              <a:t>7 </a:t>
            </a:r>
            <a:r>
              <a:rPr lang="zh-TW" altLang="en-US" sz="5400" b="1" smtClean="0">
                <a:solidFill>
                  <a:schemeClr val="tx1"/>
                </a:solidFill>
                <a:latin typeface="華康鋼筆體 Std W2"/>
                <a:ea typeface="華康鋼筆體 Std W2"/>
                <a:cs typeface="華康鋼筆體 Std W2"/>
              </a:rPr>
              <a:t>磁場</a:t>
            </a:r>
            <a:r>
              <a:rPr lang="en-US" altLang="zh-TW" sz="5400" smtClean="0"/>
              <a:t> </a:t>
            </a:r>
            <a:endParaRPr lang="zh-TW" altLang="en-US" sz="5400" smtClean="0"/>
          </a:p>
        </p:txBody>
      </p:sp>
      <p:sp>
        <p:nvSpPr>
          <p:cNvPr id="18434" name="Rectangle 3"/>
          <p:cNvSpPr>
            <a:spLocks noGrp="1" noChangeArrowheads="1"/>
          </p:cNvSpPr>
          <p:nvPr>
            <p:ph type="subTitle" idx="4294967295"/>
          </p:nvPr>
        </p:nvSpPr>
        <p:spPr bwMode="auto">
          <a:xfrm>
            <a:off x="4140200" y="5300663"/>
            <a:ext cx="4787900" cy="1204912"/>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n-US" altLang="zh-TW" b="1" smtClean="0"/>
              <a:t>How is an aurora so thin yet so tall and wide?</a:t>
            </a:r>
            <a:r>
              <a:rPr lang="en-US" altLang="zh-TW" smtClean="0"/>
              <a:t> </a:t>
            </a:r>
            <a:endParaRPr lang="zh-TW" altLang="en-US" smtClean="0"/>
          </a:p>
        </p:txBody>
      </p:sp>
      <p:pic>
        <p:nvPicPr>
          <p:cNvPr id="18435" name="Picture 5">
            <a:hlinkClick r:id="rId3" action="ppaction://hlinkfile"/>
          </p:cNvPr>
          <p:cNvPicPr>
            <a:picLocks noChangeAspect="1" noChangeArrowheads="1"/>
          </p:cNvPicPr>
          <p:nvPr/>
        </p:nvPicPr>
        <p:blipFill>
          <a:blip r:embed="rId4"/>
          <a:srcRect/>
          <a:stretch>
            <a:fillRect/>
          </a:stretch>
        </p:blipFill>
        <p:spPr bwMode="auto">
          <a:xfrm>
            <a:off x="684213" y="4221163"/>
            <a:ext cx="3240087" cy="2198687"/>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963613" y="2311400"/>
          <a:ext cx="4303712" cy="2397125"/>
        </p:xfrm>
        <a:graphic>
          <a:graphicData uri="http://schemas.openxmlformats.org/presentationml/2006/ole">
            <p:oleObj spid="_x0000_s3074" name="Equation" r:id="rId3" imgW="1358640" imgH="863280" progId="">
              <p:embed/>
            </p:oleObj>
          </a:graphicData>
        </a:graphic>
      </p:graphicFrame>
      <p:sp>
        <p:nvSpPr>
          <p:cNvPr id="3076" name="Rectangle 4"/>
          <p:cNvSpPr>
            <a:spLocks noGrp="1" noChangeArrowheads="1"/>
          </p:cNvSpPr>
          <p:nvPr>
            <p:ph type="title" idx="4294967295"/>
          </p:nvPr>
        </p:nvSpPr>
        <p:spPr/>
        <p:txBody>
          <a:bodyPr/>
          <a:lstStyle/>
          <a:p>
            <a:pPr eaLnBrk="1" hangingPunct="1"/>
            <a:r>
              <a:rPr lang="en-US" altLang="zh-TW" sz="4800" b="1" smtClean="0">
                <a:solidFill>
                  <a:schemeClr val="tx1"/>
                </a:solidFill>
                <a:latin typeface="華康鋼筆體 Std W2"/>
                <a:ea typeface="華康鋼筆體 Std W2"/>
                <a:cs typeface="華康鋼筆體 Std W2"/>
              </a:rPr>
              <a:t>Calculation</a:t>
            </a:r>
            <a:endParaRPr lang="zh-TW" altLang="en-US" sz="4800" b="1" smtClean="0">
              <a:solidFill>
                <a:schemeClr val="tx1"/>
              </a:solidFill>
              <a:latin typeface="華康鋼筆體 Std W2"/>
              <a:ea typeface="華康鋼筆體 Std W2"/>
              <a:cs typeface="華康鋼筆體 Std W2"/>
            </a:endParaRPr>
          </a:p>
        </p:txBody>
      </p:sp>
      <p:graphicFrame>
        <p:nvGraphicFramePr>
          <p:cNvPr id="3075" name="Object 5"/>
          <p:cNvGraphicFramePr>
            <a:graphicFrameLocks noChangeAspect="1"/>
          </p:cNvGraphicFramePr>
          <p:nvPr/>
        </p:nvGraphicFramePr>
        <p:xfrm>
          <a:off x="5795963" y="3573463"/>
          <a:ext cx="2981325" cy="3024187"/>
        </p:xfrm>
        <a:graphic>
          <a:graphicData uri="http://schemas.openxmlformats.org/presentationml/2006/ole">
            <p:oleObj spid="_x0000_s3075" name="方程式" r:id="rId4" imgW="1143000" imgH="1282680" progId="Equation.3">
              <p:embed/>
            </p:oleObj>
          </a:graphicData>
        </a:graphic>
      </p:graphicFrame>
      <p:sp>
        <p:nvSpPr>
          <p:cNvPr id="3077" name="Rectangle 6"/>
          <p:cNvSpPr>
            <a:spLocks noChangeArrowheads="1"/>
          </p:cNvSpPr>
          <p:nvPr/>
        </p:nvSpPr>
        <p:spPr bwMode="auto">
          <a:xfrm>
            <a:off x="250825" y="5084763"/>
            <a:ext cx="5286375" cy="944562"/>
          </a:xfrm>
          <a:prstGeom prst="rect">
            <a:avLst/>
          </a:prstGeom>
          <a:noFill/>
          <a:ln w="12700" cap="sq">
            <a:noFill/>
            <a:miter lim="800000"/>
            <a:headEnd type="none" w="sm" len="sm"/>
            <a:tailEnd type="none" w="sm" len="sm"/>
          </a:ln>
        </p:spPr>
        <p:txBody>
          <a:bodyPr wrap="none" anchor="ctr">
            <a:spAutoFit/>
          </a:bodyPr>
          <a:lstStyle/>
          <a:p>
            <a:pPr eaLnBrk="0" hangingPunct="0"/>
            <a:r>
              <a:rPr kumimoji="0" lang="en-US" altLang="zh-TW" sz="2400" b="1">
                <a:latin typeface="Times New Roman" pitchFamily="18" charset="0"/>
              </a:rPr>
              <a:t>the charge-to-mass ratio of the electron</a:t>
            </a:r>
          </a:p>
          <a:p>
            <a:pPr eaLnBrk="0" hangingPunct="0"/>
            <a:r>
              <a:rPr kumimoji="0" lang="en-US" altLang="zh-TW" sz="3200" b="1">
                <a:latin typeface="Times New Roman" pitchFamily="18" charset="0"/>
              </a:rPr>
              <a:t>     1.7588196</a:t>
            </a:r>
            <a:r>
              <a:rPr kumimoji="0" lang="en-US" altLang="zh-TW" sz="3200" b="1">
                <a:latin typeface="Times New Roman" pitchFamily="18" charset="0"/>
                <a:sym typeface="Symbol" pitchFamily="18" charset="2"/>
              </a:rPr>
              <a:t></a:t>
            </a:r>
            <a:r>
              <a:rPr kumimoji="0" lang="en-US" altLang="zh-TW" sz="3200" b="1">
                <a:latin typeface="Times New Roman" pitchFamily="18" charset="0"/>
              </a:rPr>
              <a:t>10</a:t>
            </a:r>
            <a:r>
              <a:rPr kumimoji="0" lang="en-US" altLang="zh-TW" sz="3200" b="1" baseline="30000">
                <a:latin typeface="Times New Roman" pitchFamily="18" charset="0"/>
              </a:rPr>
              <a:t>11</a:t>
            </a:r>
            <a:r>
              <a:rPr kumimoji="0" lang="en-US" altLang="zh-TW" sz="3200" b="1">
                <a:latin typeface="Times New Roman" pitchFamily="18" charset="0"/>
              </a:rPr>
              <a:t> C</a:t>
            </a:r>
            <a:r>
              <a:rPr kumimoji="0" lang="en-US" altLang="zh-TW" sz="3200" b="1">
                <a:latin typeface="新細明體" charset="-120"/>
              </a:rPr>
              <a:t>·</a:t>
            </a:r>
            <a:r>
              <a:rPr kumimoji="0" lang="en-US" altLang="zh-TW" sz="3200" b="1">
                <a:latin typeface="Times New Roman" pitchFamily="18" charset="0"/>
              </a:rPr>
              <a:t>kg</a:t>
            </a:r>
            <a:r>
              <a:rPr kumimoji="0" lang="en-US" altLang="zh-TW" sz="4000" b="1" baseline="30000">
                <a:latin typeface="Times New Roman" pitchFamily="18" charset="0"/>
              </a:rPr>
              <a:t>-</a:t>
            </a:r>
            <a:r>
              <a:rPr kumimoji="0" lang="en-US" altLang="zh-TW" sz="3200" b="1" baseline="30000">
                <a:latin typeface="Times New Roman" pitchFamily="18" charset="0"/>
              </a:rPr>
              <a:t>1</a:t>
            </a:r>
            <a:r>
              <a:rPr kumimoji="0" lang="en-US" altLang="zh-TW" sz="3200" b="1">
                <a:latin typeface="Times New Roman" pitchFamily="18" charset="0"/>
              </a:rPr>
              <a:t>    </a:t>
            </a:r>
          </a:p>
        </p:txBody>
      </p:sp>
      <p:pic>
        <p:nvPicPr>
          <p:cNvPr id="3078" name="Picture 7" descr="$\times$"/>
          <p:cNvPicPr>
            <a:picLocks noChangeAspect="1" noChangeArrowheads="1"/>
          </p:cNvPicPr>
          <p:nvPr/>
        </p:nvPicPr>
        <p:blipFill>
          <a:blip r:embed="rId5"/>
          <a:srcRect/>
          <a:stretch>
            <a:fillRect/>
          </a:stretch>
        </p:blipFill>
        <p:spPr bwMode="auto">
          <a:xfrm>
            <a:off x="4357688" y="3246438"/>
            <a:ext cx="152400" cy="285750"/>
          </a:xfrm>
          <a:prstGeom prst="rect">
            <a:avLst/>
          </a:prstGeom>
          <a:noFill/>
          <a:ln w="9525">
            <a:noFill/>
            <a:miter lim="800000"/>
            <a:headEnd/>
            <a:tailEnd/>
          </a:ln>
        </p:spPr>
      </p:pic>
      <p:pic>
        <p:nvPicPr>
          <p:cNvPr id="3079" name="Picture 8" descr="$^{11}$"/>
          <p:cNvPicPr>
            <a:picLocks noChangeAspect="1" noChangeArrowheads="1"/>
          </p:cNvPicPr>
          <p:nvPr/>
        </p:nvPicPr>
        <p:blipFill>
          <a:blip r:embed="rId6"/>
          <a:srcRect/>
          <a:stretch>
            <a:fillRect/>
          </a:stretch>
        </p:blipFill>
        <p:spPr bwMode="auto">
          <a:xfrm>
            <a:off x="4948238" y="3246438"/>
            <a:ext cx="171450" cy="171450"/>
          </a:xfrm>
          <a:prstGeom prst="rect">
            <a:avLst/>
          </a:prstGeom>
          <a:noFill/>
          <a:ln w="9525">
            <a:noFill/>
            <a:miter lim="800000"/>
            <a:headEnd/>
            <a:tailEnd/>
          </a:ln>
        </p:spPr>
      </p:pic>
      <p:pic>
        <p:nvPicPr>
          <p:cNvPr id="3080" name="Picture 9" descr="$\cdot$"/>
          <p:cNvPicPr>
            <a:picLocks noChangeAspect="1" noChangeArrowheads="1"/>
          </p:cNvPicPr>
          <p:nvPr/>
        </p:nvPicPr>
        <p:blipFill>
          <a:blip r:embed="rId7"/>
          <a:srcRect/>
          <a:stretch>
            <a:fillRect/>
          </a:stretch>
        </p:blipFill>
        <p:spPr bwMode="auto">
          <a:xfrm>
            <a:off x="5487988" y="3246438"/>
            <a:ext cx="85725" cy="142875"/>
          </a:xfrm>
          <a:prstGeom prst="rect">
            <a:avLst/>
          </a:prstGeom>
          <a:noFill/>
          <a:ln w="9525">
            <a:noFill/>
            <a:miter lim="800000"/>
            <a:headEnd/>
            <a:tailEnd/>
          </a:ln>
        </p:spPr>
      </p:pic>
      <p:pic>
        <p:nvPicPr>
          <p:cNvPr id="3081" name="Picture 10" descr="$^{-1}$"/>
          <p:cNvPicPr>
            <a:picLocks noChangeAspect="1" noChangeArrowheads="1"/>
          </p:cNvPicPr>
          <p:nvPr/>
        </p:nvPicPr>
        <p:blipFill>
          <a:blip r:embed="rId8"/>
          <a:srcRect/>
          <a:stretch>
            <a:fillRect/>
          </a:stretch>
        </p:blipFill>
        <p:spPr bwMode="auto">
          <a:xfrm>
            <a:off x="5973763" y="3246438"/>
            <a:ext cx="200025"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301625"/>
            <a:ext cx="6981825" cy="1462088"/>
          </a:xfrm>
        </p:spPr>
        <p:txBody>
          <a:bodyPr/>
          <a:lstStyle/>
          <a:p>
            <a:pPr marL="1241425" indent="-1241425" eaLnBrk="1" hangingPunct="1"/>
            <a:r>
              <a:rPr lang="en-US" altLang="zh-TW" sz="4800" b="1" smtClean="0">
                <a:solidFill>
                  <a:schemeClr val="tx1"/>
                </a:solidFill>
                <a:latin typeface="華康鋼筆體 Std W2"/>
                <a:ea typeface="華康鋼筆體 Std W2"/>
                <a:cs typeface="華康鋼筆體 Std W2"/>
              </a:rPr>
              <a:t>7-3 Crossed Fields: The Hall Effect</a:t>
            </a:r>
            <a:endParaRPr lang="zh-TW" altLang="en-US" sz="4800" b="1" smtClean="0">
              <a:solidFill>
                <a:schemeClr val="tx1"/>
              </a:solidFill>
              <a:latin typeface="華康鋼筆體 Std W2"/>
              <a:ea typeface="華康鋼筆體 Std W2"/>
              <a:cs typeface="華康鋼筆體 Std W2"/>
            </a:endParaRPr>
          </a:p>
        </p:txBody>
      </p:sp>
      <p:sp>
        <p:nvSpPr>
          <p:cNvPr id="4100" name="Text Box 3"/>
          <p:cNvSpPr txBox="1">
            <a:spLocks noChangeArrowheads="1"/>
          </p:cNvSpPr>
          <p:nvPr/>
        </p:nvSpPr>
        <p:spPr bwMode="auto">
          <a:xfrm>
            <a:off x="684213" y="1700213"/>
            <a:ext cx="8001000" cy="604837"/>
          </a:xfrm>
          <a:prstGeom prst="rect">
            <a:avLst/>
          </a:prstGeom>
          <a:noFill/>
          <a:ln w="9525">
            <a:noFill/>
            <a:miter lim="800000"/>
            <a:headEnd/>
            <a:tailEnd/>
          </a:ln>
        </p:spPr>
        <p:txBody>
          <a:bodyPr/>
          <a:lstStyle/>
          <a:p>
            <a:pPr marL="342900" indent="-342900">
              <a:spcBef>
                <a:spcPct val="20000"/>
              </a:spcBef>
              <a:buClr>
                <a:schemeClr val="accent2"/>
              </a:buClr>
              <a:buSzPct val="75000"/>
              <a:buFont typeface="Arial Black" pitchFamily="34" charset="0"/>
              <a:buChar char="l"/>
            </a:pPr>
            <a:r>
              <a:rPr kumimoji="0" lang="en-US" altLang="zh-TW" sz="3600" b="1">
                <a:latin typeface="Times New Roman" pitchFamily="18" charset="0"/>
              </a:rPr>
              <a:t>By the conduction electrons in copper:</a:t>
            </a:r>
          </a:p>
        </p:txBody>
      </p:sp>
      <p:pic>
        <p:nvPicPr>
          <p:cNvPr id="4101" name="Picture 4"/>
          <p:cNvPicPr>
            <a:picLocks noChangeAspect="1" noChangeArrowheads="1"/>
          </p:cNvPicPr>
          <p:nvPr/>
        </p:nvPicPr>
        <p:blipFill>
          <a:blip r:embed="rId4"/>
          <a:srcRect/>
          <a:stretch>
            <a:fillRect/>
          </a:stretch>
        </p:blipFill>
        <p:spPr bwMode="auto">
          <a:xfrm>
            <a:off x="1042988" y="2636838"/>
            <a:ext cx="3925887" cy="3962400"/>
          </a:xfrm>
          <a:prstGeom prst="rect">
            <a:avLst/>
          </a:prstGeom>
          <a:noFill/>
          <a:ln w="57150" cmpd="thinThick">
            <a:solidFill>
              <a:schemeClr val="tx2"/>
            </a:solidFill>
            <a:miter lim="800000"/>
            <a:headEnd/>
            <a:tailEnd/>
          </a:ln>
        </p:spPr>
      </p:pic>
      <p:graphicFrame>
        <p:nvGraphicFramePr>
          <p:cNvPr id="4098" name="Object 5"/>
          <p:cNvGraphicFramePr>
            <a:graphicFrameLocks noChangeAspect="1"/>
          </p:cNvGraphicFramePr>
          <p:nvPr/>
        </p:nvGraphicFramePr>
        <p:xfrm>
          <a:off x="5219700" y="2636838"/>
          <a:ext cx="3444875" cy="3965575"/>
        </p:xfrm>
        <a:graphic>
          <a:graphicData uri="http://schemas.openxmlformats.org/presentationml/2006/ole">
            <p:oleObj spid="_x0000_s4098" name="方程式" r:id="rId5" imgW="990360" imgH="126972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marL="1241425" indent="-1241425" eaLnBrk="1" hangingPunct="1"/>
            <a:r>
              <a:rPr lang="zh-TW" altLang="en-US" b="1" smtClean="0">
                <a:solidFill>
                  <a:schemeClr val="tx1"/>
                </a:solidFill>
                <a:latin typeface="華康鋼筆體 Std W2"/>
                <a:ea typeface="華康鋼筆體 Std W2"/>
                <a:cs typeface="華康鋼筆體 Std W2"/>
              </a:rPr>
              <a:t>例 </a:t>
            </a:r>
            <a:r>
              <a:rPr lang="en-US" altLang="zh-TW" b="1" smtClean="0">
                <a:solidFill>
                  <a:schemeClr val="tx1"/>
                </a:solidFill>
                <a:latin typeface="華康鋼筆體 Std W2"/>
                <a:ea typeface="華康鋼筆體 Std W2"/>
                <a:cs typeface="華康鋼筆體 Std W2"/>
              </a:rPr>
              <a:t>2 A cube generator</a:t>
            </a:r>
            <a:endParaRPr lang="zh-TW" altLang="en-US" b="1" smtClean="0">
              <a:solidFill>
                <a:schemeClr val="tx1"/>
              </a:solidFill>
              <a:latin typeface="華康鋼筆體 Std W2"/>
              <a:ea typeface="華康鋼筆體 Std W2"/>
              <a:cs typeface="華康鋼筆體 Std W2"/>
            </a:endParaRPr>
          </a:p>
        </p:txBody>
      </p:sp>
      <p:pic>
        <p:nvPicPr>
          <p:cNvPr id="5124" name="Picture 3"/>
          <p:cNvPicPr>
            <a:picLocks noChangeAspect="1" noChangeArrowheads="1"/>
          </p:cNvPicPr>
          <p:nvPr/>
        </p:nvPicPr>
        <p:blipFill>
          <a:blip r:embed="rId4"/>
          <a:srcRect/>
          <a:stretch>
            <a:fillRect/>
          </a:stretch>
        </p:blipFill>
        <p:spPr bwMode="auto">
          <a:xfrm>
            <a:off x="971550" y="2708275"/>
            <a:ext cx="3887788" cy="3544888"/>
          </a:xfrm>
          <a:prstGeom prst="rect">
            <a:avLst/>
          </a:prstGeom>
          <a:noFill/>
          <a:ln w="57150" cmpd="thinThick">
            <a:solidFill>
              <a:schemeClr val="tx2"/>
            </a:solidFill>
            <a:miter lim="800000"/>
            <a:headEnd/>
            <a:tailEnd/>
          </a:ln>
        </p:spPr>
      </p:pic>
      <p:graphicFrame>
        <p:nvGraphicFramePr>
          <p:cNvPr id="5122" name="Object 4"/>
          <p:cNvGraphicFramePr>
            <a:graphicFrameLocks noChangeAspect="1"/>
          </p:cNvGraphicFramePr>
          <p:nvPr/>
        </p:nvGraphicFramePr>
        <p:xfrm>
          <a:off x="5292725" y="3860800"/>
          <a:ext cx="1993900" cy="2376488"/>
        </p:xfrm>
        <a:graphic>
          <a:graphicData uri="http://schemas.openxmlformats.org/presentationml/2006/ole">
            <p:oleObj spid="_x0000_s5122" name="方程式" r:id="rId5" imgW="723600" imgH="863280" progId="Equation.3">
              <p:embed/>
            </p:oleObj>
          </a:graphicData>
        </a:graphic>
      </p:graphicFrame>
      <p:sp>
        <p:nvSpPr>
          <p:cNvPr id="5125" name="Rectangle 5"/>
          <p:cNvSpPr>
            <a:spLocks noChangeArrowheads="1"/>
          </p:cNvSpPr>
          <p:nvPr/>
        </p:nvSpPr>
        <p:spPr bwMode="auto">
          <a:xfrm>
            <a:off x="1042988" y="1628775"/>
            <a:ext cx="5041900" cy="431800"/>
          </a:xfrm>
          <a:prstGeom prst="rect">
            <a:avLst/>
          </a:prstGeom>
          <a:solidFill>
            <a:schemeClr val="tx2"/>
          </a:solidFill>
          <a:ln w="57150" cmpd="thinThick">
            <a:noFill/>
            <a:miter lim="800000"/>
            <a:headEnd/>
            <a:tailEnd/>
          </a:ln>
        </p:spPr>
        <p:txBody>
          <a:bodyPr lIns="92075" tIns="46038" rIns="92075" bIns="46038" anchor="ctr"/>
          <a:lstStyle/>
          <a:p>
            <a:pPr>
              <a:buFont typeface="Symbol" pitchFamily="18" charset="2"/>
              <a:buNone/>
            </a:pPr>
            <a:r>
              <a:rPr kumimoji="0" lang="en-US" altLang="zh-TW" sz="2400">
                <a:solidFill>
                  <a:schemeClr val="bg1"/>
                </a:solidFill>
                <a:latin typeface="Times New Roman" pitchFamily="18" charset="0"/>
              </a:rPr>
              <a:t>d = 1.5 cm, v = 4.0m/s, B = 0.05T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301625"/>
            <a:ext cx="7772400" cy="1614488"/>
          </a:xfrm>
        </p:spPr>
        <p:txBody>
          <a:bodyPr/>
          <a:lstStyle/>
          <a:p>
            <a:pPr marL="1241425" indent="-1241425" eaLnBrk="1" hangingPunct="1"/>
            <a:r>
              <a:rPr lang="en-US" altLang="zh-TW" sz="4800" b="1" smtClean="0">
                <a:solidFill>
                  <a:schemeClr val="tx1"/>
                </a:solidFill>
                <a:latin typeface="華康鋼筆體 Std W2"/>
                <a:ea typeface="華康鋼筆體 Std W2"/>
                <a:cs typeface="華康鋼筆體 Std W2"/>
              </a:rPr>
              <a:t>7-4</a:t>
            </a:r>
            <a:r>
              <a:rPr lang="zh-TW" altLang="en-US" sz="4800" b="1" smtClean="0">
                <a:solidFill>
                  <a:schemeClr val="tx1"/>
                </a:solidFill>
                <a:latin typeface="華康鋼筆體 Std W2"/>
                <a:ea typeface="華康鋼筆體 Std W2"/>
                <a:cs typeface="華康鋼筆體 Std W2"/>
              </a:rPr>
              <a:t> </a:t>
            </a:r>
            <a:r>
              <a:rPr lang="en-US" altLang="zh-TW" sz="4800" b="1" smtClean="0">
                <a:solidFill>
                  <a:schemeClr val="tx1"/>
                </a:solidFill>
                <a:latin typeface="華康鋼筆體 Std W2"/>
                <a:ea typeface="華康鋼筆體 Std W2"/>
                <a:cs typeface="華康鋼筆體 Std W2"/>
              </a:rPr>
              <a:t>A Circulating Charged Particle</a:t>
            </a:r>
            <a:endParaRPr lang="zh-TW" altLang="en-US" sz="4800" b="1" smtClean="0">
              <a:solidFill>
                <a:schemeClr val="tx1"/>
              </a:solidFill>
              <a:latin typeface="華康鋼筆體 Std W2"/>
              <a:ea typeface="華康鋼筆體 Std W2"/>
              <a:cs typeface="華康鋼筆體 Std W2"/>
            </a:endParaRPr>
          </a:p>
        </p:txBody>
      </p:sp>
      <p:pic>
        <p:nvPicPr>
          <p:cNvPr id="6148" name="Picture 3"/>
          <p:cNvPicPr>
            <a:picLocks noChangeAspect="1" noChangeArrowheads="1"/>
          </p:cNvPicPr>
          <p:nvPr/>
        </p:nvPicPr>
        <p:blipFill>
          <a:blip r:embed="rId4"/>
          <a:srcRect/>
          <a:stretch>
            <a:fillRect/>
          </a:stretch>
        </p:blipFill>
        <p:spPr bwMode="auto">
          <a:xfrm>
            <a:off x="827088" y="2060575"/>
            <a:ext cx="3841750" cy="3962400"/>
          </a:xfrm>
          <a:prstGeom prst="rect">
            <a:avLst/>
          </a:prstGeom>
          <a:noFill/>
          <a:ln w="9525">
            <a:noFill/>
            <a:miter lim="800000"/>
            <a:headEnd/>
            <a:tailEnd/>
          </a:ln>
        </p:spPr>
      </p:pic>
      <p:graphicFrame>
        <p:nvGraphicFramePr>
          <p:cNvPr id="6146" name="Object 4"/>
          <p:cNvGraphicFramePr>
            <a:graphicFrameLocks noChangeAspect="1"/>
          </p:cNvGraphicFramePr>
          <p:nvPr/>
        </p:nvGraphicFramePr>
        <p:xfrm>
          <a:off x="5148263" y="2349500"/>
          <a:ext cx="3578225" cy="3692525"/>
        </p:xfrm>
        <a:graphic>
          <a:graphicData uri="http://schemas.openxmlformats.org/presentationml/2006/ole">
            <p:oleObj spid="_x0000_s6146" name="Equation" r:id="rId5" imgW="1066680" imgH="11682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755650" y="1557338"/>
            <a:ext cx="8001000" cy="647700"/>
          </a:xfrm>
          <a:prstGeom prst="rect">
            <a:avLst/>
          </a:prstGeom>
          <a:noFill/>
          <a:ln w="9525">
            <a:noFill/>
            <a:miter lim="800000"/>
            <a:headEnd/>
            <a:tailEnd/>
          </a:ln>
        </p:spPr>
        <p:txBody>
          <a:bodyPr/>
          <a:lstStyle/>
          <a:p>
            <a:pPr marL="342900" indent="-342900">
              <a:spcBef>
                <a:spcPct val="20000"/>
              </a:spcBef>
              <a:buClr>
                <a:schemeClr val="accent2"/>
              </a:buClr>
              <a:buSzPct val="75000"/>
              <a:buFont typeface="Arial Black" pitchFamily="34" charset="0"/>
              <a:buNone/>
            </a:pPr>
            <a:r>
              <a:rPr kumimoji="0" lang="en-US" altLang="zh-TW" sz="3600" b="1">
                <a:latin typeface="華康鋼筆體 Std W2"/>
                <a:ea typeface="華康鋼筆體 Std W2"/>
                <a:cs typeface="華康鋼筆體 Std W2"/>
              </a:rPr>
              <a:t>The frequency and angular frequency</a:t>
            </a:r>
          </a:p>
        </p:txBody>
      </p:sp>
      <p:graphicFrame>
        <p:nvGraphicFramePr>
          <p:cNvPr id="7170" name="Object 3"/>
          <p:cNvGraphicFramePr>
            <a:graphicFrameLocks noChangeAspect="1"/>
          </p:cNvGraphicFramePr>
          <p:nvPr/>
        </p:nvGraphicFramePr>
        <p:xfrm>
          <a:off x="1331913" y="2276475"/>
          <a:ext cx="5832475" cy="1096963"/>
        </p:xfrm>
        <a:graphic>
          <a:graphicData uri="http://schemas.openxmlformats.org/presentationml/2006/ole">
            <p:oleObj spid="_x0000_s7170" name="方程式" r:id="rId3" imgW="1803240" imgH="393480" progId="Equation.3">
              <p:embed/>
            </p:oleObj>
          </a:graphicData>
        </a:graphic>
      </p:graphicFrame>
      <p:sp>
        <p:nvSpPr>
          <p:cNvPr id="7172" name="Rectangle 5"/>
          <p:cNvSpPr>
            <a:spLocks noGrp="1" noChangeArrowheads="1"/>
          </p:cNvSpPr>
          <p:nvPr>
            <p:ph type="title"/>
          </p:nvPr>
        </p:nvSpPr>
        <p:spPr/>
        <p:txBody>
          <a:bodyPr/>
          <a:lstStyle/>
          <a:p>
            <a:pPr eaLnBrk="1" hangingPunct="1"/>
            <a:r>
              <a:rPr lang="zh-TW" altLang="en-US" b="1" smtClean="0">
                <a:solidFill>
                  <a:schemeClr val="tx1"/>
                </a:solidFill>
                <a:latin typeface="華康鋼筆體 Std W2"/>
                <a:ea typeface="華康鋼筆體 Std W2"/>
                <a:cs typeface="華康鋼筆體 Std W2"/>
              </a:rPr>
              <a:t>頻率與軌跡</a:t>
            </a:r>
          </a:p>
        </p:txBody>
      </p:sp>
      <p:pic>
        <p:nvPicPr>
          <p:cNvPr id="7173" name="Picture 6">
            <a:hlinkClick r:id="rId4"/>
          </p:cNvPr>
          <p:cNvPicPr>
            <a:picLocks noChangeAspect="1" noChangeArrowheads="1"/>
          </p:cNvPicPr>
          <p:nvPr/>
        </p:nvPicPr>
        <p:blipFill>
          <a:blip r:embed="rId5"/>
          <a:srcRect/>
          <a:stretch>
            <a:fillRect/>
          </a:stretch>
        </p:blipFill>
        <p:spPr bwMode="auto">
          <a:xfrm>
            <a:off x="1692275" y="4437063"/>
            <a:ext cx="5256213" cy="2159000"/>
          </a:xfrm>
          <a:prstGeom prst="rect">
            <a:avLst/>
          </a:prstGeom>
          <a:noFill/>
          <a:ln w="12700" cap="sq">
            <a:noFill/>
            <a:miter lim="800000"/>
            <a:headEnd type="none" w="sm" len="sm"/>
            <a:tailEnd type="none" w="sm" len="sm"/>
          </a:ln>
        </p:spPr>
      </p:pic>
      <p:sp>
        <p:nvSpPr>
          <p:cNvPr id="7174" name="Text Box 7"/>
          <p:cNvSpPr txBox="1">
            <a:spLocks noChangeArrowheads="1"/>
          </p:cNvSpPr>
          <p:nvPr/>
        </p:nvSpPr>
        <p:spPr bwMode="auto">
          <a:xfrm>
            <a:off x="827088" y="3573463"/>
            <a:ext cx="8001000" cy="647700"/>
          </a:xfrm>
          <a:prstGeom prst="rect">
            <a:avLst/>
          </a:prstGeom>
          <a:noFill/>
          <a:ln w="9525">
            <a:noFill/>
            <a:miter lim="800000"/>
            <a:headEnd/>
            <a:tailEnd/>
          </a:ln>
        </p:spPr>
        <p:txBody>
          <a:bodyPr/>
          <a:lstStyle/>
          <a:p>
            <a:pPr marL="342900" indent="-342900">
              <a:spcBef>
                <a:spcPct val="20000"/>
              </a:spcBef>
              <a:buClr>
                <a:schemeClr val="accent2"/>
              </a:buClr>
              <a:buSzPct val="75000"/>
              <a:buFont typeface="Arial Black" pitchFamily="34" charset="0"/>
              <a:buNone/>
            </a:pPr>
            <a:r>
              <a:rPr kumimoji="0" lang="en-US" altLang="zh-TW" sz="3600" b="1">
                <a:latin typeface="華康鋼筆體 Std W2"/>
                <a:ea typeface="華康鋼筆體 Std W2"/>
                <a:cs typeface="華康鋼筆體 Std W2"/>
              </a:rPr>
              <a:t>The magnetic bottle machine</a:t>
            </a:r>
          </a:p>
        </p:txBody>
      </p:sp>
      <p:pic>
        <p:nvPicPr>
          <p:cNvPr id="7175" name="Picture 8"/>
          <p:cNvPicPr>
            <a:picLocks noChangeAspect="1" noChangeArrowheads="1"/>
          </p:cNvPicPr>
          <p:nvPr/>
        </p:nvPicPr>
        <p:blipFill>
          <a:blip r:embed="rId6"/>
          <a:srcRect/>
          <a:stretch>
            <a:fillRect/>
          </a:stretch>
        </p:blipFill>
        <p:spPr bwMode="auto">
          <a:xfrm>
            <a:off x="6911975" y="3213100"/>
            <a:ext cx="2232025" cy="679450"/>
          </a:xfrm>
          <a:prstGeom prst="rect">
            <a:avLst/>
          </a:prstGeom>
          <a:noFill/>
          <a:ln w="38100" cap="sq" cmpd="dbl">
            <a:solidFill>
              <a:srgbClr val="FFFF00"/>
            </a:solidFill>
            <a:miter lim="800000"/>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type="title"/>
          </p:nvPr>
        </p:nvSpPr>
        <p:spPr>
          <a:xfrm>
            <a:off x="971550" y="476250"/>
            <a:ext cx="4822825" cy="1462088"/>
          </a:xfrm>
        </p:spPr>
        <p:txBody>
          <a:bodyPr/>
          <a:lstStyle/>
          <a:p>
            <a:pPr eaLnBrk="1" hangingPunct="1"/>
            <a:r>
              <a:rPr lang="en-US" altLang="zh-TW" sz="4800" b="1" smtClean="0">
                <a:solidFill>
                  <a:schemeClr val="tx1"/>
                </a:solidFill>
                <a:latin typeface="華康鋼筆體 Std W2"/>
                <a:ea typeface="華康鋼筆體 Std W2"/>
                <a:cs typeface="華康鋼筆體 Std W2"/>
              </a:rPr>
              <a:t>Helical Paths</a:t>
            </a:r>
            <a:r>
              <a:rPr lang="en-US" altLang="zh-TW" b="1" smtClean="0">
                <a:solidFill>
                  <a:schemeClr val="tx1"/>
                </a:solidFill>
                <a:latin typeface="華康鋼筆體 Std W2"/>
                <a:ea typeface="華康鋼筆體 Std W2"/>
                <a:cs typeface="華康鋼筆體 Std W2"/>
              </a:rPr>
              <a:t> </a:t>
            </a:r>
            <a:endParaRPr lang="zh-TW" altLang="en-US" b="1" smtClean="0">
              <a:solidFill>
                <a:schemeClr val="tx1"/>
              </a:solidFill>
              <a:latin typeface="華康鋼筆體 Std W2"/>
              <a:ea typeface="華康鋼筆體 Std W2"/>
              <a:cs typeface="華康鋼筆體 Std W2"/>
            </a:endParaRPr>
          </a:p>
        </p:txBody>
      </p:sp>
      <p:pic>
        <p:nvPicPr>
          <p:cNvPr id="8197" name="Picture 7" descr="em_and_helical_electrons"/>
          <p:cNvPicPr>
            <a:picLocks noChangeAspect="1" noChangeArrowheads="1"/>
          </p:cNvPicPr>
          <p:nvPr/>
        </p:nvPicPr>
        <p:blipFill>
          <a:blip r:embed="rId3"/>
          <a:srcRect/>
          <a:stretch>
            <a:fillRect/>
          </a:stretch>
        </p:blipFill>
        <p:spPr bwMode="auto">
          <a:xfrm>
            <a:off x="6010275" y="0"/>
            <a:ext cx="3133725" cy="3313113"/>
          </a:xfrm>
          <a:prstGeom prst="rect">
            <a:avLst/>
          </a:prstGeom>
          <a:noFill/>
          <a:ln w="9525">
            <a:noFill/>
            <a:miter lim="800000"/>
            <a:headEnd/>
            <a:tailEnd/>
          </a:ln>
        </p:spPr>
      </p:pic>
      <p:graphicFrame>
        <p:nvGraphicFramePr>
          <p:cNvPr id="8194" name="Object 8"/>
          <p:cNvGraphicFramePr>
            <a:graphicFrameLocks noChangeAspect="1"/>
          </p:cNvGraphicFramePr>
          <p:nvPr/>
        </p:nvGraphicFramePr>
        <p:xfrm>
          <a:off x="1136650" y="4868863"/>
          <a:ext cx="4351338" cy="1112837"/>
        </p:xfrm>
        <a:graphic>
          <a:graphicData uri="http://schemas.openxmlformats.org/presentationml/2006/ole">
            <p:oleObj spid="_x0000_s8194" name="Equation" r:id="rId4" imgW="1371600" imgH="419040" progId="">
              <p:embed/>
            </p:oleObj>
          </a:graphicData>
        </a:graphic>
      </p:graphicFrame>
      <p:sp>
        <p:nvSpPr>
          <p:cNvPr id="8198" name="Rectangle 9"/>
          <p:cNvSpPr>
            <a:spLocks noChangeArrowheads="1"/>
          </p:cNvSpPr>
          <p:nvPr/>
        </p:nvSpPr>
        <p:spPr bwMode="auto">
          <a:xfrm>
            <a:off x="971550" y="3860800"/>
            <a:ext cx="7343775" cy="641350"/>
          </a:xfrm>
          <a:prstGeom prst="rect">
            <a:avLst/>
          </a:prstGeom>
          <a:noFill/>
          <a:ln w="12700" cap="sq">
            <a:noFill/>
            <a:miter lim="800000"/>
            <a:headEnd type="none" w="sm" len="sm"/>
            <a:tailEnd type="none" w="sm" len="sm"/>
          </a:ln>
        </p:spPr>
        <p:txBody>
          <a:bodyPr>
            <a:spAutoFit/>
          </a:bodyPr>
          <a:lstStyle/>
          <a:p>
            <a:r>
              <a:rPr kumimoji="0" lang="en-US" altLang="zh-TW" sz="3600" b="1">
                <a:latin typeface="華康鋼筆體 Std W2"/>
                <a:ea typeface="華康鋼筆體 Std W2"/>
                <a:cs typeface="華康鋼筆體 Std W2"/>
              </a:rPr>
              <a:t>The pitch (</a:t>
            </a:r>
            <a:r>
              <a:rPr kumimoji="0" lang="zh-TW" altLang="en-US" sz="3600" b="1">
                <a:latin typeface="華康鋼筆體 Std W2"/>
                <a:ea typeface="華康鋼筆體 Std W2"/>
                <a:cs typeface="華康鋼筆體 Std W2"/>
              </a:rPr>
              <a:t>螺距) </a:t>
            </a:r>
            <a:r>
              <a:rPr kumimoji="0" lang="en-US" altLang="zh-TW" sz="3600" b="1">
                <a:latin typeface="華康鋼筆體 Std W2"/>
                <a:ea typeface="華康鋼筆體 Std W2"/>
                <a:cs typeface="華康鋼筆體 Std W2"/>
              </a:rPr>
              <a:t>of the helical path</a:t>
            </a:r>
            <a:endParaRPr kumimoji="0" lang="zh-TW" altLang="en-US" sz="3600" b="1">
              <a:latin typeface="華康鋼筆體 Std W2"/>
              <a:ea typeface="華康鋼筆體 Std W2"/>
              <a:cs typeface="華康鋼筆體 Std W2"/>
            </a:endParaRPr>
          </a:p>
        </p:txBody>
      </p:sp>
      <p:graphicFrame>
        <p:nvGraphicFramePr>
          <p:cNvPr id="8195" name="Object 10"/>
          <p:cNvGraphicFramePr>
            <a:graphicFrameLocks noChangeAspect="1"/>
          </p:cNvGraphicFramePr>
          <p:nvPr/>
        </p:nvGraphicFramePr>
        <p:xfrm>
          <a:off x="1139825" y="2960688"/>
          <a:ext cx="5638800" cy="709612"/>
        </p:xfrm>
        <a:graphic>
          <a:graphicData uri="http://schemas.openxmlformats.org/presentationml/2006/ole">
            <p:oleObj spid="_x0000_s8195" name="Equation" r:id="rId5" imgW="1473120" imgH="241200" progId="">
              <p:embed/>
            </p:oleObj>
          </a:graphicData>
        </a:graphic>
      </p:graphicFrame>
      <p:sp>
        <p:nvSpPr>
          <p:cNvPr id="8199" name="Rectangle 11"/>
          <p:cNvSpPr>
            <a:spLocks noChangeArrowheads="1"/>
          </p:cNvSpPr>
          <p:nvPr/>
        </p:nvSpPr>
        <p:spPr bwMode="auto">
          <a:xfrm>
            <a:off x="1042988" y="1989138"/>
            <a:ext cx="7343775" cy="641350"/>
          </a:xfrm>
          <a:prstGeom prst="rect">
            <a:avLst/>
          </a:prstGeom>
          <a:noFill/>
          <a:ln w="12700" cap="sq">
            <a:noFill/>
            <a:miter lim="800000"/>
            <a:headEnd type="none" w="sm" len="sm"/>
            <a:tailEnd type="none" w="sm" len="sm"/>
          </a:ln>
        </p:spPr>
        <p:txBody>
          <a:bodyPr>
            <a:spAutoFit/>
          </a:bodyPr>
          <a:lstStyle/>
          <a:p>
            <a:r>
              <a:rPr kumimoji="0" lang="en-US" altLang="zh-TW" sz="3600" b="1">
                <a:latin typeface="華康鋼筆體 Std W2"/>
                <a:ea typeface="華康鋼筆體 Std W2"/>
                <a:cs typeface="華康鋼筆體 Std W2"/>
              </a:rPr>
              <a:t>V</a:t>
            </a:r>
            <a:r>
              <a:rPr kumimoji="0" lang="en-US" altLang="en-US" b="1" baseline="-25000"/>
              <a:t>∥</a:t>
            </a:r>
            <a:r>
              <a:rPr kumimoji="0" lang="en-US" altLang="zh-TW" sz="3600" b="1">
                <a:latin typeface="華康鋼筆體 Std W2"/>
                <a:ea typeface="華康鋼筆體 Std W2"/>
                <a:cs typeface="華康鋼筆體 Std W2"/>
              </a:rPr>
              <a:t> and V</a:t>
            </a:r>
            <a:r>
              <a:rPr kumimoji="0" lang="zh-TW" altLang="en-US" b="1" baseline="-2500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srcRect/>
          <a:stretch>
            <a:fillRect/>
          </a:stretch>
        </p:blipFill>
        <p:spPr bwMode="auto">
          <a:xfrm>
            <a:off x="1331913" y="1484313"/>
            <a:ext cx="4953000" cy="4532312"/>
          </a:xfrm>
          <a:prstGeom prst="rect">
            <a:avLst/>
          </a:prstGeom>
          <a:noFill/>
          <a:ln w="9525">
            <a:noFill/>
            <a:miter lim="800000"/>
            <a:headEnd/>
            <a:tailEnd/>
          </a:ln>
        </p:spPr>
      </p:pic>
      <p:pic>
        <p:nvPicPr>
          <p:cNvPr id="52226" name="Picture 3"/>
          <p:cNvPicPr>
            <a:picLocks noChangeAspect="1" noChangeArrowheads="1"/>
          </p:cNvPicPr>
          <p:nvPr/>
        </p:nvPicPr>
        <p:blipFill>
          <a:blip r:embed="rId4"/>
          <a:srcRect/>
          <a:stretch>
            <a:fillRect/>
          </a:stretch>
        </p:blipFill>
        <p:spPr bwMode="auto">
          <a:xfrm>
            <a:off x="5148263" y="3863975"/>
            <a:ext cx="3240087" cy="2994025"/>
          </a:xfrm>
          <a:prstGeom prst="rect">
            <a:avLst/>
          </a:prstGeom>
          <a:noFill/>
          <a:ln w="9525">
            <a:noFill/>
            <a:miter lim="800000"/>
            <a:headEnd/>
            <a:tailEnd/>
          </a:ln>
        </p:spPr>
      </p:pic>
      <p:sp>
        <p:nvSpPr>
          <p:cNvPr id="52227" name="Rectangle 4"/>
          <p:cNvSpPr>
            <a:spLocks noGrp="1" noChangeArrowheads="1"/>
          </p:cNvSpPr>
          <p:nvPr>
            <p:ph type="title" idx="4294967295"/>
          </p:nvPr>
        </p:nvSpPr>
        <p:spPr>
          <a:xfrm>
            <a:off x="1042988" y="260350"/>
            <a:ext cx="5973762" cy="1081088"/>
          </a:xfrm>
        </p:spPr>
        <p:txBody>
          <a:bodyPr/>
          <a:lstStyle/>
          <a:p>
            <a:pPr eaLnBrk="1" hangingPunct="1"/>
            <a:r>
              <a:rPr lang="zh-TW" altLang="en-US" sz="4800" b="1" smtClean="0">
                <a:solidFill>
                  <a:schemeClr val="tx1"/>
                </a:solidFill>
                <a:ea typeface="華康鋼筆體 Std W2"/>
                <a:cs typeface="華康鋼筆體 Std W2"/>
              </a:rPr>
              <a:t>極光橢圓圈</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marL="1806575" indent="-1806575" eaLnBrk="1" hangingPunct="1"/>
            <a:r>
              <a:rPr lang="zh-TW" altLang="en-US" sz="4800" b="1" smtClean="0">
                <a:solidFill>
                  <a:schemeClr val="tx1"/>
                </a:solidFill>
                <a:latin typeface="華康鋼筆體 Std W2"/>
                <a:ea typeface="華康鋼筆體 Std W2"/>
                <a:cs typeface="華康鋼筆體 Std W2"/>
              </a:rPr>
              <a:t>例 </a:t>
            </a:r>
            <a:r>
              <a:rPr lang="en-US" altLang="zh-TW" sz="4800" b="1" smtClean="0">
                <a:solidFill>
                  <a:schemeClr val="tx1"/>
                </a:solidFill>
                <a:latin typeface="華康鋼筆體 Std W2"/>
                <a:ea typeface="華康鋼筆體 Std W2"/>
                <a:cs typeface="華康鋼筆體 Std W2"/>
              </a:rPr>
              <a:t>3 The Mass Spectrometer (</a:t>
            </a:r>
            <a:r>
              <a:rPr lang="zh-TW" altLang="en-US" sz="4800" b="1" smtClean="0">
                <a:solidFill>
                  <a:schemeClr val="tx1"/>
                </a:solidFill>
                <a:latin typeface="華康鋼筆體 Std W2"/>
                <a:ea typeface="華康鋼筆體 Std W2"/>
                <a:cs typeface="華康鋼筆體 Std W2"/>
              </a:rPr>
              <a:t>質譜儀)</a:t>
            </a:r>
          </a:p>
        </p:txBody>
      </p:sp>
      <p:pic>
        <p:nvPicPr>
          <p:cNvPr id="9220" name="Picture 3"/>
          <p:cNvPicPr>
            <a:picLocks noChangeAspect="1" noChangeArrowheads="1"/>
          </p:cNvPicPr>
          <p:nvPr/>
        </p:nvPicPr>
        <p:blipFill>
          <a:blip r:embed="rId3"/>
          <a:srcRect/>
          <a:stretch>
            <a:fillRect/>
          </a:stretch>
        </p:blipFill>
        <p:spPr bwMode="auto">
          <a:xfrm>
            <a:off x="611188" y="2708275"/>
            <a:ext cx="3733800" cy="3630613"/>
          </a:xfrm>
          <a:prstGeom prst="rect">
            <a:avLst/>
          </a:prstGeom>
          <a:noFill/>
          <a:ln w="9525">
            <a:noFill/>
            <a:miter lim="800000"/>
            <a:headEnd/>
            <a:tailEnd/>
          </a:ln>
        </p:spPr>
      </p:pic>
      <p:graphicFrame>
        <p:nvGraphicFramePr>
          <p:cNvPr id="9218" name="Object 4"/>
          <p:cNvGraphicFramePr>
            <a:graphicFrameLocks noChangeAspect="1"/>
          </p:cNvGraphicFramePr>
          <p:nvPr/>
        </p:nvGraphicFramePr>
        <p:xfrm>
          <a:off x="4572000" y="2349500"/>
          <a:ext cx="3919538" cy="3959225"/>
        </p:xfrm>
        <a:graphic>
          <a:graphicData uri="http://schemas.openxmlformats.org/presentationml/2006/ole">
            <p:oleObj spid="_x0000_s9218" name="方程式" r:id="rId4" imgW="1218960" imgH="13460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547813" y="1773238"/>
          <a:ext cx="4824412" cy="2665412"/>
        </p:xfrm>
        <a:graphic>
          <a:graphicData uri="http://schemas.openxmlformats.org/presentationml/2006/ole">
            <p:oleObj spid="_x0000_s10242" name="方程式" r:id="rId3" imgW="1549080" imgH="914400" progId="Equation.3">
              <p:embed/>
            </p:oleObj>
          </a:graphicData>
        </a:graphic>
      </p:graphicFrame>
      <p:sp>
        <p:nvSpPr>
          <p:cNvPr id="10243" name="Text Box 3"/>
          <p:cNvSpPr txBox="1">
            <a:spLocks noChangeArrowheads="1"/>
          </p:cNvSpPr>
          <p:nvPr/>
        </p:nvSpPr>
        <p:spPr bwMode="auto">
          <a:xfrm>
            <a:off x="971550" y="4868863"/>
            <a:ext cx="7696200" cy="1447800"/>
          </a:xfrm>
          <a:prstGeom prst="rect">
            <a:avLst/>
          </a:prstGeom>
          <a:noFill/>
          <a:ln w="76200" cmpd="tri">
            <a:solidFill>
              <a:srgbClr val="996633"/>
            </a:solidFill>
            <a:miter lim="800000"/>
            <a:headEnd/>
            <a:tailEnd/>
          </a:ln>
        </p:spPr>
        <p:txBody>
          <a:bodyPr/>
          <a:lstStyle/>
          <a:p>
            <a:pPr eaLnBrk="0" hangingPunct="0">
              <a:buClr>
                <a:schemeClr val="accent2"/>
              </a:buClr>
              <a:buSzPts val="2700"/>
              <a:buFont typeface="Arial Black" pitchFamily="34" charset="0"/>
              <a:buNone/>
            </a:pPr>
            <a:r>
              <a:rPr kumimoji="0" lang="en-US" altLang="zh-TW" sz="3600" b="1">
                <a:latin typeface="Times New Roman" pitchFamily="18" charset="0"/>
              </a:rPr>
              <a:t> Isotope Separation </a:t>
            </a:r>
          </a:p>
          <a:p>
            <a:pPr eaLnBrk="0" hangingPunct="0">
              <a:buClr>
                <a:schemeClr val="accent2"/>
              </a:buClr>
              <a:buSzPts val="2700"/>
              <a:buFont typeface="Arial Black" pitchFamily="34" charset="0"/>
              <a:buNone/>
            </a:pPr>
            <a:endParaRPr kumimoji="0" lang="en-US" altLang="zh-TW" sz="1200" b="1">
              <a:latin typeface="Times New Roman" pitchFamily="18" charset="0"/>
            </a:endParaRPr>
          </a:p>
          <a:p>
            <a:pPr eaLnBrk="0" hangingPunct="0">
              <a:buClr>
                <a:schemeClr val="accent2"/>
              </a:buClr>
              <a:buSzPts val="2700"/>
              <a:buFont typeface="Arial Black" pitchFamily="34" charset="0"/>
              <a:buNone/>
            </a:pPr>
            <a:r>
              <a:rPr kumimoji="0" lang="en-US" altLang="zh-TW" sz="3600" b="1">
                <a:latin typeface="Times New Roman" pitchFamily="18" charset="0"/>
              </a:rPr>
              <a:t> Centrifuge and diffusion chamber </a:t>
            </a:r>
            <a:endParaRPr kumimoji="0" lang="zh-TW" altLang="en-US" sz="3600" b="1">
              <a:latin typeface="Times New Roman" pitchFamily="18" charset="0"/>
            </a:endParaRPr>
          </a:p>
        </p:txBody>
      </p:sp>
      <p:sp>
        <p:nvSpPr>
          <p:cNvPr id="10244" name="Rectangle 4"/>
          <p:cNvSpPr>
            <a:spLocks noGrp="1" noChangeArrowheads="1"/>
          </p:cNvSpPr>
          <p:nvPr>
            <p:ph type="title" idx="4294967295"/>
          </p:nvPr>
        </p:nvSpPr>
        <p:spPr/>
        <p:txBody>
          <a:bodyPr/>
          <a:lstStyle/>
          <a:p>
            <a:pPr eaLnBrk="1" hangingPunct="1"/>
            <a:r>
              <a:rPr lang="zh-TW" altLang="en-US" sz="4800" b="1" smtClean="0">
                <a:solidFill>
                  <a:schemeClr val="tx1"/>
                </a:solidFill>
                <a:latin typeface="華康鋼筆體 Std W2"/>
                <a:ea typeface="華康鋼筆體 Std W2"/>
                <a:cs typeface="華康鋼筆體 Std W2"/>
              </a:rPr>
              <a:t>質譜儀</a:t>
            </a:r>
          </a:p>
        </p:txBody>
      </p:sp>
      <p:sp>
        <p:nvSpPr>
          <p:cNvPr id="10245" name="Rectangle 6"/>
          <p:cNvSpPr>
            <a:spLocks noChangeArrowheads="1"/>
          </p:cNvSpPr>
          <p:nvPr/>
        </p:nvSpPr>
        <p:spPr bwMode="auto">
          <a:xfrm>
            <a:off x="3059113" y="908050"/>
            <a:ext cx="5473700" cy="431800"/>
          </a:xfrm>
          <a:prstGeom prst="rect">
            <a:avLst/>
          </a:prstGeom>
          <a:solidFill>
            <a:schemeClr val="tx2"/>
          </a:solidFill>
          <a:ln w="57150" cmpd="thinThick">
            <a:noFill/>
            <a:miter lim="800000"/>
            <a:headEnd/>
            <a:tailEnd/>
          </a:ln>
        </p:spPr>
        <p:txBody>
          <a:bodyPr lIns="92075" tIns="46038" rIns="92075" bIns="46038" anchor="ctr"/>
          <a:lstStyle/>
          <a:p>
            <a:pPr>
              <a:buFont typeface="Symbol" pitchFamily="18" charset="2"/>
              <a:buNone/>
            </a:pPr>
            <a:r>
              <a:rPr kumimoji="0" lang="en-US" altLang="zh-TW" sz="2400">
                <a:solidFill>
                  <a:schemeClr val="bg1"/>
                </a:solidFill>
                <a:latin typeface="Times New Roman" pitchFamily="18" charset="0"/>
              </a:rPr>
              <a:t>x = 1.6254m, V = 1000.0V, B = 80.000mT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23850" y="260350"/>
            <a:ext cx="7920038" cy="1800225"/>
          </a:xfrm>
        </p:spPr>
        <p:txBody>
          <a:bodyPr/>
          <a:lstStyle/>
          <a:p>
            <a:pPr eaLnBrk="1" hangingPunct="1"/>
            <a:r>
              <a:rPr lang="en-US" altLang="zh-TW" sz="4800" b="1" smtClean="0">
                <a:solidFill>
                  <a:schemeClr val="tx1"/>
                </a:solidFill>
                <a:latin typeface="華康鋼筆體 Std W2"/>
                <a:ea typeface="華康鋼筆體 Std W2"/>
                <a:cs typeface="華康鋼筆體 Std W2"/>
              </a:rPr>
              <a:t>7-5</a:t>
            </a:r>
            <a:r>
              <a:rPr lang="zh-TW" altLang="en-US" sz="4800" b="1" smtClean="0">
                <a:solidFill>
                  <a:schemeClr val="tx1"/>
                </a:solidFill>
                <a:latin typeface="華康鋼筆體 Std W2"/>
                <a:ea typeface="華康鋼筆體 Std W2"/>
                <a:cs typeface="華康鋼筆體 Std W2"/>
              </a:rPr>
              <a:t> </a:t>
            </a:r>
            <a:r>
              <a:rPr lang="en-US" altLang="zh-TW" sz="4800" b="1" smtClean="0">
                <a:solidFill>
                  <a:schemeClr val="tx1"/>
                </a:solidFill>
                <a:latin typeface="華康鋼筆體 Std W2"/>
                <a:ea typeface="華康鋼筆體 Std W2"/>
                <a:cs typeface="華康鋼筆體 Std W2"/>
              </a:rPr>
              <a:t>Cyclotrons and </a:t>
            </a:r>
            <a:br>
              <a:rPr lang="en-US" altLang="zh-TW" sz="4800" b="1" smtClean="0">
                <a:solidFill>
                  <a:schemeClr val="tx1"/>
                </a:solidFill>
                <a:latin typeface="華康鋼筆體 Std W2"/>
                <a:ea typeface="華康鋼筆體 Std W2"/>
                <a:cs typeface="華康鋼筆體 Std W2"/>
              </a:rPr>
            </a:br>
            <a:r>
              <a:rPr lang="en-US" altLang="zh-TW" sz="4800" b="1" smtClean="0">
                <a:solidFill>
                  <a:schemeClr val="tx1"/>
                </a:solidFill>
                <a:latin typeface="華康鋼筆體 Std W2"/>
                <a:ea typeface="華康鋼筆體 Std W2"/>
                <a:cs typeface="華康鋼筆體 Std W2"/>
              </a:rPr>
              <a:t>         Synchrotrons</a:t>
            </a:r>
            <a:endParaRPr lang="zh-TW" altLang="en-US" sz="4800" b="1" smtClean="0"/>
          </a:p>
        </p:txBody>
      </p:sp>
      <p:pic>
        <p:nvPicPr>
          <p:cNvPr id="58370" name="Picture 3"/>
          <p:cNvPicPr>
            <a:picLocks noChangeAspect="1" noChangeArrowheads="1"/>
          </p:cNvPicPr>
          <p:nvPr/>
        </p:nvPicPr>
        <p:blipFill>
          <a:blip r:embed="rId3"/>
          <a:srcRect/>
          <a:stretch>
            <a:fillRect/>
          </a:stretch>
        </p:blipFill>
        <p:spPr bwMode="auto">
          <a:xfrm>
            <a:off x="755650" y="2708275"/>
            <a:ext cx="3305175" cy="3621088"/>
          </a:xfrm>
          <a:prstGeom prst="rect">
            <a:avLst/>
          </a:prstGeom>
          <a:noFill/>
          <a:ln w="9525">
            <a:noFill/>
            <a:miter lim="800000"/>
            <a:headEnd/>
            <a:tailEnd/>
          </a:ln>
        </p:spPr>
      </p:pic>
      <p:sp>
        <p:nvSpPr>
          <p:cNvPr id="58371" name="Rectangle 5"/>
          <p:cNvSpPr>
            <a:spLocks noChangeArrowheads="1"/>
          </p:cNvSpPr>
          <p:nvPr/>
        </p:nvSpPr>
        <p:spPr bwMode="auto">
          <a:xfrm>
            <a:off x="4500563" y="5876925"/>
            <a:ext cx="3962400" cy="579438"/>
          </a:xfrm>
          <a:prstGeom prst="rect">
            <a:avLst/>
          </a:prstGeom>
          <a:noFill/>
          <a:ln w="12700" cap="sq">
            <a:noFill/>
            <a:miter lim="800000"/>
            <a:headEnd type="none" w="sm" len="sm"/>
            <a:tailEnd type="none" w="sm" len="sm"/>
          </a:ln>
        </p:spPr>
        <p:txBody>
          <a:bodyPr>
            <a:spAutoFit/>
          </a:bodyPr>
          <a:lstStyle/>
          <a:p>
            <a:pPr eaLnBrk="0" hangingPunct="0"/>
            <a:r>
              <a:rPr kumimoji="0" lang="en-US" altLang="zh-TW" sz="3200" b="1">
                <a:latin typeface="華康鋼筆體 Std W2"/>
                <a:ea typeface="華康鋼筆體 Std W2"/>
                <a:cs typeface="華康鋼筆體 Std W2"/>
              </a:rPr>
              <a:t>Fermilab: 6.3km ring</a:t>
            </a:r>
            <a:r>
              <a:rPr kumimoji="0" lang="en-US" altLang="zh-TW" sz="1100">
                <a:latin typeface="華康鋼筆體 Std W2"/>
                <a:ea typeface="華康鋼筆體 Std W2"/>
                <a:cs typeface="華康鋼筆體 Std W2"/>
              </a:rPr>
              <a:t> </a:t>
            </a:r>
            <a:endParaRPr kumimoji="0" lang="en-US" altLang="zh-TW" sz="2400">
              <a:latin typeface="華康鋼筆體 Std W2"/>
              <a:ea typeface="華康鋼筆體 Std W2"/>
              <a:cs typeface="華康鋼筆體 Std W2"/>
            </a:endParaRPr>
          </a:p>
        </p:txBody>
      </p:sp>
      <p:sp>
        <p:nvSpPr>
          <p:cNvPr id="58372" name="Rectangle 8"/>
          <p:cNvSpPr>
            <a:spLocks noChangeArrowheads="1"/>
          </p:cNvSpPr>
          <p:nvPr/>
        </p:nvSpPr>
        <p:spPr bwMode="auto">
          <a:xfrm>
            <a:off x="900113" y="1844675"/>
            <a:ext cx="6908800" cy="762000"/>
          </a:xfrm>
          <a:prstGeom prst="rect">
            <a:avLst/>
          </a:prstGeom>
          <a:noFill/>
          <a:ln w="12700" cap="sq">
            <a:noFill/>
            <a:miter lim="800000"/>
            <a:headEnd type="none" w="sm" len="sm"/>
            <a:tailEnd type="none" w="sm" len="sm"/>
          </a:ln>
        </p:spPr>
        <p:txBody>
          <a:bodyPr wrap="none">
            <a:spAutoFit/>
          </a:bodyPr>
          <a:lstStyle/>
          <a:p>
            <a:r>
              <a:rPr lang="zh-TW" altLang="en-US" sz="4400" b="1">
                <a:latin typeface="華康鋼筆體 Std W2"/>
                <a:ea typeface="華康鋼筆體 Std W2"/>
                <a:cs typeface="華康鋼筆體 Std W2"/>
              </a:rPr>
              <a:t>(迴旋加速器與同步加速器)</a:t>
            </a:r>
          </a:p>
        </p:txBody>
      </p:sp>
      <p:pic>
        <p:nvPicPr>
          <p:cNvPr id="58373" name="Picture 10" descr="Fermilab"/>
          <p:cNvPicPr>
            <a:picLocks noChangeAspect="1" noChangeArrowheads="1"/>
          </p:cNvPicPr>
          <p:nvPr/>
        </p:nvPicPr>
        <p:blipFill>
          <a:blip r:embed="rId4"/>
          <a:srcRect/>
          <a:stretch>
            <a:fillRect/>
          </a:stretch>
        </p:blipFill>
        <p:spPr bwMode="auto">
          <a:xfrm>
            <a:off x="4500563" y="2708275"/>
            <a:ext cx="3816350" cy="310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395288" y="333375"/>
            <a:ext cx="4248150" cy="1582738"/>
          </a:xfrm>
        </p:spPr>
        <p:txBody>
          <a:bodyPr/>
          <a:lstStyle/>
          <a:p>
            <a:pPr algn="ctr" eaLnBrk="1" hangingPunct="1"/>
            <a:r>
              <a:rPr lang="en-US" altLang="zh-TW" sz="4800" b="1" smtClean="0">
                <a:solidFill>
                  <a:schemeClr val="tx1"/>
                </a:solidFill>
                <a:latin typeface="華康鋼筆體 Std W2"/>
                <a:ea typeface="華康鋼筆體 Std W2"/>
                <a:cs typeface="華康鋼筆體 Std W2"/>
              </a:rPr>
              <a:t>The magnetic field</a:t>
            </a:r>
            <a:endParaRPr lang="zh-TW" altLang="en-US" sz="4800" b="1" smtClean="0">
              <a:solidFill>
                <a:schemeClr val="tx1"/>
              </a:solidFill>
              <a:latin typeface="華康鋼筆體 Std W2"/>
              <a:ea typeface="華康鋼筆體 Std W2"/>
              <a:cs typeface="華康鋼筆體 Std W2"/>
            </a:endParaRPr>
          </a:p>
        </p:txBody>
      </p:sp>
      <p:sp>
        <p:nvSpPr>
          <p:cNvPr id="20482" name="Rectangle 3"/>
          <p:cNvSpPr>
            <a:spLocks noGrp="1" noChangeArrowheads="1"/>
          </p:cNvSpPr>
          <p:nvPr>
            <p:ph type="body" idx="1"/>
          </p:nvPr>
        </p:nvSpPr>
        <p:spPr>
          <a:xfrm>
            <a:off x="685800" y="2492375"/>
            <a:ext cx="3814763" cy="3832225"/>
          </a:xfrm>
        </p:spPr>
        <p:txBody>
          <a:bodyPr/>
          <a:lstStyle/>
          <a:p>
            <a:pPr marL="577850" lvl="1" indent="-381000" eaLnBrk="1" hangingPunct="1">
              <a:buFont typeface="Arial Black" pitchFamily="34" charset="0"/>
              <a:buChar char="v"/>
            </a:pPr>
            <a:r>
              <a:rPr lang="en-US" altLang="zh-TW" sz="3600" b="1" smtClean="0">
                <a:latin typeface="華康鋼筆體 Std W2"/>
                <a:ea typeface="華康鋼筆體 Std W2"/>
                <a:cs typeface="華康鋼筆體 Std W2"/>
              </a:rPr>
              <a:t>The </a:t>
            </a:r>
            <a:r>
              <a:rPr lang="en-US" altLang="zh-TW" sz="3600" b="1" smtClean="0">
                <a:latin typeface="華康鋼筆體 Std W2"/>
              </a:rPr>
              <a:t>electric field </a:t>
            </a:r>
            <a:r>
              <a:rPr lang="en-US" altLang="zh-TW" sz="3600" b="1" smtClean="0">
                <a:latin typeface="華康鋼筆體 Std W2"/>
                <a:ea typeface="華康鋼筆體 Std W2"/>
                <a:cs typeface="華康鋼筆體 Std W2"/>
              </a:rPr>
              <a:t>and the magnetic field</a:t>
            </a:r>
          </a:p>
          <a:p>
            <a:pPr marL="577850" lvl="1" indent="-381000" eaLnBrk="1" hangingPunct="1">
              <a:buFont typeface="Arial Black" pitchFamily="34" charset="0"/>
              <a:buChar char="v"/>
            </a:pPr>
            <a:r>
              <a:rPr lang="en-US" altLang="zh-TW" sz="3600" b="1" smtClean="0">
                <a:latin typeface="華康鋼筆體 Std W2"/>
                <a:ea typeface="華康鋼筆體 Std W2"/>
                <a:cs typeface="華康鋼筆體 Std W2"/>
              </a:rPr>
              <a:t>Electromagnets and permanent magnets </a:t>
            </a:r>
            <a:endParaRPr lang="zh-TW" altLang="en-US" sz="3600" smtClean="0">
              <a:latin typeface="華康鋼筆體 Std W2"/>
              <a:ea typeface="華康鋼筆體 Std W2"/>
              <a:cs typeface="華康鋼筆體 Std W2"/>
            </a:endParaRPr>
          </a:p>
        </p:txBody>
      </p:sp>
      <p:pic>
        <p:nvPicPr>
          <p:cNvPr id="20483" name="Picture 4" descr="mat1"/>
          <p:cNvPicPr>
            <a:picLocks noChangeAspect="1" noChangeArrowheads="1"/>
          </p:cNvPicPr>
          <p:nvPr/>
        </p:nvPicPr>
        <p:blipFill>
          <a:blip r:embed="rId3"/>
          <a:srcRect/>
          <a:stretch>
            <a:fillRect/>
          </a:stretch>
        </p:blipFill>
        <p:spPr bwMode="auto">
          <a:xfrm>
            <a:off x="4572000" y="908050"/>
            <a:ext cx="1697038" cy="1800225"/>
          </a:xfrm>
          <a:prstGeom prst="rect">
            <a:avLst/>
          </a:prstGeom>
          <a:noFill/>
          <a:ln w="9525">
            <a:solidFill>
              <a:schemeClr val="tx2"/>
            </a:solidFill>
            <a:miter lim="800000"/>
            <a:headEnd/>
            <a:tailEnd/>
          </a:ln>
        </p:spPr>
      </p:pic>
      <p:pic>
        <p:nvPicPr>
          <p:cNvPr id="20484" name="Picture 5" descr="L_magnet_junkyard"/>
          <p:cNvPicPr>
            <a:picLocks noChangeAspect="1" noChangeArrowheads="1"/>
          </p:cNvPicPr>
          <p:nvPr/>
        </p:nvPicPr>
        <p:blipFill>
          <a:blip r:embed="rId4"/>
          <a:srcRect/>
          <a:stretch>
            <a:fillRect/>
          </a:stretch>
        </p:blipFill>
        <p:spPr bwMode="auto">
          <a:xfrm>
            <a:off x="4572000" y="2852738"/>
            <a:ext cx="2952750" cy="1712912"/>
          </a:xfrm>
          <a:prstGeom prst="rect">
            <a:avLst/>
          </a:prstGeom>
          <a:noFill/>
          <a:ln w="9525">
            <a:solidFill>
              <a:schemeClr val="tx2"/>
            </a:solidFill>
            <a:miter lim="800000"/>
            <a:headEnd/>
            <a:tailEnd/>
          </a:ln>
        </p:spPr>
      </p:pic>
      <p:pic>
        <p:nvPicPr>
          <p:cNvPr id="20485" name="Picture 7" descr="magnets300"/>
          <p:cNvPicPr>
            <a:picLocks noChangeAspect="1" noChangeArrowheads="1"/>
          </p:cNvPicPr>
          <p:nvPr/>
        </p:nvPicPr>
        <p:blipFill>
          <a:blip r:embed="rId5"/>
          <a:srcRect/>
          <a:stretch>
            <a:fillRect/>
          </a:stretch>
        </p:blipFill>
        <p:spPr bwMode="auto">
          <a:xfrm>
            <a:off x="6300788" y="4797425"/>
            <a:ext cx="1211262" cy="1223963"/>
          </a:xfrm>
          <a:prstGeom prst="rect">
            <a:avLst/>
          </a:prstGeom>
          <a:noFill/>
          <a:ln w="9525">
            <a:noFill/>
            <a:miter lim="800000"/>
            <a:headEnd/>
            <a:tailEnd/>
          </a:ln>
        </p:spPr>
      </p:pic>
      <p:pic>
        <p:nvPicPr>
          <p:cNvPr id="20486" name="Picture 9" descr="22189280"/>
          <p:cNvPicPr>
            <a:picLocks noChangeAspect="1" noChangeArrowheads="1"/>
          </p:cNvPicPr>
          <p:nvPr/>
        </p:nvPicPr>
        <p:blipFill>
          <a:blip r:embed="rId6"/>
          <a:srcRect/>
          <a:stretch>
            <a:fillRect/>
          </a:stretch>
        </p:blipFill>
        <p:spPr bwMode="auto">
          <a:xfrm>
            <a:off x="4572000" y="4797425"/>
            <a:ext cx="1512888" cy="1209675"/>
          </a:xfrm>
          <a:prstGeom prst="rect">
            <a:avLst/>
          </a:prstGeom>
          <a:noFill/>
          <a:ln w="9525">
            <a:solidFill>
              <a:schemeClr val="tx2"/>
            </a:solidFill>
            <a:miter lim="800000"/>
            <a:headEnd/>
            <a:tailEnd/>
          </a:ln>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611188" y="1341438"/>
            <a:ext cx="8131175" cy="4968875"/>
          </a:xfrm>
        </p:spPr>
        <p:txBody>
          <a:bodyPr/>
          <a:lstStyle/>
          <a:p>
            <a:pPr eaLnBrk="1" hangingPunct="1">
              <a:buSzPct val="75000"/>
              <a:buFont typeface="Arial Black" pitchFamily="34" charset="0"/>
              <a:buChar char="l"/>
            </a:pPr>
            <a:r>
              <a:rPr lang="en-US" altLang="zh-TW" sz="3600" b="1" smtClean="0">
                <a:latin typeface="華康鋼筆體 Std W2"/>
                <a:ea typeface="華康鋼筆體 Std W2"/>
                <a:cs typeface="華康鋼筆體 Std W2"/>
              </a:rPr>
              <a:t>The resonance condition:</a:t>
            </a:r>
          </a:p>
          <a:p>
            <a:pPr eaLnBrk="1" hangingPunct="1">
              <a:buSzPct val="75000"/>
              <a:buFont typeface="Arial Black" pitchFamily="34" charset="0"/>
              <a:buChar char="l"/>
            </a:pPr>
            <a:r>
              <a:rPr lang="en-US" altLang="zh-TW" sz="3600" b="1" smtClean="0">
                <a:latin typeface="華康鋼筆體 Std W2"/>
                <a:ea typeface="華康鋼筆體 Std W2"/>
                <a:cs typeface="華康鋼筆體 Std W2"/>
              </a:rPr>
              <a:t>When proton energy &gt; 50Mev:</a:t>
            </a:r>
          </a:p>
          <a:p>
            <a:pPr lvl="1" eaLnBrk="1" hangingPunct="1">
              <a:buSzPct val="75000"/>
              <a:buFont typeface="Arial Black" pitchFamily="34" charset="0"/>
              <a:buChar char="l"/>
            </a:pPr>
            <a:r>
              <a:rPr lang="en-US" altLang="zh-TW" sz="3600" b="1" smtClean="0">
                <a:latin typeface="華康鋼筆體 Std W2"/>
                <a:ea typeface="華康鋼筆體 Std W2"/>
                <a:cs typeface="華康鋼筆體 Std W2"/>
              </a:rPr>
              <a:t>Out of resonance (relativistic effect) </a:t>
            </a:r>
          </a:p>
          <a:p>
            <a:pPr lvl="1" eaLnBrk="1" hangingPunct="1">
              <a:buSzPct val="75000"/>
              <a:buFont typeface="Arial Black" pitchFamily="34" charset="0"/>
              <a:buChar char="l"/>
            </a:pPr>
            <a:r>
              <a:rPr lang="en-US" altLang="zh-TW" sz="3600" b="1" smtClean="0">
                <a:latin typeface="華康鋼筆體 Std W2"/>
                <a:ea typeface="華康鋼筆體 Std W2"/>
                <a:cs typeface="華康鋼筆體 Std W2"/>
              </a:rPr>
              <a:t>A huge magnet (4×10</a:t>
            </a:r>
            <a:r>
              <a:rPr lang="en-US" altLang="zh-TW" sz="3600" b="1" baseline="30000" smtClean="0">
                <a:latin typeface="華康鋼筆體 Std W2"/>
                <a:ea typeface="華康鋼筆體 Std W2"/>
                <a:cs typeface="華康鋼筆體 Std W2"/>
              </a:rPr>
              <a:t>6 </a:t>
            </a:r>
            <a:r>
              <a:rPr lang="en-US" altLang="zh-TW" sz="3600" b="1" smtClean="0">
                <a:latin typeface="華康鋼筆體 Std W2"/>
                <a:ea typeface="華康鋼筆體 Std W2"/>
                <a:cs typeface="華康鋼筆體 Std W2"/>
              </a:rPr>
              <a:t>m</a:t>
            </a:r>
            <a:r>
              <a:rPr lang="en-US" altLang="zh-TW" sz="3600" b="1" baseline="30000" smtClean="0">
                <a:latin typeface="華康鋼筆體 Std W2"/>
                <a:ea typeface="華康鋼筆體 Std W2"/>
                <a:cs typeface="華康鋼筆體 Std W2"/>
              </a:rPr>
              <a:t>2</a:t>
            </a:r>
            <a:r>
              <a:rPr lang="en-US" altLang="zh-TW" sz="3600" b="1" smtClean="0">
                <a:latin typeface="華康鋼筆體 Std W2"/>
                <a:ea typeface="華康鋼筆體 Std W2"/>
                <a:cs typeface="華康鋼筆體 Std W2"/>
              </a:rPr>
              <a:t>) is needed for high energy (500Gev) protons </a:t>
            </a:r>
          </a:p>
          <a:p>
            <a:pPr eaLnBrk="1" hangingPunct="1">
              <a:buSzPct val="75000"/>
              <a:buFont typeface="Arial Black" pitchFamily="34" charset="0"/>
              <a:buChar char="l"/>
            </a:pPr>
            <a:r>
              <a:rPr lang="en-US" altLang="zh-TW" sz="3600" b="1" smtClean="0">
                <a:latin typeface="華康鋼筆體 Std W2"/>
                <a:ea typeface="華康鋼筆體 Std W2"/>
                <a:cs typeface="華康鋼筆體 Std W2"/>
              </a:rPr>
              <a:t>The proton sychrotron at Fermilab can produces 1Tev proton</a:t>
            </a:r>
            <a:endParaRPr lang="zh-TW" altLang="en-US" sz="3600" b="1" smtClean="0">
              <a:latin typeface="華康鋼筆體 Std W2"/>
              <a:ea typeface="華康鋼筆體 Std W2"/>
              <a:cs typeface="華康鋼筆體 Std W2"/>
            </a:endParaRPr>
          </a:p>
        </p:txBody>
      </p:sp>
      <p:graphicFrame>
        <p:nvGraphicFramePr>
          <p:cNvPr id="11266" name="Object 3"/>
          <p:cNvGraphicFramePr>
            <a:graphicFrameLocks noChangeAspect="1"/>
          </p:cNvGraphicFramePr>
          <p:nvPr/>
        </p:nvGraphicFramePr>
        <p:xfrm>
          <a:off x="6443663" y="836613"/>
          <a:ext cx="2133600" cy="704850"/>
        </p:xfrm>
        <a:graphic>
          <a:graphicData uri="http://schemas.openxmlformats.org/presentationml/2006/ole">
            <p:oleObj spid="_x0000_s11266" name="Equation" r:id="rId4" imgW="507960" imgH="228600" progId="Equation.3">
              <p:embed/>
            </p:oleObj>
          </a:graphicData>
        </a:graphic>
      </p:graphicFrame>
      <p:sp>
        <p:nvSpPr>
          <p:cNvPr id="11268" name="Rectangle 4"/>
          <p:cNvSpPr>
            <a:spLocks noGrp="1" noChangeArrowheads="1"/>
          </p:cNvSpPr>
          <p:nvPr>
            <p:ph type="title"/>
          </p:nvPr>
        </p:nvSpPr>
        <p:spPr/>
        <p:txBody>
          <a:bodyPr/>
          <a:lstStyle/>
          <a:p>
            <a:pPr eaLnBrk="1" hangingPunct="1"/>
            <a:r>
              <a:rPr lang="en-US" altLang="zh-TW" sz="4800" b="1" smtClean="0">
                <a:solidFill>
                  <a:schemeClr val="tx1"/>
                </a:solidFill>
                <a:latin typeface="華康鋼筆體 Std W2"/>
                <a:ea typeface="華康鋼筆體 Std W2"/>
                <a:cs typeface="華康鋼筆體 Std W2"/>
              </a:rPr>
              <a:t>Synchrotrons</a:t>
            </a:r>
            <a:endParaRPr lang="zh-TW" altLang="en-US" sz="4800" b="1" smtClean="0">
              <a:solidFill>
                <a:schemeClr val="tx1"/>
              </a:solidFill>
              <a:latin typeface="華康鋼筆體 Std W2"/>
              <a:ea typeface="華康鋼筆體 Std W2"/>
              <a:cs typeface="華康鋼筆體 Std W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title"/>
          </p:nvPr>
        </p:nvSpPr>
        <p:spPr/>
        <p:txBody>
          <a:bodyPr/>
          <a:lstStyle/>
          <a:p>
            <a:pPr eaLnBrk="1" hangingPunct="1"/>
            <a:r>
              <a:rPr lang="en-US" altLang="zh-TW" sz="4800" b="1" smtClean="0">
                <a:solidFill>
                  <a:schemeClr val="tx1"/>
                </a:solidFill>
                <a:latin typeface="華康鋼筆體 Std W2"/>
                <a:ea typeface="華康鋼筆體 Std W2"/>
                <a:cs typeface="華康鋼筆體 Std W2"/>
              </a:rPr>
              <a:t>CERN LHC</a:t>
            </a:r>
            <a:endParaRPr lang="zh-TW" altLang="en-US" sz="4800" b="1" smtClean="0">
              <a:solidFill>
                <a:schemeClr val="tx1"/>
              </a:solidFill>
              <a:latin typeface="華康鋼筆體 Std W2"/>
              <a:ea typeface="華康鋼筆體 Std W2"/>
              <a:cs typeface="華康鋼筆體 Std W2"/>
            </a:endParaRPr>
          </a:p>
        </p:txBody>
      </p:sp>
      <p:sp>
        <p:nvSpPr>
          <p:cNvPr id="63490" name="Rectangle 5"/>
          <p:cNvSpPr>
            <a:spLocks noGrp="1" noChangeArrowheads="1"/>
          </p:cNvSpPr>
          <p:nvPr>
            <p:ph type="body" idx="1"/>
          </p:nvPr>
        </p:nvSpPr>
        <p:spPr>
          <a:xfrm>
            <a:off x="611188" y="6092825"/>
            <a:ext cx="8208962" cy="431800"/>
          </a:xfrm>
        </p:spPr>
        <p:txBody>
          <a:bodyPr/>
          <a:lstStyle/>
          <a:p>
            <a:pPr eaLnBrk="1" hangingPunct="1">
              <a:lnSpc>
                <a:spcPct val="80000"/>
              </a:lnSpc>
              <a:buFontTx/>
              <a:buNone/>
            </a:pPr>
            <a:r>
              <a:rPr lang="en-US" altLang="zh-TW" sz="2000" smtClean="0"/>
              <a:t>The LHC is 27km long and sits 100m below the surface. </a:t>
            </a:r>
            <a:endParaRPr lang="zh-TW" altLang="en-US" sz="2000" smtClean="0"/>
          </a:p>
        </p:txBody>
      </p:sp>
      <p:pic>
        <p:nvPicPr>
          <p:cNvPr id="63491" name="Picture 7" descr="kyriannis_mincer1"/>
          <p:cNvPicPr>
            <a:picLocks noChangeAspect="1" noChangeArrowheads="1"/>
          </p:cNvPicPr>
          <p:nvPr/>
        </p:nvPicPr>
        <p:blipFill>
          <a:blip r:embed="rId3"/>
          <a:srcRect/>
          <a:stretch>
            <a:fillRect/>
          </a:stretch>
        </p:blipFill>
        <p:spPr bwMode="auto">
          <a:xfrm>
            <a:off x="684213" y="1700213"/>
            <a:ext cx="5834062" cy="408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marL="1143000" indent="-1143000" eaLnBrk="1" hangingPunct="1"/>
            <a:r>
              <a:rPr lang="en-US" altLang="zh-TW" sz="4800" b="1" smtClean="0">
                <a:solidFill>
                  <a:schemeClr val="tx1"/>
                </a:solidFill>
                <a:latin typeface="華康鋼筆體 Std W2"/>
                <a:ea typeface="華康鋼筆體 Std W2"/>
                <a:cs typeface="華康鋼筆體 Std W2"/>
              </a:rPr>
              <a:t>7-6</a:t>
            </a:r>
            <a:r>
              <a:rPr lang="zh-TW" altLang="en-US" sz="4800" b="1" smtClean="0">
                <a:solidFill>
                  <a:schemeClr val="tx1"/>
                </a:solidFill>
                <a:latin typeface="華康鋼筆體 Std W2"/>
                <a:ea typeface="華康鋼筆體 Std W2"/>
                <a:cs typeface="華康鋼筆體 Std W2"/>
              </a:rPr>
              <a:t> </a:t>
            </a:r>
            <a:r>
              <a:rPr lang="en-US" altLang="zh-TW" sz="4800" b="1" smtClean="0">
                <a:solidFill>
                  <a:schemeClr val="tx1"/>
                </a:solidFill>
                <a:latin typeface="華康鋼筆體 Std W2"/>
                <a:ea typeface="華康鋼筆體 Std W2"/>
                <a:cs typeface="華康鋼筆體 Std W2"/>
              </a:rPr>
              <a:t>Magnetic Force on a Current-Carrying Wire</a:t>
            </a:r>
            <a:endParaRPr lang="zh-TW" altLang="en-US" sz="4800" b="1" smtClean="0">
              <a:solidFill>
                <a:schemeClr val="tx1"/>
              </a:solidFill>
              <a:latin typeface="華康鋼筆體 Std W2"/>
              <a:ea typeface="華康鋼筆體 Std W2"/>
              <a:cs typeface="華康鋼筆體 Std W2"/>
            </a:endParaRPr>
          </a:p>
        </p:txBody>
      </p:sp>
      <p:pic>
        <p:nvPicPr>
          <p:cNvPr id="65538" name="Picture 3"/>
          <p:cNvPicPr>
            <a:picLocks noChangeAspect="1" noChangeArrowheads="1"/>
          </p:cNvPicPr>
          <p:nvPr/>
        </p:nvPicPr>
        <p:blipFill>
          <a:blip r:embed="rId2"/>
          <a:srcRect/>
          <a:stretch>
            <a:fillRect/>
          </a:stretch>
        </p:blipFill>
        <p:spPr bwMode="auto">
          <a:xfrm>
            <a:off x="1187450" y="2349500"/>
            <a:ext cx="2811463" cy="3743325"/>
          </a:xfrm>
          <a:prstGeom prst="rect">
            <a:avLst/>
          </a:prstGeom>
          <a:noFill/>
          <a:ln w="9525">
            <a:noFill/>
            <a:miter lim="800000"/>
            <a:headEnd/>
            <a:tailEnd/>
          </a:ln>
        </p:spPr>
      </p:pic>
      <p:pic>
        <p:nvPicPr>
          <p:cNvPr id="65539" name="Picture 4"/>
          <p:cNvPicPr>
            <a:picLocks noChangeAspect="1" noChangeArrowheads="1"/>
          </p:cNvPicPr>
          <p:nvPr/>
        </p:nvPicPr>
        <p:blipFill>
          <a:blip r:embed="rId3"/>
          <a:srcRect/>
          <a:stretch>
            <a:fillRect/>
          </a:stretch>
        </p:blipFill>
        <p:spPr bwMode="auto">
          <a:xfrm>
            <a:off x="4427538" y="2349500"/>
            <a:ext cx="3222625"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187450" y="1916113"/>
          <a:ext cx="5976938" cy="2163762"/>
        </p:xfrm>
        <a:graphic>
          <a:graphicData uri="http://schemas.openxmlformats.org/presentationml/2006/ole">
            <p:oleObj spid="_x0000_s12290" name="方程式" r:id="rId3" imgW="1346040" imgH="698400" progId="Equation.3">
              <p:embed/>
            </p:oleObj>
          </a:graphicData>
        </a:graphic>
      </p:graphicFrame>
      <p:sp>
        <p:nvSpPr>
          <p:cNvPr id="12292" name="Rectangle 3"/>
          <p:cNvSpPr>
            <a:spLocks noChangeArrowheads="1"/>
          </p:cNvSpPr>
          <p:nvPr/>
        </p:nvSpPr>
        <p:spPr bwMode="auto">
          <a:xfrm>
            <a:off x="755650" y="4365625"/>
            <a:ext cx="4343400" cy="701675"/>
          </a:xfrm>
          <a:prstGeom prst="rect">
            <a:avLst/>
          </a:prstGeom>
          <a:noFill/>
          <a:ln w="12700" cap="sq">
            <a:noFill/>
            <a:miter lim="800000"/>
            <a:headEnd type="none" w="sm" len="sm"/>
            <a:tailEnd type="none" w="sm" len="sm"/>
          </a:ln>
        </p:spPr>
        <p:txBody>
          <a:bodyPr>
            <a:spAutoFit/>
          </a:bodyPr>
          <a:lstStyle/>
          <a:p>
            <a:pPr eaLnBrk="0" hangingPunct="0"/>
            <a:r>
              <a:rPr kumimoji="0" lang="en-US" altLang="zh-TW" sz="4000">
                <a:latin typeface="Times New Roman" pitchFamily="18" charset="0"/>
              </a:rPr>
              <a:t>For a wire segment:</a:t>
            </a:r>
            <a:r>
              <a:rPr kumimoji="0" lang="en-US" altLang="zh-TW" sz="1100">
                <a:latin typeface="Times New Roman" pitchFamily="18" charset="0"/>
              </a:rPr>
              <a:t> </a:t>
            </a:r>
            <a:endParaRPr kumimoji="0" lang="en-US" altLang="zh-TW" sz="2400">
              <a:latin typeface="Times New Roman" pitchFamily="18" charset="0"/>
            </a:endParaRPr>
          </a:p>
        </p:txBody>
      </p:sp>
      <p:graphicFrame>
        <p:nvGraphicFramePr>
          <p:cNvPr id="12291" name="Object 4"/>
          <p:cNvGraphicFramePr>
            <a:graphicFrameLocks noChangeAspect="1"/>
          </p:cNvGraphicFramePr>
          <p:nvPr/>
        </p:nvGraphicFramePr>
        <p:xfrm>
          <a:off x="1187450" y="5445125"/>
          <a:ext cx="4648200" cy="854075"/>
        </p:xfrm>
        <a:graphic>
          <a:graphicData uri="http://schemas.openxmlformats.org/presentationml/2006/ole">
            <p:oleObj spid="_x0000_s12291" name="Equation" r:id="rId4" imgW="863280" imgH="228600" progId="Equation.3">
              <p:embed/>
            </p:oleObj>
          </a:graphicData>
        </a:graphic>
      </p:graphicFrame>
      <p:sp>
        <p:nvSpPr>
          <p:cNvPr id="12293" name="Rectangle 5"/>
          <p:cNvSpPr>
            <a:spLocks noGrp="1" noChangeArrowheads="1"/>
          </p:cNvSpPr>
          <p:nvPr>
            <p:ph type="title" idx="4294967295"/>
          </p:nvPr>
        </p:nvSpPr>
        <p:spPr/>
        <p:txBody>
          <a:bodyPr/>
          <a:lstStyle/>
          <a:p>
            <a:pPr eaLnBrk="1" hangingPunct="1"/>
            <a:r>
              <a:rPr lang="en-US" altLang="zh-TW" b="1" smtClean="0">
                <a:solidFill>
                  <a:schemeClr val="tx1"/>
                </a:solidFill>
                <a:latin typeface="華康鋼筆體 Std W2"/>
                <a:ea typeface="華康鋼筆體 Std W2"/>
                <a:cs typeface="華康鋼筆體 Std W2"/>
              </a:rPr>
              <a:t>Magnetic Force</a:t>
            </a:r>
            <a:endParaRPr lang="zh-TW" altLang="en-US" b="1" smtClean="0">
              <a:solidFill>
                <a:schemeClr val="tx1"/>
              </a:solidFill>
              <a:latin typeface="華康鋼筆體 Std W2"/>
              <a:ea typeface="華康鋼筆體 Std W2"/>
              <a:cs typeface="華康鋼筆體 Std W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algn="ctr" eaLnBrk="1" hangingPunct="1"/>
            <a:r>
              <a:rPr lang="zh-TW" altLang="en-US" b="1" smtClean="0">
                <a:solidFill>
                  <a:schemeClr val="tx1"/>
                </a:solidFill>
                <a:latin typeface="華康鋼筆體 Std W2"/>
                <a:ea typeface="華康鋼筆體 Std W2"/>
                <a:cs typeface="華康鋼筆體 Std W2"/>
              </a:rPr>
              <a:t>例 </a:t>
            </a:r>
            <a:r>
              <a:rPr lang="en-US" altLang="zh-TW" b="1" smtClean="0">
                <a:solidFill>
                  <a:schemeClr val="tx1"/>
                </a:solidFill>
                <a:latin typeface="華康鋼筆體 Std W2"/>
                <a:ea typeface="華康鋼筆體 Std W2"/>
                <a:cs typeface="華康鋼筆體 Std W2"/>
              </a:rPr>
              <a:t>4 A length of wire with a </a:t>
            </a:r>
            <a:r>
              <a:rPr lang="en-US" altLang="zh-TW" b="1" u="sng" smtClean="0">
                <a:solidFill>
                  <a:schemeClr val="tx1"/>
                </a:solidFill>
                <a:latin typeface="華康鋼筆體 Std W2"/>
                <a:ea typeface="華康鋼筆體 Std W2"/>
                <a:cs typeface="華康鋼筆體 Std W2"/>
              </a:rPr>
              <a:t>semicircular</a:t>
            </a:r>
            <a:r>
              <a:rPr lang="en-US" altLang="zh-TW" b="1" smtClean="0">
                <a:solidFill>
                  <a:schemeClr val="tx1"/>
                </a:solidFill>
                <a:latin typeface="華康鋼筆體 Std W2"/>
                <a:ea typeface="華康鋼筆體 Std W2"/>
                <a:cs typeface="華康鋼筆體 Std W2"/>
              </a:rPr>
              <a:t> arc</a:t>
            </a:r>
            <a:endParaRPr lang="zh-TW" altLang="en-US" b="1" smtClean="0">
              <a:solidFill>
                <a:schemeClr val="tx1"/>
              </a:solidFill>
              <a:latin typeface="華康鋼筆體 Std W2"/>
              <a:ea typeface="華康鋼筆體 Std W2"/>
              <a:cs typeface="華康鋼筆體 Std W2"/>
            </a:endParaRPr>
          </a:p>
        </p:txBody>
      </p:sp>
      <p:pic>
        <p:nvPicPr>
          <p:cNvPr id="68610" name="Picture 3"/>
          <p:cNvPicPr>
            <a:picLocks noChangeAspect="1" noChangeArrowheads="1"/>
          </p:cNvPicPr>
          <p:nvPr/>
        </p:nvPicPr>
        <p:blipFill>
          <a:blip r:embed="rId2"/>
          <a:srcRect/>
          <a:stretch>
            <a:fillRect/>
          </a:stretch>
        </p:blipFill>
        <p:spPr bwMode="auto">
          <a:xfrm>
            <a:off x="1066800" y="2057400"/>
            <a:ext cx="7315200" cy="400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468313" y="2349500"/>
          <a:ext cx="7200900" cy="3617913"/>
        </p:xfrm>
        <a:graphic>
          <a:graphicData uri="http://schemas.openxmlformats.org/presentationml/2006/ole">
            <p:oleObj spid="_x0000_s13314" name="方程式" r:id="rId3" imgW="1955520" imgH="1320480" progId="Equation.3">
              <p:embed/>
            </p:oleObj>
          </a:graphicData>
        </a:graphic>
      </p:graphicFrame>
      <p:sp>
        <p:nvSpPr>
          <p:cNvPr id="13315" name="Rectangle 3"/>
          <p:cNvSpPr>
            <a:spLocks noGrp="1" noChangeArrowheads="1"/>
          </p:cNvSpPr>
          <p:nvPr>
            <p:ph type="title" idx="4294967295"/>
          </p:nvPr>
        </p:nvSpPr>
        <p:spPr/>
        <p:txBody>
          <a:bodyPr/>
          <a:lstStyle/>
          <a:p>
            <a:pPr eaLnBrk="1" hangingPunct="1"/>
            <a:r>
              <a:rPr lang="en-US" altLang="zh-TW" sz="4800" b="1" smtClean="0">
                <a:solidFill>
                  <a:schemeClr val="tx1"/>
                </a:solidFill>
                <a:latin typeface="華康鋼筆體 Std W2"/>
                <a:ea typeface="華康鋼筆體 Std W2"/>
                <a:cs typeface="華康鋼筆體 Std W2"/>
              </a:rPr>
              <a:t>Calculation</a:t>
            </a:r>
            <a:endParaRPr lang="zh-TW" altLang="en-US" sz="4800" b="1" smtClean="0">
              <a:solidFill>
                <a:schemeClr val="tx1"/>
              </a:solidFill>
              <a:latin typeface="華康鋼筆體 Std W2"/>
              <a:ea typeface="華康鋼筆體 Std W2"/>
              <a:cs typeface="華康鋼筆體 Std W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srcRect/>
          <a:stretch>
            <a:fillRect/>
          </a:stretch>
        </p:blipFill>
        <p:spPr bwMode="auto">
          <a:xfrm>
            <a:off x="4500563" y="333375"/>
            <a:ext cx="4343400" cy="2606675"/>
          </a:xfrm>
          <a:prstGeom prst="rect">
            <a:avLst/>
          </a:prstGeom>
          <a:noFill/>
          <a:ln w="12700" cap="sq">
            <a:noFill/>
            <a:miter lim="800000"/>
            <a:headEnd type="none" w="sm" len="sm"/>
            <a:tailEnd type="none" w="sm" len="sm"/>
          </a:ln>
        </p:spPr>
      </p:pic>
      <p:pic>
        <p:nvPicPr>
          <p:cNvPr id="71682" name="Picture 3"/>
          <p:cNvPicPr>
            <a:picLocks noChangeAspect="1" noChangeArrowheads="1"/>
          </p:cNvPicPr>
          <p:nvPr/>
        </p:nvPicPr>
        <p:blipFill>
          <a:blip r:embed="rId3"/>
          <a:srcRect/>
          <a:stretch>
            <a:fillRect/>
          </a:stretch>
        </p:blipFill>
        <p:spPr bwMode="auto">
          <a:xfrm>
            <a:off x="179388" y="3141663"/>
            <a:ext cx="8763000" cy="3429000"/>
          </a:xfrm>
          <a:prstGeom prst="rect">
            <a:avLst/>
          </a:prstGeom>
          <a:noFill/>
          <a:ln w="12700" cap="sq">
            <a:noFill/>
            <a:miter lim="800000"/>
            <a:headEnd type="none" w="sm" len="sm"/>
            <a:tailEnd type="none" w="sm" len="sm"/>
          </a:ln>
        </p:spPr>
      </p:pic>
      <p:sp>
        <p:nvSpPr>
          <p:cNvPr id="71683" name="Rectangle 4"/>
          <p:cNvSpPr>
            <a:spLocks noGrp="1" noChangeArrowheads="1"/>
          </p:cNvSpPr>
          <p:nvPr>
            <p:ph type="title"/>
          </p:nvPr>
        </p:nvSpPr>
        <p:spPr/>
        <p:txBody>
          <a:bodyPr/>
          <a:lstStyle/>
          <a:p>
            <a:pPr eaLnBrk="1" hangingPunct="1"/>
            <a:r>
              <a:rPr lang="zh-TW" altLang="en-US" b="1" smtClean="0">
                <a:solidFill>
                  <a:schemeClr val="tx1"/>
                </a:solidFill>
                <a:ea typeface="華康鋼筆體 Std W2"/>
                <a:cs typeface="華康鋼筆體 Std W2"/>
              </a:rPr>
              <a:t>線圈</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1625"/>
            <a:ext cx="6838950" cy="1543050"/>
          </a:xfrm>
        </p:spPr>
        <p:txBody>
          <a:bodyPr/>
          <a:lstStyle/>
          <a:p>
            <a:pPr algn="ctr" eaLnBrk="1" hangingPunct="1"/>
            <a:r>
              <a:rPr lang="en-US" altLang="zh-TW" sz="4800" b="1" smtClean="0">
                <a:solidFill>
                  <a:schemeClr val="tx1"/>
                </a:solidFill>
                <a:latin typeface="華康鋼筆體 Std W2"/>
                <a:ea typeface="華康鋼筆體 Std W2"/>
                <a:cs typeface="華康鋼筆體 Std W2"/>
              </a:rPr>
              <a:t>7-7</a:t>
            </a:r>
            <a:r>
              <a:rPr lang="zh-TW" altLang="en-US" sz="4800" b="1" smtClean="0">
                <a:solidFill>
                  <a:schemeClr val="tx1"/>
                </a:solidFill>
                <a:latin typeface="華康鋼筆體 Std W2"/>
                <a:ea typeface="華康鋼筆體 Std W2"/>
                <a:cs typeface="華康鋼筆體 Std W2"/>
              </a:rPr>
              <a:t> </a:t>
            </a:r>
            <a:r>
              <a:rPr lang="en-US" altLang="zh-TW" sz="4800" b="1" smtClean="0">
                <a:solidFill>
                  <a:schemeClr val="tx1"/>
                </a:solidFill>
                <a:latin typeface="華康鋼筆體 Std W2"/>
                <a:ea typeface="華康鋼筆體 Std W2"/>
                <a:cs typeface="華康鋼筆體 Std W2"/>
              </a:rPr>
              <a:t>Torque on A Current Loop</a:t>
            </a:r>
            <a:endParaRPr lang="zh-TW" altLang="en-US" sz="4800" b="1" smtClean="0">
              <a:solidFill>
                <a:schemeClr val="tx1"/>
              </a:solidFill>
              <a:latin typeface="華康鋼筆體 Std W2"/>
              <a:ea typeface="華康鋼筆體 Std W2"/>
              <a:cs typeface="華康鋼筆體 Std W2"/>
            </a:endParaRPr>
          </a:p>
        </p:txBody>
      </p:sp>
      <p:sp>
        <p:nvSpPr>
          <p:cNvPr id="14340" name="Rectangle 3"/>
          <p:cNvSpPr>
            <a:spLocks noGrp="1" noChangeArrowheads="1"/>
          </p:cNvSpPr>
          <p:nvPr>
            <p:ph type="body" sz="half" idx="1"/>
          </p:nvPr>
        </p:nvSpPr>
        <p:spPr>
          <a:xfrm>
            <a:off x="838200" y="1600200"/>
            <a:ext cx="7772400" cy="1524000"/>
          </a:xfrm>
        </p:spPr>
        <p:txBody>
          <a:bodyPr/>
          <a:lstStyle/>
          <a:p>
            <a:pPr eaLnBrk="1" hangingPunct="1">
              <a:buSzPct val="75000"/>
              <a:buFont typeface="Arial Black" pitchFamily="34" charset="0"/>
              <a:buChar char="l"/>
            </a:pPr>
            <a:r>
              <a:rPr lang="en-US" altLang="zh-TW" sz="4000" b="1" smtClean="0">
                <a:latin typeface="華康鋼筆體 Std W2"/>
                <a:ea typeface="華康鋼筆體 Std W2"/>
                <a:cs typeface="華康鋼筆體 Std W2"/>
              </a:rPr>
              <a:t>F</a:t>
            </a:r>
            <a:r>
              <a:rPr lang="en-US" altLang="zh-TW" sz="4000" b="1" baseline="-30000" smtClean="0">
                <a:latin typeface="華康鋼筆體 Std W2"/>
                <a:ea typeface="華康鋼筆體 Std W2"/>
                <a:cs typeface="華康鋼筆體 Std W2"/>
              </a:rPr>
              <a:t>2</a:t>
            </a:r>
            <a:r>
              <a:rPr lang="en-US" altLang="zh-TW" sz="4000" b="1" smtClean="0">
                <a:latin typeface="華康鋼筆體 Std W2"/>
                <a:ea typeface="華康鋼筆體 Std W2"/>
                <a:cs typeface="華康鋼筆體 Std W2"/>
              </a:rPr>
              <a:t> and F</a:t>
            </a:r>
            <a:r>
              <a:rPr lang="en-US" altLang="zh-TW" sz="4000" b="1" baseline="-30000" smtClean="0">
                <a:latin typeface="華康鋼筆體 Std W2"/>
                <a:ea typeface="華康鋼筆體 Std W2"/>
                <a:cs typeface="華康鋼筆體 Std W2"/>
              </a:rPr>
              <a:t>4 </a:t>
            </a:r>
            <a:r>
              <a:rPr lang="en-US" altLang="zh-TW" sz="4000" b="1" smtClean="0">
                <a:latin typeface="華康鋼筆體 Std W2"/>
                <a:ea typeface="華康鋼筆體 Std W2"/>
                <a:cs typeface="華康鋼筆體 Std W2"/>
              </a:rPr>
              <a:t>cancel </a:t>
            </a:r>
          </a:p>
          <a:p>
            <a:pPr eaLnBrk="1" hangingPunct="1">
              <a:buSzPct val="75000"/>
              <a:buFont typeface="Arial Black" pitchFamily="34" charset="0"/>
              <a:buChar char="l"/>
            </a:pPr>
            <a:r>
              <a:rPr lang="en-US" altLang="zh-TW" sz="4000" b="1" smtClean="0">
                <a:latin typeface="華康鋼筆體 Std W2"/>
                <a:ea typeface="華康鋼筆體 Std W2"/>
                <a:cs typeface="華康鋼筆體 Std W2"/>
              </a:rPr>
              <a:t>F</a:t>
            </a:r>
            <a:r>
              <a:rPr lang="en-US" altLang="zh-TW" sz="4000" b="1" baseline="-30000" smtClean="0">
                <a:latin typeface="華康鋼筆體 Std W2"/>
                <a:ea typeface="華康鋼筆體 Std W2"/>
                <a:cs typeface="華康鋼筆體 Std W2"/>
              </a:rPr>
              <a:t>1</a:t>
            </a:r>
            <a:r>
              <a:rPr lang="en-US" altLang="zh-TW" sz="4000" b="1" smtClean="0">
                <a:latin typeface="華康鋼筆體 Std W2"/>
                <a:ea typeface="華康鋼筆體 Std W2"/>
                <a:cs typeface="華康鋼筆體 Std W2"/>
              </a:rPr>
              <a:t> and F</a:t>
            </a:r>
            <a:r>
              <a:rPr lang="en-US" altLang="zh-TW" sz="4000" b="1" baseline="-30000" smtClean="0">
                <a:latin typeface="華康鋼筆體 Std W2"/>
                <a:ea typeface="華康鋼筆體 Std W2"/>
                <a:cs typeface="華康鋼筆體 Std W2"/>
              </a:rPr>
              <a:t>3</a:t>
            </a:r>
            <a:r>
              <a:rPr lang="en-US" altLang="zh-TW" sz="4000" b="1" smtClean="0">
                <a:latin typeface="華康鋼筆體 Std W2"/>
                <a:ea typeface="華康鋼筆體 Std W2"/>
                <a:cs typeface="華康鋼筆體 Std W2"/>
              </a:rPr>
              <a:t> form a force couple</a:t>
            </a:r>
            <a:r>
              <a:rPr lang="en-US" altLang="zh-TW" sz="4000" smtClean="0">
                <a:latin typeface="華康鋼筆體 Std W2"/>
                <a:ea typeface="華康鋼筆體 Std W2"/>
                <a:cs typeface="華康鋼筆體 Std W2"/>
              </a:rPr>
              <a:t> </a:t>
            </a:r>
            <a:endParaRPr lang="zh-TW" altLang="en-US" sz="4000" smtClean="0">
              <a:latin typeface="華康鋼筆體 Std W2"/>
              <a:ea typeface="華康鋼筆體 Std W2"/>
              <a:cs typeface="華康鋼筆體 Std W2"/>
            </a:endParaRPr>
          </a:p>
        </p:txBody>
      </p:sp>
      <p:graphicFrame>
        <p:nvGraphicFramePr>
          <p:cNvPr id="14338" name="Object 4"/>
          <p:cNvGraphicFramePr>
            <a:graphicFrameLocks noChangeAspect="1"/>
          </p:cNvGraphicFramePr>
          <p:nvPr/>
        </p:nvGraphicFramePr>
        <p:xfrm>
          <a:off x="871538" y="3213100"/>
          <a:ext cx="7820025" cy="3209925"/>
        </p:xfrm>
        <a:graphic>
          <a:graphicData uri="http://schemas.openxmlformats.org/presentationml/2006/ole">
            <p:oleObj spid="_x0000_s14338" name="方程式" r:id="rId3" imgW="1981080" imgH="109188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301625"/>
            <a:ext cx="7772400" cy="1614488"/>
          </a:xfrm>
        </p:spPr>
        <p:txBody>
          <a:bodyPr/>
          <a:lstStyle/>
          <a:p>
            <a:pPr algn="ctr" eaLnBrk="1" hangingPunct="1"/>
            <a:r>
              <a:rPr lang="zh-TW" altLang="en-US" sz="4800" b="1" smtClean="0">
                <a:solidFill>
                  <a:schemeClr val="tx1"/>
                </a:solidFill>
                <a:latin typeface="華康鋼筆體 Std W2"/>
                <a:ea typeface="華康鋼筆體 Std W2"/>
                <a:cs typeface="華康鋼筆體 Std W2"/>
              </a:rPr>
              <a:t>例 </a:t>
            </a:r>
            <a:r>
              <a:rPr lang="en-US" altLang="zh-TW" sz="4800" b="1" smtClean="0">
                <a:solidFill>
                  <a:schemeClr val="tx1"/>
                </a:solidFill>
                <a:latin typeface="華康鋼筆體 Std W2"/>
                <a:ea typeface="華康鋼筆體 Std W2"/>
                <a:cs typeface="華康鋼筆體 Std W2"/>
              </a:rPr>
              <a:t>5 A galvanometer for </a:t>
            </a:r>
            <a:r>
              <a:rPr lang="en-US" altLang="zh-TW" sz="4800" b="1" u="sng" smtClean="0">
                <a:solidFill>
                  <a:schemeClr val="tx1"/>
                </a:solidFill>
                <a:latin typeface="華康鋼筆體 Std W2"/>
                <a:ea typeface="華康鋼筆體 Std W2"/>
                <a:cs typeface="華康鋼筆體 Std W2"/>
              </a:rPr>
              <a:t>analog</a:t>
            </a:r>
            <a:r>
              <a:rPr lang="en-US" altLang="zh-TW" sz="4800" b="1" smtClean="0">
                <a:solidFill>
                  <a:schemeClr val="tx1"/>
                </a:solidFill>
                <a:latin typeface="華康鋼筆體 Std W2"/>
                <a:ea typeface="華康鋼筆體 Std W2"/>
                <a:cs typeface="華康鋼筆體 Std W2"/>
              </a:rPr>
              <a:t> meters</a:t>
            </a:r>
            <a:endParaRPr lang="zh-TW" altLang="en-US" sz="4800" b="1" smtClean="0">
              <a:solidFill>
                <a:schemeClr val="tx1"/>
              </a:solidFill>
              <a:latin typeface="華康鋼筆體 Std W2"/>
              <a:ea typeface="華康鋼筆體 Std W2"/>
              <a:cs typeface="華康鋼筆體 Std W2"/>
            </a:endParaRPr>
          </a:p>
        </p:txBody>
      </p:sp>
      <p:pic>
        <p:nvPicPr>
          <p:cNvPr id="15364" name="Picture 3"/>
          <p:cNvPicPr>
            <a:picLocks noChangeAspect="1" noChangeArrowheads="1"/>
          </p:cNvPicPr>
          <p:nvPr/>
        </p:nvPicPr>
        <p:blipFill>
          <a:blip r:embed="rId3"/>
          <a:srcRect/>
          <a:stretch>
            <a:fillRect/>
          </a:stretch>
        </p:blipFill>
        <p:spPr bwMode="auto">
          <a:xfrm>
            <a:off x="611188" y="1989138"/>
            <a:ext cx="2981325" cy="4495800"/>
          </a:xfrm>
          <a:prstGeom prst="rect">
            <a:avLst/>
          </a:prstGeom>
          <a:noFill/>
          <a:ln w="9525">
            <a:noFill/>
            <a:miter lim="800000"/>
            <a:headEnd/>
            <a:tailEnd/>
          </a:ln>
        </p:spPr>
      </p:pic>
      <p:graphicFrame>
        <p:nvGraphicFramePr>
          <p:cNvPr id="15362" name="Object 4"/>
          <p:cNvGraphicFramePr>
            <a:graphicFrameLocks noChangeAspect="1"/>
          </p:cNvGraphicFramePr>
          <p:nvPr/>
        </p:nvGraphicFramePr>
        <p:xfrm>
          <a:off x="3779838" y="3141663"/>
          <a:ext cx="5113337" cy="2898775"/>
        </p:xfrm>
        <a:graphic>
          <a:graphicData uri="http://schemas.openxmlformats.org/presentationml/2006/ole">
            <p:oleObj spid="_x0000_s15362" name="方程式" r:id="rId4" imgW="2273040" imgH="13842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ltLang="zh-TW" sz="4800" b="1" smtClean="0">
                <a:solidFill>
                  <a:schemeClr val="tx1"/>
                </a:solidFill>
                <a:latin typeface="華康鋼筆體 Std W2"/>
                <a:ea typeface="華康鋼筆體 Std W2"/>
                <a:cs typeface="華康鋼筆體 Std W2"/>
              </a:rPr>
              <a:t>7-8</a:t>
            </a:r>
            <a:r>
              <a:rPr lang="zh-TW" altLang="en-US" sz="4800" b="1" smtClean="0">
                <a:solidFill>
                  <a:schemeClr val="tx1"/>
                </a:solidFill>
                <a:latin typeface="華康鋼筆體 Std W2"/>
                <a:ea typeface="華康鋼筆體 Std W2"/>
                <a:cs typeface="華康鋼筆體 Std W2"/>
              </a:rPr>
              <a:t> </a:t>
            </a:r>
            <a:r>
              <a:rPr lang="en-US" altLang="zh-TW" sz="4800" b="1" smtClean="0">
                <a:solidFill>
                  <a:schemeClr val="tx1"/>
                </a:solidFill>
                <a:latin typeface="華康鋼筆體 Std W2"/>
                <a:ea typeface="華康鋼筆體 Std W2"/>
                <a:cs typeface="華康鋼筆體 Std W2"/>
              </a:rPr>
              <a:t>The Magnetic Dipole</a:t>
            </a:r>
            <a:endParaRPr lang="zh-TW" altLang="en-US" sz="4800" b="1" smtClean="0">
              <a:solidFill>
                <a:schemeClr val="tx1"/>
              </a:solidFill>
              <a:latin typeface="華康鋼筆體 Std W2"/>
              <a:ea typeface="華康鋼筆體 Std W2"/>
              <a:cs typeface="華康鋼筆體 Std W2"/>
            </a:endParaRPr>
          </a:p>
        </p:txBody>
      </p:sp>
      <p:sp>
        <p:nvSpPr>
          <p:cNvPr id="16389" name="Rectangle 3"/>
          <p:cNvSpPr>
            <a:spLocks noGrp="1" noChangeArrowheads="1"/>
          </p:cNvSpPr>
          <p:nvPr>
            <p:ph type="body" idx="1"/>
          </p:nvPr>
        </p:nvSpPr>
        <p:spPr>
          <a:xfrm>
            <a:off x="685800" y="1773238"/>
            <a:ext cx="7772400" cy="4322762"/>
          </a:xfrm>
        </p:spPr>
        <p:txBody>
          <a:bodyPr/>
          <a:lstStyle/>
          <a:p>
            <a:pPr eaLnBrk="1" hangingPunct="1">
              <a:buSzPct val="75000"/>
              <a:buFont typeface="Arial Black" pitchFamily="34" charset="0"/>
              <a:buChar char="l"/>
            </a:pPr>
            <a:r>
              <a:rPr lang="en-US" altLang="zh-TW" sz="4000" b="1" smtClean="0">
                <a:latin typeface="華康鋼筆體 Std W2"/>
                <a:ea typeface="華康鋼筆體 Std W2"/>
                <a:cs typeface="華康鋼筆體 Std W2"/>
              </a:rPr>
              <a:t>The magnetic dipole moments </a:t>
            </a:r>
          </a:p>
          <a:p>
            <a:pPr eaLnBrk="1" hangingPunct="1">
              <a:buSzPct val="75000"/>
              <a:buFont typeface="Arial Black" pitchFamily="34" charset="0"/>
              <a:buChar char="l"/>
            </a:pPr>
            <a:endParaRPr lang="en-US" altLang="zh-TW" sz="4000" b="1" smtClean="0">
              <a:latin typeface="華康鋼筆體 Std W2"/>
              <a:ea typeface="華康鋼筆體 Std W2"/>
              <a:cs typeface="華康鋼筆體 Std W2"/>
            </a:endParaRPr>
          </a:p>
          <a:p>
            <a:pPr eaLnBrk="1" hangingPunct="1">
              <a:buSzPct val="75000"/>
              <a:buFont typeface="Arial Black" pitchFamily="34" charset="0"/>
              <a:buChar char="l"/>
            </a:pPr>
            <a:endParaRPr lang="zh-TW" altLang="en-US" sz="4000" b="1" smtClean="0">
              <a:latin typeface="華康鋼筆體 Std W2"/>
              <a:ea typeface="華康鋼筆體 Std W2"/>
              <a:cs typeface="華康鋼筆體 Std W2"/>
            </a:endParaRPr>
          </a:p>
          <a:p>
            <a:pPr eaLnBrk="1" hangingPunct="1">
              <a:buSzPct val="75000"/>
              <a:buFont typeface="Arial Black" pitchFamily="34" charset="0"/>
              <a:buChar char="l"/>
            </a:pPr>
            <a:r>
              <a:rPr lang="en-US" altLang="zh-TW" sz="4000" b="1" smtClean="0">
                <a:latin typeface="華康鋼筆體 Std W2"/>
                <a:ea typeface="華康鋼筆體 Std W2"/>
                <a:cs typeface="華康鋼筆體 Std W2"/>
              </a:rPr>
              <a:t>The magnetic potential energy </a:t>
            </a:r>
            <a:endParaRPr lang="zh-TW" altLang="en-US" sz="4000" b="1" smtClean="0">
              <a:latin typeface="華康鋼筆體 Std W2"/>
              <a:ea typeface="華康鋼筆體 Std W2"/>
              <a:cs typeface="華康鋼筆體 Std W2"/>
            </a:endParaRPr>
          </a:p>
        </p:txBody>
      </p:sp>
      <p:graphicFrame>
        <p:nvGraphicFramePr>
          <p:cNvPr id="16386" name="Object 4"/>
          <p:cNvGraphicFramePr>
            <a:graphicFrameLocks noChangeAspect="1"/>
          </p:cNvGraphicFramePr>
          <p:nvPr/>
        </p:nvGraphicFramePr>
        <p:xfrm>
          <a:off x="1258888" y="2565400"/>
          <a:ext cx="6697662" cy="1397000"/>
        </p:xfrm>
        <a:graphic>
          <a:graphicData uri="http://schemas.openxmlformats.org/presentationml/2006/ole">
            <p:oleObj spid="_x0000_s16386" name="Equation" r:id="rId3" imgW="1828800" imgH="457200" progId="Equation.3">
              <p:embed/>
            </p:oleObj>
          </a:graphicData>
        </a:graphic>
      </p:graphicFrame>
      <p:graphicFrame>
        <p:nvGraphicFramePr>
          <p:cNvPr id="16387" name="Object 5"/>
          <p:cNvGraphicFramePr>
            <a:graphicFrameLocks noChangeAspect="1"/>
          </p:cNvGraphicFramePr>
          <p:nvPr/>
        </p:nvGraphicFramePr>
        <p:xfrm>
          <a:off x="1258888" y="4868863"/>
          <a:ext cx="7129462" cy="700087"/>
        </p:xfrm>
        <a:graphic>
          <a:graphicData uri="http://schemas.openxmlformats.org/presentationml/2006/ole">
            <p:oleObj spid="_x0000_s16387" name="Equation" r:id="rId4" imgW="2006280" imgH="2286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altLang="zh-TW" sz="4800" b="1" smtClean="0">
                <a:solidFill>
                  <a:schemeClr val="tx1"/>
                </a:solidFill>
                <a:latin typeface="華康鋼筆體 Std W2"/>
                <a:ea typeface="華康鋼筆體 Std W2"/>
                <a:cs typeface="華康鋼筆體 Std W2"/>
              </a:rPr>
              <a:t>7-1 The definition of B</a:t>
            </a:r>
            <a:endParaRPr lang="zh-TW" altLang="en-US" sz="4800" b="1" smtClean="0">
              <a:solidFill>
                <a:schemeClr val="tx1"/>
              </a:solidFill>
              <a:latin typeface="華康鋼筆體 Std W2"/>
              <a:ea typeface="華康鋼筆體 Std W2"/>
              <a:cs typeface="華康鋼筆體 Std W2"/>
            </a:endParaRPr>
          </a:p>
        </p:txBody>
      </p:sp>
      <p:graphicFrame>
        <p:nvGraphicFramePr>
          <p:cNvPr id="1026" name="Object 3"/>
          <p:cNvGraphicFramePr>
            <a:graphicFrameLocks noChangeAspect="1"/>
          </p:cNvGraphicFramePr>
          <p:nvPr/>
        </p:nvGraphicFramePr>
        <p:xfrm>
          <a:off x="1258888" y="1989138"/>
          <a:ext cx="3311525" cy="741362"/>
        </p:xfrm>
        <a:graphic>
          <a:graphicData uri="http://schemas.openxmlformats.org/presentationml/2006/ole">
            <p:oleObj spid="_x0000_s1026" name="方程式" r:id="rId4" imgW="749160" imgH="228600" progId="Equation.3">
              <p:embed/>
            </p:oleObj>
          </a:graphicData>
        </a:graphic>
      </p:graphicFrame>
      <p:pic>
        <p:nvPicPr>
          <p:cNvPr id="1029" name="Picture 4"/>
          <p:cNvPicPr>
            <a:picLocks noChangeAspect="1" noChangeArrowheads="1"/>
          </p:cNvPicPr>
          <p:nvPr/>
        </p:nvPicPr>
        <p:blipFill>
          <a:blip r:embed="rId5"/>
          <a:srcRect/>
          <a:stretch>
            <a:fillRect/>
          </a:stretch>
        </p:blipFill>
        <p:spPr bwMode="auto">
          <a:xfrm>
            <a:off x="1258888" y="3213100"/>
            <a:ext cx="6905625" cy="2941638"/>
          </a:xfrm>
          <a:prstGeom prst="rect">
            <a:avLst/>
          </a:prstGeom>
          <a:noFill/>
          <a:ln w="57150" cmpd="thinThick">
            <a:solidFill>
              <a:schemeClr val="tx1"/>
            </a:solidFill>
            <a:miter lim="800000"/>
            <a:headEnd/>
            <a:tailEnd/>
          </a:ln>
        </p:spPr>
      </p:pic>
      <p:graphicFrame>
        <p:nvGraphicFramePr>
          <p:cNvPr id="1027" name="Object 5"/>
          <p:cNvGraphicFramePr>
            <a:graphicFrameLocks noChangeAspect="1"/>
          </p:cNvGraphicFramePr>
          <p:nvPr>
            <p:ph idx="1"/>
          </p:nvPr>
        </p:nvGraphicFramePr>
        <p:xfrm>
          <a:off x="4932363" y="1628775"/>
          <a:ext cx="3635375" cy="1295400"/>
        </p:xfrm>
        <a:graphic>
          <a:graphicData uri="http://schemas.openxmlformats.org/presentationml/2006/ole">
            <p:oleObj spid="_x0000_s1027" name="方程式" r:id="rId6" imgW="1282680" imgH="45720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srcRect/>
          <a:stretch>
            <a:fillRect/>
          </a:stretch>
        </p:blipFill>
        <p:spPr bwMode="auto">
          <a:xfrm>
            <a:off x="971550" y="2205038"/>
            <a:ext cx="3527425" cy="3409950"/>
          </a:xfrm>
          <a:prstGeom prst="rect">
            <a:avLst/>
          </a:prstGeom>
          <a:noFill/>
          <a:ln w="9525">
            <a:noFill/>
            <a:miter lim="800000"/>
            <a:headEnd/>
            <a:tailEnd/>
          </a:ln>
        </p:spPr>
      </p:pic>
      <p:graphicFrame>
        <p:nvGraphicFramePr>
          <p:cNvPr id="17410" name="Object 4"/>
          <p:cNvGraphicFramePr>
            <a:graphicFrameLocks noChangeAspect="1"/>
          </p:cNvGraphicFramePr>
          <p:nvPr/>
        </p:nvGraphicFramePr>
        <p:xfrm>
          <a:off x="5029200" y="2286000"/>
          <a:ext cx="3733800" cy="1201738"/>
        </p:xfrm>
        <a:graphic>
          <a:graphicData uri="http://schemas.openxmlformats.org/presentationml/2006/ole">
            <p:oleObj spid="_x0000_s17410" name="Equation" r:id="rId4" imgW="1346040" imgH="431640" progId="Equation.3">
              <p:embed/>
            </p:oleObj>
          </a:graphicData>
        </a:graphic>
      </p:graphicFrame>
      <p:sp>
        <p:nvSpPr>
          <p:cNvPr id="17412" name="Rectangle 5"/>
          <p:cNvSpPr>
            <a:spLocks noGrp="1" noChangeArrowheads="1"/>
          </p:cNvSpPr>
          <p:nvPr>
            <p:ph type="title"/>
          </p:nvPr>
        </p:nvSpPr>
        <p:spPr>
          <a:xfrm>
            <a:off x="971550" y="301625"/>
            <a:ext cx="7486650" cy="1462088"/>
          </a:xfrm>
        </p:spPr>
        <p:txBody>
          <a:bodyPr/>
          <a:lstStyle/>
          <a:p>
            <a:pPr eaLnBrk="1" hangingPunct="1"/>
            <a:r>
              <a:rPr lang="zh-TW" altLang="en-US" b="1" smtClean="0">
                <a:solidFill>
                  <a:schemeClr val="tx1"/>
                </a:solidFill>
                <a:ea typeface="華康鋼筆體 Std W2"/>
                <a:cs typeface="華康鋼筆體 Std W2"/>
              </a:rPr>
              <a:t>磁能</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ctrTitle" idx="4294967295"/>
          </p:nvPr>
        </p:nvSpPr>
        <p:spPr bwMode="auto">
          <a:xfrm>
            <a:off x="1403350" y="3644900"/>
            <a:ext cx="6192838" cy="1800225"/>
          </a:xfrm>
          <a:prstGeom prst="rect">
            <a:avLst/>
          </a:prstGeom>
          <a:solidFill>
            <a:srgbClr val="FFFFFF"/>
          </a:solidFill>
          <a:ln>
            <a:solidFill>
              <a:srgbClr val="000000"/>
            </a:solidFill>
            <a:miter lim="800000"/>
            <a:headEnd/>
            <a:tailEnd/>
          </a:ln>
        </p:spPr>
        <p:txBody>
          <a:bodyPr anchor="ctr"/>
          <a:lstStyle/>
          <a:p>
            <a:pPr eaLnBrk="1" hangingPunct="1"/>
            <a:r>
              <a:rPr lang="zh-TW" altLang="en-US" sz="6000" b="1" smtClean="0">
                <a:ea typeface="華康鋼筆體 Std W2"/>
                <a:cs typeface="華康鋼筆體 Std W2"/>
              </a:rPr>
              <a:t>敬請期待</a:t>
            </a:r>
            <a:br>
              <a:rPr lang="zh-TW" altLang="en-US" sz="6000" b="1" smtClean="0">
                <a:ea typeface="華康鋼筆體 Std W2"/>
                <a:cs typeface="華康鋼筆體 Std W2"/>
              </a:rPr>
            </a:br>
            <a:r>
              <a:rPr lang="zh-TW" altLang="en-US" sz="4800" b="1" smtClean="0">
                <a:solidFill>
                  <a:schemeClr val="tx1"/>
                </a:solidFill>
                <a:latin typeface="華康鋼筆體 Std W2"/>
                <a:ea typeface="華康鋼筆體 Std W2"/>
                <a:cs typeface="華康鋼筆體 Std W2"/>
              </a:rPr>
              <a:t>電磁 </a:t>
            </a:r>
            <a:r>
              <a:rPr lang="en-US" altLang="zh-TW" sz="4800" b="1" smtClean="0">
                <a:solidFill>
                  <a:schemeClr val="tx1"/>
                </a:solidFill>
                <a:latin typeface="華康鋼筆體 Std W2"/>
                <a:ea typeface="華康鋼筆體 Std W2"/>
                <a:cs typeface="華康鋼筆體 Std W2"/>
              </a:rPr>
              <a:t>IV</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11188" y="549275"/>
            <a:ext cx="5761037" cy="1728788"/>
          </a:xfrm>
        </p:spPr>
        <p:txBody>
          <a:bodyPr/>
          <a:lstStyle/>
          <a:p>
            <a:pPr eaLnBrk="1" hangingPunct="1"/>
            <a:r>
              <a:rPr lang="en-US" altLang="zh-TW" sz="4800" b="1" smtClean="0">
                <a:solidFill>
                  <a:schemeClr val="tx1"/>
                </a:solidFill>
                <a:latin typeface="華康鋼筆體 Std W2"/>
                <a:ea typeface="華康鋼筆體 Std W2"/>
                <a:cs typeface="華康鋼筆體 Std W2"/>
              </a:rPr>
              <a:t>The tracks in a bubble chamber</a:t>
            </a:r>
          </a:p>
        </p:txBody>
      </p:sp>
      <p:pic>
        <p:nvPicPr>
          <p:cNvPr id="25602" name="Picture 3"/>
          <p:cNvPicPr>
            <a:picLocks noChangeAspect="1" noChangeArrowheads="1"/>
          </p:cNvPicPr>
          <p:nvPr>
            <p:ph idx="1"/>
          </p:nvPr>
        </p:nvPicPr>
        <p:blipFill>
          <a:blip r:embed="rId3"/>
          <a:srcRect/>
          <a:stretch>
            <a:fillRect/>
          </a:stretch>
        </p:blipFill>
        <p:spPr>
          <a:xfrm>
            <a:off x="684213" y="2781300"/>
            <a:ext cx="6480175" cy="3430588"/>
          </a:xfrm>
        </p:spPr>
      </p:pic>
      <p:pic>
        <p:nvPicPr>
          <p:cNvPr id="25603" name="Picture 4">
            <a:hlinkClick r:id="rId4"/>
          </p:cNvPr>
          <p:cNvPicPr>
            <a:picLocks noChangeAspect="1" noChangeArrowheads="1"/>
          </p:cNvPicPr>
          <p:nvPr/>
        </p:nvPicPr>
        <p:blipFill>
          <a:blip r:embed="rId5"/>
          <a:srcRect/>
          <a:stretch>
            <a:fillRect/>
          </a:stretch>
        </p:blipFill>
        <p:spPr bwMode="auto">
          <a:xfrm>
            <a:off x="5724525" y="3933825"/>
            <a:ext cx="2879725" cy="272732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buFont typeface="Arial Black" pitchFamily="34" charset="0"/>
              <a:buNone/>
            </a:pPr>
            <a:r>
              <a:rPr lang="en-US" altLang="zh-TW" sz="4800" b="1" smtClean="0">
                <a:solidFill>
                  <a:schemeClr val="tx1"/>
                </a:solidFill>
                <a:latin typeface="華康鋼筆體 Std W2"/>
                <a:ea typeface="華康鋼筆體 Std W2"/>
                <a:cs typeface="華康鋼筆體 Std W2"/>
              </a:rPr>
              <a:t>The SI unit for B</a:t>
            </a:r>
            <a:endParaRPr lang="zh-TW" altLang="en-US" sz="4800" b="1" smtClean="0">
              <a:solidFill>
                <a:schemeClr val="tx1"/>
              </a:solidFill>
              <a:latin typeface="華康鋼筆體 Std W2"/>
              <a:ea typeface="華康鋼筆體 Std W2"/>
              <a:cs typeface="華康鋼筆體 Std W2"/>
            </a:endParaRPr>
          </a:p>
        </p:txBody>
      </p:sp>
      <p:pic>
        <p:nvPicPr>
          <p:cNvPr id="27650" name="Picture 3"/>
          <p:cNvPicPr>
            <a:picLocks noChangeAspect="1" noChangeArrowheads="1"/>
          </p:cNvPicPr>
          <p:nvPr/>
        </p:nvPicPr>
        <p:blipFill>
          <a:blip r:embed="rId3"/>
          <a:srcRect/>
          <a:stretch>
            <a:fillRect/>
          </a:stretch>
        </p:blipFill>
        <p:spPr bwMode="auto">
          <a:xfrm>
            <a:off x="755650" y="2997200"/>
            <a:ext cx="7129463" cy="3287713"/>
          </a:xfrm>
          <a:prstGeom prst="rect">
            <a:avLst/>
          </a:prstGeom>
          <a:noFill/>
          <a:ln w="9525">
            <a:noFill/>
            <a:miter lim="800000"/>
            <a:headEnd/>
            <a:tailEnd/>
          </a:ln>
        </p:spPr>
      </p:pic>
      <p:sp>
        <p:nvSpPr>
          <p:cNvPr id="27651" name="Rectangle 4"/>
          <p:cNvSpPr>
            <a:spLocks noChangeArrowheads="1"/>
          </p:cNvSpPr>
          <p:nvPr/>
        </p:nvSpPr>
        <p:spPr bwMode="auto">
          <a:xfrm>
            <a:off x="755650" y="1844675"/>
            <a:ext cx="7772400" cy="762000"/>
          </a:xfrm>
          <a:prstGeom prst="rect">
            <a:avLst/>
          </a:prstGeom>
          <a:noFill/>
          <a:ln w="57150" cmpd="thinThick">
            <a:solidFill>
              <a:schemeClr val="tx1"/>
            </a:solidFill>
            <a:miter lim="800000"/>
            <a:headEnd/>
            <a:tailEnd/>
          </a:ln>
        </p:spPr>
        <p:txBody>
          <a:bodyPr lIns="92075" tIns="46038" rIns="92075" bIns="46038" anchor="ctr"/>
          <a:lstStyle/>
          <a:p>
            <a:pPr>
              <a:buFont typeface="Symbol" pitchFamily="18" charset="2"/>
              <a:buNone/>
            </a:pPr>
            <a:r>
              <a:rPr kumimoji="0" lang="zh-TW" altLang="en-US" sz="4000">
                <a:solidFill>
                  <a:schemeClr val="tx2"/>
                </a:solidFill>
                <a:latin typeface="Times New Roman" pitchFamily="18" charset="0"/>
              </a:rPr>
              <a:t>1 </a:t>
            </a:r>
            <a:r>
              <a:rPr kumimoji="0" lang="en-US" altLang="zh-TW" sz="4000">
                <a:solidFill>
                  <a:schemeClr val="tx2"/>
                </a:solidFill>
                <a:latin typeface="Times New Roman" pitchFamily="18" charset="0"/>
              </a:rPr>
              <a:t>tesla = 1T =1 N/A‧m=10</a:t>
            </a:r>
            <a:r>
              <a:rPr kumimoji="0" lang="en-US" altLang="zh-TW" sz="4000" baseline="30000">
                <a:solidFill>
                  <a:schemeClr val="tx2"/>
                </a:solidFill>
                <a:latin typeface="Times New Roman" pitchFamily="18" charset="0"/>
              </a:rPr>
              <a:t>4 </a:t>
            </a:r>
            <a:r>
              <a:rPr kumimoji="0" lang="en-US" altLang="zh-TW" sz="4000">
                <a:solidFill>
                  <a:schemeClr val="tx2"/>
                </a:solidFill>
                <a:latin typeface="Times New Roman" pitchFamily="18" charset="0"/>
              </a:rPr>
              <a:t>gauss </a:t>
            </a:r>
            <a:endParaRPr kumimoji="0" lang="zh-TW" altLang="en-US" sz="4000">
              <a:solidFill>
                <a:schemeClr val="tx2"/>
              </a:solidFill>
              <a:latin typeface="Times New Roman" pitchFamily="18" charset="0"/>
            </a:endParaRPr>
          </a:p>
        </p:txBody>
      </p:sp>
      <p:sp>
        <p:nvSpPr>
          <p:cNvPr id="27652" name="Rectangle 6"/>
          <p:cNvSpPr>
            <a:spLocks noChangeArrowheads="1"/>
          </p:cNvSpPr>
          <p:nvPr/>
        </p:nvSpPr>
        <p:spPr bwMode="auto">
          <a:xfrm>
            <a:off x="6443663" y="3573463"/>
            <a:ext cx="1152525" cy="2374900"/>
          </a:xfrm>
          <a:prstGeom prst="rect">
            <a:avLst/>
          </a:prstGeom>
          <a:solidFill>
            <a:schemeClr val="tx2"/>
          </a:solidFill>
          <a:ln w="57150" cmpd="thinThick">
            <a:noFill/>
            <a:miter lim="800000"/>
            <a:headEnd/>
            <a:tailEnd/>
          </a:ln>
        </p:spPr>
        <p:txBody>
          <a:bodyPr lIns="92075" tIns="46038" rIns="92075" bIns="46038" anchor="ctr"/>
          <a:lstStyle/>
          <a:p>
            <a:pPr>
              <a:buFont typeface="Symbol" pitchFamily="18" charset="2"/>
              <a:buNone/>
            </a:pPr>
            <a:r>
              <a:rPr kumimoji="0" lang="en-US" altLang="zh-TW" sz="2400">
                <a:solidFill>
                  <a:schemeClr val="bg1"/>
                </a:solidFill>
                <a:latin typeface="Times New Roman" pitchFamily="18" charset="0"/>
              </a:rPr>
              <a:t>10</a:t>
            </a:r>
            <a:r>
              <a:rPr kumimoji="0" lang="en-US" altLang="zh-TW" sz="2400" baseline="30000">
                <a:solidFill>
                  <a:schemeClr val="bg1"/>
                </a:solidFill>
                <a:latin typeface="Times New Roman" pitchFamily="18" charset="0"/>
              </a:rPr>
              <a:t>8 </a:t>
            </a:r>
            <a:r>
              <a:rPr kumimoji="0" lang="en-US" altLang="zh-TW" sz="2400">
                <a:solidFill>
                  <a:schemeClr val="bg1"/>
                </a:solidFill>
                <a:latin typeface="Times New Roman" pitchFamily="18" charset="0"/>
              </a:rPr>
              <a:t>T </a:t>
            </a:r>
          </a:p>
          <a:p>
            <a:pPr>
              <a:buFont typeface="Symbol" pitchFamily="18" charset="2"/>
              <a:buNone/>
            </a:pPr>
            <a:r>
              <a:rPr kumimoji="0" lang="en-US" altLang="zh-TW" sz="2400">
                <a:solidFill>
                  <a:schemeClr val="bg1"/>
                </a:solidFill>
                <a:latin typeface="Times New Roman" pitchFamily="18" charset="0"/>
              </a:rPr>
              <a:t>1.5 T</a:t>
            </a:r>
          </a:p>
          <a:p>
            <a:pPr>
              <a:buFont typeface="Symbol" pitchFamily="18" charset="2"/>
              <a:buNone/>
            </a:pPr>
            <a:r>
              <a:rPr kumimoji="0" lang="en-US" altLang="zh-TW" sz="2400">
                <a:solidFill>
                  <a:schemeClr val="bg1"/>
                </a:solidFill>
                <a:latin typeface="Times New Roman" pitchFamily="18" charset="0"/>
              </a:rPr>
              <a:t>10</a:t>
            </a:r>
            <a:r>
              <a:rPr kumimoji="0" lang="en-US" altLang="zh-TW" sz="2400" baseline="30000">
                <a:solidFill>
                  <a:schemeClr val="bg1"/>
                </a:solidFill>
                <a:latin typeface="Times New Roman" pitchFamily="18" charset="0"/>
              </a:rPr>
              <a:t>-2</a:t>
            </a:r>
            <a:r>
              <a:rPr kumimoji="0" lang="en-US" altLang="zh-TW" sz="2400">
                <a:solidFill>
                  <a:schemeClr val="bg1"/>
                </a:solidFill>
                <a:latin typeface="Times New Roman" pitchFamily="18" charset="0"/>
              </a:rPr>
              <a:t> T </a:t>
            </a:r>
          </a:p>
          <a:p>
            <a:pPr>
              <a:buFont typeface="Symbol" pitchFamily="18" charset="2"/>
              <a:buNone/>
            </a:pPr>
            <a:r>
              <a:rPr kumimoji="0" lang="en-US" altLang="zh-TW" sz="2400">
                <a:solidFill>
                  <a:schemeClr val="bg1"/>
                </a:solidFill>
                <a:latin typeface="Times New Roman" pitchFamily="18" charset="0"/>
              </a:rPr>
              <a:t>10</a:t>
            </a:r>
            <a:r>
              <a:rPr kumimoji="0" lang="en-US" altLang="zh-TW" sz="2400" baseline="30000">
                <a:solidFill>
                  <a:schemeClr val="bg1"/>
                </a:solidFill>
                <a:latin typeface="Times New Roman" pitchFamily="18" charset="0"/>
              </a:rPr>
              <a:t>-4</a:t>
            </a:r>
            <a:r>
              <a:rPr kumimoji="0" lang="en-US" altLang="zh-TW" sz="2400">
                <a:solidFill>
                  <a:schemeClr val="bg1"/>
                </a:solidFill>
                <a:latin typeface="Times New Roman" pitchFamily="18" charset="0"/>
              </a:rPr>
              <a:t> T </a:t>
            </a:r>
          </a:p>
          <a:p>
            <a:pPr>
              <a:buFont typeface="Symbol" pitchFamily="18" charset="2"/>
              <a:buNone/>
            </a:pPr>
            <a:r>
              <a:rPr kumimoji="0" lang="en-US" altLang="zh-TW" sz="2400">
                <a:solidFill>
                  <a:schemeClr val="bg1"/>
                </a:solidFill>
                <a:latin typeface="Times New Roman" pitchFamily="18" charset="0"/>
              </a:rPr>
              <a:t>10</a:t>
            </a:r>
            <a:r>
              <a:rPr kumimoji="0" lang="en-US" altLang="zh-TW" sz="2400" baseline="30000">
                <a:solidFill>
                  <a:schemeClr val="bg1"/>
                </a:solidFill>
                <a:latin typeface="Times New Roman" pitchFamily="18" charset="0"/>
              </a:rPr>
              <a:t>-10</a:t>
            </a:r>
            <a:r>
              <a:rPr kumimoji="0" lang="en-US" altLang="zh-TW" sz="2400">
                <a:solidFill>
                  <a:schemeClr val="bg1"/>
                </a:solidFill>
                <a:latin typeface="Times New Roman" pitchFamily="18" charset="0"/>
              </a:rPr>
              <a:t> T</a:t>
            </a:r>
          </a:p>
          <a:p>
            <a:pPr>
              <a:buFont typeface="Symbol" pitchFamily="18" charset="2"/>
              <a:buNone/>
            </a:pPr>
            <a:r>
              <a:rPr kumimoji="0" lang="en-US" altLang="zh-TW" sz="2400">
                <a:solidFill>
                  <a:schemeClr val="bg1"/>
                </a:solidFill>
                <a:latin typeface="Times New Roman" pitchFamily="18" charset="0"/>
              </a:rPr>
              <a:t>10</a:t>
            </a:r>
            <a:r>
              <a:rPr kumimoji="0" lang="en-US" altLang="zh-TW" sz="2400" baseline="30000">
                <a:solidFill>
                  <a:schemeClr val="bg1"/>
                </a:solidFill>
                <a:latin typeface="Times New Roman" pitchFamily="18" charset="0"/>
              </a:rPr>
              <a:t>-14</a:t>
            </a:r>
            <a:r>
              <a:rPr kumimoji="0" lang="en-US" altLang="zh-TW" sz="2400">
                <a:solidFill>
                  <a:schemeClr val="bg1"/>
                </a:solidFill>
                <a:latin typeface="Times New Roman" pitchFamily="18" charset="0"/>
              </a:rPr>
              <a:t> T</a:t>
            </a:r>
            <a:endParaRPr kumimoji="0" lang="en-US" altLang="zh-TW" sz="24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buFont typeface="Arial Black" pitchFamily="34" charset="0"/>
              <a:buNone/>
            </a:pPr>
            <a:r>
              <a:rPr lang="en-US" altLang="zh-TW" b="1" smtClean="0">
                <a:solidFill>
                  <a:schemeClr val="tx1"/>
                </a:solidFill>
                <a:latin typeface="華康鋼筆體 Std W2"/>
                <a:ea typeface="華康鋼筆體 Std W2"/>
                <a:cs typeface="華康鋼筆體 Std W2"/>
              </a:rPr>
              <a:t>Magnetic Field Lines</a:t>
            </a:r>
            <a:r>
              <a:rPr lang="en-US" altLang="zh-TW" smtClean="0">
                <a:solidFill>
                  <a:schemeClr val="tx1"/>
                </a:solidFill>
              </a:rPr>
              <a:t> </a:t>
            </a:r>
            <a:endParaRPr lang="zh-TW" altLang="en-US" smtClean="0">
              <a:solidFill>
                <a:schemeClr val="tx1"/>
              </a:solidFill>
            </a:endParaRPr>
          </a:p>
        </p:txBody>
      </p:sp>
      <p:sp>
        <p:nvSpPr>
          <p:cNvPr id="29698" name="Text Box 3"/>
          <p:cNvSpPr>
            <a:spLocks noGrp="1" noChangeArrowheads="1"/>
          </p:cNvSpPr>
          <p:nvPr>
            <p:ph type="body" idx="1"/>
          </p:nvPr>
        </p:nvSpPr>
        <p:spPr>
          <a:xfrm>
            <a:off x="684213" y="1412875"/>
            <a:ext cx="8137525" cy="1295400"/>
          </a:xfrm>
        </p:spPr>
        <p:txBody>
          <a:bodyPr/>
          <a:lstStyle/>
          <a:p>
            <a:pPr eaLnBrk="1" hangingPunct="1">
              <a:buSzPct val="70000"/>
              <a:buFont typeface="Arial Black" pitchFamily="34" charset="0"/>
              <a:buChar char="l"/>
            </a:pPr>
            <a:r>
              <a:rPr lang="en-US" altLang="zh-TW" sz="3600" b="1" smtClean="0">
                <a:latin typeface="華康鋼筆體 Std W2"/>
                <a:ea typeface="華康鋼筆體 Std W2"/>
                <a:cs typeface="華康鋼筆體 Std W2"/>
              </a:rPr>
              <a:t>Magnetic vs. electric dipoles </a:t>
            </a:r>
            <a:endParaRPr lang="en-US" altLang="zh-TW" smtClean="0"/>
          </a:p>
        </p:txBody>
      </p:sp>
      <p:pic>
        <p:nvPicPr>
          <p:cNvPr id="29699" name="Picture 10">
            <a:hlinkClick r:id="rId2"/>
          </p:cNvPr>
          <p:cNvPicPr>
            <a:picLocks noChangeAspect="1" noChangeArrowheads="1"/>
          </p:cNvPicPr>
          <p:nvPr/>
        </p:nvPicPr>
        <p:blipFill>
          <a:blip r:embed="rId3"/>
          <a:srcRect/>
          <a:stretch>
            <a:fillRect/>
          </a:stretch>
        </p:blipFill>
        <p:spPr bwMode="auto">
          <a:xfrm>
            <a:off x="1116013" y="2852738"/>
            <a:ext cx="3600450" cy="2746375"/>
          </a:xfrm>
          <a:prstGeom prst="rect">
            <a:avLst/>
          </a:prstGeom>
          <a:noFill/>
          <a:ln w="9525">
            <a:noFill/>
            <a:miter lim="800000"/>
            <a:headEnd/>
            <a:tailEnd/>
          </a:ln>
        </p:spPr>
      </p:pic>
      <p:pic>
        <p:nvPicPr>
          <p:cNvPr id="29700" name="Picture 11"/>
          <p:cNvPicPr>
            <a:picLocks noChangeAspect="1" noChangeArrowheads="1"/>
          </p:cNvPicPr>
          <p:nvPr/>
        </p:nvPicPr>
        <p:blipFill>
          <a:blip r:embed="rId4"/>
          <a:srcRect/>
          <a:stretch>
            <a:fillRect/>
          </a:stretch>
        </p:blipFill>
        <p:spPr bwMode="auto">
          <a:xfrm>
            <a:off x="4859338" y="2852738"/>
            <a:ext cx="3384550" cy="2730500"/>
          </a:xfrm>
          <a:prstGeom prst="rect">
            <a:avLst/>
          </a:prstGeom>
          <a:noFill/>
          <a:ln w="12700" cap="sq">
            <a:solidFill>
              <a:srgbClr val="003366"/>
            </a:solidFill>
            <a:miter lim="800000"/>
            <a:headEnd type="none" w="sm" len="sm"/>
            <a:tailEnd type="none" w="sm" len="sm"/>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301625"/>
            <a:ext cx="6118225" cy="1462088"/>
          </a:xfrm>
        </p:spPr>
        <p:txBody>
          <a:bodyPr/>
          <a:lstStyle/>
          <a:p>
            <a:pPr eaLnBrk="1" hangingPunct="1">
              <a:buFont typeface="Arial Black" pitchFamily="34" charset="0"/>
              <a:buNone/>
            </a:pPr>
            <a:r>
              <a:rPr lang="en-US" altLang="zh-TW" b="1" smtClean="0">
                <a:solidFill>
                  <a:schemeClr val="tx1"/>
                </a:solidFill>
                <a:latin typeface="華康鋼筆體 Std W2"/>
                <a:ea typeface="華康鋼筆體 Std W2"/>
                <a:cs typeface="華康鋼筆體 Std W2"/>
              </a:rPr>
              <a:t>A horseshoe and a C-shaped magnets</a:t>
            </a:r>
            <a:r>
              <a:rPr lang="en-US" altLang="zh-TW" sz="4000" b="1" smtClean="0"/>
              <a:t> </a:t>
            </a:r>
            <a:endParaRPr lang="zh-TW" altLang="en-US" sz="4000" b="1" smtClean="0"/>
          </a:p>
        </p:txBody>
      </p:sp>
      <p:pic>
        <p:nvPicPr>
          <p:cNvPr id="30722" name="Picture 4"/>
          <p:cNvPicPr>
            <a:picLocks noChangeAspect="1" noChangeArrowheads="1"/>
          </p:cNvPicPr>
          <p:nvPr/>
        </p:nvPicPr>
        <p:blipFill>
          <a:blip r:embed="rId2"/>
          <a:srcRect/>
          <a:stretch>
            <a:fillRect/>
          </a:stretch>
        </p:blipFill>
        <p:spPr bwMode="auto">
          <a:xfrm>
            <a:off x="1619250" y="2924175"/>
            <a:ext cx="4608513" cy="3071813"/>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11188" y="333375"/>
            <a:ext cx="7772400" cy="1008063"/>
          </a:xfrm>
        </p:spPr>
        <p:txBody>
          <a:bodyPr/>
          <a:lstStyle/>
          <a:p>
            <a:pPr eaLnBrk="1" hangingPunct="1"/>
            <a:r>
              <a:rPr lang="zh-TW" altLang="en-US" b="1" smtClean="0">
                <a:solidFill>
                  <a:schemeClr val="tx1"/>
                </a:solidFill>
                <a:latin typeface="華康鋼筆體 Std W2"/>
                <a:ea typeface="華康鋼筆體 Std W2"/>
                <a:cs typeface="華康鋼筆體 Std W2"/>
              </a:rPr>
              <a:t>例 </a:t>
            </a:r>
            <a:r>
              <a:rPr lang="en-US" altLang="zh-TW" b="1" smtClean="0">
                <a:solidFill>
                  <a:schemeClr val="tx1"/>
                </a:solidFill>
                <a:latin typeface="華康鋼筆體 Std W2"/>
                <a:ea typeface="華康鋼筆體 Std W2"/>
                <a:cs typeface="華康鋼筆體 Std W2"/>
              </a:rPr>
              <a:t>1 A 5.3 MeV proton</a:t>
            </a:r>
            <a:r>
              <a:rPr lang="en-US" altLang="zh-TW" smtClean="0">
                <a:solidFill>
                  <a:schemeClr val="tx1"/>
                </a:solidFill>
              </a:rPr>
              <a:t> </a:t>
            </a:r>
            <a:endParaRPr lang="zh-TW" altLang="en-US" smtClean="0">
              <a:solidFill>
                <a:schemeClr val="tx1"/>
              </a:solidFill>
            </a:endParaRPr>
          </a:p>
        </p:txBody>
      </p:sp>
      <p:graphicFrame>
        <p:nvGraphicFramePr>
          <p:cNvPr id="2050" name="Object 3"/>
          <p:cNvGraphicFramePr>
            <a:graphicFrameLocks noChangeAspect="1"/>
          </p:cNvGraphicFramePr>
          <p:nvPr/>
        </p:nvGraphicFramePr>
        <p:xfrm>
          <a:off x="1258888" y="4221163"/>
          <a:ext cx="6750050" cy="2224087"/>
        </p:xfrm>
        <a:graphic>
          <a:graphicData uri="http://schemas.openxmlformats.org/presentationml/2006/ole">
            <p:oleObj spid="_x0000_s2050" name="Equation" r:id="rId4" imgW="1777680" imgH="749160" progId="">
              <p:embed/>
            </p:oleObj>
          </a:graphicData>
        </a:graphic>
      </p:graphicFrame>
      <p:pic>
        <p:nvPicPr>
          <p:cNvPr id="2052" name="Picture 4"/>
          <p:cNvPicPr>
            <a:picLocks noChangeAspect="1" noChangeArrowheads="1"/>
          </p:cNvPicPr>
          <p:nvPr/>
        </p:nvPicPr>
        <p:blipFill>
          <a:blip r:embed="rId5"/>
          <a:srcRect/>
          <a:stretch>
            <a:fillRect/>
          </a:stretch>
        </p:blipFill>
        <p:spPr bwMode="auto">
          <a:xfrm>
            <a:off x="684213" y="1484313"/>
            <a:ext cx="2895600" cy="2395537"/>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3851275" y="1484313"/>
            <a:ext cx="4800600" cy="2386012"/>
          </a:xfrm>
          <a:prstGeom prst="rect">
            <a:avLst/>
          </a:prstGeom>
          <a:noFill/>
          <a:ln w="9525">
            <a:noFill/>
            <a:miter lim="800000"/>
            <a:headEnd/>
            <a:tailEnd/>
          </a:ln>
        </p:spPr>
      </p:pic>
      <p:sp>
        <p:nvSpPr>
          <p:cNvPr id="2054" name="Rectangle 6"/>
          <p:cNvSpPr>
            <a:spLocks noChangeArrowheads="1"/>
          </p:cNvSpPr>
          <p:nvPr/>
        </p:nvSpPr>
        <p:spPr bwMode="auto">
          <a:xfrm>
            <a:off x="6659563" y="692150"/>
            <a:ext cx="1873250" cy="431800"/>
          </a:xfrm>
          <a:prstGeom prst="rect">
            <a:avLst/>
          </a:prstGeom>
          <a:solidFill>
            <a:schemeClr val="tx2"/>
          </a:solidFill>
          <a:ln w="57150" cmpd="thinThick">
            <a:noFill/>
            <a:miter lim="800000"/>
            <a:headEnd/>
            <a:tailEnd/>
          </a:ln>
        </p:spPr>
        <p:txBody>
          <a:bodyPr lIns="92075" tIns="46038" rIns="92075" bIns="46038" anchor="ctr"/>
          <a:lstStyle/>
          <a:p>
            <a:pPr>
              <a:buFont typeface="Symbol" pitchFamily="18" charset="2"/>
              <a:buNone/>
            </a:pPr>
            <a:r>
              <a:rPr kumimoji="0" lang="en-US" altLang="zh-TW" sz="2400">
                <a:solidFill>
                  <a:schemeClr val="bg1"/>
                </a:solidFill>
                <a:latin typeface="Times New Roman" pitchFamily="18" charset="0"/>
              </a:rPr>
              <a:t>B = 1.2 mT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marL="895350" indent="-895350" eaLnBrk="1" hangingPunct="1"/>
            <a:r>
              <a:rPr lang="en-US" altLang="zh-TW" b="1" smtClean="0">
                <a:solidFill>
                  <a:schemeClr val="tx1"/>
                </a:solidFill>
                <a:latin typeface="華康鋼筆體 Std W2"/>
                <a:ea typeface="華康鋼筆體 Std W2"/>
                <a:cs typeface="華康鋼筆體 Std W2"/>
              </a:rPr>
              <a:t>7-2 Crossed Fields: </a:t>
            </a:r>
            <a:br>
              <a:rPr lang="en-US" altLang="zh-TW" b="1" smtClean="0">
                <a:solidFill>
                  <a:schemeClr val="tx1"/>
                </a:solidFill>
                <a:latin typeface="華康鋼筆體 Std W2"/>
                <a:ea typeface="華康鋼筆體 Std W2"/>
                <a:cs typeface="華康鋼筆體 Std W2"/>
              </a:rPr>
            </a:br>
            <a:r>
              <a:rPr lang="en-US" altLang="zh-TW" b="1" smtClean="0">
                <a:solidFill>
                  <a:schemeClr val="tx1"/>
                </a:solidFill>
                <a:latin typeface="華康鋼筆體 Std W2"/>
                <a:ea typeface="華康鋼筆體 Std W2"/>
                <a:cs typeface="華康鋼筆體 Std W2"/>
              </a:rPr>
              <a:t>Discovery of the Electron</a:t>
            </a:r>
            <a:endParaRPr lang="zh-TW" altLang="en-US" smtClean="0">
              <a:solidFill>
                <a:schemeClr val="tx1"/>
              </a:solidFill>
              <a:latin typeface="華康鋼筆體 Std W2"/>
              <a:ea typeface="華康鋼筆體 Std W2"/>
              <a:cs typeface="華康鋼筆體 Std W2"/>
            </a:endParaRPr>
          </a:p>
        </p:txBody>
      </p:sp>
      <p:sp>
        <p:nvSpPr>
          <p:cNvPr id="34818" name="Text Box 3"/>
          <p:cNvSpPr txBox="1">
            <a:spLocks noChangeArrowheads="1"/>
          </p:cNvSpPr>
          <p:nvPr/>
        </p:nvSpPr>
        <p:spPr bwMode="auto">
          <a:xfrm>
            <a:off x="990600" y="2133600"/>
            <a:ext cx="7696200" cy="3810000"/>
          </a:xfrm>
          <a:prstGeom prst="rect">
            <a:avLst/>
          </a:prstGeom>
          <a:noFill/>
          <a:ln w="9525">
            <a:noFill/>
            <a:miter lim="800000"/>
            <a:headEnd/>
            <a:tailEnd/>
          </a:ln>
        </p:spPr>
        <p:txBody>
          <a:bodyPr/>
          <a:lstStyle/>
          <a:p>
            <a:pPr marL="342900" indent="-342900">
              <a:spcBef>
                <a:spcPct val="20000"/>
              </a:spcBef>
              <a:buClr>
                <a:schemeClr val="accent2"/>
              </a:buClr>
              <a:buSzPct val="75000"/>
              <a:buFont typeface="Arial Black" pitchFamily="34" charset="0"/>
              <a:buChar char="l"/>
            </a:pPr>
            <a:r>
              <a:rPr kumimoji="0" lang="en-US" altLang="zh-TW" sz="3600" b="1">
                <a:latin typeface="華康鋼筆體 Std W2"/>
                <a:ea typeface="華康鋼筆體 Std W2"/>
                <a:cs typeface="華康鋼筆體 Std W2"/>
              </a:rPr>
              <a:t>A cathode ray tube </a:t>
            </a:r>
          </a:p>
          <a:p>
            <a:pPr marL="342900" indent="-342900">
              <a:spcBef>
                <a:spcPct val="20000"/>
              </a:spcBef>
              <a:buClr>
                <a:schemeClr val="accent2"/>
              </a:buClr>
              <a:buSzPct val="75000"/>
              <a:buFont typeface="Arial Black" pitchFamily="34" charset="0"/>
              <a:buChar char="l"/>
            </a:pPr>
            <a:r>
              <a:rPr kumimoji="0" lang="en-US" altLang="zh-TW" sz="3600" b="1">
                <a:latin typeface="華康鋼筆體 Std W2"/>
                <a:ea typeface="華康鋼筆體 Std W2"/>
                <a:cs typeface="華康鋼筆體 Std W2"/>
              </a:rPr>
              <a:t>Thomson’s procedure:</a:t>
            </a:r>
          </a:p>
          <a:p>
            <a:pPr marL="742950" lvl="1" indent="-285750">
              <a:spcBef>
                <a:spcPct val="20000"/>
              </a:spcBef>
              <a:buClr>
                <a:schemeClr val="accent2"/>
              </a:buClr>
              <a:buSzPct val="75000"/>
              <a:buFont typeface="Arial Black" pitchFamily="34" charset="0"/>
              <a:buChar char="l"/>
            </a:pPr>
            <a:r>
              <a:rPr kumimoji="0" lang="zh-TW" altLang="en-US" sz="3600" b="1">
                <a:latin typeface="華康鋼筆體 Std W2"/>
                <a:ea typeface="華康鋼筆體 Std W2"/>
                <a:cs typeface="華康鋼筆體 Std W2"/>
              </a:rPr>
              <a:t>設定</a:t>
            </a:r>
            <a:r>
              <a:rPr kumimoji="0" lang="en-US" altLang="zh-TW" sz="3600" b="1">
                <a:latin typeface="華康鋼筆體 Std W2"/>
                <a:ea typeface="華康鋼筆體 Std W2"/>
                <a:cs typeface="華康鋼筆體 Std W2"/>
              </a:rPr>
              <a:t>E = 0, B = 0, </a:t>
            </a:r>
            <a:r>
              <a:rPr kumimoji="0" lang="zh-TW" altLang="en-US" sz="3600" b="1">
                <a:latin typeface="華康鋼筆體 Std W2"/>
                <a:ea typeface="華康鋼筆體 Std W2"/>
                <a:cs typeface="華康鋼筆體 Std W2"/>
              </a:rPr>
              <a:t>並記錄光點位置 </a:t>
            </a:r>
          </a:p>
          <a:p>
            <a:pPr marL="742950" lvl="1" indent="-285750">
              <a:spcBef>
                <a:spcPct val="20000"/>
              </a:spcBef>
              <a:buClr>
                <a:schemeClr val="accent2"/>
              </a:buClr>
              <a:buSzPct val="75000"/>
              <a:buFont typeface="Arial Black" pitchFamily="34" charset="0"/>
              <a:buChar char="l"/>
            </a:pPr>
            <a:r>
              <a:rPr kumimoji="0" lang="zh-TW" altLang="en-US" sz="3600" b="1">
                <a:latin typeface="華康鋼筆體 Std W2"/>
                <a:ea typeface="華康鋼筆體 Std W2"/>
                <a:cs typeface="華康鋼筆體 Std W2"/>
              </a:rPr>
              <a:t>開啟電場 </a:t>
            </a:r>
          </a:p>
          <a:p>
            <a:pPr marL="742950" lvl="1" indent="-285750">
              <a:spcBef>
                <a:spcPct val="20000"/>
              </a:spcBef>
              <a:buClr>
                <a:schemeClr val="accent2"/>
              </a:buClr>
              <a:buSzPct val="75000"/>
              <a:buFont typeface="Arial Black" pitchFamily="34" charset="0"/>
              <a:buChar char="l"/>
            </a:pPr>
            <a:r>
              <a:rPr kumimoji="0" lang="zh-TW" altLang="en-US" sz="3600" b="1">
                <a:latin typeface="華康鋼筆體 Std W2"/>
                <a:ea typeface="華康鋼筆體 Std W2"/>
                <a:cs typeface="華康鋼筆體 Std W2"/>
              </a:rPr>
              <a:t>開啟磁場,並調至與電場相等</a:t>
            </a:r>
            <a:r>
              <a:rPr kumimoji="0" lang="zh-TW" altLang="en-US" sz="3200" b="1">
                <a:latin typeface="Times New Roman" pitchFamily="18" charset="0"/>
              </a:rPr>
              <a:t> </a:t>
            </a:r>
            <a:endParaRPr kumimoji="0" lang="en-US" altLang="zh-TW" sz="3200" b="1">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新細明體"/>
        <a:cs typeface=""/>
      </a:majorFont>
      <a:minorFont>
        <a:latin typeface="Arial Black"/>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Black"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Black" pitchFamily="34" charset="0"/>
            <a:ea typeface="新細明體" pitchFamily="18" charset="-12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9168</TotalTime>
  <Words>969</Words>
  <Application>Microsoft Office PowerPoint</Application>
  <PresentationFormat>如螢幕大小 (4:3)</PresentationFormat>
  <Paragraphs>117</Paragraphs>
  <Slides>31</Slides>
  <Notes>14</Notes>
  <HiddenSlides>0</HiddenSlides>
  <MMClips>0</MMClips>
  <ScaleCrop>false</ScaleCrop>
  <HeadingPairs>
    <vt:vector size="8" baseType="variant">
      <vt:variant>
        <vt:lpstr>使用字型</vt:lpstr>
      </vt:variant>
      <vt:variant>
        <vt:i4>7</vt:i4>
      </vt:variant>
      <vt:variant>
        <vt:lpstr>簡報設計範本</vt:lpstr>
      </vt:variant>
      <vt:variant>
        <vt:i4>1</vt:i4>
      </vt:variant>
      <vt:variant>
        <vt:lpstr>內嵌 OLE 伺服程式</vt:lpstr>
      </vt:variant>
      <vt:variant>
        <vt:i4>2</vt:i4>
      </vt:variant>
      <vt:variant>
        <vt:lpstr>投影片標題</vt:lpstr>
      </vt:variant>
      <vt:variant>
        <vt:i4>31</vt:i4>
      </vt:variant>
    </vt:vector>
  </HeadingPairs>
  <TitlesOfParts>
    <vt:vector size="41" baseType="lpstr">
      <vt:lpstr>Arial Black</vt:lpstr>
      <vt:lpstr>新細明體</vt:lpstr>
      <vt:lpstr>Arial</vt:lpstr>
      <vt:lpstr>Times New Roman</vt:lpstr>
      <vt:lpstr>Symbol</vt:lpstr>
      <vt:lpstr>sө</vt:lpstr>
      <vt:lpstr>華康鋼筆體 Std W2</vt:lpstr>
      <vt:lpstr>Fireworks</vt:lpstr>
      <vt:lpstr>方程式</vt:lpstr>
      <vt:lpstr>Equation</vt:lpstr>
      <vt:lpstr>7 磁場 </vt:lpstr>
      <vt:lpstr>The magnetic field</vt:lpstr>
      <vt:lpstr>7-1 The definition of B</vt:lpstr>
      <vt:lpstr>The tracks in a bubble chamber</vt:lpstr>
      <vt:lpstr>The SI unit for B</vt:lpstr>
      <vt:lpstr>Magnetic Field Lines </vt:lpstr>
      <vt:lpstr>A horseshoe and a C-shaped magnets </vt:lpstr>
      <vt:lpstr>例 1 A 5.3 MeV proton </vt:lpstr>
      <vt:lpstr>7-2 Crossed Fields:  Discovery of the Electron</vt:lpstr>
      <vt:lpstr>Calculation</vt:lpstr>
      <vt:lpstr>7-3 Crossed Fields: The Hall Effect</vt:lpstr>
      <vt:lpstr>例 2 A cube generator</vt:lpstr>
      <vt:lpstr>7-4 A Circulating Charged Particle</vt:lpstr>
      <vt:lpstr>頻率與軌跡</vt:lpstr>
      <vt:lpstr>Helical Paths </vt:lpstr>
      <vt:lpstr>極光橢圓圈</vt:lpstr>
      <vt:lpstr>例 3 The Mass Spectrometer (質譜儀)</vt:lpstr>
      <vt:lpstr>質譜儀</vt:lpstr>
      <vt:lpstr>7-5 Cyclotrons and           Synchrotrons</vt:lpstr>
      <vt:lpstr>Synchrotrons</vt:lpstr>
      <vt:lpstr>CERN LHC</vt:lpstr>
      <vt:lpstr>7-6 Magnetic Force on a Current-Carrying Wire</vt:lpstr>
      <vt:lpstr>Magnetic Force</vt:lpstr>
      <vt:lpstr>例 4 A length of wire with a semicircular arc</vt:lpstr>
      <vt:lpstr>Calculation</vt:lpstr>
      <vt:lpstr>線圈</vt:lpstr>
      <vt:lpstr>7-7 Torque on A Current Loop</vt:lpstr>
      <vt:lpstr>例 5 A galvanometer for analog meters</vt:lpstr>
      <vt:lpstr>7-8 The Magnetic Dipole</vt:lpstr>
      <vt:lpstr>磁能</vt:lpstr>
      <vt:lpstr>敬請期待 電磁 IV</vt:lpstr>
    </vt:vector>
  </TitlesOfParts>
  <Company>中國文化大學物理學系</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Rotation</dc:title>
  <dc:creator>黃信健</dc:creator>
  <cp:lastModifiedBy>NTU</cp:lastModifiedBy>
  <cp:revision>135</cp:revision>
  <dcterms:created xsi:type="dcterms:W3CDTF">1999-11-05T16:10:47Z</dcterms:created>
  <dcterms:modified xsi:type="dcterms:W3CDTF">2011-04-21T03:43:44Z</dcterms:modified>
</cp:coreProperties>
</file>