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47"/>
  </p:notesMasterIdLst>
  <p:handoutMasterIdLst>
    <p:handoutMasterId r:id="rId48"/>
  </p:handoutMasterIdLst>
  <p:sldIdLst>
    <p:sldId id="483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75" r:id="rId12"/>
    <p:sldId id="436" r:id="rId13"/>
    <p:sldId id="437" r:id="rId14"/>
    <p:sldId id="438" r:id="rId15"/>
    <p:sldId id="439" r:id="rId16"/>
    <p:sldId id="440" r:id="rId17"/>
    <p:sldId id="482" r:id="rId18"/>
    <p:sldId id="441" r:id="rId19"/>
    <p:sldId id="442" r:id="rId20"/>
    <p:sldId id="443" r:id="rId21"/>
    <p:sldId id="481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8" r:id="rId37"/>
    <p:sldId id="499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800" kern="1200">
        <a:solidFill>
          <a:schemeClr val="tx1"/>
        </a:solidFill>
        <a:latin typeface="Arial Black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1" autoAdjust="0"/>
    <p:restoredTop sz="94615" autoAdjust="0"/>
  </p:normalViewPr>
  <p:slideViewPr>
    <p:cSldViewPr>
      <p:cViewPr>
        <p:scale>
          <a:sx n="46" d="100"/>
          <a:sy n="46" d="100"/>
        </p:scale>
        <p:origin x="-614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25B084-A971-4DEB-BE45-09FF66BAF3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8F94821-FEBF-47E1-ABBA-BA6A020EA26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hunt_(electrical)#Use_in_current_measur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Ohm_(unit)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elli.com/en_42/cables_systems/energy/innovation/hts_power_system.j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33AAB-C9A1-4769-BBBD-099165FCD9E5}" type="slidenum">
              <a:rPr lang="zh-TW" altLang="en-US" smtClean="0"/>
              <a:pPr/>
              <a:t>8</a:t>
            </a:fld>
            <a:endParaRPr lang="en-US" altLang="zh-TW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a </a:t>
            </a:r>
            <a:r>
              <a:rPr lang="zh-TW" altLang="en-US" smtClean="0"/>
              <a:t>銅為主的合金</a:t>
            </a:r>
            <a:r>
              <a:rPr lang="en-US" altLang="zh-TW" smtClean="0"/>
              <a:t>,</a:t>
            </a:r>
            <a:r>
              <a:rPr lang="zh-TW" altLang="en-US" smtClean="0"/>
              <a:t>包含了</a:t>
            </a:r>
            <a:r>
              <a:rPr lang="en-US" altLang="zh-TW" smtClean="0"/>
              <a:t>12%</a:t>
            </a:r>
            <a:r>
              <a:rPr lang="zh-TW" altLang="en-US" smtClean="0"/>
              <a:t>的錳和</a:t>
            </a:r>
            <a:r>
              <a:rPr lang="en-US" altLang="zh-TW" smtClean="0"/>
              <a:t>4%</a:t>
            </a:r>
            <a:r>
              <a:rPr lang="zh-TW" altLang="en-US" smtClean="0"/>
              <a:t>的鎳  </a:t>
            </a:r>
            <a:r>
              <a:rPr lang="en-US" altLang="zh-TW" smtClean="0">
                <a:hlinkClick r:id="rId3" action="ppaction://hlinkfile" tooltip="Shunt (electrical)"/>
              </a:rPr>
              <a:t>ammeter shunts</a:t>
            </a:r>
            <a:r>
              <a:rPr lang="en-US" altLang="zh-TW" smtClean="0"/>
              <a:t>  the legal standard for the </a:t>
            </a:r>
            <a:r>
              <a:rPr lang="en-US" altLang="zh-TW" smtClean="0">
                <a:hlinkClick r:id="rId4" action="ppaction://hlinkfile" tooltip="Ohm (unit)"/>
              </a:rPr>
              <a:t>ohm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b  [</a:t>
            </a:r>
            <a:r>
              <a:rPr lang="zh-TW" altLang="en-US" smtClean="0"/>
              <a:t>磷</a:t>
            </a:r>
            <a:r>
              <a:rPr lang="en-US" altLang="zh-TW" smtClean="0"/>
              <a:t>] doped to 10</a:t>
            </a:r>
            <a:r>
              <a:rPr lang="en-US" altLang="zh-TW" baseline="30000" smtClean="0"/>
              <a:t>23  </a:t>
            </a:r>
            <a:r>
              <a:rPr lang="en-US" altLang="zh-TW" smtClean="0"/>
              <a:t>c  [</a:t>
            </a:r>
            <a:r>
              <a:rPr lang="zh-TW" altLang="en-US" smtClean="0"/>
              <a:t>鋁</a:t>
            </a:r>
            <a:r>
              <a:rPr lang="en-US" altLang="zh-TW" smtClean="0"/>
              <a:t>] 10</a:t>
            </a:r>
            <a:r>
              <a:rPr lang="en-US" altLang="zh-TW" baseline="30000" smtClean="0"/>
              <a:t>23    </a:t>
            </a:r>
            <a:r>
              <a:rPr lang="en-US" altLang="zh-TW" smtClean="0"/>
              <a:t>as an electrical conductor in cryogenic systems</a:t>
            </a:r>
            <a:r>
              <a:rPr lang="en-US" altLang="zh-TW" baseline="30000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87199-7C39-48F4-A4C5-B2F8DF0BF28B}" type="slidenum">
              <a:rPr lang="zh-TW" altLang="en-US" smtClean="0"/>
              <a:pPr/>
              <a:t>45</a:t>
            </a:fld>
            <a:endParaRPr lang="en-US" altLang="zh-TW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FA208-A549-477B-9F09-4C1F74FCE50A}" type="slidenum">
              <a:rPr lang="zh-TW" altLang="en-US" smtClean="0"/>
              <a:pPr/>
              <a:t>9</a:t>
            </a:fld>
            <a:endParaRPr lang="en-US" altLang="zh-TW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Bad Boys Ravish Only Young Girls But Violet Gives Willingly 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FC96D-98B7-4603-B5DB-A5AE7C0057B9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293K-1.69x10</a:t>
            </a:r>
            <a:r>
              <a:rPr lang="en-US" altLang="zh-TW" baseline="30000" smtClean="0"/>
              <a:t>-8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TW" smtClean="0"/>
              <a:t>1911</a:t>
            </a:r>
            <a:endParaRPr lang="zh-TW" altLang="en-US" smtClean="0"/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BC03A-4366-4914-A74E-EF738C63AA16}" type="slidenum">
              <a:rPr lang="zh-TW" altLang="en-US" smtClean="0"/>
              <a:pPr/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A5469-CE3B-445A-A05B-77F434871A84}" type="slidenum">
              <a:rPr lang="zh-TW" altLang="en-US" smtClean="0"/>
              <a:pPr/>
              <a:t>18</a:t>
            </a:fld>
            <a:endParaRPr lang="en-US" altLang="zh-TW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1. </a:t>
            </a:r>
            <a:r>
              <a:rPr lang="en-US" altLang="zh-TW" smtClean="0">
                <a:cs typeface="Times New Roman" pitchFamily="18" charset="0"/>
              </a:rPr>
              <a:t>The new test line called the Yamanashi Maglev Test Line opened on April 3, 1997</a:t>
            </a:r>
            <a:r>
              <a:rPr lang="en-US" altLang="zh-TW" smtClean="0"/>
              <a:t> </a:t>
            </a:r>
          </a:p>
          <a:p>
            <a:pPr eaLnBrk="1" hangingPunct="1"/>
            <a:r>
              <a:rPr lang="en-US" altLang="zh-TW" smtClean="0"/>
              <a:t>   </a:t>
            </a:r>
            <a:r>
              <a:rPr lang="en-US" altLang="zh-TW" smtClean="0">
                <a:cs typeface="Times New Roman" pitchFamily="18" charset="0"/>
              </a:rPr>
              <a:t>On April 14, 1999, this five-car train set surpassed the speed record of the three-car train set, attaining a  maximum speed of 552 km/h in a manned vehicle run.</a:t>
            </a:r>
            <a:r>
              <a:rPr lang="en-US" altLang="zh-TW" smtClean="0"/>
              <a:t> </a:t>
            </a:r>
          </a:p>
          <a:p>
            <a:pPr eaLnBrk="1" hangingPunct="1"/>
            <a:r>
              <a:rPr lang="en-US" altLang="zh-TW" smtClean="0"/>
              <a:t>On December 2, 2003, a three-car train set (JR-Maglev MLX01) attained a maximum speed of 581 km/h (361 mph) in a manned vehicle run. </a:t>
            </a:r>
          </a:p>
          <a:p>
            <a:pPr eaLnBrk="1" hangingPunct="1"/>
            <a:r>
              <a:rPr lang="en-US" altLang="zh-TW" smtClean="0"/>
              <a:t>2. Fermilab: 6.5 kM 1 TeV</a:t>
            </a:r>
          </a:p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4FC2A-5CDF-4853-95D3-B3CFDF99B3B5}" type="slidenum">
              <a:rPr lang="zh-TW" altLang="en-US" smtClean="0"/>
              <a:pPr/>
              <a:t>19</a:t>
            </a:fld>
            <a:endParaRPr lang="en-US" altLang="zh-TW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1. </a:t>
            </a:r>
            <a:r>
              <a:rPr lang="en-US" altLang="zh-TW" smtClean="0">
                <a:latin typeface="Arial" pitchFamily="34" charset="0"/>
              </a:rPr>
              <a:t>In May of 2001 some 150,000 residents of Copenhagen, Denmark, began receiving their electricity through HTS (high-temperature superconducting) material. That cable was only 30 meters long, but proved adequate for testing purposes. In the summer of 2001 </a:t>
            </a:r>
            <a:r>
              <a:rPr lang="en-US" altLang="zh-TW" smtClean="0">
                <a:latin typeface="Arial" pitchFamily="34" charset="0"/>
                <a:hlinkClick r:id="rId3"/>
              </a:rPr>
              <a:t>Pirelli</a:t>
            </a:r>
            <a:r>
              <a:rPr lang="en-US" altLang="zh-TW" smtClean="0">
                <a:latin typeface="Arial" pitchFamily="34" charset="0"/>
              </a:rPr>
              <a:t> completed installation of three 400-foot HTS cables for Detroit Edison at the Frisbie Substation capable of delivering 100 million watts of power. </a:t>
            </a:r>
            <a:endParaRPr lang="en-US" altLang="zh-TW" smtClean="0"/>
          </a:p>
          <a:p>
            <a:pPr eaLnBrk="1" hangingPunct="1"/>
            <a:r>
              <a:rPr lang="en-US" altLang="zh-TW" smtClean="0"/>
              <a:t>2. 5000 horse-power motor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A0897B-27D1-4276-83B3-3350F991460F}" type="slidenum">
              <a:rPr lang="zh-TW" altLang="en-US" smtClean="0"/>
              <a:pPr/>
              <a:t>20</a:t>
            </a:fld>
            <a:endParaRPr lang="en-US" altLang="zh-TW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the Nobel Prize in 1972 </a:t>
            </a:r>
          </a:p>
          <a:p>
            <a:pPr eaLnBrk="1" hangingPunct="1"/>
            <a:r>
              <a:rPr lang="en-US" altLang="zh-TW" smtClean="0"/>
              <a:t>BCS theory predicted a theoretical maximum to Tc of around 30-40K </a:t>
            </a:r>
            <a:endParaRPr lang="zh-TW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9AFEC-FAD2-4449-B53F-4D8DD72EC86A}" type="slidenum">
              <a:rPr lang="zh-TW" altLang="en-US" smtClean="0"/>
              <a:pPr/>
              <a:t>38</a:t>
            </a:fld>
            <a:endParaRPr lang="en-US" altLang="zh-TW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TW" smtClean="0"/>
              <a:t>Electroplaque 0.15V 0.25Ω</a:t>
            </a:r>
            <a:r>
              <a:rPr lang="zh-TW" altLang="en-US" smtClean="0"/>
              <a:t>電斑 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BC05B-EB75-4E48-AE94-FA61A3EBA5F0}" type="slidenum">
              <a:rPr lang="zh-TW" altLang="en-US" smtClean="0"/>
              <a:pPr/>
              <a:t>39</a:t>
            </a:fld>
            <a:endParaRPr lang="en-US" altLang="zh-TW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1"/>
              <a:chOff x="0" y="2"/>
              <a:chExt cx="5533" cy="4339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2"/>
                <a:ext cx="5470" cy="4339"/>
                <a:chOff x="0" y="2"/>
                <a:chExt cx="5470" cy="4339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9"/>
                  <a:chOff x="1265" y="816"/>
                  <a:chExt cx="2919" cy="2149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2"/>
                  <a:ext cx="5470" cy="4339"/>
                  <a:chOff x="0" y="2"/>
                  <a:chExt cx="5470" cy="4339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4"/>
                    <a:chOff x="3470" y="1532"/>
                    <a:chExt cx="1259" cy="2324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2"/>
                    <a:chOff x="2864" y="2019"/>
                    <a:chExt cx="2462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8"/>
                    <a:chOff x="-74" y="1813"/>
                    <a:chExt cx="2472" cy="928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2"/>
                    <a:ext cx="635" cy="1534"/>
                    <a:chOff x="1935" y="30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7"/>
                    <a:chOff x="2822" y="671"/>
                    <a:chExt cx="1846" cy="567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3"/>
                    <a:ext cx="1015" cy="1464"/>
                    <a:chOff x="2936" y="161"/>
                    <a:chExt cx="1015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2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2"/>
                    <a:chOff x="1455" y="1936"/>
                    <a:chExt cx="765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2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2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6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8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2" cy="2385"/>
                    <a:chOff x="3006" y="1984"/>
                    <a:chExt cx="622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1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9" cy="2184"/>
                    <a:chOff x="2287" y="2135"/>
                    <a:chExt cx="429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6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zh-TW" alt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5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5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5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188551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88552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38E6-2B53-4C30-9E78-5D34478892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F72C-0071-4C11-BD73-C1768D5AF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7141-5BA0-4557-AE36-ADEF5AAB03A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95983-80F4-417A-8CFF-ADB9879A5A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1FF7-8D5F-4B08-A635-419DC142937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3C49-FF19-4F95-BE6E-53218506C11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B272E-89E9-4742-87D8-30CEF6EBBF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173F3-9366-4CA1-BF3A-D327E8AABF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B726-CE26-44D0-BC42-523048646CB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5ACDC-5741-4666-8178-1D4F6F6FD3C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60FC5-B27B-4564-A2CB-16E5C59B2C0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4CF4C-7742-4012-A7BB-6C06868322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32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396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3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399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0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40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40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  <p:grpSp>
          <p:nvGrpSpPr>
            <p:cNvPr id="532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32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</p:grpSp>
          <p:grpSp>
            <p:nvGrpSpPr>
              <p:cNvPr id="532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32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410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0" y="2235"/>
                    <a:ext cx="171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1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19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413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4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416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17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419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6" y="1628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0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422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3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425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6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1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428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0" y="1128"/>
                    <a:ext cx="1240" cy="20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29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431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1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2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434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6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5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437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38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440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8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1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443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3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4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446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47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8"/>
                    <a:ext cx="755" cy="35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449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0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452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3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2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455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6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458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59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461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2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464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6" y="921"/>
                    <a:ext cx="1052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5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467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4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68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6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470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1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5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187472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sp>
              <p:nvSpPr>
                <p:cNvPr id="187473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TW" altLang="en-US"/>
                </a:p>
              </p:txBody>
            </p:sp>
            <p:grpSp>
              <p:nvGrpSpPr>
                <p:cNvPr id="533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75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5" y="933"/>
                    <a:ext cx="105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6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7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7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81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2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8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3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87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88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7" y="3632"/>
                    <a:ext cx="848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49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1" y="268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3" y="389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493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4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4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3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4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6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499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3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0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38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50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1" y="2708"/>
                    <a:ext cx="1463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  <p:grpSp>
              <p:nvGrpSpPr>
                <p:cNvPr id="533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505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  <p:sp>
                <p:nvSpPr>
                  <p:cNvPr id="187506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1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zh-TW" altLang="en-US"/>
                  </a:p>
                </p:txBody>
              </p:sp>
            </p:grpSp>
          </p:grpSp>
          <p:sp>
            <p:nvSpPr>
              <p:cNvPr id="187507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8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1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09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0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1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9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2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3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4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5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6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7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8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19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1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0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1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2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3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4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5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6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7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  <p:sp>
            <p:nvSpPr>
              <p:cNvPr id="187528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/>
              </a:p>
            </p:txBody>
          </p:sp>
        </p:grpSp>
      </p:grpSp>
      <p:sp>
        <p:nvSpPr>
          <p:cNvPr id="532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32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87531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2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7533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ABAA94C2-7BF6-406F-8DC8-87C72322EBC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slide" Target="slide15.x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m.bris.ac.uk/webprojects2000/igrant/bcstheory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http://www.chm.bris.ac.uk/webprojects2000/igrant/hightctheory.html" TargetMode="Externa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as.org/content/104/34/13565/F5.expansion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3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hyperlink" Target="http://samengstrom.com/nxl/3660/4_band_resistor_color_code_page.en.html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wiki.xtronics.com/index.php/Resistor_Codes#A_note_to_PC_fasc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5373217"/>
            <a:ext cx="5760640" cy="864096"/>
          </a:xfrm>
        </p:spPr>
        <p:txBody>
          <a:bodyPr/>
          <a:lstStyle/>
          <a:p>
            <a:pPr eaLnBrk="1" hangingPunct="1"/>
            <a:r>
              <a:rPr lang="en-US" altLang="zh-TW" sz="4000" b="1" dirty="0" smtClean="0">
                <a:solidFill>
                  <a:srgbClr val="FFFF00"/>
                </a:solidFill>
                <a:latin typeface="華康鋼筆體 Std W2" pitchFamily="66" charset="-120"/>
                <a:ea typeface="華康鋼筆體 Std W2" pitchFamily="66" charset="-120"/>
              </a:rPr>
              <a:t>The Hindenburg disaster</a:t>
            </a:r>
            <a:endParaRPr lang="zh-TW" altLang="en-US" sz="4000" b="1" dirty="0" smtClean="0">
              <a:solidFill>
                <a:srgbClr val="FFFF00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87624" y="980728"/>
            <a:ext cx="73564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華康鋼筆體 Std W2" pitchFamily="66" charset="-120"/>
              <a:cs typeface="+mj-cs"/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 sz="quarter"/>
          </p:nvPr>
        </p:nvSpPr>
        <p:spPr>
          <a:xfrm>
            <a:off x="1115616" y="908720"/>
            <a:ext cx="7272808" cy="1080120"/>
          </a:xfrm>
        </p:spPr>
        <p:txBody>
          <a:bodyPr/>
          <a:lstStyle/>
          <a:p>
            <a:pPr lvl="0" algn="ctr"/>
            <a:r>
              <a:rPr lang="en-US" altLang="zh-TW" sz="6000" b="1" dirty="0" smtClean="0">
                <a:latin typeface="華康鋼筆體 Std W2" pitchFamily="66" charset="-120"/>
                <a:ea typeface="華康鋼筆體 Std W2" pitchFamily="66" charset="-120"/>
              </a:rPr>
              <a:t>6 </a:t>
            </a:r>
            <a:r>
              <a:rPr lang="zh-TW" altLang="en-US" sz="6000" b="1" dirty="0" smtClean="0">
                <a:ea typeface="華康鋼筆體 Std W2" pitchFamily="66" charset="-120"/>
              </a:rPr>
              <a:t>電流</a:t>
            </a:r>
            <a:r>
              <a:rPr lang="zh-TW" altLang="en-US" sz="6000" b="1" dirty="0" smtClean="0">
                <a:latin typeface="新細明體"/>
                <a:ea typeface="新細明體"/>
              </a:rPr>
              <a:t>、</a:t>
            </a:r>
            <a:r>
              <a:rPr lang="zh-TW" altLang="en-US" sz="6000" b="1" dirty="0" smtClean="0">
                <a:ea typeface="華康鋼筆體 Std W2" pitchFamily="66" charset="-120"/>
              </a:rPr>
              <a:t>電阻與電路</a:t>
            </a:r>
            <a:endParaRPr lang="zh-TW" altLang="en-US" sz="6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680520" cy="27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01625"/>
            <a:ext cx="6694487" cy="1462088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溫度效應</a:t>
            </a: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2438400" y="1752600"/>
          <a:ext cx="5029200" cy="765175"/>
        </p:xfrm>
        <a:graphic>
          <a:graphicData uri="http://schemas.openxmlformats.org/presentationml/2006/ole">
            <p:oleObj spid="_x0000_s33794" name="Equation" r:id="rId4" imgW="1320480" imgH="228600" progId="Equation.3">
              <p:embed/>
            </p:oleObj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514600"/>
            <a:ext cx="5029200" cy="41497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891" name="Object 3"/>
          <p:cNvGraphicFramePr>
            <a:graphicFrameLocks noChangeAspect="1"/>
          </p:cNvGraphicFramePr>
          <p:nvPr/>
        </p:nvGraphicFramePr>
        <p:xfrm>
          <a:off x="762000" y="2362200"/>
          <a:ext cx="7772400" cy="3424238"/>
        </p:xfrm>
        <a:graphic>
          <a:graphicData uri="http://schemas.openxmlformats.org/presentationml/2006/ole">
            <p:oleObj spid="_x0000_s34818" name="Equation" r:id="rId4" imgW="2425680" imgH="1028520" progId="Equation.3">
              <p:embed/>
            </p:oleObj>
          </a:graphicData>
        </a:graphic>
      </p:graphicFrame>
      <p:sp>
        <p:nvSpPr>
          <p:cNvPr id="34819" name="Rectangle 5"/>
          <p:cNvSpPr>
            <a:spLocks noGrp="1" noChangeArrowheads="1"/>
          </p:cNvSpPr>
          <p:nvPr>
            <p:ph type="title"/>
          </p:nvPr>
        </p:nvSpPr>
        <p:spPr>
          <a:xfrm>
            <a:off x="971550" y="301625"/>
            <a:ext cx="7486650" cy="1462088"/>
          </a:xfrm>
          <a:noFill/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effect of temperature</a:t>
            </a:r>
            <a:r>
              <a:rPr lang="en-US" altLang="zh-TW" sz="3600" smtClean="0">
                <a:solidFill>
                  <a:schemeClr val="tx1"/>
                </a:solidFill>
                <a:latin typeface="Times New Roman" pitchFamily="18" charset="0"/>
                <a:ea typeface="華康行書體" charset="-120"/>
              </a:rPr>
              <a:t> </a:t>
            </a:r>
            <a:endParaRPr lang="zh-TW" altLang="en-US" sz="3600" smtClean="0">
              <a:solidFill>
                <a:schemeClr val="tx1"/>
              </a:solidFill>
              <a:latin typeface="Times New Roman" pitchFamily="18" charset="0"/>
              <a:ea typeface="華康行書體" charset="-120"/>
            </a:endParaRPr>
          </a:p>
        </p:txBody>
      </p:sp>
      <p:sp>
        <p:nvSpPr>
          <p:cNvPr id="34820" name="向左箭號 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00438" y="5143500"/>
            <a:ext cx="1000125" cy="571500"/>
          </a:xfrm>
          <a:prstGeom prst="left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電阻的微觀意義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828800" y="1828800"/>
          <a:ext cx="3657600" cy="1462088"/>
        </p:xfrm>
        <a:graphic>
          <a:graphicData uri="http://schemas.openxmlformats.org/presentationml/2006/ole">
            <p:oleObj spid="_x0000_s35842" name="Equation" r:id="rId3" imgW="1168200" imgH="533160" progId="Equation.3">
              <p:embed/>
            </p:oleObj>
          </a:graphicData>
        </a:graphic>
      </p:graphicFrame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828800"/>
            <a:ext cx="2819400" cy="26797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35843" name="Object 5"/>
          <p:cNvGraphicFramePr>
            <a:graphicFrameLocks noChangeAspect="1"/>
          </p:cNvGraphicFramePr>
          <p:nvPr/>
        </p:nvGraphicFramePr>
        <p:xfrm>
          <a:off x="1828800" y="4741863"/>
          <a:ext cx="2209800" cy="1370012"/>
        </p:xfrm>
        <a:graphic>
          <a:graphicData uri="http://schemas.openxmlformats.org/presentationml/2006/ole">
            <p:oleObj spid="_x0000_s35843" name="Equation" r:id="rId5" imgW="660240" imgH="393480" progId="Equation.3">
              <p:embed/>
            </p:oleObj>
          </a:graphicData>
        </a:graphic>
      </p:graphicFrame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4876800" y="4648200"/>
          <a:ext cx="3657600" cy="1460500"/>
        </p:xfrm>
        <a:graphic>
          <a:graphicData uri="http://schemas.openxmlformats.org/presentationml/2006/ole">
            <p:oleObj spid="_x0000_s35844" name="Equation" r:id="rId6" imgW="104112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6-3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Ohm’s Law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itchFamily="2" charset="2"/>
              <a:buBlip>
                <a:blip r:embed="rId3"/>
              </a:buBlip>
            </a:pP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流過一電路元件之</a:t>
            </a:r>
            <a:r>
              <a:rPr lang="zh-TW" altLang="en-US" sz="3600" b="1" u="sng" dirty="0" smtClean="0">
                <a:latin typeface="華康鋼筆體 Std W2" pitchFamily="66" charset="-120"/>
                <a:ea typeface="華康鋼筆體 Std W2" pitchFamily="66" charset="-120"/>
              </a:rPr>
              <a:t>電流</a:t>
            </a: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與該元件之</a:t>
            </a:r>
            <a:r>
              <a:rPr lang="zh-TW" altLang="en-US" sz="3600" b="1" u="sng" dirty="0" smtClean="0">
                <a:latin typeface="華康鋼筆體 Std W2" pitchFamily="66" charset="-120"/>
                <a:ea typeface="華康鋼筆體 Std W2" pitchFamily="66" charset="-120"/>
              </a:rPr>
              <a:t>電位差</a:t>
            </a: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成正比</a:t>
            </a:r>
          </a:p>
          <a:p>
            <a:pPr eaLnBrk="1" hangingPunct="1">
              <a:spcBef>
                <a:spcPct val="0"/>
              </a:spcBef>
              <a:buClrTx/>
              <a:buFont typeface="Wingdings" pitchFamily="2" charset="2"/>
              <a:buBlip>
                <a:blip r:embed="rId3"/>
              </a:buBlip>
            </a:pPr>
            <a:r>
              <a:rPr lang="zh-TW" altLang="en-US" sz="3600" b="1" u="sng" dirty="0" smtClean="0">
                <a:latin typeface="華康鋼筆體 Std W2" pitchFamily="66" charset="-120"/>
                <a:ea typeface="華康鋼筆體 Std W2" pitchFamily="66" charset="-120"/>
              </a:rPr>
              <a:t>電阻率</a:t>
            </a:r>
            <a:r>
              <a:rPr lang="zh-TW" altLang="en-US" sz="3600" b="1" dirty="0" smtClean="0">
                <a:latin typeface="華康鋼筆體 Std W2" pitchFamily="66" charset="-120"/>
                <a:ea typeface="華康鋼筆體 Std W2" pitchFamily="66" charset="-120"/>
              </a:rPr>
              <a:t>與電場的大小及方向無關 </a:t>
            </a:r>
          </a:p>
          <a:p>
            <a:pPr eaLnBrk="1" hangingPunct="1"/>
            <a:endParaRPr lang="zh-TW" altLang="en-US" sz="3600" b="1" dirty="0" smtClean="0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221163"/>
            <a:ext cx="3352800" cy="1620837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36866" name="Object 5"/>
          <p:cNvGraphicFramePr>
            <a:graphicFrameLocks noChangeAspect="1"/>
          </p:cNvGraphicFramePr>
          <p:nvPr/>
        </p:nvGraphicFramePr>
        <p:xfrm>
          <a:off x="4987925" y="4429125"/>
          <a:ext cx="3370263" cy="1216025"/>
        </p:xfrm>
        <a:graphic>
          <a:graphicData uri="http://schemas.openxmlformats.org/presentationml/2006/ole">
            <p:oleObj spid="_x0000_s36866" name="Equation" r:id="rId5" imgW="95220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01625"/>
            <a:ext cx="7126287" cy="1462088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I-V curves</a:t>
            </a:r>
            <a:endParaRPr lang="en-US" altLang="zh-TW" smtClean="0">
              <a:solidFill>
                <a:schemeClr val="tx1"/>
              </a:solidFill>
              <a:latin typeface="Arial" pitchFamily="34" charset="0"/>
              <a:ea typeface="華康中楷體" charset="-120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349500"/>
            <a:ext cx="7696200" cy="2706688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32836" name="Comment 4"/>
          <p:cNvSpPr>
            <a:spLocks noChangeArrowheads="1"/>
          </p:cNvSpPr>
          <p:nvPr/>
        </p:nvSpPr>
        <p:spPr bwMode="auto">
          <a:xfrm>
            <a:off x="1619250" y="5589588"/>
            <a:ext cx="1944688" cy="588962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3200" b="1" i="1" u="sng">
                <a:latin typeface="Times New Roman" pitchFamily="18" charset="0"/>
                <a:ea typeface="標楷體" pitchFamily="65" charset="-120"/>
              </a:rPr>
              <a:t>conductor</a:t>
            </a:r>
          </a:p>
        </p:txBody>
      </p:sp>
      <p:sp>
        <p:nvSpPr>
          <p:cNvPr id="632837" name="Comment 5"/>
          <p:cNvSpPr>
            <a:spLocks noChangeArrowheads="1"/>
          </p:cNvSpPr>
          <p:nvPr/>
        </p:nvSpPr>
        <p:spPr bwMode="auto">
          <a:xfrm>
            <a:off x="5292725" y="5589588"/>
            <a:ext cx="3167063" cy="588962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3200" b="1" i="1" u="sng" dirty="0" err="1">
                <a:latin typeface="Times New Roman" pitchFamily="18" charset="0"/>
                <a:ea typeface="標楷體" pitchFamily="65" charset="-120"/>
                <a:hlinkClick r:id="rId3" action="ppaction://hlinksldjump"/>
              </a:rPr>
              <a:t>pn</a:t>
            </a:r>
            <a:r>
              <a:rPr lang="en-US" altLang="zh-TW" sz="3200" b="1" i="1" u="sng" dirty="0">
                <a:latin typeface="Times New Roman" pitchFamily="18" charset="0"/>
                <a:ea typeface="標楷體" pitchFamily="65" charset="-120"/>
                <a:hlinkClick r:id="rId3" action="ppaction://hlinksldjump"/>
              </a:rPr>
              <a:t> junction diode</a:t>
            </a:r>
            <a:endParaRPr lang="en-US" altLang="zh-TW" sz="3200" b="1" i="1" u="sng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2963" y="301625"/>
            <a:ext cx="6045200" cy="1462088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6-4 Semiconductors</a:t>
            </a:r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708275"/>
            <a:ext cx="7010400" cy="3824288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57200"/>
            <a:ext cx="1985963" cy="2133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33861" name="Comment 5"/>
          <p:cNvSpPr>
            <a:spLocks noChangeArrowheads="1"/>
          </p:cNvSpPr>
          <p:nvPr/>
        </p:nvSpPr>
        <p:spPr bwMode="auto">
          <a:xfrm>
            <a:off x="1907704" y="1412776"/>
            <a:ext cx="1440160" cy="5847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3200" b="1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半導體</a:t>
            </a:r>
            <a:endParaRPr lang="zh-TW" altLang="en-US" sz="3200" dirty="0">
              <a:solidFill>
                <a:srgbClr val="000099"/>
              </a:solidFill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Superconductors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492375"/>
            <a:ext cx="3657600" cy="2700338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492375"/>
            <a:ext cx="3581400" cy="2713038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34885" name="Comment 5"/>
          <p:cNvSpPr>
            <a:spLocks noChangeArrowheads="1"/>
          </p:cNvSpPr>
          <p:nvPr/>
        </p:nvSpPr>
        <p:spPr bwMode="auto">
          <a:xfrm>
            <a:off x="827584" y="1484784"/>
            <a:ext cx="1440160" cy="584775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0" lang="zh-TW" altLang="en-US" sz="3200" b="1" dirty="0">
                <a:solidFill>
                  <a:srgbClr val="000099"/>
                </a:solidFill>
                <a:latin typeface="Arial" pitchFamily="34" charset="0"/>
                <a:ea typeface="標楷體" pitchFamily="65" charset="-120"/>
              </a:rPr>
              <a:t>超導體</a:t>
            </a:r>
            <a:endParaRPr lang="zh-TW" altLang="en-US" sz="3200" dirty="0">
              <a:solidFill>
                <a:srgbClr val="000099"/>
              </a:solidFill>
              <a:latin typeface="Arial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More Maglev - magnetic levitation</a:t>
            </a:r>
          </a:p>
        </p:txBody>
      </p:sp>
      <p:pic>
        <p:nvPicPr>
          <p:cNvPr id="83971" name="Picture 6" descr="Figure4_Levi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773238"/>
            <a:ext cx="42830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7"/>
          <p:cNvSpPr>
            <a:spLocks noChangeArrowheads="1"/>
          </p:cNvSpPr>
          <p:nvPr/>
        </p:nvSpPr>
        <p:spPr bwMode="auto">
          <a:xfrm>
            <a:off x="827088" y="6165850"/>
            <a:ext cx="76168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</a:rPr>
              <a:t>http://web.mit.edu/physics/hudson/ResearchBackground.htm</a:t>
            </a: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Maglev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、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MRI and Tevatron</a:t>
            </a:r>
          </a:p>
        </p:txBody>
      </p:sp>
      <p:pic>
        <p:nvPicPr>
          <p:cNvPr id="84995" name="Picture 3" descr="magl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133600"/>
            <a:ext cx="3529012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mri_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133600"/>
            <a:ext cx="158432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colli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4005263"/>
            <a:ext cx="467995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Power line and motor</a:t>
            </a:r>
          </a:p>
        </p:txBody>
      </p:sp>
      <p:pic>
        <p:nvPicPr>
          <p:cNvPr id="86019" name="Picture 3" descr="c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95600"/>
            <a:ext cx="25908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4" descr="supmo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819400"/>
            <a:ext cx="22860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9163" y="1988840"/>
            <a:ext cx="7109221" cy="3456384"/>
          </a:xfrm>
          <a:noFill/>
        </p:spPr>
        <p:txBody>
          <a:bodyPr/>
          <a:lstStyle/>
          <a:p>
            <a:pPr marL="531813" indent="-531813" algn="just" eaLnBrk="1" hangingPunct="1">
              <a:buClr>
                <a:srgbClr val="99FF33"/>
              </a:buClr>
              <a:buSzPct val="120000"/>
              <a:buFont typeface="+mj-lt"/>
              <a:buAutoNum type="arabicPeriod"/>
            </a:pP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電流</a:t>
            </a: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、電流密度與漂移速度</a:t>
            </a:r>
          </a:p>
          <a:p>
            <a:pPr marL="531813" indent="-531813" algn="just" eaLnBrk="1" hangingPunct="1">
              <a:buClr>
                <a:srgbClr val="99FF33"/>
              </a:buClr>
              <a:buSzPct val="120000"/>
              <a:buFont typeface="+mj-lt"/>
              <a:buAutoNum type="arabicPeriod"/>
            </a:pP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電阻</a:t>
            </a: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與電阻率</a:t>
            </a:r>
          </a:p>
          <a:p>
            <a:pPr marL="531813" indent="-531813" algn="just" eaLnBrk="1" hangingPunct="1">
              <a:buClr>
                <a:srgbClr val="99FF33"/>
              </a:buClr>
              <a:buSzPct val="120000"/>
              <a:buFont typeface="+mj-lt"/>
              <a:buAutoNum type="arabicPeriod"/>
            </a:pP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歐姆定律</a:t>
            </a:r>
            <a:endParaRPr lang="zh-TW" altLang="en-US" sz="3600" b="1" dirty="0" smtClean="0">
              <a:latin typeface="標楷體" pitchFamily="65" charset="-120"/>
              <a:ea typeface="華康鋼筆體 Std W2" pitchFamily="66" charset="-120"/>
            </a:endParaRPr>
          </a:p>
          <a:p>
            <a:pPr marL="531813" indent="-531813" algn="just" eaLnBrk="1" hangingPunct="1">
              <a:buClr>
                <a:srgbClr val="99FF33"/>
              </a:buClr>
              <a:buSzPct val="120000"/>
              <a:buFont typeface="+mj-lt"/>
              <a:buAutoNum type="arabicPeriod"/>
            </a:pP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半導體</a:t>
            </a: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與超導體</a:t>
            </a:r>
          </a:p>
          <a:p>
            <a:pPr marL="531813" indent="-531813" algn="just" eaLnBrk="1" hangingPunct="1">
              <a:buClr>
                <a:srgbClr val="99FF33"/>
              </a:buClr>
              <a:buSzPct val="120000"/>
              <a:buFont typeface="+mj-lt"/>
              <a:buAutoNum type="arabicPeriod"/>
            </a:pPr>
            <a:r>
              <a:rPr lang="zh-TW" altLang="en-US" sz="3600" b="1" dirty="0" smtClean="0">
                <a:latin typeface="標楷體" pitchFamily="65" charset="-120"/>
                <a:ea typeface="華康鋼筆體 Std W2" pitchFamily="66" charset="-120"/>
              </a:rPr>
              <a:t>電路</a:t>
            </a:r>
            <a:endParaRPr lang="zh-TW" altLang="en-US" sz="3600" b="1" dirty="0" smtClean="0">
              <a:ea typeface="華康鋼筆體 Std W2" pitchFamily="66" charset="-120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762000"/>
            <a:ext cx="7356475" cy="1155700"/>
          </a:xfrm>
          <a:noFill/>
        </p:spPr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Outline</a:t>
            </a:r>
            <a:endParaRPr lang="en-US" altLang="zh-TW" sz="4800" b="1" dirty="0" smtClean="0">
              <a:solidFill>
                <a:schemeClr val="tx1"/>
              </a:solidFill>
              <a:ea typeface="華康鋼筆體 Std W2" pitchFamily="66" charset="-12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BCS Theory - The Cooper pairs</a:t>
            </a:r>
          </a:p>
        </p:txBody>
      </p:sp>
      <p:pic>
        <p:nvPicPr>
          <p:cNvPr id="87043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420938"/>
            <a:ext cx="3276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420938"/>
            <a:ext cx="39624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6" descr="F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989138"/>
            <a:ext cx="4897438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7"/>
          <p:cNvSpPr>
            <a:spLocks noChangeArrowheads="1"/>
          </p:cNvSpPr>
          <p:nvPr/>
        </p:nvSpPr>
        <p:spPr bwMode="auto">
          <a:xfrm>
            <a:off x="1258888" y="5805488"/>
            <a:ext cx="723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zh-TW" sz="2400">
                <a:latin typeface="Times New Roman" pitchFamily="18" charset="0"/>
                <a:hlinkClick r:id="rId3"/>
              </a:rPr>
              <a:t>http://www.pnas.org/content/104/34/13565/F5.expansion</a:t>
            </a:r>
            <a:r>
              <a:rPr lang="en-US" altLang="zh-TW" sz="2400">
                <a:latin typeface="Times New Roman" pitchFamily="18" charset="0"/>
              </a:rPr>
              <a:t> </a:t>
            </a: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98308" name="Rectangle 10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6913563" cy="14620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Negative Temperature Coefficient of Resistivity</a:t>
            </a:r>
            <a:endParaRPr lang="zh-TW" altLang="en-US" b="1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6-5 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電路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916113"/>
            <a:ext cx="5112866" cy="4114800"/>
          </a:xfrm>
        </p:spPr>
        <p:txBody>
          <a:bodyPr/>
          <a:lstStyle/>
          <a:p>
            <a:pPr algn="just" eaLnBrk="1" hangingPunct="1">
              <a:buNone/>
            </a:pPr>
            <a:r>
              <a:rPr lang="en-US" altLang="zh-TW" sz="4000" b="1" dirty="0" smtClean="0">
                <a:latin typeface="華康鋼筆體 Std W2" pitchFamily="66" charset="-120"/>
                <a:ea typeface="華康鋼筆體 Std W2" pitchFamily="66" charset="-120"/>
              </a:rPr>
              <a:t>6-5.1 </a:t>
            </a:r>
            <a:r>
              <a:rPr lang="zh-TW" altLang="en-US" sz="4000" b="1" dirty="0" smtClean="0">
                <a:ea typeface="華康鋼筆體 Std W2" pitchFamily="66" charset="-120"/>
              </a:rPr>
              <a:t>直流</a:t>
            </a:r>
            <a:r>
              <a:rPr lang="zh-TW" altLang="en-US" sz="4000" b="1" dirty="0" smtClean="0">
                <a:ea typeface="華康鋼筆體 Std W2" pitchFamily="66" charset="-120"/>
              </a:rPr>
              <a:t>電路</a:t>
            </a:r>
          </a:p>
          <a:p>
            <a:pPr algn="just" eaLnBrk="1" hangingPunct="1">
              <a:buNone/>
            </a:pPr>
            <a:r>
              <a:rPr lang="en-US" altLang="zh-TW" sz="4000" b="1" dirty="0" smtClean="0">
                <a:latin typeface="華康鋼筆體 Std W2" pitchFamily="66" charset="-120"/>
                <a:ea typeface="華康鋼筆體 Std W2" pitchFamily="66" charset="-120"/>
              </a:rPr>
              <a:t>6-5.2 </a:t>
            </a:r>
            <a:r>
              <a:rPr lang="zh-TW" altLang="en-US" sz="4000" b="1" dirty="0" smtClean="0">
                <a:ea typeface="華康鋼筆體 Std W2" pitchFamily="66" charset="-120"/>
              </a:rPr>
              <a:t>串聯</a:t>
            </a:r>
            <a:r>
              <a:rPr lang="zh-TW" altLang="en-US" sz="4000" b="1" dirty="0" smtClean="0">
                <a:ea typeface="華康鋼筆體 Std W2" pitchFamily="66" charset="-120"/>
              </a:rPr>
              <a:t>電阻</a:t>
            </a:r>
            <a:endParaRPr lang="en-US" altLang="zh-TW" sz="4000" b="1" dirty="0" smtClean="0">
              <a:ea typeface="華康鋼筆體 Std W2" pitchFamily="66" charset="-120"/>
            </a:endParaRPr>
          </a:p>
          <a:p>
            <a:pPr algn="just" eaLnBrk="1" hangingPunct="1">
              <a:buNone/>
            </a:pPr>
            <a:r>
              <a:rPr lang="en-US" altLang="zh-TW" sz="4000" b="1" dirty="0" smtClean="0">
                <a:latin typeface="華康鋼筆體 Std W2" pitchFamily="66" charset="-120"/>
                <a:ea typeface="華康鋼筆體 Std W2" pitchFamily="66" charset="-120"/>
              </a:rPr>
              <a:t>6-5.3 </a:t>
            </a:r>
            <a:r>
              <a:rPr lang="zh-TW" altLang="en-US" sz="4000" b="1" dirty="0" smtClean="0">
                <a:ea typeface="華康鋼筆體 Std W2" pitchFamily="66" charset="-120"/>
              </a:rPr>
              <a:t>並聯</a:t>
            </a:r>
            <a:r>
              <a:rPr lang="zh-TW" altLang="en-US" sz="4000" b="1" dirty="0" smtClean="0">
                <a:ea typeface="華康鋼筆體 Std W2" pitchFamily="66" charset="-120"/>
              </a:rPr>
              <a:t>電阻</a:t>
            </a:r>
            <a:endParaRPr lang="en-US" altLang="zh-TW" sz="4000" b="1" dirty="0" smtClean="0">
              <a:ea typeface="華康鋼筆體 Std W2" pitchFamily="66" charset="-120"/>
            </a:endParaRPr>
          </a:p>
          <a:p>
            <a:pPr algn="just" eaLnBrk="1" hangingPunct="1">
              <a:buNone/>
            </a:pPr>
            <a:r>
              <a:rPr lang="en-US" altLang="zh-TW" sz="4000" b="1" dirty="0" smtClean="0">
                <a:latin typeface="華康鋼筆體 Std W2" pitchFamily="66" charset="-120"/>
                <a:ea typeface="華康鋼筆體 Std W2" pitchFamily="66" charset="-120"/>
              </a:rPr>
              <a:t>6-5.4 </a:t>
            </a:r>
            <a:r>
              <a:rPr lang="zh-TW" altLang="en-US" sz="4000" b="1" dirty="0" smtClean="0">
                <a:ea typeface="華康鋼筆體 Std W2" pitchFamily="66" charset="-120"/>
              </a:rPr>
              <a:t>交流</a:t>
            </a:r>
            <a:r>
              <a:rPr lang="zh-TW" altLang="en-US" sz="4000" b="1" dirty="0" smtClean="0">
                <a:ea typeface="華康鋼筆體 Std W2" pitchFamily="66" charset="-120"/>
              </a:rPr>
              <a:t>電路</a:t>
            </a:r>
          </a:p>
          <a:p>
            <a:pPr algn="just" eaLnBrk="1" hangingPunct="1">
              <a:buNone/>
            </a:pPr>
            <a:r>
              <a:rPr lang="en-US" altLang="zh-TW" sz="4000" b="1" dirty="0" smtClean="0">
                <a:latin typeface="華康鋼筆體 Std W2" pitchFamily="66" charset="-120"/>
                <a:ea typeface="華康鋼筆體 Std W2" pitchFamily="66" charset="-120"/>
              </a:rPr>
              <a:t>6-5.5 </a:t>
            </a:r>
            <a:r>
              <a:rPr lang="zh-TW" altLang="en-US" sz="4000" b="1" dirty="0" smtClean="0">
                <a:ea typeface="華康鋼筆體 Std W2" pitchFamily="66" charset="-120"/>
              </a:rPr>
              <a:t>虛擬</a:t>
            </a:r>
            <a:r>
              <a:rPr lang="zh-TW" altLang="en-US" sz="4000" b="1" dirty="0" smtClean="0">
                <a:ea typeface="華康鋼筆體 Std W2" pitchFamily="66" charset="-120"/>
              </a:rPr>
              <a:t>電路實驗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6-5.1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直流電路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Direct Current Circuit</a:t>
            </a:r>
          </a:p>
          <a:p>
            <a:pPr algn="just"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A bimetallic strip flasher</a:t>
            </a: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以電阻電熱絲加熱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bimetallic strip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，約一秒啟閉一次，可用作警示裝置。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Ex.8 </a:t>
            </a:r>
            <a:r>
              <a:rPr lang="zh-TW" altLang="en-US" sz="4000" b="1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簡單直流電路內之電位（電壓）升降</a:t>
            </a:r>
            <a:r>
              <a:rPr lang="zh-TW" altLang="en-US" sz="4000" smtClean="0"/>
              <a:t> 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692275" y="2020888"/>
          <a:ext cx="4246563" cy="1355725"/>
        </p:xfrm>
        <a:graphic>
          <a:graphicData uri="http://schemas.openxmlformats.org/presentationml/2006/ole">
            <p:oleObj spid="_x0000_s71682" name="方程式" r:id="rId3" imgW="990360" imgH="431640" progId="Equation.3">
              <p:embed/>
            </p:oleObj>
          </a:graphicData>
        </a:graphic>
      </p:graphicFrame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644900"/>
            <a:ext cx="4191000" cy="2584450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46149" name="Comment 5"/>
          <p:cNvSpPr>
            <a:spLocks noChangeArrowheads="1"/>
          </p:cNvSpPr>
          <p:nvPr/>
        </p:nvSpPr>
        <p:spPr bwMode="auto">
          <a:xfrm>
            <a:off x="6443663" y="4652963"/>
            <a:ext cx="2232025" cy="1563687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3200">
                <a:solidFill>
                  <a:srgbClr val="000099"/>
                </a:solidFill>
                <a:latin typeface="華康鋼筆體 Std W2" pitchFamily="66" charset="-120"/>
                <a:ea typeface="華康鋼筆體 Std W2" pitchFamily="66" charset="-120"/>
              </a:rPr>
              <a:t>克希荷夫 </a:t>
            </a:r>
            <a:r>
              <a:rPr lang="en-US" altLang="zh-TW" sz="3200">
                <a:solidFill>
                  <a:srgbClr val="000099"/>
                </a:solidFill>
                <a:latin typeface="華康鋼筆體 Std W2" pitchFamily="66" charset="-120"/>
                <a:ea typeface="華康鋼筆體 Std W2" pitchFamily="66" charset="-120"/>
              </a:rPr>
              <a:t>Kirchhoff </a:t>
            </a:r>
            <a:r>
              <a:rPr lang="zh-TW" altLang="en-US" sz="3200">
                <a:solidFill>
                  <a:srgbClr val="000099"/>
                </a:solidFill>
                <a:latin typeface="華康鋼筆體 Std W2" pitchFamily="66" charset="-120"/>
                <a:ea typeface="華康鋼筆體 Std W2" pitchFamily="66" charset="-120"/>
              </a:rPr>
              <a:t>迴路定理</a:t>
            </a:r>
            <a:r>
              <a:rPr lang="zh-TW" altLang="en-US" sz="3200" b="1">
                <a:solidFill>
                  <a:srgbClr val="000099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Ex.9</a:t>
            </a:r>
            <a:r>
              <a:rPr lang="en-US" altLang="zh-TW" smtClean="0">
                <a:ea typeface="華康中楷體" charset="-120"/>
              </a:rPr>
              <a:t> </a:t>
            </a:r>
            <a:r>
              <a:rPr lang="en-US" altLang="zh-TW" sz="360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  <a:t>The Ammeter and the                             </a:t>
            </a:r>
            <a:br>
              <a:rPr lang="en-US" altLang="zh-TW" sz="360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</a:br>
            <a:r>
              <a:rPr lang="en-US" altLang="zh-TW" sz="3600" smtClean="0">
                <a:solidFill>
                  <a:schemeClr val="tx1"/>
                </a:solidFill>
                <a:latin typeface="Arial" pitchFamily="34" charset="0"/>
                <a:ea typeface="華康中楷體" charset="-120"/>
              </a:rPr>
              <a:t>              Voltmeter</a:t>
            </a: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205038"/>
            <a:ext cx="3667125" cy="396240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Ex.10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RC</a:t>
            </a:r>
            <a:r>
              <a:rPr lang="zh-TW" altLang="en-US" b="1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電路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1981200"/>
            <a:ext cx="4217987" cy="685800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latin typeface="標楷體" pitchFamily="65" charset="-120"/>
                <a:ea typeface="華康鋼筆體 Std W2" pitchFamily="66" charset="-120"/>
              </a:rPr>
              <a:t>電阻－電容電路</a:t>
            </a: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773238"/>
            <a:ext cx="3048000" cy="1881187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860800"/>
            <a:ext cx="6248400" cy="2517775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4751387" cy="1462087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Ex.10</a:t>
            </a:r>
            <a:r>
              <a:rPr lang="en-US" altLang="zh-TW" sz="4000" smtClean="0"/>
              <a:t> </a:t>
            </a:r>
            <a:r>
              <a:rPr lang="en-US" altLang="zh-TW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(cont)</a:t>
            </a:r>
            <a:r>
              <a:rPr lang="en-US" altLang="zh-TW" sz="4000" smtClean="0"/>
              <a:t> </a:t>
            </a:r>
            <a:r>
              <a:rPr lang="en-US" altLang="en-US" sz="40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Charging a Capacitor</a:t>
            </a:r>
            <a:endParaRPr lang="zh-TW" altLang="en-US" sz="4000" b="1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76250"/>
            <a:ext cx="3048000" cy="1881188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</p:spPr>
      </p:pic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1055688" y="2565400"/>
          <a:ext cx="6384925" cy="4035425"/>
        </p:xfrm>
        <a:graphic>
          <a:graphicData uri="http://schemas.openxmlformats.org/presentationml/2006/ole">
            <p:oleObj spid="_x0000_s72706" name="Equation" r:id="rId4" imgW="2666880" imgH="1650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5472112" cy="1079500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Ex.10</a:t>
            </a:r>
            <a:r>
              <a:rPr lang="en-US" altLang="zh-TW" smtClean="0"/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(cont)</a:t>
            </a:r>
            <a:endParaRPr lang="zh-TW" altLang="en-US" b="1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1241425" y="1574800"/>
          <a:ext cx="5510213" cy="4665663"/>
        </p:xfrm>
        <a:graphic>
          <a:graphicData uri="http://schemas.openxmlformats.org/presentationml/2006/ole">
            <p:oleObj spid="_x0000_s73730" name="Equation" r:id="rId3" imgW="1917360" imgH="17269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5616575" cy="1152525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Ex.10</a:t>
            </a:r>
            <a:r>
              <a:rPr lang="en-US" altLang="zh-TW" smtClean="0"/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(cont)</a:t>
            </a:r>
            <a:endParaRPr lang="zh-TW" altLang="en-US" b="1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40962" name="Object 4"/>
          <p:cNvGraphicFramePr>
            <a:graphicFrameLocks noChangeAspect="1"/>
          </p:cNvGraphicFramePr>
          <p:nvPr/>
        </p:nvGraphicFramePr>
        <p:xfrm>
          <a:off x="708025" y="1627188"/>
          <a:ext cx="6288088" cy="4614862"/>
        </p:xfrm>
        <a:graphic>
          <a:graphicData uri="http://schemas.openxmlformats.org/presentationml/2006/ole">
            <p:oleObj spid="_x0000_s74754" name="Equation" r:id="rId3" imgW="2349360" imgH="16887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301625"/>
            <a:ext cx="7342187" cy="1462088"/>
          </a:xfrm>
        </p:spPr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6-1 </a:t>
            </a:r>
            <a:r>
              <a:rPr lang="zh-TW" altLang="en-US" b="1" dirty="0" smtClean="0">
                <a:solidFill>
                  <a:schemeClr val="tx1"/>
                </a:solidFill>
                <a:ea typeface="華康鋼筆體 Std W2" pitchFamily="66" charset="-120"/>
              </a:rPr>
              <a:t>電流</a:t>
            </a:r>
          </a:p>
        </p:txBody>
      </p:sp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1187450" y="1916113"/>
          <a:ext cx="3657600" cy="1619250"/>
        </p:xfrm>
        <a:graphic>
          <a:graphicData uri="http://schemas.openxmlformats.org/presentationml/2006/ole">
            <p:oleObj spid="_x0000_s28674" name="Equation" r:id="rId3" imgW="1130040" imgH="609480" progId="Equation.3">
              <p:embed/>
            </p:oleObj>
          </a:graphicData>
        </a:graphic>
      </p:graphicFrame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916113"/>
            <a:ext cx="3124200" cy="1604962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28675" name="Object 5"/>
          <p:cNvGraphicFramePr>
            <a:graphicFrameLocks noChangeAspect="1"/>
          </p:cNvGraphicFramePr>
          <p:nvPr/>
        </p:nvGraphicFramePr>
        <p:xfrm>
          <a:off x="1258888" y="3933825"/>
          <a:ext cx="2362200" cy="793750"/>
        </p:xfrm>
        <a:graphic>
          <a:graphicData uri="http://schemas.openxmlformats.org/presentationml/2006/ole">
            <p:oleObj spid="_x0000_s28675" name="Equation" r:id="rId5" imgW="596880" imgH="228600" progId="Equation.3">
              <p:embed/>
            </p:oleObj>
          </a:graphicData>
        </a:graphic>
      </p:graphicFrame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3933825"/>
            <a:ext cx="4495800" cy="179705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86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00113" y="5084763"/>
            <a:ext cx="7559675" cy="1300162"/>
          </a:xfrm>
          <a:noFill/>
        </p:spPr>
        <p:txBody>
          <a:bodyPr/>
          <a:lstStyle/>
          <a:p>
            <a:pPr algn="just" eaLnBrk="1" hangingPunct="1"/>
            <a:r>
              <a:rPr kumimoji="0" lang="zh-TW" altLang="en-US" sz="3600" b="1" smtClean="0">
                <a:latin typeface="Arial" pitchFamily="34" charset="0"/>
                <a:ea typeface="華康鋼筆體 Std W2" pitchFamily="66" charset="-120"/>
              </a:rPr>
              <a:t>電荷守恆</a:t>
            </a:r>
          </a:p>
          <a:p>
            <a:pPr algn="just"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克希荷夫電流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(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節點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)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定理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Ex.10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(cont)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just"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如果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R = 10M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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     C = 1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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F</a:t>
            </a:r>
          </a:p>
          <a:p>
            <a:pPr eaLnBrk="1" hangingPunct="1"/>
            <a:endParaRPr lang="en-US" altLang="zh-TW" sz="3600" b="1" smtClean="0">
              <a:latin typeface="華康鋼筆體 Std W2" pitchFamily="66" charset="-120"/>
              <a:ea typeface="華康鋼筆體 Std W2" pitchFamily="66" charset="-120"/>
            </a:endParaRPr>
          </a:p>
          <a:p>
            <a:pPr algn="just"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經過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46s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後，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e= 0.01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，充電達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99﹪</a:t>
            </a:r>
          </a:p>
          <a:p>
            <a:pPr algn="just"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可用作間歇式雨刷等電路控制。</a:t>
            </a:r>
          </a:p>
          <a:p>
            <a:pPr eaLnBrk="1" hangingPunct="1"/>
            <a:endParaRPr lang="zh-TW" altLang="en-US" sz="3600" b="1" smtClean="0">
              <a:latin typeface="華康鋼筆體 Std W2" pitchFamily="66" charset="-120"/>
              <a:ea typeface="華康鋼筆體 Std W2" pitchFamily="66" charset="-120"/>
            </a:endParaRP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158875" y="2060575"/>
          <a:ext cx="6238875" cy="706438"/>
        </p:xfrm>
        <a:graphic>
          <a:graphicData uri="http://schemas.openxmlformats.org/presentationml/2006/ole">
            <p:oleObj spid="_x0000_s75778" name="Equation" r:id="rId3" imgW="1854000" imgH="228600" progId="Equation.DSMT4">
              <p:embed/>
            </p:oleObj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1331913" y="3789363"/>
          <a:ext cx="4432300" cy="546100"/>
        </p:xfrm>
        <a:graphic>
          <a:graphicData uri="http://schemas.openxmlformats.org/presentationml/2006/ole">
            <p:oleObj spid="_x0000_s75779" name="Equation" r:id="rId4" imgW="1854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6-5.2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Resistance in series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228600" y="1828800"/>
          <a:ext cx="6553200" cy="3652838"/>
        </p:xfrm>
        <a:graphic>
          <a:graphicData uri="http://schemas.openxmlformats.org/presentationml/2006/ole">
            <p:oleObj spid="_x0000_s76802" name="Equation" r:id="rId3" imgW="1371600" imgH="1143000" progId="Equation.3">
              <p:embed/>
            </p:oleObj>
          </a:graphicData>
        </a:graphic>
      </p:graphicFrame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076700"/>
            <a:ext cx="5334000" cy="248761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3598863" cy="1462088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6-5.3</a:t>
            </a:r>
            <a:r>
              <a:rPr lang="en-US" altLang="zh-TW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40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Resistors in parallel 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60350"/>
            <a:ext cx="4419600" cy="1595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593725" y="2474913"/>
          <a:ext cx="8121650" cy="3921125"/>
        </p:xfrm>
        <a:graphic>
          <a:graphicData uri="http://schemas.openxmlformats.org/presentationml/2006/ole">
            <p:oleObj spid="_x0000_s77826" name="方程式" r:id="rId4" imgW="1930320" imgH="1346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6781800" cy="914400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Multiloop Circuits</a:t>
            </a: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1000" y="4191000"/>
            <a:ext cx="8305800" cy="228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63575" indent="-663575">
              <a:buFont typeface="Wingdings" pitchFamily="2" charset="2"/>
              <a:buChar char="l"/>
            </a:pPr>
            <a:r>
              <a:rPr lang="en-US" altLang="zh-TW" sz="3600" b="1">
                <a:latin typeface="華康鋼筆體 Std W2" pitchFamily="66" charset="-120"/>
                <a:ea typeface="華康鋼筆體 Std W2" pitchFamily="66" charset="-120"/>
              </a:rPr>
              <a:t>The Junction rule: </a:t>
            </a:r>
            <a:r>
              <a:rPr lang="zh-TW" altLang="en-US" sz="3600" b="1" u="sng">
                <a:latin typeface="華康鋼筆體 Std W2" pitchFamily="66" charset="-120"/>
                <a:ea typeface="華康鋼筆體 Std W2" pitchFamily="66" charset="-120"/>
              </a:rPr>
              <a:t>流入</a:t>
            </a:r>
            <a:r>
              <a:rPr lang="zh-TW" altLang="en-US" sz="3600" b="1">
                <a:latin typeface="華康鋼筆體 Std W2" pitchFamily="66" charset="-120"/>
                <a:ea typeface="華康鋼筆體 Std W2" pitchFamily="66" charset="-120"/>
              </a:rPr>
              <a:t>接點之電流必等於</a:t>
            </a:r>
            <a:r>
              <a:rPr lang="zh-TW" altLang="en-US" sz="3600" b="1" u="sng">
                <a:latin typeface="華康鋼筆體 Std W2" pitchFamily="66" charset="-120"/>
                <a:ea typeface="華康鋼筆體 Std W2" pitchFamily="66" charset="-120"/>
              </a:rPr>
              <a:t>流出</a:t>
            </a:r>
            <a:r>
              <a:rPr lang="zh-TW" altLang="en-US" sz="3600" b="1">
                <a:latin typeface="華康鋼筆體 Std W2" pitchFamily="66" charset="-120"/>
                <a:ea typeface="華康鋼筆體 Std W2" pitchFamily="66" charset="-120"/>
              </a:rPr>
              <a:t>者 </a:t>
            </a:r>
          </a:p>
          <a:p>
            <a:pPr marL="663575" indent="-663575">
              <a:buFont typeface="Wingdings" pitchFamily="2" charset="2"/>
              <a:buNone/>
            </a:pPr>
            <a:r>
              <a:rPr lang="zh-TW" altLang="en-US" sz="3600" b="1">
                <a:latin typeface="華康鋼筆體 Std W2" pitchFamily="66" charset="-120"/>
                <a:ea typeface="華康鋼筆體 Std W2" pitchFamily="66" charset="-120"/>
              </a:rPr>
              <a:t>    </a:t>
            </a:r>
            <a:r>
              <a:rPr lang="en-US" altLang="zh-TW" sz="3600" b="1">
                <a:latin typeface="華康鋼筆體 Std W2" pitchFamily="66" charset="-120"/>
                <a:ea typeface="華康鋼筆體 Std W2" pitchFamily="66" charset="-120"/>
              </a:rPr>
              <a:t>(Kirchhoff’s junction/current rule)</a:t>
            </a:r>
          </a:p>
          <a:p>
            <a:pPr marL="663575" indent="-663575">
              <a:buFont typeface="Wingdings" pitchFamily="2" charset="2"/>
              <a:buChar char="v"/>
            </a:pPr>
            <a:endParaRPr lang="zh-TW" altLang="en-US" sz="3600" b="1">
              <a:latin typeface="華康鋼筆體 Std W2" pitchFamily="66" charset="-120"/>
              <a:ea typeface="華康鋼筆體 Std W2" pitchFamily="66" charset="-120"/>
            </a:endParaRP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12875"/>
            <a:ext cx="32766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4716463" y="2060575"/>
          <a:ext cx="2743200" cy="914400"/>
        </p:xfrm>
        <a:graphic>
          <a:graphicData uri="http://schemas.openxmlformats.org/presentationml/2006/ole">
            <p:oleObj spid="_x0000_s78850" name="Equation" r:id="rId4" imgW="596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196975"/>
            <a:ext cx="3095625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2484438" y="3581400"/>
          <a:ext cx="5851525" cy="677863"/>
        </p:xfrm>
        <a:graphic>
          <a:graphicData uri="http://schemas.openxmlformats.org/presentationml/2006/ole">
            <p:oleObj spid="_x0000_s79874" name="方程式" r:id="rId4" imgW="1638000" imgH="228600" progId="Equation.3">
              <p:embed/>
            </p:oleObj>
          </a:graphicData>
        </a:graphic>
      </p:graphicFrame>
      <p:graphicFrame>
        <p:nvGraphicFramePr>
          <p:cNvPr id="46083" name="Object 4"/>
          <p:cNvGraphicFramePr>
            <a:graphicFrameLocks noChangeAspect="1"/>
          </p:cNvGraphicFramePr>
          <p:nvPr/>
        </p:nvGraphicFramePr>
        <p:xfrm>
          <a:off x="2459038" y="4495800"/>
          <a:ext cx="6054725" cy="658813"/>
        </p:xfrm>
        <a:graphic>
          <a:graphicData uri="http://schemas.openxmlformats.org/presentationml/2006/ole">
            <p:oleObj spid="_x0000_s79875" name="方程式" r:id="rId5" imgW="1892160" imgH="228600" progId="Equation.3">
              <p:embed/>
            </p:oleObj>
          </a:graphicData>
        </a:graphic>
      </p:graphicFrame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2509838" y="5410200"/>
          <a:ext cx="5419725" cy="666750"/>
        </p:xfrm>
        <a:graphic>
          <a:graphicData uri="http://schemas.openxmlformats.org/presentationml/2006/ole">
            <p:oleObj spid="_x0000_s79876" name="方程式" r:id="rId6" imgW="1917360" imgH="215640" progId="Equation.3">
              <p:embed/>
            </p:oleObj>
          </a:graphicData>
        </a:graphic>
      </p:graphicFrame>
      <p:sp>
        <p:nvSpPr>
          <p:cNvPr id="46086" name="AutoShape 6"/>
          <p:cNvSpPr>
            <a:spLocks noChangeArrowheads="1"/>
          </p:cNvSpPr>
          <p:nvPr/>
        </p:nvSpPr>
        <p:spPr bwMode="auto">
          <a:xfrm rot="18725670" flipH="1">
            <a:off x="650875" y="3921125"/>
            <a:ext cx="1214438" cy="1296988"/>
          </a:xfrm>
          <a:custGeom>
            <a:avLst/>
            <a:gdLst>
              <a:gd name="T0" fmla="*/ 367194305 w 21600"/>
              <a:gd name="T1" fmla="*/ 962532636 h 21600"/>
              <a:gd name="T2" fmla="*/ 2147483647 w 21600"/>
              <a:gd name="T3" fmla="*/ 2147483647 h 21600"/>
              <a:gd name="T4" fmla="*/ 802814520 w 21600"/>
              <a:gd name="T5" fmla="*/ 1348543746 h 21600"/>
              <a:gd name="T6" fmla="*/ 2147483647 w 21600"/>
              <a:gd name="T7" fmla="*/ 2139828633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51" y="10273"/>
                </a:moveTo>
                <a:cubicBezTo>
                  <a:pt x="18273" y="6196"/>
                  <a:pt x="14886" y="3031"/>
                  <a:pt x="10800" y="3031"/>
                </a:cubicBezTo>
                <a:cubicBezTo>
                  <a:pt x="6509" y="3031"/>
                  <a:pt x="3031" y="6509"/>
                  <a:pt x="3031" y="10800"/>
                </a:cubicBezTo>
                <a:cubicBezTo>
                  <a:pt x="3031" y="15090"/>
                  <a:pt x="6509" y="18569"/>
                  <a:pt x="10800" y="18569"/>
                </a:cubicBezTo>
                <a:cubicBezTo>
                  <a:pt x="11435" y="18569"/>
                  <a:pt x="12068" y="18491"/>
                  <a:pt x="12684" y="18337"/>
                </a:cubicBezTo>
                <a:lnTo>
                  <a:pt x="13419" y="21277"/>
                </a:lnTo>
                <a:cubicBezTo>
                  <a:pt x="12562" y="21491"/>
                  <a:pt x="11683" y="21599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480" y="-1"/>
                  <a:pt x="21189" y="4400"/>
                  <a:pt x="21575" y="10067"/>
                </a:cubicBezTo>
                <a:lnTo>
                  <a:pt x="24268" y="9884"/>
                </a:lnTo>
                <a:lnTo>
                  <a:pt x="20349" y="14376"/>
                </a:lnTo>
                <a:lnTo>
                  <a:pt x="15857" y="10456"/>
                </a:lnTo>
                <a:lnTo>
                  <a:pt x="18551" y="1027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5832475" cy="1728788"/>
          </a:xfrm>
          <a:noFill/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解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System of equations (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聯立方程組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3887788" cy="2303462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Ex.11</a:t>
            </a:r>
            <a:r>
              <a:rPr lang="en-US" altLang="zh-TW" b="1" smtClean="0"/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What are the currents?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88913"/>
            <a:ext cx="47244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6" name="Object 4"/>
          <p:cNvGraphicFramePr>
            <a:graphicFrameLocks noChangeAspect="1"/>
          </p:cNvGraphicFramePr>
          <p:nvPr/>
        </p:nvGraphicFramePr>
        <p:xfrm>
          <a:off x="1476375" y="3860800"/>
          <a:ext cx="6096000" cy="2262188"/>
        </p:xfrm>
        <a:graphic>
          <a:graphicData uri="http://schemas.openxmlformats.org/presentationml/2006/ole">
            <p:oleObj spid="_x0000_s80898" name="Equation" r:id="rId5" imgW="1892160" imgH="685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268413"/>
            <a:ext cx="5689600" cy="186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138" y="3068638"/>
            <a:ext cx="5648325" cy="1924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4795838"/>
            <a:ext cx="5638800" cy="1958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2165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260350"/>
            <a:ext cx="7543800" cy="936625"/>
          </a:xfrm>
          <a:noFill/>
        </p:spPr>
        <p:txBody>
          <a:bodyPr/>
          <a:lstStyle/>
          <a:p>
            <a:pPr marL="476250" indent="-476250" eaLnBrk="1" hangingPunct="1"/>
            <a:r>
              <a:rPr lang="zh-TW" altLang="en-US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解聯立方程組</a:t>
            </a:r>
            <a:endParaRPr lang="en-US" altLang="zh-TW" sz="4800" b="1" smtClean="0">
              <a:solidFill>
                <a:schemeClr val="tx1"/>
              </a:solidFill>
              <a:latin typeface="華康鋼筆體 Std W2" pitchFamily="66" charset="-120"/>
              <a:ea typeface="華康鋼筆體 Std W2" pitchFamily="66" charset="-120"/>
            </a:endParaRPr>
          </a:p>
        </p:txBody>
      </p:sp>
      <p:sp>
        <p:nvSpPr>
          <p:cNvPr id="92166" name="AutoShape 6"/>
          <p:cNvSpPr>
            <a:spLocks/>
          </p:cNvSpPr>
          <p:nvPr/>
        </p:nvSpPr>
        <p:spPr bwMode="auto">
          <a:xfrm>
            <a:off x="0" y="1633538"/>
            <a:ext cx="1403350" cy="914400"/>
          </a:xfrm>
          <a:prstGeom prst="borderCallout1">
            <a:avLst>
              <a:gd name="adj1" fmla="val -8333"/>
              <a:gd name="adj2" fmla="val 8144"/>
              <a:gd name="adj3" fmla="val -8333"/>
              <a:gd name="adj4" fmla="val 146153"/>
            </a:avLst>
          </a:prstGeom>
          <a:solidFill>
            <a:schemeClr val="tx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2400" b="1">
                <a:latin typeface="華康鋼筆體 Std W2" pitchFamily="66" charset="-120"/>
                <a:ea typeface="華康鋼筆體 Std W2" pitchFamily="66" charset="-120"/>
              </a:rPr>
              <a:t>pivot equation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4648200" cy="1741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924175"/>
            <a:ext cx="2286000" cy="9985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997200"/>
            <a:ext cx="2438400" cy="952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860800"/>
            <a:ext cx="2667000" cy="1441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4868863"/>
            <a:ext cx="6934200" cy="914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611188" y="5949950"/>
            <a:ext cx="8077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754063" indent="-754063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Monotype Sorts" pitchFamily="2" charset="2"/>
              <a:buNone/>
            </a:pPr>
            <a:r>
              <a:rPr lang="en-US" altLang="zh-TW" sz="3200" b="1">
                <a:latin typeface="Times New Roman" pitchFamily="18" charset="0"/>
              </a:rPr>
              <a:t>Forward Elimination and Back substitution</a:t>
            </a:r>
            <a:endParaRPr lang="zh-TW" altLang="en-US" sz="3200" b="1">
              <a:latin typeface="Times New Roman" pitchFamily="18" charset="0"/>
            </a:endParaRPr>
          </a:p>
        </p:txBody>
      </p:sp>
      <p:sp>
        <p:nvSpPr>
          <p:cNvPr id="93192" name="AutoShape 8"/>
          <p:cNvSpPr>
            <a:spLocks/>
          </p:cNvSpPr>
          <p:nvPr/>
        </p:nvSpPr>
        <p:spPr bwMode="auto">
          <a:xfrm>
            <a:off x="6372225" y="1412875"/>
            <a:ext cx="2514600" cy="609600"/>
          </a:xfrm>
          <a:prstGeom prst="borderCallout1">
            <a:avLst>
              <a:gd name="adj1" fmla="val 18750"/>
              <a:gd name="adj2" fmla="val -3032"/>
              <a:gd name="adj3" fmla="val 18750"/>
              <a:gd name="adj4" fmla="val -26579"/>
            </a:avLst>
          </a:prstGeom>
          <a:solidFill>
            <a:srgbClr val="CC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kumimoji="0" lang="en-US" altLang="zh-TW" b="1">
                <a:solidFill>
                  <a:schemeClr val="bg1"/>
                </a:solidFill>
                <a:latin typeface="Times New Roman" pitchFamily="18" charset="0"/>
              </a:rPr>
              <a:t>pivot equation</a:t>
            </a:r>
          </a:p>
        </p:txBody>
      </p:sp>
      <p:sp>
        <p:nvSpPr>
          <p:cNvPr id="93193" name="AutoShape 9"/>
          <p:cNvSpPr>
            <a:spLocks/>
          </p:cNvSpPr>
          <p:nvPr/>
        </p:nvSpPr>
        <p:spPr bwMode="auto">
          <a:xfrm>
            <a:off x="6732588" y="3141663"/>
            <a:ext cx="1447800" cy="1066800"/>
          </a:xfrm>
          <a:prstGeom prst="borderCallout1">
            <a:avLst>
              <a:gd name="adj1" fmla="val 10713"/>
              <a:gd name="adj2" fmla="val -5264"/>
              <a:gd name="adj3" fmla="val -44046"/>
              <a:gd name="adj4" fmla="val -83116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/>
            <a:r>
              <a:rPr kumimoji="0" lang="en-US" altLang="zh-TW" b="1">
                <a:solidFill>
                  <a:schemeClr val="bg1"/>
                </a:solidFill>
                <a:latin typeface="Times New Roman" pitchFamily="18" charset="0"/>
              </a:rPr>
              <a:t>upper triangle</a:t>
            </a:r>
          </a:p>
        </p:txBody>
      </p:sp>
      <p:sp>
        <p:nvSpPr>
          <p:cNvPr id="93194" name="Rectangle 10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543800" cy="1141413"/>
          </a:xfrm>
          <a:noFill/>
        </p:spPr>
        <p:txBody>
          <a:bodyPr/>
          <a:lstStyle/>
          <a:p>
            <a:pPr marL="476250" indent="-476250" eaLnBrk="1" hangingPunct="1"/>
            <a:r>
              <a:rPr lang="zh-TW" altLang="en-US" sz="4800" b="1" smtClean="0">
                <a:solidFill>
                  <a:schemeClr val="tx1"/>
                </a:solidFill>
                <a:latin typeface="Times New Roman" pitchFamily="18" charset="0"/>
                <a:ea typeface="華康鋼筆體 Std W2" pitchFamily="66" charset="-120"/>
              </a:rPr>
              <a:t>高斯消去法</a:t>
            </a:r>
            <a:endParaRPr lang="en-US" altLang="zh-TW" sz="4800" b="1" smtClean="0">
              <a:solidFill>
                <a:schemeClr val="tx1"/>
              </a:solidFill>
              <a:latin typeface="Times New Roman" pitchFamily="18" charset="0"/>
              <a:ea typeface="華康鋼筆體 Std W2" pitchFamily="66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6551612" cy="1366838"/>
          </a:xfrm>
        </p:spPr>
        <p:txBody>
          <a:bodyPr/>
          <a:lstStyle/>
          <a:p>
            <a:pPr marL="1622425" indent="-1622425" eaLnBrk="1" hangingPunct="1"/>
            <a:r>
              <a:rPr lang="zh-TW" altLang="en-US" sz="4000" smtClean="0"/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Ex.12</a:t>
            </a:r>
            <a:r>
              <a:rPr lang="en-US" altLang="zh-TW" b="1" smtClean="0">
                <a:solidFill>
                  <a:schemeClr val="tx1"/>
                </a:solidFill>
              </a:rPr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electric eel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981200"/>
            <a:ext cx="74676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3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68413"/>
            <a:ext cx="80010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966788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Equivalent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01625"/>
            <a:ext cx="7270576" cy="1462088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chemeClr val="tx1"/>
                </a:solidFill>
                <a:ea typeface="華康鋼筆體 Std W2" pitchFamily="66" charset="-120"/>
              </a:rPr>
              <a:t>電流密度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1476375" y="3716338"/>
          <a:ext cx="5688013" cy="1901825"/>
        </p:xfrm>
        <a:graphic>
          <a:graphicData uri="http://schemas.openxmlformats.org/presentationml/2006/ole">
            <p:oleObj spid="_x0000_s29698" name="方程式" r:id="rId3" imgW="1981080" imgH="711000" progId="Equation.3">
              <p:embed/>
            </p:oleObj>
          </a:graphicData>
        </a:graphic>
      </p:graphicFrame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916113"/>
            <a:ext cx="2879725" cy="1479550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11863" y="5734050"/>
            <a:ext cx="1728787" cy="6477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b="1" smtClean="0">
                <a:latin typeface="華康鋼筆體 Std W2" pitchFamily="66" charset="-120"/>
                <a:ea typeface="華康鋼筆體 Std W2" pitchFamily="66" charset="-120"/>
              </a:rPr>
              <a:t>J: A/m</a:t>
            </a:r>
            <a:r>
              <a:rPr lang="en-US" altLang="zh-TW" b="1" baseline="30000" smtClean="0">
                <a:latin typeface="華康鋼筆體 Std W2" pitchFamily="66" charset="-120"/>
                <a:ea typeface="華康鋼筆體 Std W2" pitchFamily="66" charset="-12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11188" y="1844675"/>
          <a:ext cx="6911975" cy="4324350"/>
        </p:xfrm>
        <a:graphic>
          <a:graphicData uri="http://schemas.openxmlformats.org/presentationml/2006/ole">
            <p:oleObj spid="_x0000_s81922" name="Equation" r:id="rId3" imgW="2387520" imgH="1460160" progId="Equation.3">
              <p:embed/>
            </p:oleObj>
          </a:graphicData>
        </a:graphic>
      </p:graphicFrame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1625"/>
            <a:ext cx="7772400" cy="96678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The current</a:t>
            </a:r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6786563" y="4214813"/>
            <a:ext cx="2000250" cy="576262"/>
          </a:xfrm>
          <a:prstGeom prst="wedgeRectCallout">
            <a:avLst>
              <a:gd name="adj1" fmla="val -74806"/>
              <a:gd name="adj2" fmla="val 47245"/>
            </a:avLst>
          </a:prstGeom>
          <a:solidFill>
            <a:schemeClr val="tx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3200" b="1">
                <a:solidFill>
                  <a:schemeClr val="bg2"/>
                </a:solidFill>
                <a:latin typeface="華康鋼筆體 Std W2" pitchFamily="66" charset="-120"/>
                <a:ea typeface="華康鋼筆體 Std W2" pitchFamily="66" charset="-120"/>
              </a:rPr>
              <a:t>R</a:t>
            </a:r>
            <a:r>
              <a:rPr lang="en-US" altLang="zh-TW" sz="3200" b="1" baseline="-25000">
                <a:solidFill>
                  <a:schemeClr val="bg2"/>
                </a:solidFill>
                <a:latin typeface="華康鋼筆體 Std W2" pitchFamily="66" charset="-120"/>
                <a:ea typeface="華康鋼筆體 Std W2" pitchFamily="66" charset="-120"/>
              </a:rPr>
              <a:t>w</a:t>
            </a:r>
            <a:r>
              <a:rPr lang="en-US" altLang="zh-TW" sz="3200" b="1">
                <a:solidFill>
                  <a:schemeClr val="bg2"/>
                </a:solidFill>
                <a:latin typeface="華康鋼筆體 Std W2" pitchFamily="66" charset="-120"/>
                <a:ea typeface="華康鋼筆體 Std W2" pitchFamily="66" charset="-120"/>
              </a:rPr>
              <a:t>=800</a:t>
            </a:r>
            <a:r>
              <a:rPr lang="el-GR" altLang="zh-TW" sz="3200" b="1">
                <a:solidFill>
                  <a:schemeClr val="bg2"/>
                </a:solidFill>
                <a:latin typeface="新細明體" pitchFamily="18" charset="-120"/>
              </a:rPr>
              <a:t>Ω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3714750" y="1214438"/>
            <a:ext cx="1500188" cy="500062"/>
          </a:xfrm>
          <a:prstGeom prst="wedgeRectCallout">
            <a:avLst>
              <a:gd name="adj1" fmla="val -85056"/>
              <a:gd name="adj2" fmla="val 109306"/>
            </a:avLst>
          </a:prstGeom>
          <a:solidFill>
            <a:schemeClr val="tx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3200" b="1">
                <a:solidFill>
                  <a:schemeClr val="bg2"/>
                </a:solidFill>
                <a:latin typeface="華康鋼筆體 Std W2" pitchFamily="66" charset="-120"/>
                <a:ea typeface="華康鋼筆體 Std W2" pitchFamily="66" charset="-120"/>
              </a:rPr>
              <a:t>0.15V</a:t>
            </a:r>
            <a:endParaRPr lang="el-GR" altLang="zh-TW" sz="3200" b="1">
              <a:solidFill>
                <a:schemeClr val="bg2"/>
              </a:solidFill>
              <a:latin typeface="新細明體" pitchFamily="18" charset="-120"/>
            </a:endParaRPr>
          </a:p>
        </p:txBody>
      </p:sp>
      <p:sp>
        <p:nvSpPr>
          <p:cNvPr id="48134" name="AutoShape 4"/>
          <p:cNvSpPr>
            <a:spLocks noChangeArrowheads="1"/>
          </p:cNvSpPr>
          <p:nvPr/>
        </p:nvSpPr>
        <p:spPr bwMode="auto">
          <a:xfrm>
            <a:off x="4929188" y="1928813"/>
            <a:ext cx="1500187" cy="500062"/>
          </a:xfrm>
          <a:prstGeom prst="wedgeRectCallout">
            <a:avLst>
              <a:gd name="adj1" fmla="val -174824"/>
              <a:gd name="adj2" fmla="val 105981"/>
            </a:avLst>
          </a:prstGeom>
          <a:solidFill>
            <a:schemeClr val="tx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altLang="zh-TW" sz="3200" b="1">
                <a:solidFill>
                  <a:schemeClr val="bg2"/>
                </a:solidFill>
                <a:latin typeface="華康鋼筆體 Std W2" pitchFamily="66" charset="-120"/>
                <a:ea typeface="華康鋼筆體 Std W2" pitchFamily="66" charset="-120"/>
              </a:rPr>
              <a:t>0.25V</a:t>
            </a:r>
            <a:endParaRPr lang="el-GR" altLang="zh-TW" sz="3200" b="1">
              <a:solidFill>
                <a:schemeClr val="bg2"/>
              </a:solidFill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6-5.4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華康鋼筆體 Std W2" pitchFamily="66" charset="-120"/>
              </a:rPr>
              <a:t>交流電路</a:t>
            </a:r>
            <a:r>
              <a:rPr lang="zh-TW" altLang="en-US" dirty="0" smtClean="0"/>
              <a:t> 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738" y="1981200"/>
            <a:ext cx="7072312" cy="41148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Alternating Current Circuit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V( t ) = V</a:t>
            </a:r>
            <a:r>
              <a:rPr lang="en-US" altLang="zh-TW" sz="3600" b="1" baseline="-25000" smtClean="0">
                <a:latin typeface="華康鋼筆體 Std W2" pitchFamily="66" charset="-120"/>
                <a:ea typeface="華康鋼筆體 Std W2" pitchFamily="66" charset="-120"/>
              </a:rPr>
              <a:t>0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Sin2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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f t 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f 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頻率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= 60H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（赫） </a:t>
            </a:r>
          </a:p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en-US" altLang="zh-TW" sz="3600" b="1" baseline="-25000" smtClean="0">
                <a:latin typeface="華康鋼筆體 Std W2" pitchFamily="66" charset="-120"/>
                <a:ea typeface="華康鋼筆體 Std W2" pitchFamily="66" charset="-120"/>
              </a:rPr>
              <a:t>0 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尖峰值，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 一般家庭約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170V 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76600"/>
            <a:ext cx="3409950" cy="286702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功率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620000" cy="24384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P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（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t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）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= I</a:t>
            </a:r>
            <a:r>
              <a:rPr lang="en-US" altLang="zh-TW" sz="3600" b="1" baseline="-25000" smtClean="0">
                <a:latin typeface="華康鋼筆體 Std W2" pitchFamily="66" charset="-120"/>
                <a:ea typeface="華康鋼筆體 Std W2" pitchFamily="66" charset="-120"/>
              </a:rPr>
              <a:t>0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V</a:t>
            </a:r>
            <a:r>
              <a:rPr lang="en-US" altLang="zh-TW" sz="3600" b="1" baseline="-25000" smtClean="0">
                <a:latin typeface="華康鋼筆體 Std W2" pitchFamily="66" charset="-120"/>
                <a:ea typeface="華康鋼筆體 Std W2" pitchFamily="66" charset="-120"/>
              </a:rPr>
              <a:t>0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Sin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</a:rPr>
              <a:t>2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2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  <a:sym typeface="Symbol" pitchFamily="18" charset="2"/>
              </a:rPr>
              <a:t></a:t>
            </a:r>
            <a:r>
              <a:rPr lang="en-US" altLang="zh-TW" sz="3600" b="1" baseline="30000" smtClean="0">
                <a:latin typeface="華康鋼筆體 Std W2" pitchFamily="66" charset="-120"/>
                <a:ea typeface="華康鋼筆體 Std W2" pitchFamily="66" charset="-120"/>
              </a:rPr>
              <a:t> </a:t>
            </a:r>
            <a:r>
              <a:rPr lang="en-US" altLang="zh-TW" sz="3600" b="1" smtClean="0">
                <a:latin typeface="華康鋼筆體 Std W2" pitchFamily="66" charset="-120"/>
                <a:ea typeface="華康鋼筆體 Std W2" pitchFamily="66" charset="-120"/>
              </a:rPr>
              <a:t>f t</a:t>
            </a:r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，取時間平均值 </a:t>
            </a:r>
          </a:p>
          <a:p>
            <a:pPr eaLnBrk="1" hangingPunct="1"/>
            <a:endParaRPr lang="zh-TW" altLang="en-US" sz="3600" b="1" smtClean="0">
              <a:latin typeface="華康鋼筆體 Std W2" pitchFamily="66" charset="-120"/>
              <a:ea typeface="華康鋼筆體 Std W2" pitchFamily="66" charset="-120"/>
            </a:endParaRPr>
          </a:p>
          <a:p>
            <a:pPr eaLnBrk="1" hangingPunct="1"/>
            <a:r>
              <a:rPr lang="zh-TW" altLang="en-US" sz="3600" b="1" smtClean="0">
                <a:latin typeface="華康鋼筆體 Std W2" pitchFamily="66" charset="-120"/>
                <a:ea typeface="華康鋼筆體 Std W2" pitchFamily="66" charset="-120"/>
              </a:rPr>
              <a:t>對交流電而言，歐姆定律變成 </a:t>
            </a:r>
          </a:p>
        </p:txBody>
      </p:sp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4508500"/>
            <a:ext cx="3810000" cy="192722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49154" name="Object 5"/>
          <p:cNvGraphicFramePr>
            <a:graphicFrameLocks noChangeAspect="1"/>
          </p:cNvGraphicFramePr>
          <p:nvPr/>
        </p:nvGraphicFramePr>
        <p:xfrm>
          <a:off x="2619375" y="2720975"/>
          <a:ext cx="4257675" cy="958850"/>
        </p:xfrm>
        <a:graphic>
          <a:graphicData uri="http://schemas.openxmlformats.org/presentationml/2006/ole">
            <p:oleObj spid="_x0000_s82946" name="方程式" r:id="rId4" imgW="1854000" imgH="419040" progId="Equation.3">
              <p:embed/>
            </p:oleObj>
          </a:graphicData>
        </a:graphic>
      </p:graphicFrame>
      <p:graphicFrame>
        <p:nvGraphicFramePr>
          <p:cNvPr id="49155" name="Object 6"/>
          <p:cNvGraphicFramePr>
            <a:graphicFrameLocks noChangeAspect="1"/>
          </p:cNvGraphicFramePr>
          <p:nvPr/>
        </p:nvGraphicFramePr>
        <p:xfrm>
          <a:off x="1187450" y="4581525"/>
          <a:ext cx="1752600" cy="519113"/>
        </p:xfrm>
        <a:graphic>
          <a:graphicData uri="http://schemas.openxmlformats.org/presentationml/2006/ole">
            <p:oleObj spid="_x0000_s82947" r:id="rId5" imgW="774364" imgH="228501" progId="Equation.3">
              <p:embed/>
            </p:oleObj>
          </a:graphicData>
        </a:graphic>
      </p:graphicFrame>
      <p:graphicFrame>
        <p:nvGraphicFramePr>
          <p:cNvPr id="49156" name="Object 7"/>
          <p:cNvGraphicFramePr>
            <a:graphicFrameLocks noChangeAspect="1"/>
          </p:cNvGraphicFramePr>
          <p:nvPr/>
        </p:nvGraphicFramePr>
        <p:xfrm>
          <a:off x="1187450" y="5300663"/>
          <a:ext cx="3529013" cy="884237"/>
        </p:xfrm>
        <a:graphic>
          <a:graphicData uri="http://schemas.openxmlformats.org/presentationml/2006/ole">
            <p:oleObj spid="_x0000_s82948" name="方程式" r:id="rId6" imgW="17143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Ex.13</a:t>
            </a:r>
            <a:r>
              <a:rPr lang="en-US" altLang="zh-TW" smtClean="0"/>
              <a:t> </a:t>
            </a:r>
            <a:r>
              <a:rPr lang="en-US" altLang="zh-TW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72W </a:t>
            </a:r>
            <a:r>
              <a:rPr lang="zh-TW" altLang="en-US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音箱</a:t>
            </a:r>
            <a:r>
              <a:rPr lang="zh-TW" altLang="en-US" smtClean="0"/>
              <a:t> </a:t>
            </a: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971550" y="3860800"/>
          <a:ext cx="3505200" cy="1004888"/>
        </p:xfrm>
        <a:graphic>
          <a:graphicData uri="http://schemas.openxmlformats.org/presentationml/2006/ole">
            <p:oleObj spid="_x0000_s83970" r:id="rId3" imgW="1497950" imgH="431613" progId="Equation.3">
              <p:embed/>
            </p:oleObj>
          </a:graphicData>
        </a:graphic>
      </p:graphicFrame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4787900" y="3860800"/>
          <a:ext cx="4032250" cy="1008063"/>
        </p:xfrm>
        <a:graphic>
          <a:graphicData uri="http://schemas.openxmlformats.org/presentationml/2006/ole">
            <p:oleObj spid="_x0000_s83971" r:id="rId4" imgW="1637589" imgH="406224" progId="Equation.3">
              <p:embed/>
            </p:oleObj>
          </a:graphicData>
        </a:graphic>
      </p:graphicFrame>
      <p:graphicFrame>
        <p:nvGraphicFramePr>
          <p:cNvPr id="50180" name="Object 5"/>
          <p:cNvGraphicFramePr>
            <a:graphicFrameLocks noChangeAspect="1"/>
          </p:cNvGraphicFramePr>
          <p:nvPr/>
        </p:nvGraphicFramePr>
        <p:xfrm>
          <a:off x="2555875" y="5373688"/>
          <a:ext cx="3168650" cy="673100"/>
        </p:xfrm>
        <a:graphic>
          <a:graphicData uri="http://schemas.openxmlformats.org/presentationml/2006/ole">
            <p:oleObj spid="_x0000_s83972" r:id="rId5" imgW="1205977" imgH="253890" progId="Equation.3">
              <p:embed/>
            </p:oleObj>
          </a:graphicData>
        </a:graphic>
      </p:graphicFrame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628775"/>
            <a:ext cx="5181600" cy="181292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627188"/>
          </a:xfrm>
        </p:spPr>
        <p:txBody>
          <a:bodyPr/>
          <a:lstStyle/>
          <a:p>
            <a:pPr eaLnBrk="1" hangingPunct="1"/>
            <a:r>
              <a:rPr lang="en-US" altLang="zh-TW" sz="4800" b="1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Ex.14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A practical example  Quebec 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  <a:sym typeface="Symbol" pitchFamily="18" charset="2"/>
              </a:rPr>
              <a:t></a:t>
            </a:r>
            <a:r>
              <a:rPr lang="en-US" altLang="zh-TW" smtClean="0">
                <a:solidFill>
                  <a:schemeClr val="tx1"/>
                </a:solidFill>
                <a:latin typeface="Arial" pitchFamily="34" charset="0"/>
              </a:rPr>
              <a:t>Montreal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16113"/>
            <a:ext cx="449580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3348038" y="3284538"/>
          <a:ext cx="5545137" cy="3368675"/>
        </p:xfrm>
        <a:graphic>
          <a:graphicData uri="http://schemas.openxmlformats.org/presentationml/2006/ole">
            <p:oleObj spid="_x0000_s84994" name="方程式" r:id="rId4" imgW="2197080" imgH="1447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01625"/>
            <a:ext cx="7270750" cy="1462088"/>
          </a:xfrm>
        </p:spPr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6-5.5</a:t>
            </a:r>
            <a:r>
              <a:rPr lang="zh-TW" altLang="en-US" b="1" dirty="0" smtClean="0">
                <a:solidFill>
                  <a:srgbClr val="FFFF66"/>
                </a:solidFill>
                <a:ea typeface="華康鋼筆體 Std W2" pitchFamily="66" charset="-120"/>
              </a:rPr>
              <a:t>虛擬電路實驗</a:t>
            </a:r>
            <a:endParaRPr lang="en-US" altLang="zh-TW" b="1" dirty="0" smtClean="0">
              <a:solidFill>
                <a:srgbClr val="FFFF66"/>
              </a:solidFill>
              <a:ea typeface="華康鋼筆體 Std W2" pitchFamily="66" charset="-12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205038"/>
            <a:ext cx="46815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電流密度與漂移速度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492375"/>
            <a:ext cx="2438400" cy="1566863"/>
          </a:xfrm>
          <a:prstGeom prst="rect">
            <a:avLst/>
          </a:prstGeom>
          <a:noFill/>
          <a:ln w="28575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3708400" y="2492375"/>
          <a:ext cx="4876800" cy="3556000"/>
        </p:xfrm>
        <a:graphic>
          <a:graphicData uri="http://schemas.openxmlformats.org/presentationml/2006/ole">
            <p:oleObj spid="_x0000_s30722" name="Equation" r:id="rId4" imgW="1638000" imgH="1282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  <a:hlinkClick r:id="rId3" action="ppaction://hlinksldjump"/>
              </a:rPr>
              <a:t>銅的漂移速度</a:t>
            </a:r>
            <a:endParaRPr lang="zh-TW" altLang="en-US" b="1" smtClean="0">
              <a:solidFill>
                <a:schemeClr val="tx1"/>
              </a:solidFill>
              <a:ea typeface="華康鋼筆體 Std W2" pitchFamily="66" charset="-120"/>
            </a:endParaRP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1547813" y="3849688"/>
          <a:ext cx="5867400" cy="3008312"/>
        </p:xfrm>
        <a:graphic>
          <a:graphicData uri="http://schemas.openxmlformats.org/presentationml/2006/ole">
            <p:oleObj spid="_x0000_s31746" name="Equation" r:id="rId4" imgW="2222280" imgH="1269720" progId="Equation.3">
              <p:embed/>
            </p:oleObj>
          </a:graphicData>
        </a:graphic>
      </p:graphicFrame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1547813" y="2060575"/>
          <a:ext cx="4876800" cy="1690688"/>
        </p:xfrm>
        <a:graphic>
          <a:graphicData uri="http://schemas.openxmlformats.org/presentationml/2006/ole">
            <p:oleObj spid="_x0000_s31747" name="Equation" r:id="rId5" imgW="1879560" imgH="736560" progId="Equation.3">
              <p:embed/>
            </p:oleObj>
          </a:graphicData>
        </a:graphic>
      </p:graphicFrame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500563" y="836613"/>
            <a:ext cx="4319587" cy="64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200" b="1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d</a:t>
            </a:r>
            <a:r>
              <a:rPr lang="en-US" altLang="zh-TW" sz="3200" b="1" baseline="-25000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Al</a:t>
            </a:r>
            <a:r>
              <a:rPr lang="en-US" altLang="zh-TW" sz="3200" b="1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=2.5mm, d</a:t>
            </a:r>
            <a:r>
              <a:rPr lang="en-US" altLang="zh-TW" sz="3200" b="1" baseline="-25000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cu</a:t>
            </a:r>
            <a:r>
              <a:rPr lang="en-US" altLang="zh-TW" sz="3200" b="1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=1.8mm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900113" y="1341438"/>
            <a:ext cx="7416800" cy="647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</a:pPr>
            <a:r>
              <a:rPr lang="en-US" altLang="zh-TW" sz="3200" b="1">
                <a:latin typeface="華康鋼筆體 Std W2" pitchFamily="66" charset="-120"/>
                <a:ea typeface="華康鋼筆體 Std W2" pitchFamily="66" charset="-120"/>
              </a:rPr>
              <a:t>i=17mA,</a:t>
            </a:r>
            <a:r>
              <a:rPr lang="en-US" altLang="zh-TW" sz="3200" b="1"/>
              <a:t> </a:t>
            </a:r>
            <a:r>
              <a:rPr lang="en-US" altLang="zh-TW" sz="3200"/>
              <a:t>ρ</a:t>
            </a:r>
            <a:r>
              <a:rPr lang="en-US" altLang="zh-TW" sz="3200" b="1">
                <a:latin typeface="華康鋼筆體 Std W2" pitchFamily="66" charset="-120"/>
                <a:ea typeface="華康鋼筆體 Std W2" pitchFamily="66" charset="-120"/>
              </a:rPr>
              <a:t>=9</a:t>
            </a:r>
            <a:r>
              <a:rPr lang="en-US" altLang="zh-TW" sz="3200" b="1"/>
              <a:t>×</a:t>
            </a:r>
            <a:r>
              <a:rPr lang="en-US" altLang="zh-TW" sz="3200" b="1">
                <a:latin typeface="華康鋼筆體 Std W2" pitchFamily="66" charset="-120"/>
                <a:ea typeface="華康鋼筆體 Std W2" pitchFamily="66" charset="-120"/>
              </a:rPr>
              <a:t>10</a:t>
            </a:r>
            <a:r>
              <a:rPr lang="en-US" altLang="zh-TW" sz="3200" b="1" baseline="30000">
                <a:latin typeface="華康鋼筆體 Std W2" pitchFamily="66" charset="-120"/>
                <a:ea typeface="華康鋼筆體 Std W2" pitchFamily="66" charset="-120"/>
              </a:rPr>
              <a:t>3</a:t>
            </a:r>
            <a:r>
              <a:rPr lang="en-US" altLang="zh-TW" sz="3200" b="1">
                <a:latin typeface="華康鋼筆體 Std W2" pitchFamily="66" charset="-120"/>
                <a:ea typeface="華康鋼筆體 Std W2" pitchFamily="66" charset="-120"/>
              </a:rPr>
              <a:t>kg/m</a:t>
            </a:r>
            <a:r>
              <a:rPr lang="en-US" altLang="zh-TW" sz="3200" b="1" baseline="30000">
                <a:latin typeface="華康鋼筆體 Std W2" pitchFamily="66" charset="-120"/>
                <a:ea typeface="華康鋼筆體 Std W2" pitchFamily="66" charset="-120"/>
              </a:rPr>
              <a:t>3</a:t>
            </a:r>
            <a:r>
              <a:rPr lang="en-US" altLang="zh-TW" sz="3200" b="1">
                <a:latin typeface="華康鋼筆體 Std W2" pitchFamily="66" charset="-120"/>
                <a:ea typeface="華康鋼筆體 Std W2" pitchFamily="66" charset="-120"/>
              </a:rPr>
              <a:t>,</a:t>
            </a:r>
            <a:r>
              <a:rPr lang="en-US" altLang="zh-TW" sz="3200" b="1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M=64</a:t>
            </a:r>
            <a:r>
              <a:rPr lang="en-US" altLang="zh-TW" sz="3200" b="1">
                <a:solidFill>
                  <a:schemeClr val="tx2"/>
                </a:solidFill>
              </a:rPr>
              <a:t>×</a:t>
            </a:r>
            <a:r>
              <a:rPr lang="en-US" altLang="zh-TW" sz="3200" b="1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10</a:t>
            </a:r>
            <a:r>
              <a:rPr lang="en-US" altLang="zh-TW" sz="3200" b="1" baseline="30000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-3</a:t>
            </a:r>
            <a:r>
              <a:rPr lang="en-US" altLang="zh-TW" sz="3200" b="1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kg/m</a:t>
            </a:r>
            <a:r>
              <a:rPr lang="en-US" altLang="zh-TW" sz="3200" b="1" baseline="30000">
                <a:solidFill>
                  <a:schemeClr val="tx2"/>
                </a:solidFill>
                <a:latin typeface="華康鋼筆體 Std W2" pitchFamily="66" charset="-120"/>
                <a:ea typeface="華康鋼筆體 Std W2" pitchFamily="66" charset="-120"/>
              </a:rPr>
              <a:t>3</a:t>
            </a: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2349500"/>
            <a:ext cx="965200" cy="1392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tx1"/>
                </a:solidFill>
                <a:latin typeface="華康鋼筆體 Std W2" pitchFamily="66" charset="-120"/>
                <a:ea typeface="華康鋼筆體 Std W2" pitchFamily="66" charset="-120"/>
              </a:rPr>
              <a:t>6-2 </a:t>
            </a:r>
            <a:r>
              <a:rPr lang="zh-TW" altLang="en-US" b="1" dirty="0" smtClean="0">
                <a:solidFill>
                  <a:schemeClr val="tx1"/>
                </a:solidFill>
                <a:ea typeface="華康鋼筆體 Std W2" pitchFamily="66" charset="-120"/>
              </a:rPr>
              <a:t>電阻與電阻率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708275"/>
            <a:ext cx="3702050" cy="1905000"/>
          </a:xfrm>
        </p:spPr>
        <p:txBody>
          <a:bodyPr/>
          <a:lstStyle/>
          <a:p>
            <a:pPr eaLnBrk="1" hangingPunct="1"/>
            <a:r>
              <a:rPr lang="en-US" altLang="zh-TW" smtClean="0">
                <a:latin typeface="Arial" pitchFamily="34" charset="0"/>
                <a:ea typeface="華康中楷體" charset="-120"/>
              </a:rPr>
              <a:t>Resistance</a:t>
            </a:r>
          </a:p>
          <a:p>
            <a:pPr eaLnBrk="1" hangingPunct="1"/>
            <a:r>
              <a:rPr lang="en-US" altLang="zh-TW" smtClean="0">
                <a:latin typeface="Arial" pitchFamily="34" charset="0"/>
                <a:ea typeface="華康中楷體" charset="-120"/>
              </a:rPr>
              <a:t>Resistivity</a:t>
            </a:r>
          </a:p>
          <a:p>
            <a:pPr eaLnBrk="1" hangingPunct="1"/>
            <a:r>
              <a:rPr lang="en-US" altLang="zh-TW" smtClean="0">
                <a:latin typeface="Arial" pitchFamily="34" charset="0"/>
                <a:ea typeface="華康中楷體" charset="-120"/>
              </a:rPr>
              <a:t>Conductivity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492375"/>
            <a:ext cx="2667000" cy="2262188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9275"/>
            <a:ext cx="8610600" cy="3654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6256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462087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電阻率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49725"/>
            <a:ext cx="8610600" cy="2466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solidFill>
                  <a:schemeClr val="tx1"/>
                </a:solidFill>
                <a:ea typeface="華康鋼筆體 Std W2" pitchFamily="66" charset="-120"/>
              </a:rPr>
              <a:t>電阻的計算</a:t>
            </a:r>
          </a:p>
        </p:txBody>
      </p:sp>
      <p:pic>
        <p:nvPicPr>
          <p:cNvPr id="32772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057400"/>
            <a:ext cx="2895600" cy="1676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32773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2362200"/>
            <a:ext cx="3352800" cy="1374775"/>
          </a:xfrm>
          <a:prstGeom prst="rect">
            <a:avLst/>
          </a:prstGeom>
          <a:noFill/>
          <a:ln w="12700" cap="sq">
            <a:solidFill>
              <a:srgbClr val="003366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32770" name="Object 5"/>
          <p:cNvGraphicFramePr>
            <a:graphicFrameLocks noChangeAspect="1"/>
          </p:cNvGraphicFramePr>
          <p:nvPr/>
        </p:nvGraphicFramePr>
        <p:xfrm>
          <a:off x="1981200" y="4191000"/>
          <a:ext cx="6477000" cy="1617663"/>
        </p:xfrm>
        <a:graphic>
          <a:graphicData uri="http://schemas.openxmlformats.org/presentationml/2006/ole">
            <p:oleObj spid="_x0000_s32770" name="Equation" r:id="rId8" imgW="2031840" imgH="609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新細明體"/>
        <a:cs typeface=""/>
      </a:majorFont>
      <a:minorFont>
        <a:latin typeface="Arial Black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10372</TotalTime>
  <Words>670</Words>
  <Application>Microsoft Office PowerPoint</Application>
  <PresentationFormat>如螢幕大小 (4:3)</PresentationFormat>
  <Paragraphs>122</Paragraphs>
  <Slides>45</Slides>
  <Notes>10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45</vt:i4>
      </vt:variant>
    </vt:vector>
  </HeadingPairs>
  <TitlesOfParts>
    <vt:vector size="50" baseType="lpstr">
      <vt:lpstr>Fireworks</vt:lpstr>
      <vt:lpstr>Equation</vt:lpstr>
      <vt:lpstr>方程式</vt:lpstr>
      <vt:lpstr>Microsoft 方程式編輯器 3.0</vt:lpstr>
      <vt:lpstr>MathType 5.0 Equation</vt:lpstr>
      <vt:lpstr>6 電流、電阻與電路</vt:lpstr>
      <vt:lpstr>Outline</vt:lpstr>
      <vt:lpstr>6-1 電流</vt:lpstr>
      <vt:lpstr>電流密度</vt:lpstr>
      <vt:lpstr>電流密度與漂移速度</vt:lpstr>
      <vt:lpstr>銅的漂移速度</vt:lpstr>
      <vt:lpstr>6-2 電阻與電阻率</vt:lpstr>
      <vt:lpstr>電阻率</vt:lpstr>
      <vt:lpstr>電阻的計算</vt:lpstr>
      <vt:lpstr>溫度效應</vt:lpstr>
      <vt:lpstr>The effect of temperature </vt:lpstr>
      <vt:lpstr>電阻的微觀意義</vt:lpstr>
      <vt:lpstr>6-3 Ohm’s Law</vt:lpstr>
      <vt:lpstr>I-V curves</vt:lpstr>
      <vt:lpstr>6-4 Semiconductors</vt:lpstr>
      <vt:lpstr>Superconductors</vt:lpstr>
      <vt:lpstr>More Maglev - magnetic levitation</vt:lpstr>
      <vt:lpstr>Maglev、MRI and Tevatron</vt:lpstr>
      <vt:lpstr>Power line and motor</vt:lpstr>
      <vt:lpstr>BCS Theory - The Cooper pairs</vt:lpstr>
      <vt:lpstr>Negative Temperature Coefficient of Resistivity</vt:lpstr>
      <vt:lpstr>6-5 電路</vt:lpstr>
      <vt:lpstr>6-5.1直流電路</vt:lpstr>
      <vt:lpstr>Ex.8 簡單直流電路內之電位（電壓）升降 </vt:lpstr>
      <vt:lpstr>Ex.9 The Ammeter and the                                            Voltmeter</vt:lpstr>
      <vt:lpstr>Ex.10 RC電路</vt:lpstr>
      <vt:lpstr>Ex.10 (cont) Charging a Capacitor</vt:lpstr>
      <vt:lpstr>Ex.10 (cont)</vt:lpstr>
      <vt:lpstr>Ex.10 (cont)</vt:lpstr>
      <vt:lpstr>Ex.10 (cont)</vt:lpstr>
      <vt:lpstr>6-5.2 Resistance in series</vt:lpstr>
      <vt:lpstr>6-5.3 Resistors in parallel </vt:lpstr>
      <vt:lpstr>Multiloop Circuits</vt:lpstr>
      <vt:lpstr>解System of equations (聯立方程組)</vt:lpstr>
      <vt:lpstr>Ex.11 What are the currents?</vt:lpstr>
      <vt:lpstr>解聯立方程組</vt:lpstr>
      <vt:lpstr>高斯消去法</vt:lpstr>
      <vt:lpstr> Ex.12 The electric eel</vt:lpstr>
      <vt:lpstr>The Equivalent circuit</vt:lpstr>
      <vt:lpstr>The current</vt:lpstr>
      <vt:lpstr>6-5.4交流電路 </vt:lpstr>
      <vt:lpstr>功率</vt:lpstr>
      <vt:lpstr>Ex.13 72W 音箱 </vt:lpstr>
      <vt:lpstr>Ex.14 A practical example  Quebec Montreal</vt:lpstr>
      <vt:lpstr>6-5.5虛擬電路實驗</vt:lpstr>
    </vt:vector>
  </TitlesOfParts>
  <Company>中國文化大學物理學系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 Rotation</dc:title>
  <dc:creator>黃信健</dc:creator>
  <cp:lastModifiedBy>sylveen</cp:lastModifiedBy>
  <cp:revision>245</cp:revision>
  <dcterms:created xsi:type="dcterms:W3CDTF">1999-11-05T16:10:47Z</dcterms:created>
  <dcterms:modified xsi:type="dcterms:W3CDTF">2011-01-05T16:06:11Z</dcterms:modified>
</cp:coreProperties>
</file>