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51"/>
  </p:notesMasterIdLst>
  <p:handoutMasterIdLst>
    <p:handoutMasterId r:id="rId52"/>
  </p:handoutMasterIdLst>
  <p:sldIdLst>
    <p:sldId id="375" r:id="rId2"/>
    <p:sldId id="376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70" r:id="rId19"/>
    <p:sldId id="441" r:id="rId20"/>
    <p:sldId id="442" r:id="rId21"/>
    <p:sldId id="443" r:id="rId22"/>
    <p:sldId id="444" r:id="rId23"/>
    <p:sldId id="445" r:id="rId24"/>
    <p:sldId id="471" r:id="rId25"/>
    <p:sldId id="446" r:id="rId26"/>
    <p:sldId id="447" r:id="rId27"/>
    <p:sldId id="466" r:id="rId28"/>
    <p:sldId id="448" r:id="rId29"/>
    <p:sldId id="449" r:id="rId30"/>
    <p:sldId id="450" r:id="rId31"/>
    <p:sldId id="451" r:id="rId32"/>
    <p:sldId id="452" r:id="rId33"/>
    <p:sldId id="469" r:id="rId34"/>
    <p:sldId id="453" r:id="rId35"/>
    <p:sldId id="468" r:id="rId36"/>
    <p:sldId id="467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37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e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F610"/>
    <a:srgbClr val="0000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54" autoAdjust="0"/>
    <p:restoredTop sz="76111" autoAdjust="0"/>
  </p:normalViewPr>
  <p:slideViewPr>
    <p:cSldViewPr>
      <p:cViewPr varScale="1">
        <p:scale>
          <a:sx n="82" d="100"/>
          <a:sy n="82" d="100"/>
        </p:scale>
        <p:origin x="-5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5DB5A0-0040-4F37-BF22-A604753CD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D97709-6AFA-44A4-A3F3-D35591EB02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B1098-A753-453F-A8F4-14408A71D30C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24407-E24F-4528-846E-194E8425071F}" type="slidenum">
              <a:rPr lang="zh-TW" altLang="en-US" smtClean="0">
                <a:ea typeface="新細明體" charset="-120"/>
              </a:rPr>
              <a:pPr/>
              <a:t>36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84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所謂壓電效應有兩種：正壓電效應</a:t>
            </a:r>
            <a:r>
              <a:rPr lang="en-US" altLang="zh-TW" smtClean="0">
                <a:ea typeface="新細明體" charset="-120"/>
              </a:rPr>
              <a:t>(direct piezoelectric effect)</a:t>
            </a:r>
            <a:r>
              <a:rPr lang="zh-TW" altLang="en-US" smtClean="0">
                <a:ea typeface="新細明體" charset="-120"/>
              </a:rPr>
              <a:t>及逆壓電效應</a:t>
            </a:r>
            <a:r>
              <a:rPr lang="en-US" altLang="zh-TW" smtClean="0">
                <a:ea typeface="新細明體" charset="-120"/>
              </a:rPr>
              <a:t>(converse piezoelectric effect)</a:t>
            </a:r>
            <a:r>
              <a:rPr lang="zh-TW" altLang="en-US" smtClean="0">
                <a:ea typeface="新細明體" charset="-120"/>
              </a:rPr>
              <a:t>。當壓電體受到電場作用時，電偶極矩會被拉長，壓電體會沿電場方向伸長，此即將電能轉換為機械能。反之，對壓電體施加壓力，則體內之電偶極矩會隨材質之壓縮而變短，此時壓電體內為扺抗此種趨勢，將產生電壓以保持原狀態。壓電材料的特點在於其可當作感測器，亦可當作致動器。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ED912-D5F6-4422-BF72-E963AD1F92E3}" type="slidenum">
              <a:rPr lang="zh-TW" altLang="en-US" smtClean="0">
                <a:ea typeface="新細明體" charset="-120"/>
              </a:rPr>
              <a:pPr/>
              <a:t>38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88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F2605-C389-4BBF-BE3E-B056E70626C2}" type="slidenum">
              <a:rPr lang="zh-TW" altLang="en-US" smtClean="0">
                <a:ea typeface="新細明體" charset="-120"/>
              </a:rPr>
              <a:pPr/>
              <a:t>39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90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48 iron atoms (14 nm diameter) on copper surface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29CE1-2866-454E-8436-9363D6C7EEC3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168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The loose end: the peak at the incident wavelength is due to the tightly bound electrons.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91199-FF4C-42FE-B2C8-012D5A0ECE73}" type="slidenum">
              <a:rPr lang="zh-TW" altLang="en-US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229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Several months for Taylor</a:t>
            </a:r>
            <a:r>
              <a:rPr lang="en-US" altLang="zh-TW" smtClean="0">
                <a:latin typeface="Arial" charset="0"/>
                <a:ea typeface="新細明體" charset="-120"/>
              </a:rPr>
              <a:t>’</a:t>
            </a:r>
            <a:r>
              <a:rPr lang="en-US" altLang="zh-TW" smtClean="0">
                <a:ea typeface="新細明體" charset="-120"/>
              </a:rPr>
              <a:t>s experiment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B5D62-B2E7-4789-AADF-4E0B9F62AD9F}" type="slidenum">
              <a:rPr lang="zh-TW" altLang="en-US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751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Journal of the Optical Society of America B (U. of New Mexico)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4BD07-F4B9-4968-BC80-65F789022E33}" type="slidenum">
              <a:rPr lang="zh-TW" altLang="en-US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782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Iodine 500,000 times more massive than electrons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4CE57-FC85-4405-83F3-0CE22A06B610}" type="slidenum">
              <a:rPr lang="zh-TW" altLang="en-US" smtClean="0">
                <a:ea typeface="新細明體" charset="-120"/>
              </a:rPr>
              <a:pPr/>
              <a:t>19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680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1927/1989/1994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5B01F-8C23-4301-9AE9-C49295621FF3}" type="slidenum">
              <a:rPr lang="zh-TW" altLang="en-US" smtClean="0">
                <a:ea typeface="新細明體" charset="-120"/>
              </a:rPr>
              <a:pPr/>
              <a:t>25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659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1993 IBM</a:t>
            </a:r>
            <a:r>
              <a:rPr lang="en-US" altLang="zh-TW" smtClean="0">
                <a:latin typeface="Arial" charset="0"/>
                <a:ea typeface="新細明體" charset="-120"/>
              </a:rPr>
              <a:t>’</a:t>
            </a:r>
            <a:r>
              <a:rPr lang="en-US" altLang="zh-TW" smtClean="0">
                <a:ea typeface="新細明體" charset="-120"/>
              </a:rPr>
              <a:t>s Almaden Research Center in California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6FC8-2B78-41AF-819A-37F770DE1996}" type="slidenum">
              <a:rPr lang="zh-TW" altLang="en-US" smtClean="0">
                <a:ea typeface="新細明體" charset="-120"/>
              </a:rPr>
              <a:pPr/>
              <a:t>29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731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n = 0 implies no wave function or no electron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0A4E2-4F03-4DC4-9108-32A1A53A3C06}" type="slidenum">
              <a:rPr lang="zh-TW" altLang="en-US" smtClean="0">
                <a:ea typeface="新細明體" charset="-120"/>
              </a:rPr>
              <a:pPr/>
              <a:t>34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7813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The three states are the only states allowed for qith E &lt;the well depth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2" cy="1333"/>
                    <a:chOff x="-5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0" cy="656"/>
                    <a:chOff x="23" y="1591"/>
                    <a:chExt cx="2340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5"/>
                    <a:ext cx="778" cy="1514"/>
                    <a:chOff x="1633" y="103"/>
                    <a:chExt cx="778" cy="1514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5" cy="1535"/>
                    <a:chOff x="1935" y="28"/>
                    <a:chExt cx="635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2" cy="717"/>
                    <a:chOff x="2683" y="445"/>
                    <a:chExt cx="1782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9" cy="1520"/>
                    <a:chOff x="2800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4" cy="2449"/>
                    <a:chOff x="943" y="1769"/>
                    <a:chExt cx="1084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60" cy="2329"/>
                    <a:chOff x="1954" y="1989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2" cy="2424"/>
                    <a:chOff x="3181" y="1867"/>
                    <a:chExt cx="882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7" cy="2185"/>
                    <a:chOff x="2287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ea typeface="新細明體" pitchFamily="18" charset="-12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3903-AACF-44DC-9412-F790A8396B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AF43-361F-4431-BD27-BB4E3CCE0A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1389-7A49-4F8E-B38D-BD80DD74FFA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FE7A-046E-4818-8B26-39C97660B8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1A6B-FA4A-4CC3-A11E-1A077EF5C65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0095-14B8-4456-A020-681628B55C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F731D-693A-47C9-8CEE-1BF1B454FB7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30BC-A2AE-44B1-B4C9-BEC0F13E99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F976E-49D1-47A9-A36A-FD07758BD4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880C-932B-4842-8040-DE22FC78C6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AB718-52F7-4C58-B87C-CC3E8978D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E7AB3D7D-CFB4-4BAE-B70E-2ED699181A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file:///E:\ch38\pages\F38_1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file:///E:\ch38\pages\F38_17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h38\pages\F38_18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hchdata\Backup\Backup\2002-sylveen\My%20Documents\USERS\SYLVEEN\&#40643;&#23567;&#24609;\&#38899;&#27138;\&#36229;&#32026;&#30007;&#23401;-Bye%20Bye%20Bye.mp3" TargetMode="Externa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4030663" cy="114300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 </a:t>
            </a:r>
            <a:r>
              <a:rPr lang="zh-TW" altLang="en-US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量子物理</a:t>
            </a:r>
            <a:endParaRPr lang="zh-TW" altLang="en-US" smtClean="0"/>
          </a:p>
        </p:txBody>
      </p:sp>
      <p:pic>
        <p:nvPicPr>
          <p:cNvPr id="1536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773238"/>
            <a:ext cx="5905500" cy="4357687"/>
          </a:xfrm>
          <a:prstGeom prst="rect">
            <a:avLst/>
          </a:prstGeom>
          <a:noFill/>
          <a:ln w="1905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7848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2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/>
                <a:cs typeface="華康鋼筆體 Std W2"/>
              </a:rPr>
              <a:t>康普吞效應圖示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850" name="Object 2"/>
          <p:cNvGraphicFramePr>
            <a:graphicFrameLocks noChangeAspect="1"/>
          </p:cNvGraphicFramePr>
          <p:nvPr/>
        </p:nvGraphicFramePr>
        <p:xfrm>
          <a:off x="900113" y="2349500"/>
          <a:ext cx="6264275" cy="3949700"/>
        </p:xfrm>
        <a:graphic>
          <a:graphicData uri="http://schemas.openxmlformats.org/presentationml/2006/ole">
            <p:oleObj spid="_x0000_s718850" name="方程式" r:id="rId4" imgW="1917360" imgH="1346040" progId="Equation.3">
              <p:embed/>
            </p:oleObj>
          </a:graphicData>
        </a:graphic>
      </p:graphicFrame>
      <p:sp>
        <p:nvSpPr>
          <p:cNvPr id="7188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Energy and momentum conservation</a:t>
            </a:r>
          </a:p>
        </p:txBody>
      </p:sp>
      <p:sp>
        <p:nvSpPr>
          <p:cNvPr id="718852" name="Line 4"/>
          <p:cNvSpPr>
            <a:spLocks noChangeShapeType="1"/>
          </p:cNvSpPr>
          <p:nvPr/>
        </p:nvSpPr>
        <p:spPr bwMode="auto">
          <a:xfrm>
            <a:off x="4067175" y="2997200"/>
            <a:ext cx="295275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18853" name="Line 5"/>
          <p:cNvSpPr>
            <a:spLocks noChangeShapeType="1"/>
          </p:cNvSpPr>
          <p:nvPr/>
        </p:nvSpPr>
        <p:spPr bwMode="auto">
          <a:xfrm>
            <a:off x="2916238" y="5661025"/>
            <a:ext cx="3960812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874" name="Object 2"/>
          <p:cNvGraphicFramePr>
            <a:graphicFrameLocks noChangeAspect="1"/>
          </p:cNvGraphicFramePr>
          <p:nvPr/>
        </p:nvGraphicFramePr>
        <p:xfrm>
          <a:off x="1908175" y="2060575"/>
          <a:ext cx="4681538" cy="3411538"/>
        </p:xfrm>
        <a:graphic>
          <a:graphicData uri="http://schemas.openxmlformats.org/presentationml/2006/ole">
            <p:oleObj spid="_x0000_s719874" name="Equation" r:id="rId4" imgW="1485720" imgH="1218960" progId="Equation.3">
              <p:embed/>
            </p:oleObj>
          </a:graphicData>
        </a:graphic>
      </p:graphicFrame>
      <p:sp>
        <p:nvSpPr>
          <p:cNvPr id="7198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Frequency shift</a:t>
            </a:r>
          </a:p>
        </p:txBody>
      </p:sp>
      <p:sp>
        <p:nvSpPr>
          <p:cNvPr id="719876" name="AutoShape 4"/>
          <p:cNvSpPr>
            <a:spLocks/>
          </p:cNvSpPr>
          <p:nvPr/>
        </p:nvSpPr>
        <p:spPr bwMode="auto">
          <a:xfrm>
            <a:off x="4648200" y="5762625"/>
            <a:ext cx="3884613" cy="609600"/>
          </a:xfrm>
          <a:prstGeom prst="borderCallout1">
            <a:avLst>
              <a:gd name="adj1" fmla="val 18750"/>
              <a:gd name="adj2" fmla="val -1963"/>
              <a:gd name="adj3" fmla="val -63801"/>
              <a:gd name="adj4" fmla="val -24194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3200" b="1">
                <a:latin typeface="華康鋼筆體 Std W2"/>
                <a:ea typeface="華康鋼筆體 Std W2"/>
                <a:cs typeface="華康鋼筆體 Std W2"/>
              </a:rPr>
              <a:t>Compton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39541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12-1.3</a:t>
            </a:r>
            <a:r>
              <a:rPr lang="zh-TW" altLang="en-US" b="1" smtClean="0">
                <a:solidFill>
                  <a:srgbClr val="FFFF00"/>
                </a:solidFill>
              </a:rPr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Light as a Probability Wave</a:t>
            </a:r>
          </a:p>
        </p:txBody>
      </p:sp>
      <p:pic>
        <p:nvPicPr>
          <p:cNvPr id="7208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412875"/>
            <a:ext cx="4913313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899" name="Rectangle 5"/>
          <p:cNvSpPr>
            <a:spLocks noChangeArrowheads="1"/>
          </p:cNvSpPr>
          <p:nvPr/>
        </p:nvSpPr>
        <p:spPr bwMode="auto">
          <a:xfrm>
            <a:off x="2987675" y="1412875"/>
            <a:ext cx="1800225" cy="43180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0900" name="Rectangle 6"/>
          <p:cNvSpPr>
            <a:spLocks noChangeArrowheads="1"/>
          </p:cNvSpPr>
          <p:nvPr/>
        </p:nvSpPr>
        <p:spPr bwMode="auto">
          <a:xfrm>
            <a:off x="2987675" y="1412875"/>
            <a:ext cx="792163" cy="107950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0901" name="AutoShape 9"/>
          <p:cNvSpPr>
            <a:spLocks/>
          </p:cNvSpPr>
          <p:nvPr/>
        </p:nvSpPr>
        <p:spPr bwMode="auto">
          <a:xfrm>
            <a:off x="209550" y="2798763"/>
            <a:ext cx="2490788" cy="1062037"/>
          </a:xfrm>
          <a:prstGeom prst="borderCallout1">
            <a:avLst>
              <a:gd name="adj1" fmla="val -7176"/>
              <a:gd name="adj2" fmla="val 4588"/>
              <a:gd name="adj3" fmla="val -7176"/>
              <a:gd name="adj4" fmla="val 123134"/>
            </a:avLst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3200" b="1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standard version</a:t>
            </a:r>
            <a:endParaRPr lang="zh-TW" altLang="en-US" sz="3200" b="1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272338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 </a:t>
            </a:r>
            <a:r>
              <a:rPr lang="en-US" altLang="zh-TW" sz="3600" b="1" u="sng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single-photon, double-slit experiment is a phenomenon which is impossible, absolutely impossible to explain in any classical way, and which has in it the heart of quantum mechanics</a:t>
            </a: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- Richard Feynman</a:t>
            </a:r>
          </a:p>
        </p:txBody>
      </p:sp>
      <p:sp>
        <p:nvSpPr>
          <p:cNvPr id="7219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Single-Photon Version</a:t>
            </a:r>
            <a:b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</a:b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First by Taylor in 1909</a:t>
            </a:r>
            <a:endParaRPr lang="zh-TW" altLang="en-US" sz="36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636838"/>
            <a:ext cx="59436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694488" cy="1758950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Single-Photon, Wide-Angle Version (1992)</a:t>
            </a:r>
            <a:endParaRPr lang="zh-TW" altLang="en-US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Light is generated in the source as photons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Light is absorbed in the detector as photons </a:t>
            </a:r>
          </a:p>
          <a:p>
            <a:pPr eaLnBrk="1" hangingPunct="1">
              <a:buClr>
                <a:schemeClr val="tx1"/>
              </a:buClr>
              <a:buSzPct val="70000"/>
              <a:buFont typeface="Wingdings" pitchFamily="2" charset="2"/>
              <a:buChar char="l"/>
            </a:pP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Light travels between source and detector as a probability wave</a:t>
            </a:r>
          </a:p>
        </p:txBody>
      </p:sp>
      <p:sp>
        <p:nvSpPr>
          <p:cNvPr id="72601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694488" cy="146208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The postulate</a:t>
            </a:r>
            <a:endParaRPr lang="zh-TW" altLang="en-US" sz="4800" b="1" smtClean="0">
              <a:solidFill>
                <a:schemeClr val="tx1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68433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12-1.4</a:t>
            </a:r>
            <a:r>
              <a:rPr lang="en-US" altLang="zh-TW" sz="4800" b="1" smtClean="0">
                <a:solidFill>
                  <a:srgbClr val="FFFF00"/>
                </a:solidFill>
              </a:rPr>
              <a:t> 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Electrons and </a:t>
            </a:r>
            <a:b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</a:b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       Matter Waves</a:t>
            </a:r>
          </a:p>
        </p:txBody>
      </p:sp>
      <p:graphicFrame>
        <p:nvGraphicFramePr>
          <p:cNvPr id="724996" name="Object 4"/>
          <p:cNvGraphicFramePr>
            <a:graphicFrameLocks noChangeAspect="1"/>
          </p:cNvGraphicFramePr>
          <p:nvPr/>
        </p:nvGraphicFramePr>
        <p:xfrm>
          <a:off x="6948488" y="2133600"/>
          <a:ext cx="1289050" cy="1295400"/>
        </p:xfrm>
        <a:graphic>
          <a:graphicData uri="http://schemas.openxmlformats.org/presentationml/2006/ole">
            <p:oleObj spid="_x0000_s724996" name="Equation" r:id="rId5" imgW="419040" imgH="419040" progId="Equation.3">
              <p:embed/>
            </p:oleObj>
          </a:graphicData>
        </a:graphic>
      </p:graphicFrame>
      <p:sp>
        <p:nvSpPr>
          <p:cNvPr id="72499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7772400" cy="208915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de Broglie wave length</a:t>
            </a:r>
          </a:p>
          <a:p>
            <a:pPr eaLnBrk="1" hangingPunct="1"/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Experimental verification in 1927</a:t>
            </a:r>
          </a:p>
          <a:p>
            <a:pPr eaLnBrk="1" hangingPunct="1"/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Iodine molecule beam in 1994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44675"/>
            <a:ext cx="6248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515350" cy="117951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1989 double-slit experiment</a:t>
            </a:r>
            <a:b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</a:br>
            <a:r>
              <a:rPr lang="en-US" altLang="zh-TW" sz="32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7,100,3000, 20,000 and 70,000 ele</a:t>
            </a:r>
            <a:r>
              <a:rPr lang="en-US" altLang="zh-TW" sz="3200" b="1" smtClean="0">
                <a:latin typeface="華康鋼筆體 Std W2"/>
                <a:ea typeface="華康鋼筆體 Std W2"/>
                <a:cs typeface="華康鋼筆體 Std W2"/>
              </a:rPr>
              <a:t>ctrons</a:t>
            </a:r>
          </a:p>
        </p:txBody>
      </p:sp>
      <p:sp>
        <p:nvSpPr>
          <p:cNvPr id="786435" name="Rectangle 4"/>
          <p:cNvSpPr>
            <a:spLocks noChangeArrowheads="1"/>
          </p:cNvSpPr>
          <p:nvPr/>
        </p:nvSpPr>
        <p:spPr bwMode="auto">
          <a:xfrm>
            <a:off x="5292725" y="4941888"/>
            <a:ext cx="3089275" cy="1511300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2390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076700"/>
            <a:ext cx="3048000" cy="2517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3113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4076700"/>
            <a:ext cx="3048000" cy="2503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3114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9667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000099"/>
                </a:solidFill>
                <a:latin typeface="華康鋼筆體 Std W2"/>
                <a:ea typeface="華康鋼筆體 Std W2"/>
                <a:cs typeface="華康鋼筆體 Std W2"/>
              </a:rPr>
              <a:t>Experimental Verifications</a:t>
            </a:r>
          </a:p>
        </p:txBody>
      </p:sp>
      <p:sp>
        <p:nvSpPr>
          <p:cNvPr id="731141" name="AutoShape 7"/>
          <p:cNvSpPr>
            <a:spLocks/>
          </p:cNvSpPr>
          <p:nvPr/>
        </p:nvSpPr>
        <p:spPr bwMode="auto">
          <a:xfrm>
            <a:off x="209550" y="5160963"/>
            <a:ext cx="1049338" cy="573087"/>
          </a:xfrm>
          <a:prstGeom prst="borderCallout1">
            <a:avLst>
              <a:gd name="adj1" fmla="val -13296"/>
              <a:gd name="adj2" fmla="val 10894"/>
              <a:gd name="adj3" fmla="val -13296"/>
              <a:gd name="adj4" fmla="val 127532"/>
            </a:avLst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latin typeface="華康鋼筆體 Std W2"/>
                <a:ea typeface="華康鋼筆體 Std W2"/>
                <a:cs typeface="華康鋼筆體 Std W2"/>
              </a:rPr>
              <a:t>X-ray</a:t>
            </a:r>
          </a:p>
        </p:txBody>
      </p:sp>
      <p:sp>
        <p:nvSpPr>
          <p:cNvPr id="731142" name="AutoShape 8"/>
          <p:cNvSpPr>
            <a:spLocks/>
          </p:cNvSpPr>
          <p:nvPr/>
        </p:nvSpPr>
        <p:spPr bwMode="auto">
          <a:xfrm>
            <a:off x="7524750" y="5018088"/>
            <a:ext cx="1511300" cy="914400"/>
          </a:xfrm>
          <a:prstGeom prst="borderCallout1">
            <a:avLst>
              <a:gd name="adj1" fmla="val -8333"/>
              <a:gd name="adj2" fmla="val 91176"/>
              <a:gd name="adj3" fmla="val -8333"/>
              <a:gd name="adj4" fmla="val -16667"/>
            </a:avLst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latin typeface="華康鋼筆體 Std W2"/>
                <a:ea typeface="華康鋼筆體 Std W2"/>
                <a:cs typeface="華康鋼筆體 Std W2"/>
              </a:rPr>
              <a:t>Electron beam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772400" cy="1008063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Sections</a:t>
            </a:r>
            <a:endParaRPr lang="zh-TW" altLang="en-US" sz="4800" b="1" smtClean="0">
              <a:solidFill>
                <a:schemeClr val="tx1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64500" cy="5184775"/>
          </a:xfrm>
        </p:spPr>
        <p:txBody>
          <a:bodyPr/>
          <a:lstStyle/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zh-TW" altLang="zh-TW" sz="3600" b="1" smtClean="0">
                <a:latin typeface="華康鋼筆體 Std W2"/>
                <a:ea typeface="華康鋼筆體 Std W2"/>
                <a:cs typeface="華康鋼筆體 Std W2"/>
              </a:rPr>
              <a:t>Photon and Matter Waves</a:t>
            </a:r>
            <a:endParaRPr lang="en-US" altLang="zh-TW" sz="3600" b="1" smtClean="0">
              <a:latin typeface="華康鋼筆體 Std W2"/>
              <a:ea typeface="華康鋼筆體 Std W2"/>
              <a:cs typeface="華康鋼筆體 Std W2"/>
            </a:endParaRP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Compton Effect</a:t>
            </a: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Light as a Probability Wave</a:t>
            </a: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Electrons and Matter Waves</a:t>
            </a: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Schrodinger</a:t>
            </a:r>
            <a:r>
              <a:rPr lang="en-US" altLang="zh-TW" sz="3600" b="1" smtClean="0">
                <a:latin typeface="Monotype Corsiva" pitchFamily="66" charset="0"/>
                <a:ea typeface="華康鋼筆體 Std W2"/>
                <a:cs typeface="華康鋼筆體 Std W2"/>
              </a:rPr>
              <a:t>’</a:t>
            </a: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s Equation</a:t>
            </a: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Waves on Strings and Matter Waves</a:t>
            </a: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Trapping an Electron</a:t>
            </a: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Three Electron Traps</a:t>
            </a:r>
          </a:p>
          <a:p>
            <a:pPr marL="730250" lvl="1" indent="-533400" eaLnBrk="1" hangingPunct="1">
              <a:spcBef>
                <a:spcPct val="0"/>
              </a:spcBef>
              <a:buClr>
                <a:srgbClr val="F1F610"/>
              </a:buClr>
              <a:buFont typeface="Wingdings" pitchFamily="2" charset="2"/>
              <a:buAutoNum type="arabicPeriod"/>
            </a:pPr>
            <a:r>
              <a:rPr lang="en-US" altLang="zh-TW" sz="3600" b="1" smtClean="0">
                <a:latin typeface="華康鋼筆體 Std W2"/>
                <a:ea typeface="華康鋼筆體 Std W2"/>
                <a:cs typeface="華康鋼筆體 Std W2"/>
              </a:rPr>
              <a:t>The Hydrogen Atom</a:t>
            </a:r>
            <a:endParaRPr lang="zh-TW" altLang="en-US" sz="3600" b="1" smtClean="0"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486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10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495800"/>
            <a:ext cx="42672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92150"/>
            <a:ext cx="862012" cy="485616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/>
                <a:cs typeface="華康鋼筆體 Std W2"/>
              </a:rPr>
              <a:t>苯環的中子繞射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12-1.5</a:t>
            </a:r>
            <a:r>
              <a:rPr lang="zh-TW" altLang="en-US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Schrodinger</a:t>
            </a:r>
            <a:r>
              <a:rPr lang="en-US" altLang="zh-TW" sz="4800" b="1" smtClean="0">
                <a:solidFill>
                  <a:srgbClr val="FFFF00"/>
                </a:solidFill>
                <a:latin typeface="Monotype Corsiva" pitchFamily="66" charset="0"/>
                <a:ea typeface="華康鋼筆體 Std W2"/>
                <a:cs typeface="華康鋼筆體 Std W2"/>
              </a:rPr>
              <a:t>’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s </a:t>
            </a:r>
            <a:b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</a:b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       Equation</a:t>
            </a:r>
          </a:p>
        </p:txBody>
      </p:sp>
      <p:sp>
        <p:nvSpPr>
          <p:cNvPr id="7280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3733800"/>
          </a:xfrm>
        </p:spPr>
        <p:txBody>
          <a:bodyPr/>
          <a:lstStyle/>
          <a:p>
            <a:pPr eaLnBrk="1" hangingPunct="1"/>
            <a:r>
              <a:rPr lang="zh-TW" altLang="en-US" smtClean="0"/>
              <a:t> </a:t>
            </a: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Matter waves and the wave function</a:t>
            </a:r>
          </a:p>
          <a:p>
            <a:pPr eaLnBrk="1" hangingPunct="1"/>
            <a:endParaRPr lang="en-US" altLang="zh-TW" sz="36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  <a:p>
            <a:pPr eaLnBrk="1" hangingPunct="1"/>
            <a:endParaRPr lang="en-US" altLang="zh-TW" sz="36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  <a:p>
            <a:pPr eaLnBrk="1" hangingPunct="1"/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probability (per unit time) is </a:t>
            </a: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  <a:sym typeface="Symbol" pitchFamily="18" charset="2"/>
              </a:rPr>
              <a:t> </a:t>
            </a:r>
            <a:endParaRPr lang="en-US" altLang="zh-TW" sz="36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graphicFrame>
        <p:nvGraphicFramePr>
          <p:cNvPr id="728068" name="Object 4"/>
          <p:cNvGraphicFramePr>
            <a:graphicFrameLocks noChangeAspect="1"/>
          </p:cNvGraphicFramePr>
          <p:nvPr/>
        </p:nvGraphicFramePr>
        <p:xfrm>
          <a:off x="1331913" y="2924175"/>
          <a:ext cx="5888037" cy="784225"/>
        </p:xfrm>
        <a:graphic>
          <a:graphicData uri="http://schemas.openxmlformats.org/presentationml/2006/ole">
            <p:oleObj spid="_x0000_s728068" name="Equation" r:id="rId4" imgW="1726920" imgH="228600" progId="Equation.3">
              <p:embed/>
            </p:oleObj>
          </a:graphicData>
        </a:graphic>
      </p:graphicFrame>
      <p:graphicFrame>
        <p:nvGraphicFramePr>
          <p:cNvPr id="728069" name="Object 5"/>
          <p:cNvGraphicFramePr>
            <a:graphicFrameLocks noChangeAspect="1"/>
          </p:cNvGraphicFramePr>
          <p:nvPr/>
        </p:nvGraphicFramePr>
        <p:xfrm>
          <a:off x="1331913" y="4868863"/>
          <a:ext cx="2770187" cy="957262"/>
        </p:xfrm>
        <a:graphic>
          <a:graphicData uri="http://schemas.openxmlformats.org/presentationml/2006/ole">
            <p:oleObj spid="_x0000_s728069" name="Equation" r:id="rId5" imgW="812520" imgH="279360" progId="Equation.3">
              <p:embed/>
            </p:oleObj>
          </a:graphicData>
        </a:graphic>
      </p:graphicFrame>
      <p:sp>
        <p:nvSpPr>
          <p:cNvPr id="728072" name="AutoShape 6"/>
          <p:cNvSpPr>
            <a:spLocks/>
          </p:cNvSpPr>
          <p:nvPr/>
        </p:nvSpPr>
        <p:spPr bwMode="auto">
          <a:xfrm>
            <a:off x="4787900" y="5589588"/>
            <a:ext cx="3455988" cy="1079500"/>
          </a:xfrm>
          <a:prstGeom prst="borderCallout1">
            <a:avLst>
              <a:gd name="adj1" fmla="val -7060"/>
              <a:gd name="adj2" fmla="val 96694"/>
              <a:gd name="adj3" fmla="val -7060"/>
              <a:gd name="adj4" fmla="val -22690"/>
            </a:avLst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3200" b="1">
                <a:latin typeface="華康鋼筆體 Std W2"/>
                <a:ea typeface="華康鋼筆體 Std W2"/>
                <a:cs typeface="華康鋼筆體 Std W2"/>
              </a:rPr>
              <a:t>Complex conjugate</a:t>
            </a:r>
          </a:p>
          <a:p>
            <a:pPr algn="ctr"/>
            <a:r>
              <a:rPr lang="zh-TW" altLang="en-US" sz="3200" b="1">
                <a:latin typeface="華康鋼筆體 Std W2"/>
                <a:ea typeface="華康鋼筆體 Std W2"/>
                <a:cs typeface="華康鋼筆體 Std W2"/>
              </a:rPr>
              <a:t>共軛複數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75613" cy="131603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Schrodinger Equation from  A Simple Wave Function</a:t>
            </a:r>
          </a:p>
        </p:txBody>
      </p:sp>
      <p:graphicFrame>
        <p:nvGraphicFramePr>
          <p:cNvPr id="729091" name="Object 3"/>
          <p:cNvGraphicFramePr>
            <a:graphicFrameLocks noChangeAspect="1"/>
          </p:cNvGraphicFramePr>
          <p:nvPr/>
        </p:nvGraphicFramePr>
        <p:xfrm>
          <a:off x="900113" y="2420938"/>
          <a:ext cx="6624637" cy="3627437"/>
        </p:xfrm>
        <a:graphic>
          <a:graphicData uri="http://schemas.openxmlformats.org/presentationml/2006/ole">
            <p:oleObj spid="_x0000_s729091" name="Equation" r:id="rId4" imgW="17269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0114" name="Object 2"/>
          <p:cNvGraphicFramePr>
            <a:graphicFrameLocks noChangeAspect="1"/>
          </p:cNvGraphicFramePr>
          <p:nvPr/>
        </p:nvGraphicFramePr>
        <p:xfrm>
          <a:off x="1476375" y="1773238"/>
          <a:ext cx="6048375" cy="4699000"/>
        </p:xfrm>
        <a:graphic>
          <a:graphicData uri="http://schemas.openxmlformats.org/presentationml/2006/ole">
            <p:oleObj spid="_x0000_s730114" name="Equation" r:id="rId4" imgW="2006280" imgH="1549080" progId="Equation.3">
              <p:embed/>
            </p:oleObj>
          </a:graphicData>
        </a:graphic>
      </p:graphicFrame>
      <p:sp>
        <p:nvSpPr>
          <p:cNvPr id="7301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1D Time-independent 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3906" name="Object 2"/>
          <p:cNvGraphicFramePr>
            <a:graphicFrameLocks noChangeAspect="1"/>
          </p:cNvGraphicFramePr>
          <p:nvPr/>
        </p:nvGraphicFramePr>
        <p:xfrm>
          <a:off x="1476375" y="1557338"/>
          <a:ext cx="5543550" cy="4803775"/>
        </p:xfrm>
        <a:graphic>
          <a:graphicData uri="http://schemas.openxmlformats.org/presentationml/2006/ole">
            <p:oleObj spid="_x0000_s763906" name="方程式" r:id="rId4" imgW="2006280" imgH="1726920" progId="Equation.3">
              <p:embed/>
            </p:oleObj>
          </a:graphicData>
        </a:graphic>
      </p:graphicFrame>
      <p:sp>
        <p:nvSpPr>
          <p:cNvPr id="7639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3D Time-dependent 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43850" cy="1409700"/>
          </a:xfrm>
        </p:spPr>
        <p:txBody>
          <a:bodyPr anchor="b"/>
          <a:lstStyle/>
          <a:p>
            <a:pPr marL="666750" indent="-666750" eaLnBrk="1" hangingPunct="1"/>
            <a:r>
              <a:rPr lang="en-US" altLang="zh-TW" sz="54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12-1.6</a:t>
            </a:r>
            <a:r>
              <a:rPr lang="zh-TW" altLang="en-US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Waves on Strings and Matter Waves</a:t>
            </a:r>
          </a:p>
        </p:txBody>
      </p:sp>
      <p:pic>
        <p:nvPicPr>
          <p:cNvPr id="7649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70866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49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644900"/>
            <a:ext cx="4495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789363"/>
            <a:ext cx="7416800" cy="2160587"/>
          </a:xfrm>
          <a:ln w="57150" cmpd="thickThin">
            <a:solidFill>
              <a:srgbClr val="FFFFCC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Confinement of a Wave leads to Quantization – discrete states and discrete energies</a:t>
            </a:r>
            <a:r>
              <a:rPr lang="en-US" altLang="zh-TW" b="1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32168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457200"/>
            <a:ext cx="7561263" cy="1316038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駐波與量子化 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Quantization</a:t>
            </a:r>
          </a:p>
        </p:txBody>
      </p:sp>
      <p:graphicFrame>
        <p:nvGraphicFramePr>
          <p:cNvPr id="732166" name="Object 6"/>
          <p:cNvGraphicFramePr>
            <a:graphicFrameLocks noChangeAspect="1"/>
          </p:cNvGraphicFramePr>
          <p:nvPr/>
        </p:nvGraphicFramePr>
        <p:xfrm>
          <a:off x="2771775" y="2205038"/>
          <a:ext cx="5545138" cy="1008062"/>
        </p:xfrm>
        <a:graphic>
          <a:graphicData uri="http://schemas.openxmlformats.org/presentationml/2006/ole">
            <p:oleObj spid="_x0000_s732166" name="方程式" r:id="rId3" imgW="2108160" imgH="393480" progId="Equation.3">
              <p:embed/>
            </p:oleObj>
          </a:graphicData>
        </a:graphic>
      </p:graphicFrame>
      <p:sp>
        <p:nvSpPr>
          <p:cNvPr id="732169" name="Rectangle 10"/>
          <p:cNvSpPr>
            <a:spLocks noChangeArrowheads="1"/>
          </p:cNvSpPr>
          <p:nvPr/>
        </p:nvSpPr>
        <p:spPr bwMode="auto">
          <a:xfrm>
            <a:off x="971550" y="2349500"/>
            <a:ext cx="15811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3600" b="1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駐波</a:t>
            </a:r>
            <a:r>
              <a:rPr lang="zh-TW" altLang="en-US" sz="3600" b="1">
                <a:solidFill>
                  <a:srgbClr val="FFFF00"/>
                </a:solidFill>
                <a:latin typeface="華康鋼筆體 Std W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1620" name="Object 4"/>
          <p:cNvGraphicFramePr>
            <a:graphicFrameLocks noChangeAspect="1"/>
          </p:cNvGraphicFramePr>
          <p:nvPr/>
        </p:nvGraphicFramePr>
        <p:xfrm>
          <a:off x="1763713" y="2997200"/>
          <a:ext cx="5473700" cy="2894013"/>
        </p:xfrm>
        <a:graphic>
          <a:graphicData uri="http://schemas.openxmlformats.org/presentationml/2006/ole">
            <p:oleObj spid="_x0000_s751620" name="方程式" r:id="rId4" imgW="1942920" imgH="1028520" progId="Equation.3">
              <p:embed/>
            </p:oleObj>
          </a:graphicData>
        </a:graphic>
      </p:graphicFrame>
      <p:sp>
        <p:nvSpPr>
          <p:cNvPr id="75162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75613" cy="131603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12-1.7</a:t>
            </a:r>
            <a:r>
              <a:rPr lang="zh-TW" altLang="en-US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Trapping an Electron</a:t>
            </a:r>
          </a:p>
        </p:txBody>
      </p:sp>
      <p:sp>
        <p:nvSpPr>
          <p:cNvPr id="751622" name="Rectangle 7"/>
          <p:cNvSpPr>
            <a:spLocks noChangeArrowheads="1"/>
          </p:cNvSpPr>
          <p:nvPr/>
        </p:nvSpPr>
        <p:spPr bwMode="auto">
          <a:xfrm>
            <a:off x="1331913" y="2060575"/>
            <a:ext cx="518318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3600" b="1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For a string</a:t>
            </a:r>
            <a:r>
              <a:rPr lang="zh-TW" altLang="en-US" sz="3600" b="1">
                <a:solidFill>
                  <a:srgbClr val="FFFF00"/>
                </a:solidFill>
                <a:latin typeface="華康鋼筆體 Std W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3187" name="Object 3"/>
          <p:cNvGraphicFramePr>
            <a:graphicFrameLocks noChangeAspect="1"/>
          </p:cNvGraphicFramePr>
          <p:nvPr/>
        </p:nvGraphicFramePr>
        <p:xfrm>
          <a:off x="1763713" y="5084763"/>
          <a:ext cx="5505450" cy="1436687"/>
        </p:xfrm>
        <a:graphic>
          <a:graphicData uri="http://schemas.openxmlformats.org/presentationml/2006/ole">
            <p:oleObj spid="_x0000_s733187" name="Equation" r:id="rId4" imgW="1942920" imgH="507960" progId="Equation.3">
              <p:embed/>
            </p:oleObj>
          </a:graphicData>
        </a:graphic>
      </p:graphicFrame>
      <p:pic>
        <p:nvPicPr>
          <p:cNvPr id="7331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1916113"/>
            <a:ext cx="561816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1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3141663"/>
            <a:ext cx="44799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9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388350" cy="1462088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Finding the Quantized Energies </a:t>
            </a:r>
            <a:r>
              <a:rPr lang="en-US" altLang="zh-TW" sz="4000" b="1" smtClean="0">
                <a:latin typeface="華康鋼筆體 Std W2"/>
                <a:ea typeface="華康鋼筆體 Std W2"/>
                <a:cs typeface="華康鋼筆體 Std W2"/>
              </a:rPr>
              <a:t>of an</a:t>
            </a:r>
            <a:r>
              <a:rPr lang="en-US" altLang="zh-TW" sz="40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infinitely deep potential energy well</a:t>
            </a:r>
            <a:endParaRPr lang="zh-TW" altLang="en-US" sz="40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0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84313"/>
            <a:ext cx="3686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2" name="Rectangle 4"/>
          <p:cNvSpPr>
            <a:spLocks noChangeArrowheads="1"/>
          </p:cNvSpPr>
          <p:nvPr/>
        </p:nvSpPr>
        <p:spPr bwMode="auto">
          <a:xfrm>
            <a:off x="5003800" y="3213100"/>
            <a:ext cx="37338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The ground state and excited states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The Zero-Point Energy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lang="en-US" altLang="zh-TW" sz="36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  n can’t be 0</a:t>
            </a:r>
          </a:p>
        </p:txBody>
      </p:sp>
      <p:sp>
        <p:nvSpPr>
          <p:cNvPr id="772099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772400" cy="792163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Energy Levels </a:t>
            </a:r>
            <a:r>
              <a:rPr lang="zh-TW" altLang="en-US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能階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584325"/>
          </a:xfrm>
        </p:spPr>
        <p:txBody>
          <a:bodyPr anchor="b"/>
          <a:lstStyle/>
          <a:p>
            <a:pPr marL="666750" indent="-666750"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12-1.1</a:t>
            </a:r>
            <a:r>
              <a:rPr lang="zh-TW" altLang="en-US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Photon and Matter Waves (</a:t>
            </a:r>
            <a:r>
              <a:rPr lang="zh-TW" altLang="en-US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光子和物質波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)</a:t>
            </a:r>
          </a:p>
        </p:txBody>
      </p:sp>
      <p:sp>
        <p:nvSpPr>
          <p:cNvPr id="709638" name="Rectangle 3"/>
          <p:cNvSpPr>
            <a:spLocks noChangeArrowheads="1"/>
          </p:cNvSpPr>
          <p:nvPr/>
        </p:nvSpPr>
        <p:spPr bwMode="auto">
          <a:xfrm>
            <a:off x="827088" y="2133600"/>
            <a:ext cx="7272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666750" indent="-666750">
              <a:buFontTx/>
              <a:buChar char="•"/>
            </a:pPr>
            <a:r>
              <a:rPr lang="en-US" altLang="zh-TW" sz="3600" b="1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Light Waves and Photons</a:t>
            </a:r>
          </a:p>
        </p:txBody>
      </p:sp>
      <p:graphicFrame>
        <p:nvGraphicFramePr>
          <p:cNvPr id="709636" name="Object 4"/>
          <p:cNvGraphicFramePr>
            <a:graphicFrameLocks noChangeAspect="1"/>
          </p:cNvGraphicFramePr>
          <p:nvPr/>
        </p:nvGraphicFramePr>
        <p:xfrm>
          <a:off x="2411413" y="3413125"/>
          <a:ext cx="4537075" cy="1897063"/>
        </p:xfrm>
        <a:graphic>
          <a:graphicData uri="http://schemas.openxmlformats.org/presentationml/2006/ole">
            <p:oleObj spid="_x0000_s709636" name="方程式" r:id="rId3" imgW="1498320" imgH="647640" progId="Equation.3">
              <p:embed/>
            </p:oleObj>
          </a:graphicData>
        </a:graphic>
      </p:graphicFrame>
      <p:sp>
        <p:nvSpPr>
          <p:cNvPr id="709639" name="Line 6"/>
          <p:cNvSpPr>
            <a:spLocks noChangeShapeType="1"/>
          </p:cNvSpPr>
          <p:nvPr/>
        </p:nvSpPr>
        <p:spPr bwMode="auto">
          <a:xfrm>
            <a:off x="1763713" y="2852738"/>
            <a:ext cx="0" cy="792162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09640" name="Line 7"/>
          <p:cNvSpPr>
            <a:spLocks noChangeShapeType="1"/>
          </p:cNvSpPr>
          <p:nvPr/>
        </p:nvSpPr>
        <p:spPr bwMode="auto">
          <a:xfrm>
            <a:off x="1763713" y="3644900"/>
            <a:ext cx="504825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709641" name="Line 10"/>
          <p:cNvSpPr>
            <a:spLocks noChangeShapeType="1"/>
          </p:cNvSpPr>
          <p:nvPr/>
        </p:nvSpPr>
        <p:spPr bwMode="auto">
          <a:xfrm>
            <a:off x="5508625" y="2924175"/>
            <a:ext cx="0" cy="122555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5235" name="Object 3"/>
          <p:cNvGraphicFramePr>
            <a:graphicFrameLocks noChangeAspect="1"/>
          </p:cNvGraphicFramePr>
          <p:nvPr/>
        </p:nvGraphicFramePr>
        <p:xfrm>
          <a:off x="1187450" y="2349500"/>
          <a:ext cx="6454775" cy="3824288"/>
        </p:xfrm>
        <a:graphic>
          <a:graphicData uri="http://schemas.openxmlformats.org/presentationml/2006/ole">
            <p:oleObj spid="_x0000_s735235" name="Equation" r:id="rId4" imgW="2031840" imgH="1206360" progId="Equation.3">
              <p:embed/>
            </p:oleObj>
          </a:graphicData>
        </a:graphic>
      </p:graphicFrame>
      <p:sp>
        <p:nvSpPr>
          <p:cNvPr id="7352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Wave Function and Probability Density</a:t>
            </a:r>
            <a:endParaRPr lang="zh-TW" altLang="en-US" sz="48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sp>
        <p:nvSpPr>
          <p:cNvPr id="735237" name="AutoShape 7"/>
          <p:cNvSpPr>
            <a:spLocks/>
          </p:cNvSpPr>
          <p:nvPr/>
        </p:nvSpPr>
        <p:spPr bwMode="auto">
          <a:xfrm>
            <a:off x="4716463" y="1773238"/>
            <a:ext cx="2443162" cy="609600"/>
          </a:xfrm>
          <a:prstGeom prst="borderCallout1">
            <a:avLst>
              <a:gd name="adj1" fmla="val 18750"/>
              <a:gd name="adj2" fmla="val -3120"/>
              <a:gd name="adj3" fmla="val 130208"/>
              <a:gd name="adj4" fmla="val -9239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3200" b="1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For a string</a:t>
            </a:r>
            <a:endParaRPr lang="zh-TW" altLang="en-US" sz="3200" b="1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1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8486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6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484313"/>
            <a:ext cx="7304088" cy="1462087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0066FF"/>
                </a:solidFill>
                <a:latin typeface="華康鋼筆體 Std W2"/>
                <a:ea typeface="華康鋼筆體 Std W2"/>
                <a:cs typeface="華康鋼筆體 Std W2"/>
              </a:rPr>
              <a:t>The Probability Density</a:t>
            </a:r>
            <a:endParaRPr lang="zh-TW" altLang="en-US" sz="4800" b="1" smtClean="0">
              <a:solidFill>
                <a:srgbClr val="0066FF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149725"/>
            <a:ext cx="6172200" cy="914400"/>
          </a:xfrm>
        </p:spPr>
        <p:txBody>
          <a:bodyPr/>
          <a:lstStyle/>
          <a:p>
            <a:pPr marL="388938" indent="-388938" eaLnBrk="1" hangingPunct="1"/>
            <a:r>
              <a:rPr lang="en-US" altLang="zh-TW" sz="40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Normalization (</a:t>
            </a:r>
            <a:r>
              <a:rPr lang="zh-TW" altLang="en-US" sz="40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歸一化)</a:t>
            </a:r>
            <a:r>
              <a:rPr lang="zh-TW" altLang="en-US" sz="4000" b="1" smtClean="0">
                <a:solidFill>
                  <a:srgbClr val="FFFF00"/>
                </a:solidFill>
              </a:rPr>
              <a:t>  </a:t>
            </a:r>
          </a:p>
        </p:txBody>
      </p:sp>
      <p:graphicFrame>
        <p:nvGraphicFramePr>
          <p:cNvPr id="737283" name="Object 3"/>
          <p:cNvGraphicFramePr>
            <a:graphicFrameLocks noChangeAspect="1"/>
          </p:cNvGraphicFramePr>
          <p:nvPr/>
        </p:nvGraphicFramePr>
        <p:xfrm>
          <a:off x="2124075" y="5013325"/>
          <a:ext cx="3352800" cy="1160463"/>
        </p:xfrm>
        <a:graphic>
          <a:graphicData uri="http://schemas.openxmlformats.org/presentationml/2006/ole">
            <p:oleObj spid="_x0000_s737283" name="Equation" r:id="rId4" imgW="952200" imgH="330120" progId="Equation.3">
              <p:embed/>
            </p:oleObj>
          </a:graphicData>
        </a:graphic>
      </p:graphicFrame>
      <p:sp>
        <p:nvSpPr>
          <p:cNvPr id="73728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Correspondence principle</a:t>
            </a:r>
            <a:r>
              <a:rPr lang="en-US" altLang="zh-TW" smtClean="0"/>
              <a:t> </a:t>
            </a:r>
            <a:br>
              <a:rPr lang="en-US" altLang="zh-TW" smtClean="0"/>
            </a:br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(</a:t>
            </a:r>
            <a:r>
              <a:rPr lang="zh-TW" altLang="en-US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對應原理</a:t>
            </a:r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)</a:t>
            </a:r>
            <a:endParaRPr lang="zh-TW" altLang="en-US" b="1" smtClean="0">
              <a:solidFill>
                <a:schemeClr val="tx1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sp>
        <p:nvSpPr>
          <p:cNvPr id="737286" name="Rectangle 9"/>
          <p:cNvSpPr>
            <a:spLocks noChangeArrowheads="1"/>
          </p:cNvSpPr>
          <p:nvPr/>
        </p:nvSpPr>
        <p:spPr bwMode="auto">
          <a:xfrm>
            <a:off x="539750" y="1989138"/>
            <a:ext cx="8353425" cy="1800225"/>
          </a:xfrm>
          <a:prstGeom prst="rect">
            <a:avLst/>
          </a:prstGeom>
          <a:noFill/>
          <a:ln w="57150" cmpd="thickThin">
            <a:solidFill>
              <a:srgbClr val="FFFFCC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zh-TW" sz="3600" b="1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At large enough quantum numbers, the predictions of quantum mechanics merge smoothly with those of classical physics</a:t>
            </a:r>
            <a:r>
              <a:rPr lang="en-US" altLang="zh-TW" sz="3200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789" name="Object 5"/>
          <p:cNvGraphicFramePr>
            <a:graphicFrameLocks noChangeAspect="1"/>
          </p:cNvGraphicFramePr>
          <p:nvPr/>
        </p:nvGraphicFramePr>
        <p:xfrm>
          <a:off x="1476375" y="4724400"/>
          <a:ext cx="6105525" cy="1314450"/>
        </p:xfrm>
        <a:graphic>
          <a:graphicData uri="http://schemas.openxmlformats.org/presentationml/2006/ole">
            <p:oleObj spid="_x0000_s758789" name="Equation" r:id="rId4" imgW="1942920" imgH="419040" progId="Equation.3">
              <p:embed/>
            </p:oleObj>
          </a:graphicData>
        </a:graphic>
      </p:graphicFrame>
      <p:sp>
        <p:nvSpPr>
          <p:cNvPr id="75879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826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A Finite Well </a:t>
            </a:r>
            <a:r>
              <a:rPr lang="zh-TW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有限位能井</a:t>
            </a:r>
          </a:p>
        </p:txBody>
      </p:sp>
      <p:pic>
        <p:nvPicPr>
          <p:cNvPr id="75879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276475"/>
            <a:ext cx="504031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2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4724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02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133600"/>
            <a:ext cx="39624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The probability densities and energy levels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758950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Barrier Tunneling</a:t>
            </a:r>
            <a:b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</a:br>
            <a:r>
              <a:rPr lang="zh-TW" altLang="en-US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穿隧效應</a:t>
            </a:r>
          </a:p>
        </p:txBody>
      </p:sp>
      <p:pic>
        <p:nvPicPr>
          <p:cNvPr id="782338" name="Picture 5" descr="F38_1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852738"/>
            <a:ext cx="331152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2339" name="Picture 7" descr="F38_1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852738"/>
            <a:ext cx="41529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STM </a:t>
            </a:r>
            <a:r>
              <a:rPr lang="zh-TW" altLang="en-US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掃描式穿隧顯微鏡</a:t>
            </a:r>
            <a:r>
              <a:rPr lang="zh-TW" altLang="en-US" smtClean="0"/>
              <a:t> </a:t>
            </a:r>
            <a:endParaRPr lang="en-US" altLang="zh-TW" smtClean="0"/>
          </a:p>
        </p:txBody>
      </p:sp>
      <p:pic>
        <p:nvPicPr>
          <p:cNvPr id="783362" name="Picture 5" descr="F38_1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349500"/>
            <a:ext cx="3997325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63" name="Picture 7" descr="A scanning tunnelling microscope image of a graphite surface giving atomic resolution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349500"/>
            <a:ext cx="28813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3364" name="Rectangle 8"/>
          <p:cNvSpPr>
            <a:spLocks noChangeArrowheads="1"/>
          </p:cNvSpPr>
          <p:nvPr/>
        </p:nvSpPr>
        <p:spPr bwMode="auto">
          <a:xfrm>
            <a:off x="5724525" y="4508500"/>
            <a:ext cx="3114675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3600" b="1">
                <a:latin typeface="華康鋼筆體 Std W2"/>
                <a:ea typeface="華康鋼筆體 Std W2"/>
                <a:cs typeface="華康鋼筆體 Std W2"/>
              </a:rPr>
              <a:t>Piezoelectricity</a:t>
            </a:r>
          </a:p>
          <a:p>
            <a:r>
              <a:rPr lang="en-US" altLang="zh-TW" sz="3600" b="1">
                <a:latin typeface="華康鋼筆體 Std W2"/>
                <a:ea typeface="華康鋼筆體 Std W2"/>
                <a:cs typeface="華康鋼筆體 Std W2"/>
              </a:rPr>
              <a:t>of quartz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974725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12-1.8</a:t>
            </a:r>
            <a:r>
              <a:rPr lang="en-US" altLang="zh-TW" sz="4800" b="1" smtClean="0">
                <a:solidFill>
                  <a:srgbClr val="FFFF00"/>
                </a:solidFill>
              </a:rPr>
              <a:t> 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Three Electron Traps</a:t>
            </a:r>
          </a:p>
        </p:txBody>
      </p:sp>
      <p:sp>
        <p:nvSpPr>
          <p:cNvPr id="739331" name="Rectangle 3"/>
          <p:cNvSpPr>
            <a:spLocks noChangeArrowheads="1"/>
          </p:cNvSpPr>
          <p:nvPr/>
        </p:nvSpPr>
        <p:spPr bwMode="auto">
          <a:xfrm>
            <a:off x="611188" y="1196975"/>
            <a:ext cx="69103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FontTx/>
              <a:buChar char="•"/>
              <a:defRPr/>
            </a:pPr>
            <a:r>
              <a:rPr lang="en-US" altLang="zh-TW" sz="44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新細明體" pitchFamily="18" charset="-120"/>
              </a:rPr>
              <a:t> </a:t>
            </a:r>
            <a:r>
              <a:rPr lang="en-US" altLang="zh-TW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Nanocrystallites </a:t>
            </a:r>
            <a:r>
              <a:rPr lang="zh-TW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硒化鎘</a:t>
            </a:r>
            <a:r>
              <a:rPr lang="zh-TW" altLang="en-US" sz="3600" b="1">
                <a:latin typeface="華康鋼筆體 Std W2" pitchFamily="66" charset="-120"/>
                <a:ea typeface="華康鋼筆體 Std W2" pitchFamily="66" charset="-120"/>
              </a:rPr>
              <a:t>奈米晶粒  </a:t>
            </a:r>
          </a:p>
          <a:p>
            <a:pPr>
              <a:defRPr/>
            </a:pPr>
            <a:r>
              <a:rPr lang="zh-TW" altLang="en-US" sz="3600" b="1">
                <a:latin typeface="華康鋼筆體 Std W2" pitchFamily="66" charset="-120"/>
                <a:ea typeface="華康鋼筆體 Std W2" pitchFamily="66" charset="-120"/>
              </a:rPr>
              <a:t>  那種顏色的顆粒比較小</a:t>
            </a:r>
            <a:endParaRPr lang="en-US" altLang="zh-TW" sz="3600" b="1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7393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565400"/>
            <a:ext cx="482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39335" name="Object 7"/>
          <p:cNvGraphicFramePr>
            <a:graphicFrameLocks noChangeAspect="1"/>
          </p:cNvGraphicFramePr>
          <p:nvPr/>
        </p:nvGraphicFramePr>
        <p:xfrm>
          <a:off x="6300788" y="5229225"/>
          <a:ext cx="2232025" cy="1109663"/>
        </p:xfrm>
        <a:graphic>
          <a:graphicData uri="http://schemas.openxmlformats.org/presentationml/2006/ole">
            <p:oleObj spid="_x0000_s739335" name="方程式" r:id="rId5" imgW="799920" imgH="431640" progId="Equation.3">
              <p:embed/>
            </p:oleObj>
          </a:graphicData>
        </a:graphic>
      </p:graphicFrame>
      <p:graphicFrame>
        <p:nvGraphicFramePr>
          <p:cNvPr id="739336" name="Object 8"/>
          <p:cNvGraphicFramePr>
            <a:graphicFrameLocks noChangeAspect="1"/>
          </p:cNvGraphicFramePr>
          <p:nvPr/>
        </p:nvGraphicFramePr>
        <p:xfrm>
          <a:off x="6300788" y="3933825"/>
          <a:ext cx="1800225" cy="1077913"/>
        </p:xfrm>
        <a:graphic>
          <a:graphicData uri="http://schemas.openxmlformats.org/presentationml/2006/ole">
            <p:oleObj spid="_x0000_s739336" name="方程式" r:id="rId6" imgW="698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4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8305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556500" cy="14398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A Quantum Dot </a:t>
            </a:r>
            <a:br>
              <a:rPr lang="en-US" altLang="zh-TW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</a:br>
            <a:r>
              <a:rPr lang="en-US" altLang="zh-TW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An Artificial Atom</a:t>
            </a:r>
            <a:endParaRPr lang="zh-TW" altLang="en-US" b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787459" name="Rectangle 5"/>
          <p:cNvSpPr>
            <a:spLocks noChangeArrowheads="1"/>
          </p:cNvSpPr>
          <p:nvPr/>
        </p:nvSpPr>
        <p:spPr bwMode="auto">
          <a:xfrm>
            <a:off x="468313" y="5881688"/>
            <a:ext cx="845661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TW" sz="3600" b="1">
                <a:latin typeface="華康鋼筆體 Std W2"/>
                <a:ea typeface="華康鋼筆體 Std W2"/>
                <a:cs typeface="華康鋼筆體 Std W2"/>
              </a:rPr>
              <a:t>The number of electrons can be controlled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708275"/>
            <a:ext cx="49688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694488" cy="1831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Quantum Corral</a:t>
            </a:r>
            <a:br>
              <a:rPr lang="en-US" altLang="zh-TW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</a:br>
            <a:r>
              <a:rPr lang="zh-TW" alt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鋼筆體 Std W2" pitchFamily="66" charset="-120"/>
                <a:ea typeface="華康鋼筆體 Std W2" pitchFamily="66" charset="-120"/>
              </a:rPr>
              <a:t>量子圍欄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311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58" name="Rectangle 4"/>
          <p:cNvSpPr>
            <a:spLocks noChangeArrowheads="1"/>
          </p:cNvSpPr>
          <p:nvPr/>
        </p:nvSpPr>
        <p:spPr bwMode="auto">
          <a:xfrm>
            <a:off x="5930900" y="5360988"/>
            <a:ext cx="576263" cy="10795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065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1727200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Photoelectric Effect</a:t>
            </a:r>
            <a:b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</a:br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        </a:t>
            </a:r>
            <a:r>
              <a:rPr lang="zh-TW" altLang="en-US" b="1" smtClean="0">
                <a:solidFill>
                  <a:srgbClr val="000099"/>
                </a:solidFill>
                <a:latin typeface="華康鋼筆體 Std W2"/>
                <a:ea typeface="華康鋼筆體 Std W2"/>
                <a:cs typeface="華康鋼筆體 Std W2"/>
              </a:rPr>
              <a:t>光電效應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83820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12-1.9</a:t>
            </a:r>
            <a:r>
              <a:rPr lang="zh-TW" altLang="en-US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Hydrogen Atom</a:t>
            </a:r>
          </a:p>
        </p:txBody>
      </p:sp>
      <p:sp>
        <p:nvSpPr>
          <p:cNvPr id="7424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6705600" cy="990600"/>
          </a:xfrm>
        </p:spPr>
        <p:txBody>
          <a:bodyPr/>
          <a:lstStyle/>
          <a:p>
            <a:pPr eaLnBrk="1" hangingPunct="1"/>
            <a:r>
              <a:rPr lang="en-US" altLang="zh-TW" sz="40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Energies</a:t>
            </a:r>
            <a:r>
              <a:rPr lang="en-US" altLang="zh-TW" sz="3600" b="1" smtClean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742404" name="Object 4"/>
          <p:cNvGraphicFramePr>
            <a:graphicFrameLocks noChangeAspect="1"/>
          </p:cNvGraphicFramePr>
          <p:nvPr/>
        </p:nvGraphicFramePr>
        <p:xfrm>
          <a:off x="533400" y="3657600"/>
          <a:ext cx="8350250" cy="2900363"/>
        </p:xfrm>
        <a:graphic>
          <a:graphicData uri="http://schemas.openxmlformats.org/presentationml/2006/ole">
            <p:oleObj spid="_x0000_s742404" name="Equation" r:id="rId4" imgW="2628720" imgH="914400" progId="Equation.3">
              <p:embed/>
            </p:oleObj>
          </a:graphicData>
        </a:graphic>
      </p:graphicFrame>
      <p:pic>
        <p:nvPicPr>
          <p:cNvPr id="7424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219200"/>
            <a:ext cx="4191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49275"/>
            <a:ext cx="4678362" cy="5943600"/>
          </a:xfrm>
          <a:prstGeom prst="rect">
            <a:avLst/>
          </a:prstGeom>
          <a:noFill/>
          <a:ln w="57150">
            <a:solidFill>
              <a:srgbClr val="CCFF33"/>
            </a:solidFill>
            <a:miter lim="800000"/>
            <a:headEnd/>
            <a:tailEnd/>
          </a:ln>
        </p:spPr>
      </p:pic>
      <p:pic>
        <p:nvPicPr>
          <p:cNvPr id="792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124200"/>
            <a:ext cx="5867400" cy="2593975"/>
          </a:xfrm>
          <a:prstGeom prst="rect">
            <a:avLst/>
          </a:prstGeom>
          <a:noFill/>
          <a:ln w="57150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7925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62013" cy="6264275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/>
                <a:cs typeface="華康鋼筆體 Std W2"/>
              </a:rPr>
              <a:t>氫原子能階與光譜線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7924800" cy="1819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400" b="1" smtClean="0">
                <a:solidFill>
                  <a:srgbClr val="FFFF00"/>
                </a:solidFill>
              </a:rPr>
              <a:t> </a:t>
            </a:r>
            <a:endParaRPr lang="en-US" altLang="zh-TW" sz="48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pic>
        <p:nvPicPr>
          <p:cNvPr id="793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5029200" cy="3390900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</p:spPr>
      </p:pic>
      <p:sp>
        <p:nvSpPr>
          <p:cNvPr id="79360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981825" cy="1687513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Bohr</a:t>
            </a:r>
            <a:r>
              <a:rPr lang="en-US" altLang="zh-TW" sz="4800" b="1" smtClean="0">
                <a:solidFill>
                  <a:srgbClr val="FFFF00"/>
                </a:solidFill>
                <a:latin typeface="Monotype Corsiva" pitchFamily="66" charset="0"/>
                <a:ea typeface="華康鋼筆體 Std W2"/>
                <a:cs typeface="華康鋼筆體 Std W2"/>
              </a:rPr>
              <a:t>’</a:t>
            </a:r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s Theory of the Hydrogen Atom</a:t>
            </a:r>
            <a:endParaRPr lang="zh-TW" altLang="en-US" sz="48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73152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4400" b="1" smtClean="0">
                <a:solidFill>
                  <a:srgbClr val="FFFF00"/>
                </a:solidFill>
              </a:rPr>
              <a:t> </a:t>
            </a:r>
            <a:endParaRPr lang="en-US" altLang="zh-TW" sz="48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graphicFrame>
        <p:nvGraphicFramePr>
          <p:cNvPr id="745475" name="Object 3"/>
          <p:cNvGraphicFramePr>
            <a:graphicFrameLocks noChangeAspect="1"/>
          </p:cNvGraphicFramePr>
          <p:nvPr/>
        </p:nvGraphicFramePr>
        <p:xfrm>
          <a:off x="1908175" y="2276475"/>
          <a:ext cx="4248150" cy="3714750"/>
        </p:xfrm>
        <a:graphic>
          <a:graphicData uri="http://schemas.openxmlformats.org/presentationml/2006/ole">
            <p:oleObj spid="_x0000_s745475" name="Equation" r:id="rId4" imgW="1231560" imgH="1079280" progId="Equation.3">
              <p:embed/>
            </p:oleObj>
          </a:graphicData>
        </a:graphic>
      </p:graphicFrame>
      <p:sp>
        <p:nvSpPr>
          <p:cNvPr id="7454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Ground State Wave Function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83058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Quantum Numbers for the Hydrogen Atom</a:t>
            </a:r>
            <a:endParaRPr lang="zh-TW" altLang="en-US" sz="48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CCFF33"/>
                </a:solidFill>
                <a:latin typeface="華康鋼筆體 Std W2"/>
                <a:ea typeface="華康鋼筆體 Std W2"/>
                <a:cs typeface="華康鋼筆體 Std W2"/>
              </a:rPr>
              <a:t>The Ground State Dot Plot</a:t>
            </a:r>
          </a:p>
        </p:txBody>
      </p:sp>
      <p:pic>
        <p:nvPicPr>
          <p:cNvPr id="796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989138"/>
            <a:ext cx="565308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698" name="Rectangle 3"/>
          <p:cNvSpPr>
            <a:spLocks noChangeArrowheads="1"/>
          </p:cNvSpPr>
          <p:nvPr/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4800" b="1">
              <a:solidFill>
                <a:srgbClr val="CCFF33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sp>
        <p:nvSpPr>
          <p:cNvPr id="7976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CCFF33"/>
                </a:solidFill>
                <a:latin typeface="華康鋼筆體 Std W2"/>
                <a:ea typeface="華康鋼筆體 Std W2"/>
                <a:cs typeface="華康鋼筆體 Std W2"/>
              </a:rPr>
              <a:t>氫原子的量子數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CCFF33"/>
                </a:solidFill>
                <a:latin typeface="華康鋼筆體 Std W2"/>
                <a:ea typeface="華康鋼筆體 Std W2"/>
                <a:cs typeface="華康鋼筆體 Std W2"/>
              </a:rPr>
              <a:t>N=2, l=0, m</a:t>
            </a:r>
            <a:r>
              <a:rPr lang="en-US" altLang="zh-TW" sz="4800" b="1" baseline="-25000" smtClean="0">
                <a:solidFill>
                  <a:srgbClr val="CCFF33"/>
                </a:solidFill>
                <a:latin typeface="華康鋼筆體 Std W2"/>
                <a:ea typeface="華康鋼筆體 Std W2"/>
                <a:cs typeface="華康鋼筆體 Std W2"/>
              </a:rPr>
              <a:t>l</a:t>
            </a:r>
            <a:r>
              <a:rPr lang="en-US" altLang="zh-TW" sz="4800" b="1" smtClean="0">
                <a:solidFill>
                  <a:srgbClr val="CCFF33"/>
                </a:solidFill>
                <a:latin typeface="華康鋼筆體 Std W2"/>
                <a:ea typeface="華康鋼筆體 Std W2"/>
                <a:cs typeface="華康鋼筆體 Std W2"/>
              </a:rPr>
              <a:t>=0</a:t>
            </a:r>
          </a:p>
        </p:txBody>
      </p:sp>
      <p:pic>
        <p:nvPicPr>
          <p:cNvPr id="798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4572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CCFF33"/>
                </a:solidFill>
                <a:latin typeface="華康鋼筆體 Std W2"/>
                <a:ea typeface="華康鋼筆體 Std W2"/>
                <a:cs typeface="華康鋼筆體 Std W2"/>
              </a:rPr>
              <a:t>N=2, l=1</a:t>
            </a:r>
          </a:p>
        </p:txBody>
      </p:sp>
      <p:pic>
        <p:nvPicPr>
          <p:cNvPr id="799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6388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69" name="AutoShape 14"/>
          <p:cNvSpPr>
            <a:spLocks noChangeArrowheads="1"/>
          </p:cNvSpPr>
          <p:nvPr/>
        </p:nvSpPr>
        <p:spPr bwMode="auto">
          <a:xfrm>
            <a:off x="1116013" y="4365625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00770" name="Picture 15" descr="j02834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581525"/>
            <a:ext cx="12239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超級男孩-Bye Bye By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77323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0772" name="Picture 22" descr="MichaelJackson_preview1.jpg bye bye image by kadams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268413"/>
            <a:ext cx="1574800" cy="1584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29" fill="hold"/>
                                        <p:tgtEl>
                                          <p:spTgt spid="1566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705725" cy="46482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rgbClr val="FFFF00"/>
                </a:solidFill>
              </a:rPr>
              <a:t> </a:t>
            </a:r>
            <a:r>
              <a:rPr lang="en-US" altLang="zh-TW" sz="40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First Experiment</a:t>
            </a:r>
            <a:r>
              <a:rPr lang="en-US" altLang="zh-TW" sz="3600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(adjusting V)–</a:t>
            </a:r>
            <a:r>
              <a:rPr lang="en-US" altLang="zh-TW" sz="3600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TW" sz="3600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   </a:t>
            </a: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stopping potential V</a:t>
            </a:r>
            <a:r>
              <a:rPr lang="en-US" altLang="zh-TW" sz="3600" b="1" baseline="-25000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stop</a:t>
            </a:r>
          </a:p>
          <a:p>
            <a:pPr eaLnBrk="1" hangingPunct="1">
              <a:buFontTx/>
              <a:buNone/>
            </a:pP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</a:p>
          <a:p>
            <a:pPr eaLnBrk="1" hangingPunct="1">
              <a:buFontTx/>
              <a:buNone/>
            </a:pPr>
            <a:endParaRPr lang="en-US" altLang="zh-TW" sz="36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  <a:p>
            <a:pPr eaLnBrk="1" hangingPunct="1"/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Second Experiment (adjusting f)– </a:t>
            </a:r>
          </a:p>
          <a:p>
            <a:pPr eaLnBrk="1" hangingPunct="1">
              <a:buFontTx/>
              <a:buNone/>
            </a:pPr>
            <a:r>
              <a:rPr lang="en-US" altLang="zh-TW" sz="36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   the cutoff frequency f</a:t>
            </a:r>
            <a:r>
              <a:rPr lang="en-US" altLang="zh-TW" sz="3600" b="1" baseline="-25000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0</a:t>
            </a:r>
          </a:p>
        </p:txBody>
      </p:sp>
      <p:graphicFrame>
        <p:nvGraphicFramePr>
          <p:cNvPr id="711683" name="Object 3"/>
          <p:cNvGraphicFramePr>
            <a:graphicFrameLocks noChangeAspect="1"/>
          </p:cNvGraphicFramePr>
          <p:nvPr/>
        </p:nvGraphicFramePr>
        <p:xfrm>
          <a:off x="1692275" y="3284538"/>
          <a:ext cx="2519363" cy="798512"/>
        </p:xfrm>
        <a:graphic>
          <a:graphicData uri="http://schemas.openxmlformats.org/presentationml/2006/ole">
            <p:oleObj spid="_x0000_s711683" name="Equation" r:id="rId4" imgW="799920" imgH="241200" progId="Equation.3">
              <p:embed/>
            </p:oleObj>
          </a:graphicData>
        </a:graphic>
      </p:graphicFrame>
      <p:sp>
        <p:nvSpPr>
          <p:cNvPr id="7116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experiment</a:t>
            </a:r>
            <a:endParaRPr lang="zh-TW" altLang="en-US" sz="4800" b="1" smtClean="0">
              <a:solidFill>
                <a:srgbClr val="FFFF00"/>
              </a:solidFill>
              <a:latin typeface="華康鋼筆體 Std W2"/>
              <a:ea typeface="華康鋼筆體 Std W2"/>
              <a:cs typeface="華康鋼筆體 Std W2"/>
            </a:endParaRPr>
          </a:p>
        </p:txBody>
      </p:sp>
      <p:sp>
        <p:nvSpPr>
          <p:cNvPr id="711686" name="AutoShape 5"/>
          <p:cNvSpPr>
            <a:spLocks/>
          </p:cNvSpPr>
          <p:nvPr/>
        </p:nvSpPr>
        <p:spPr bwMode="auto">
          <a:xfrm>
            <a:off x="5356225" y="3433763"/>
            <a:ext cx="3392488" cy="914400"/>
          </a:xfrm>
          <a:prstGeom prst="borderCallout1">
            <a:avLst>
              <a:gd name="adj1" fmla="val -8333"/>
              <a:gd name="adj2" fmla="val 96630"/>
              <a:gd name="adj3" fmla="val -8333"/>
              <a:gd name="adj4" fmla="val -18856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zh-TW" altLang="en-US" b="1">
                <a:ea typeface="華康鋼筆體 Std W2"/>
                <a:cs typeface="華康鋼筆體 Std W2"/>
              </a:rPr>
              <a:t>光電子的最大動能與光強度無關</a:t>
            </a:r>
          </a:p>
        </p:txBody>
      </p:sp>
      <p:sp>
        <p:nvSpPr>
          <p:cNvPr id="711687" name="AutoShape 6"/>
          <p:cNvSpPr>
            <a:spLocks/>
          </p:cNvSpPr>
          <p:nvPr/>
        </p:nvSpPr>
        <p:spPr bwMode="auto">
          <a:xfrm>
            <a:off x="2627313" y="5665788"/>
            <a:ext cx="4176712" cy="914400"/>
          </a:xfrm>
          <a:prstGeom prst="borderCallout1">
            <a:avLst>
              <a:gd name="adj1" fmla="val -8333"/>
              <a:gd name="adj2" fmla="val 97264"/>
              <a:gd name="adj3" fmla="val -8333"/>
              <a:gd name="adj4" fmla="val -3421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zh-TW" altLang="en-US" b="1">
                <a:ea typeface="華康鋼筆體 Std W2"/>
                <a:cs typeface="華康鋼筆體 Std W2"/>
              </a:rPr>
              <a:t>低於截止頻率時即使光再強也不會有光電效應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7818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01625"/>
            <a:ext cx="7486650" cy="111125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The  plot of V</a:t>
            </a:r>
            <a:r>
              <a:rPr lang="en-US" altLang="zh-TW" sz="4800" b="1" baseline="-25000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stop</a:t>
            </a:r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 </a:t>
            </a:r>
            <a:r>
              <a:rPr lang="en-US" altLang="zh-TW" sz="4800" b="1" smtClean="0">
                <a:latin typeface="華康鋼筆體 Std W2"/>
                <a:ea typeface="華康鋼筆體 Std W2"/>
                <a:cs typeface="華康鋼筆體 Std W2"/>
              </a:rPr>
              <a:t>against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The Photoelectric Equation</a:t>
            </a:r>
          </a:p>
        </p:txBody>
      </p:sp>
      <p:graphicFrame>
        <p:nvGraphicFramePr>
          <p:cNvPr id="713731" name="Object 3"/>
          <p:cNvGraphicFramePr>
            <a:graphicFrameLocks noChangeAspect="1"/>
          </p:cNvGraphicFramePr>
          <p:nvPr/>
        </p:nvGraphicFramePr>
        <p:xfrm>
          <a:off x="2700338" y="2492375"/>
          <a:ext cx="3238500" cy="2681288"/>
        </p:xfrm>
        <a:graphic>
          <a:graphicData uri="http://schemas.openxmlformats.org/presentationml/2006/ole">
            <p:oleObj spid="_x0000_s713731" name="Equation" r:id="rId4" imgW="1079280" imgH="850680" progId="Equation.3">
              <p:embed/>
            </p:oleObj>
          </a:graphicData>
        </a:graphic>
      </p:graphicFrame>
      <p:sp>
        <p:nvSpPr>
          <p:cNvPr id="713733" name="AutoShape 4"/>
          <p:cNvSpPr>
            <a:spLocks/>
          </p:cNvSpPr>
          <p:nvPr/>
        </p:nvSpPr>
        <p:spPr bwMode="auto">
          <a:xfrm>
            <a:off x="6796088" y="2928938"/>
            <a:ext cx="1736725" cy="914400"/>
          </a:xfrm>
          <a:prstGeom prst="borderCallout1">
            <a:avLst>
              <a:gd name="adj1" fmla="val -8333"/>
              <a:gd name="adj2" fmla="val 93417"/>
              <a:gd name="adj3" fmla="val -8333"/>
              <a:gd name="adj4" fmla="val -78338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b="1">
                <a:latin typeface="華康鋼筆體 Std W2"/>
                <a:ea typeface="華康鋼筆體 Std W2"/>
                <a:cs typeface="華康鋼筆體 Std W2"/>
              </a:rPr>
              <a:t>Work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1625"/>
            <a:ext cx="7086600" cy="974725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/>
                <a:ea typeface="華康鋼筆體 Std W2"/>
                <a:cs typeface="華康鋼筆體 Std W2"/>
              </a:rPr>
              <a:t>12-1.2</a:t>
            </a:r>
            <a:r>
              <a:rPr lang="en-US" altLang="zh-TW" b="1" smtClean="0">
                <a:solidFill>
                  <a:srgbClr val="FFFF00"/>
                </a:solidFill>
                <a:latin typeface="華康鋼筆體 Std W2"/>
                <a:ea typeface="華康鋼筆體 Std W2"/>
                <a:cs typeface="華康鋼筆體 Std W2"/>
              </a:rPr>
              <a:t> Compton Effect</a:t>
            </a:r>
          </a:p>
        </p:txBody>
      </p:sp>
      <p:graphicFrame>
        <p:nvGraphicFramePr>
          <p:cNvPr id="714755" name="Object 3"/>
          <p:cNvGraphicFramePr>
            <a:graphicFrameLocks noChangeAspect="1"/>
          </p:cNvGraphicFramePr>
          <p:nvPr/>
        </p:nvGraphicFramePr>
        <p:xfrm>
          <a:off x="1077913" y="5181600"/>
          <a:ext cx="7445375" cy="1350963"/>
        </p:xfrm>
        <a:graphic>
          <a:graphicData uri="http://schemas.openxmlformats.org/presentationml/2006/ole">
            <p:oleObj spid="_x0000_s714755" name="Equation" r:id="rId4" imgW="2184120" imgH="393480" progId="Equation.3">
              <p:embed/>
            </p:oleObj>
          </a:graphicData>
        </a:graphic>
      </p:graphicFrame>
      <p:pic>
        <p:nvPicPr>
          <p:cNvPr id="7147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295400"/>
            <a:ext cx="5715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8" name="Rectangle 5"/>
          <p:cNvSpPr>
            <a:spLocks noChangeArrowheads="1"/>
          </p:cNvSpPr>
          <p:nvPr/>
        </p:nvSpPr>
        <p:spPr bwMode="auto">
          <a:xfrm>
            <a:off x="1905000" y="1295400"/>
            <a:ext cx="32766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7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0" y="1690688"/>
            <a:ext cx="3619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57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88913"/>
            <a:ext cx="6705600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577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1006475" cy="615156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/>
                <a:cs typeface="華康鋼筆體 Std W2"/>
              </a:rPr>
              <a:t>康普吞效應實驗圖表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9247</TotalTime>
  <Words>763</Words>
  <Application>Microsoft Office PowerPoint</Application>
  <PresentationFormat>如螢幕大小 (4:3)</PresentationFormat>
  <Paragraphs>123</Paragraphs>
  <Slides>49</Slides>
  <Notes>12</Notes>
  <HiddenSlides>0</HiddenSlides>
  <MMClips>1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49</vt:i4>
      </vt:variant>
    </vt:vector>
  </HeadingPairs>
  <TitlesOfParts>
    <vt:vector size="62" baseType="lpstr">
      <vt:lpstr>Arial Black</vt:lpstr>
      <vt:lpstr>新細明體</vt:lpstr>
      <vt:lpstr>Arial</vt:lpstr>
      <vt:lpstr>Times New Roman</vt:lpstr>
      <vt:lpstr>華康鋼筆體 Std W2</vt:lpstr>
      <vt:lpstr>Monotype Corsiva</vt:lpstr>
      <vt:lpstr>Wingdings</vt:lpstr>
      <vt:lpstr>Symbol</vt:lpstr>
      <vt:lpstr>Monotype Sorts</vt:lpstr>
      <vt:lpstr>Fireworks</vt:lpstr>
      <vt:lpstr>Fireworks</vt:lpstr>
      <vt:lpstr>方程式</vt:lpstr>
      <vt:lpstr>Equation</vt:lpstr>
      <vt:lpstr>12 量子物理</vt:lpstr>
      <vt:lpstr>Sections</vt:lpstr>
      <vt:lpstr>12-1.1 Photon and Matter Waves (光子和物質波)</vt:lpstr>
      <vt:lpstr>The Photoelectric Effect          光電效應</vt:lpstr>
      <vt:lpstr>The experiment</vt:lpstr>
      <vt:lpstr>The  plot of Vstop against f</vt:lpstr>
      <vt:lpstr>The Photoelectric Equation</vt:lpstr>
      <vt:lpstr>12-1.2 Compton Effect</vt:lpstr>
      <vt:lpstr>康普吞效應實驗圖表</vt:lpstr>
      <vt:lpstr>康普吞效應圖示</vt:lpstr>
      <vt:lpstr>Energy and momentum conservation</vt:lpstr>
      <vt:lpstr>Frequency shift</vt:lpstr>
      <vt:lpstr>12-1.3 Light as a Probability Wave</vt:lpstr>
      <vt:lpstr>The Single-Photon Version First by Taylor in 1909</vt:lpstr>
      <vt:lpstr>The Single-Photon, Wide-Angle Version (1992)</vt:lpstr>
      <vt:lpstr>The postulate</vt:lpstr>
      <vt:lpstr>12-1.4 Electrons and          Matter Waves</vt:lpstr>
      <vt:lpstr>1989 double-slit experiment 7,100,3000, 20,000 and 70,000 electrons</vt:lpstr>
      <vt:lpstr>Experimental Verifications</vt:lpstr>
      <vt:lpstr>苯環的中子繞射</vt:lpstr>
      <vt:lpstr>12-1.5 Schrodinger’s          Equation</vt:lpstr>
      <vt:lpstr>The Schrodinger Equation from  A Simple Wave Function</vt:lpstr>
      <vt:lpstr>1D Time-independent SE</vt:lpstr>
      <vt:lpstr>3D Time-dependent SE</vt:lpstr>
      <vt:lpstr>12-1.6 Waves on Strings and Matter Waves</vt:lpstr>
      <vt:lpstr>駐波與量子化 Quantization</vt:lpstr>
      <vt:lpstr>12-1.7 Trapping an Electron</vt:lpstr>
      <vt:lpstr>Finding the Quantized Energies of an infinitely deep potential energy well</vt:lpstr>
      <vt:lpstr>The Energy Levels 能階</vt:lpstr>
      <vt:lpstr>The Wave Function and Probability Density</vt:lpstr>
      <vt:lpstr>The Probability Density</vt:lpstr>
      <vt:lpstr>Correspondence principle  (對應原理)</vt:lpstr>
      <vt:lpstr>A Finite Well 有限位能井</vt:lpstr>
      <vt:lpstr>The probability densities and energy levels</vt:lpstr>
      <vt:lpstr>Barrier Tunneling 穿隧效應</vt:lpstr>
      <vt:lpstr>STM 掃描式穿隧顯微鏡 </vt:lpstr>
      <vt:lpstr>12-1.8 Three Electron Traps</vt:lpstr>
      <vt:lpstr>A Quantum Dot  An Artificial Atom</vt:lpstr>
      <vt:lpstr>Quantum Corral 量子圍欄</vt:lpstr>
      <vt:lpstr>12-1.9 The Hydrogen Atom</vt:lpstr>
      <vt:lpstr>氫原子能階與光譜線</vt:lpstr>
      <vt:lpstr>Bohr’s Theory of the Hydrogen Atom</vt:lpstr>
      <vt:lpstr>The Ground State Wave Function</vt:lpstr>
      <vt:lpstr>Quantum Numbers for the Hydrogen Atom</vt:lpstr>
      <vt:lpstr>The Ground State Dot Plot</vt:lpstr>
      <vt:lpstr>氫原子的量子數</vt:lpstr>
      <vt:lpstr>N=2, l=0, ml=0</vt:lpstr>
      <vt:lpstr>N=2, l=1</vt:lpstr>
      <vt:lpstr>投影片 49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NTU</cp:lastModifiedBy>
  <cp:revision>96</cp:revision>
  <dcterms:created xsi:type="dcterms:W3CDTF">1999-11-05T16:10:47Z</dcterms:created>
  <dcterms:modified xsi:type="dcterms:W3CDTF">2010-07-01T09:03:54Z</dcterms:modified>
</cp:coreProperties>
</file>