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81731" autoAdjust="0"/>
  </p:normalViewPr>
  <p:slideViewPr>
    <p:cSldViewPr>
      <p:cViewPr>
        <p:scale>
          <a:sx n="50" d="100"/>
          <a:sy n="50" d="100"/>
        </p:scale>
        <p:origin x="-56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0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1BB359-E3EF-4F39-8119-4FABE6FB24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ffusion" TargetMode="External"/><Relationship Id="rId7" Type="http://schemas.openxmlformats.org/officeDocument/2006/relationships/hyperlink" Target="http://en.wikipedia.org/wiki/Liqui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olvation" TargetMode="External"/><Relationship Id="rId5" Type="http://schemas.openxmlformats.org/officeDocument/2006/relationships/hyperlink" Target="http://en.wikipedia.org/wiki/Gas" TargetMode="External"/><Relationship Id="rId4" Type="http://schemas.openxmlformats.org/officeDocument/2006/relationships/hyperlink" Target="http://en.wikipedia.org/wiki/Solid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.nasa.gov/missions/intro.php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ubble.nasa.gov/overview/spitzer_bio.php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9557C-9315-4C7F-96DF-722DF29C0F30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The liquid and vapor densities become closer and closer to each other until the critical temperature is reached where the two densities are equal and the liquid-gas line or phase boundary disappears. </a:t>
            </a:r>
          </a:p>
          <a:p>
            <a:pPr eaLnBrk="1" hangingPunct="1"/>
            <a:r>
              <a:rPr lang="en-US" altLang="zh-TW" dirty="0" smtClean="0"/>
              <a:t>A </a:t>
            </a:r>
            <a:r>
              <a:rPr lang="en-US" altLang="zh-TW" i="1" dirty="0" smtClean="0"/>
              <a:t>supercritical liquid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posesses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liquid</a:t>
            </a:r>
            <a:r>
              <a:rPr lang="en-US" altLang="zh-TW" dirty="0" smtClean="0"/>
              <a:t>-like solvating properties and </a:t>
            </a:r>
            <a:r>
              <a:rPr lang="en-US" altLang="zh-TW" i="1" dirty="0" smtClean="0"/>
              <a:t>gas</a:t>
            </a:r>
            <a:r>
              <a:rPr lang="en-US" altLang="zh-TW" dirty="0" smtClean="0"/>
              <a:t>-like </a:t>
            </a:r>
            <a:r>
              <a:rPr lang="en-US" altLang="zh-TW" i="1" dirty="0" smtClean="0"/>
              <a:t>diffusion</a:t>
            </a:r>
            <a:r>
              <a:rPr lang="en-US" altLang="zh-TW" dirty="0" smtClean="0"/>
              <a:t> and viscosity</a:t>
            </a:r>
          </a:p>
          <a:p>
            <a:pPr eaLnBrk="1" hangingPunct="1"/>
            <a:r>
              <a:rPr lang="en-US" altLang="zh-TW" dirty="0" smtClean="0"/>
              <a:t>It can </a:t>
            </a:r>
            <a:r>
              <a:rPr lang="en-US" altLang="zh-TW" dirty="0" smtClean="0">
                <a:hlinkClick r:id="rId3" action="ppaction://hlinkfile" tooltip="Diffusion"/>
              </a:rPr>
              <a:t>diffuse</a:t>
            </a:r>
            <a:r>
              <a:rPr lang="en-US" altLang="zh-TW" dirty="0" smtClean="0"/>
              <a:t> through </a:t>
            </a:r>
            <a:r>
              <a:rPr lang="en-US" altLang="zh-TW" dirty="0" smtClean="0">
                <a:hlinkClick r:id="rId4" action="ppaction://hlinkfile" tooltip="Solids"/>
              </a:rPr>
              <a:t>solids</a:t>
            </a:r>
            <a:r>
              <a:rPr lang="en-US" altLang="zh-TW" dirty="0" smtClean="0"/>
              <a:t> like a </a:t>
            </a:r>
            <a:r>
              <a:rPr lang="en-US" altLang="zh-TW" dirty="0" smtClean="0">
                <a:hlinkClick r:id="rId5" action="ppaction://hlinkfile" tooltip="Gas"/>
              </a:rPr>
              <a:t>gas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hlinkClick r:id="rId6" action="ppaction://hlinkfile" tooltip="Solvation"/>
              </a:rPr>
              <a:t>dissolve</a:t>
            </a:r>
            <a:r>
              <a:rPr lang="en-US" altLang="zh-TW" dirty="0" smtClean="0"/>
              <a:t> materials like a </a:t>
            </a:r>
            <a:r>
              <a:rPr lang="en-US" altLang="zh-TW" dirty="0" smtClean="0">
                <a:hlinkClick r:id="rId7" action="ppaction://hlinkfile" tooltip="Liquid"/>
              </a:rPr>
              <a:t>liquid</a:t>
            </a:r>
            <a:r>
              <a:rPr lang="en-US" altLang="zh-TW" dirty="0" smtClean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435E3-347D-4FDF-B30C-A1AC3029EE93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Horse lattitude: Spanish ships to west Indies</a:t>
            </a:r>
          </a:p>
          <a:p>
            <a:pPr eaLnBrk="1" hangingPunct="1"/>
            <a:r>
              <a:rPr lang="en-US" altLang="zh-TW" smtClean="0"/>
              <a:t>North Africa, Arabia, southern Australia and American southwest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774DF-D246-44D3-B90A-CEB5E76D4C26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Launched in 1990 and greatly extended in its scientific powers through new instrumentation installed during four </a:t>
            </a:r>
            <a:r>
              <a:rPr lang="en-US" altLang="zh-TW" smtClean="0">
                <a:hlinkClick r:id="rId3"/>
              </a:rPr>
              <a:t>servicing missions</a:t>
            </a:r>
            <a:r>
              <a:rPr lang="en-US" altLang="zh-TW" smtClean="0"/>
              <a:t> with the Space Shuttle, the Hubble, in its sixteen years of operations, has validated </a:t>
            </a:r>
            <a:r>
              <a:rPr lang="en-US" altLang="zh-TW" smtClean="0">
                <a:hlinkClick r:id="rId4"/>
              </a:rPr>
              <a:t>Lyman Spitzer Jr.'s</a:t>
            </a:r>
            <a:r>
              <a:rPr lang="en-US" altLang="zh-TW" smtClean="0"/>
              <a:t> (1914-1997) original concept of a diversely instrumented </a:t>
            </a:r>
            <a:r>
              <a:rPr lang="en-US" altLang="zh-TW" i="1" smtClean="0"/>
              <a:t>observatory</a:t>
            </a:r>
            <a:r>
              <a:rPr lang="en-US" altLang="zh-TW" smtClean="0"/>
              <a:t> orbiting far above the distorting effects of the Earth’s atmosphere and returning data of unique scientific value. </a:t>
            </a:r>
          </a:p>
          <a:p>
            <a:pPr eaLnBrk="1" hangingPunct="1"/>
            <a:r>
              <a:rPr lang="en-US" altLang="zh-TW" smtClean="0"/>
              <a:t>Hubble's coverage of light of different colors (its "spectral range") extends from the ultraviolet, through the visible (to which our eyes are sensitive), and into the near-infrared. Hubble's primary mirror is 2.4 meters (94.5 inches) in diameter. Hubble is not large by ground-based standards but it achieves heroically in space. Hubble orbits Earth every 97 minutes, 575 kilometers (360 miles) above the Earth's surface.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767F4-7BB8-400B-9EC7-85506F6CE4EC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交感神經因局部麻醉而阻斷 </a:t>
            </a:r>
            <a:r>
              <a:rPr lang="en-US" altLang="zh-TW" smtClean="0"/>
              <a:t>(35.75 vs 33.25 </a:t>
            </a:r>
            <a:r>
              <a:rPr lang="en-US" altLang="zh-TW" smtClean="0">
                <a:sym typeface="Symbol" pitchFamily="18" charset="2"/>
              </a:rPr>
              <a:t>C 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7F5CF-2EA4-4189-8253-9A28102131EA}" type="slidenum">
              <a:rPr lang="en-US" altLang="zh-TW" smtClean="0"/>
              <a:pPr/>
              <a:t>27</a:t>
            </a:fld>
            <a:endParaRPr lang="en-US" altLang="zh-TW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sz="1400" b="1" smtClean="0">
                <a:latin typeface="華康鋼筆體 Std W2" pitchFamily="66" charset="-120"/>
                <a:ea typeface="華康鋼筆體 Std W2" pitchFamily="66" charset="-120"/>
              </a:rPr>
              <a:t>Kinetic Theory of Gases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B6E93-7BA8-4A28-AFFE-D8ECB8BA84B6}" type="slidenum">
              <a:rPr lang="en-US" altLang="zh-TW" smtClean="0"/>
              <a:pPr/>
              <a:t>28</a:t>
            </a:fld>
            <a:endParaRPr lang="en-US" altLang="zh-TW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b="1" smtClean="0"/>
              <a:t>Pressure, temperature and RMS speed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21B57-BC01-4A96-A7DB-0D5F310BA858}" type="slidenum">
              <a:rPr lang="en-US" altLang="zh-TW" smtClean="0"/>
              <a:pPr/>
              <a:t>35</a:t>
            </a:fld>
            <a:endParaRPr lang="en-US" altLang="zh-TW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http://groups.google.com/group/talk.politics.misc/browse_thread/thread/bf820ef369a141f/8bbb8c46ee5a36c8?lnk=st&amp;q=Hope+Diamond&amp;rnum=1&amp;hl=en#8bbb8c46ee5a36c8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WASHINGTON (AP) -- Researchers using computer analysis have traced the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origin of the famed Hope Diamond, concluding that it was cut from 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larger stone that was once part of the crown jewels of France.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A French connection had been suspected for the Hope, but the new study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shows just how it would have fit inside the larger French Blue Diamond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and how that gem was cut, Smithsonian gem curator Jeffrey Post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explained.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The deep blue Hope Diamond is the centerpiece of the gem collection at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the Smithsonian's National Museum of Natural History, famed for 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claimed history of bad luck for its owners. It's been good fortune for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the museum, though, drawing millions of visitors.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Post said the new analysis of the diamond took a year, with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researchers using sketches from pre-Revolutionary France, scientific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studies of the French crown jewels and computer models.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"This new Hope Diamond research would not have been possible 10 years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ago," said Post. "What is exciting is that we are constantly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new information about our collections as we apply new high-tech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research methods. Even the Hope Diamond is grudgingly giving up some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of its secrets."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The research helps confirm the Hope Diamond as originating with 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115-carat stone found in India in 1668. That stone was sold to King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Louis XIV of France who had it cut into the 69-carat French Blue. The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French Blue was stolen during the French Revolution.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Just over twenty years later, after the statute of limitations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expired, a large blue diamond was quietly put up for sale in London,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and eventually Henry Philip Hope purchased it.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Finally donated to the Smithsonian by jeweler Harry Winston, the now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45.52 carat stone is the world's largest blue diamond.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The team of researchers led by Post and Steven Attaway, engineer 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gem cutter; as well as Scott Sucher and Nancy Attaway, gem cutting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experts, compiled the new analysis.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While the French Blue no longer exists, Post said the sketches of 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from France were quite detailed and allowed preparation of a computer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model of that stone.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In 1700, French scientists had also studied several stones from the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royal collection, determining their specific gravity and other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details.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Their analysis of other stones that still exist was quite accurate,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Post said in a telephone interview, so the researchers felt the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on the French Blue was also probably accurate.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After using the sketches and analysis to make the computer model of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the French Blue, and at the same time measuring the Hope Diamond 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entering that data into the computer, the researchers "virtually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placed the Hope back inside the French Blue" Post said.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"It turns out it actually fits perfectly in only one way, but at that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orientation, when you saw how it fit, you could see why it was cut the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way it is," Post said.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"They cut he corners off the French Blue, changed slightly the angle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of the bottom facets, and that produced the Hope Diamond," he said.</a:t>
            </a:r>
          </a:p>
          <a:p>
            <a:pPr eaLnBrk="1" hangingPunct="1">
              <a:lnSpc>
                <a:spcPct val="80000"/>
              </a:lnSpc>
            </a:pPr>
            <a:endParaRPr lang="en-US" altLang="zh-TW" sz="8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Indeed, some of the facets of the current diamond may even be left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800" smtClean="0"/>
              <a:t>over from the French Blue.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27C79-D0CF-448A-8256-2E98AC5625CB}" type="slidenum">
              <a:rPr lang="en-US" altLang="zh-TW" smtClean="0"/>
              <a:pPr/>
              <a:t>36</a:t>
            </a:fld>
            <a:endParaRPr lang="en-US" altLang="zh-TW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Sri Lanka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3"/>
              <a:chExt cx="5533" cy="4338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2"/>
                    <a:ext cx="578" cy="40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1"/>
                    <a:chOff x="2864" y="2019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5"/>
                    <a:chOff x="189" y="1445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3"/>
                    <a:chOff x="616" y="901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1"/>
                    <a:ext cx="1693" cy="892"/>
                    <a:chOff x="1120" y="301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8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1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9" cy="1516"/>
                    <a:chOff x="1633" y="101"/>
                    <a:chExt cx="779" cy="1516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5" cy="1534"/>
                    <a:chOff x="1935" y="31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7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7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4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4"/>
                    <a:ext cx="637" cy="1518"/>
                    <a:chOff x="2801" y="42"/>
                    <a:chExt cx="637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2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3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4"/>
                    <a:chOff x="2937" y="161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5"/>
                    <a:ext cx="241" cy="1448"/>
                    <a:chOff x="2731" y="33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1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3"/>
                    <a:chOff x="1455" y="1936"/>
                    <a:chExt cx="765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9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9"/>
                    <a:ext cx="460" cy="2331"/>
                    <a:chOff x="1951" y="1986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7" y="2692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9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3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0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2"/>
                    <a:chOff x="2819" y="2099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3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3" y="2106"/>
                    <a:ext cx="428" cy="2184"/>
                    <a:chOff x="2288" y="2134"/>
                    <a:chExt cx="428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0" y="3785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7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3290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290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C072-63C9-4CB9-B920-FB3CE4CEE4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79A8-36D1-49FD-9AF2-4F747A40AE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536A-7C61-4983-B895-0F0DA34211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D784-D0EB-401F-A0A2-C10C4D7794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8F73-5DBA-4498-BBEC-FD6597155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2BC4-9CE5-4257-9D74-8CD8F4BEED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EBD5-478E-4AC9-87D6-F4F20F9B6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871A-533F-45C4-BAAE-DD0881D39B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F6809-3094-4F99-BE04-20CD454F18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8CB0-C216-4CD3-9B70-E174FD6022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C1FE7-5291-4FEE-8313-37E5CE6439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59015-B97D-4055-BA6F-DF8688695B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175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74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3175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175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3175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3175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75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17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17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175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78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176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2" y="2236"/>
                    <a:ext cx="1711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6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4" y="3144"/>
                    <a:ext cx="916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176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6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176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6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77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3" y="1625"/>
                    <a:ext cx="1677" cy="33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7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7" cy="5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77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7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77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77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8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7" y="1128"/>
                    <a:ext cx="1243" cy="20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8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9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3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8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6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0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7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5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80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0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2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3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1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81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7" y="919"/>
                    <a:ext cx="104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1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79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81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1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2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3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82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2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3182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182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3180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82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7" y="931"/>
                    <a:ext cx="105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2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83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3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83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3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83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3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0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83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4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30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84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8" y="268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4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0" y="388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0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84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4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1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84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0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4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1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85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0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5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6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1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85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3" y="2706"/>
                    <a:ext cx="1460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5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1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181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85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85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8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3185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6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0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7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88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3174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174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88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88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88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7FDD0ED0-EAEF-4E34-98D8-CC1868E957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imates.com/lemurs/sifaka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8134350" cy="1462088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7.3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 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相變化（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phase changes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）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algn="just" eaLnBrk="1" hangingPunct="1"/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固態</a:t>
            </a:r>
            <a:r>
              <a:rPr lang="zh-TW" altLang="en-US" smtClean="0">
                <a:latin typeface="華康鋼筆體 Std W2" pitchFamily="66" charset="-120"/>
                <a:ea typeface="華康鋼筆體 Std W2" pitchFamily="66" charset="-120"/>
              </a:rPr>
              <a:t>  </a:t>
            </a:r>
            <a:r>
              <a:rPr lang="en-US" altLang="zh-TW" smtClean="0">
                <a:latin typeface="Arial" pitchFamily="34" charset="0"/>
                <a:ea typeface="華康鋼筆體 Std W2" pitchFamily="66" charset="-120"/>
                <a:cs typeface="Times New Roman" pitchFamily="18" charset="0"/>
              </a:rPr>
              <a:t>–&gt;</a:t>
            </a:r>
            <a:r>
              <a:rPr lang="en-US" altLang="zh-TW" smtClean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液態</a:t>
            </a:r>
            <a:r>
              <a:rPr lang="zh-TW" altLang="en-US" smtClean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mtClean="0">
                <a:latin typeface="Arial" pitchFamily="34" charset="0"/>
                <a:ea typeface="華康鋼筆體 Std W2" pitchFamily="66" charset="-120"/>
              </a:rPr>
              <a:t>–&gt;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氣態</a:t>
            </a:r>
            <a:r>
              <a:rPr lang="zh-TW" altLang="en-US" smtClean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mtClean="0">
                <a:latin typeface="Arial" pitchFamily="34" charset="0"/>
                <a:ea typeface="華康鋼筆體 Std W2" pitchFamily="66" charset="-120"/>
              </a:rPr>
              <a:t>–&gt;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電漿態</a:t>
            </a:r>
          </a:p>
          <a:p>
            <a:pPr algn="just" eaLnBrk="1" hangingPunct="1"/>
            <a:r>
              <a:rPr lang="en-US" altLang="zh-TW" smtClean="0">
                <a:latin typeface="Arial" pitchFamily="34" charset="0"/>
              </a:rPr>
              <a:t>-----------------</a:t>
            </a:r>
            <a:r>
              <a:rPr lang="zh-TW" altLang="en-US" smtClean="0">
                <a:ea typeface="華康鋼筆體 Std W2" pitchFamily="66" charset="-120"/>
              </a:rPr>
              <a:t>溫度上升</a:t>
            </a:r>
            <a:r>
              <a:rPr lang="en-US" altLang="zh-TW" smtClean="0">
                <a:latin typeface="Arial" pitchFamily="34" charset="0"/>
              </a:rPr>
              <a:t>--------------&gt;</a:t>
            </a:r>
          </a:p>
          <a:p>
            <a:pPr algn="just" eaLnBrk="1" hangingPunct="1"/>
            <a:r>
              <a:rPr lang="en-US" altLang="zh-TW" smtClean="0">
                <a:latin typeface="Arial" pitchFamily="34" charset="0"/>
              </a:rPr>
              <a:t>solid       liquid       vapor    plasma</a:t>
            </a:r>
          </a:p>
          <a:p>
            <a:pPr algn="just" eaLnBrk="1" hangingPunct="1"/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(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冰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)      (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水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)   (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水蒸氣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)  (H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、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O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、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e)</a:t>
            </a:r>
          </a:p>
          <a:p>
            <a:pPr algn="just"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01625"/>
            <a:ext cx="7270750" cy="1462088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R-value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1916113"/>
            <a:ext cx="3960812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R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．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30  insulating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   slab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5.1 in PU foam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23 in white pine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180 in glass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1.4 mi silver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R=L/k </a:t>
            </a:r>
            <a:r>
              <a:rPr lang="en-US" altLang="zh-TW" smtClean="0">
                <a:latin typeface="Arial" pitchFamily="34" charset="0"/>
                <a:ea typeface="華康鋼筆體 Std W2" pitchFamily="66" charset="-120"/>
                <a:cs typeface="Times New Roman" pitchFamily="18" charset="0"/>
              </a:rPr>
              <a:t>–&gt;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   H = A 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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T /R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4440237" cy="5040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例六</a:t>
            </a:r>
            <a:r>
              <a:rPr lang="zh-TW" altLang="en-US" smtClean="0"/>
              <a:t> </a:t>
            </a:r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人體組織的熱傳導</a:t>
            </a:r>
            <a:r>
              <a:rPr lang="zh-TW" alt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人以普通速度步行時，產生之熱流 為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280W 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人體表面積約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1.5m</a:t>
            </a:r>
            <a:r>
              <a:rPr lang="en-US" altLang="zh-TW" sz="3600" b="1" baseline="30000" smtClean="0">
                <a:latin typeface="華康鋼筆體 Std W2" pitchFamily="66" charset="-120"/>
                <a:ea typeface="華康鋼筆體 Std W2" pitchFamily="66" charset="-120"/>
              </a:rPr>
              <a:t>2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，且平均而言，熱係於皮膚之下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0.03m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處產生 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導熱率則約與動物肌肉相同，為</a:t>
            </a: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   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0.2 W/mK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910388" cy="146208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熱流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941888"/>
            <a:ext cx="7620000" cy="16113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TW" altLang="en-US" sz="3600" b="1" smtClean="0">
                <a:ea typeface="華康鋼筆體 Std W2" pitchFamily="66" charset="-120"/>
              </a:rPr>
              <a:t>皮膚與體內之溫差僅數度，因此熱並非經由組織之傳導，而係經由血液輸送。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403350" y="1773238"/>
          <a:ext cx="6172200" cy="2992437"/>
        </p:xfrm>
        <a:graphic>
          <a:graphicData uri="http://schemas.openxmlformats.org/presentationml/2006/ole">
            <p:oleObj spid="_x0000_s5122" name="Equation" r:id="rId3" imgW="2120760" imgH="1028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46208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對流（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convection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）</a:t>
            </a:r>
            <a:r>
              <a:rPr lang="zh-TW" altLang="en-US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05038"/>
            <a:ext cx="3744912" cy="3375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5038"/>
            <a:ext cx="2906712" cy="3395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556500" cy="14620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Global Circulation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700213"/>
            <a:ext cx="5113338" cy="4384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01625"/>
            <a:ext cx="6407150" cy="14620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99FF33"/>
                </a:solidFill>
                <a:latin typeface="華康鋼筆體 Std W2" pitchFamily="66" charset="-120"/>
                <a:ea typeface="華康鋼筆體 Std W2" pitchFamily="66" charset="-120"/>
              </a:rPr>
              <a:t>Climate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349500"/>
            <a:ext cx="6781800" cy="4133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例七 </a:t>
            </a:r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暖氣與冰箱</a:t>
            </a:r>
            <a:r>
              <a:rPr lang="zh-TW" altLang="en-US" smtClean="0"/>
              <a:t> 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16113"/>
            <a:ext cx="6551612" cy="429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例八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forced convection</a:t>
            </a:r>
            <a:r>
              <a:rPr lang="en-US" altLang="zh-TW" smtClean="0"/>
              <a:t> 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349500"/>
            <a:ext cx="7805737" cy="2782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例九</a:t>
            </a:r>
            <a:r>
              <a:rPr lang="zh-TW" altLang="en-US" smtClean="0"/>
              <a:t> </a:t>
            </a:r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Sauna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2266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皮膚溫度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= 33℃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，室溫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= 29℃  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人體表面積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= 1.5m</a:t>
            </a:r>
            <a:r>
              <a:rPr lang="en-US" altLang="zh-TW" sz="3600" b="1" baseline="30000" smtClean="0">
                <a:latin typeface="華康鋼筆體 Std W2" pitchFamily="66" charset="-120"/>
                <a:ea typeface="華康鋼筆體 Std W2" pitchFamily="66" charset="-120"/>
              </a:rPr>
              <a:t>2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此人所產生之熱流約為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2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倍；另一半藉由輻射散失。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331913" y="1844675"/>
          <a:ext cx="6257925" cy="1763713"/>
        </p:xfrm>
        <a:graphic>
          <a:graphicData uri="http://schemas.openxmlformats.org/presentationml/2006/ole">
            <p:oleObj spid="_x0000_s6146" name="Equation" r:id="rId3" imgW="2260440" imgH="647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輻射（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Radiation</a:t>
            </a:r>
            <a:r>
              <a:rPr lang="zh-TW" altLang="en-US" smtClean="0"/>
              <a:t>）</a:t>
            </a:r>
            <a:r>
              <a:rPr lang="zh-TW" alt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620000" cy="461645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良輻射體亦為良吸收體</a:t>
            </a:r>
          </a:p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Stefan-Boltzmann Law    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輻射功率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H = e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AT</a:t>
            </a:r>
            <a:r>
              <a:rPr lang="en-US" altLang="zh-TW" sz="3600" b="1" baseline="30000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4</a:t>
            </a:r>
            <a:endParaRPr lang="en-US" altLang="zh-TW" sz="3600" b="1" baseline="30000" smtClean="0">
              <a:latin typeface="華康鋼筆體 Std W2" pitchFamily="66" charset="-120"/>
              <a:ea typeface="華康鋼筆體 Std W2" pitchFamily="66" charset="-120"/>
            </a:endParaRPr>
          </a:p>
          <a:p>
            <a:pPr lvl="1"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e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：輻射率   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0 ≦ e ≦ 1 </a:t>
            </a:r>
          </a:p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e = 1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－完美輻射體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(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吸收體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)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－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black body 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光亮表面之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e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則極小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Phase diagram of water</a:t>
            </a:r>
            <a:r>
              <a:rPr lang="en-US" altLang="zh-TW" smtClean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b="1" smtClean="0">
                <a:ea typeface="華康鋼筆體 Std W2" pitchFamily="66" charset="-120"/>
              </a:rPr>
              <a:t>水在一大氣壓下，以恆定率加熱時，其溫度隨時間之變化。</a:t>
            </a:r>
            <a:r>
              <a:rPr lang="zh-TW" altLang="en-US" sz="2800" smtClean="0"/>
              <a:t> </a:t>
            </a:r>
          </a:p>
        </p:txBody>
      </p:sp>
      <p:pic>
        <p:nvPicPr>
          <p:cNvPr id="51204" name="Picture 4" descr="phase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44675"/>
            <a:ext cx="468153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image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565400"/>
            <a:ext cx="28082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例十</a:t>
            </a:r>
            <a:r>
              <a:rPr lang="zh-TW" altLang="en-US" smtClean="0"/>
              <a:t> </a:t>
            </a:r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人體的輻射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07375" cy="2714625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人體在紅外線波長範圍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e ~1 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人體在可見光波長範圍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e = 0.82~0.65 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皮膚溫度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33℃ = 306K 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室內牆壁溫度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29℃ = 302K 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187450" y="4508500"/>
          <a:ext cx="7561263" cy="1852613"/>
        </p:xfrm>
        <a:graphic>
          <a:graphicData uri="http://schemas.openxmlformats.org/presentationml/2006/ole">
            <p:oleObj spid="_x0000_s7170" name="方程式" r:id="rId3" imgW="295884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例十一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獵戶座的紅巨星 </a:t>
            </a:r>
            <a:b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</a:b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       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Betelgeuse</a:t>
            </a:r>
            <a:r>
              <a:rPr lang="en-US" altLang="zh-TW" smtClean="0"/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137160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表面溫度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2900 K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，輻射功率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4 ×10</a:t>
            </a:r>
            <a:r>
              <a:rPr lang="en-US" altLang="zh-TW" sz="3600" b="1" baseline="30000" smtClean="0">
                <a:latin typeface="華康鋼筆體 Std W2" pitchFamily="66" charset="-120"/>
                <a:ea typeface="華康鋼筆體 Std W2" pitchFamily="66" charset="-120"/>
              </a:rPr>
              <a:t>30 </a:t>
            </a:r>
          </a:p>
          <a:p>
            <a:pPr eaLnBrk="1" hangingPunct="1">
              <a:buFontTx/>
              <a:buNone/>
            </a:pP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  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（太陽的一半） （太陽的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10000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倍） 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331913" y="3573463"/>
          <a:ext cx="7315200" cy="2032000"/>
        </p:xfrm>
        <a:graphic>
          <a:graphicData uri="http://schemas.openxmlformats.org/presentationml/2006/ole">
            <p:oleObj spid="_x0000_s8194" name="Equation" r:id="rId3" imgW="3365280" imgH="939600" progId="Equation.3">
              <p:embed/>
            </p:oleObj>
          </a:graphicData>
        </a:graphic>
      </p:graphicFrame>
      <p:sp>
        <p:nvSpPr>
          <p:cNvPr id="156677" name="Comment 5"/>
          <p:cNvSpPr>
            <a:spLocks noChangeArrowheads="1"/>
          </p:cNvSpPr>
          <p:nvPr/>
        </p:nvSpPr>
        <p:spPr bwMode="auto">
          <a:xfrm>
            <a:off x="7019925" y="5949950"/>
            <a:ext cx="1798638" cy="4064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2000" b="1">
                <a:solidFill>
                  <a:srgbClr val="000000"/>
                </a:solidFill>
                <a:ea typeface="標楷體" pitchFamily="65" charset="-120"/>
              </a:rPr>
              <a:t>火星軌道半徑</a:t>
            </a:r>
            <a:endParaRPr lang="zh-TW" altLang="en-US" sz="2000">
              <a:solidFill>
                <a:srgbClr val="00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125538"/>
            <a:ext cx="5689600" cy="3416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例十二</a:t>
            </a:r>
            <a:r>
              <a:rPr lang="zh-TW" altLang="en-US" smtClean="0"/>
              <a:t>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Hubble 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望遠鏡的溫度調節設計</a:t>
            </a:r>
            <a:r>
              <a:rPr lang="zh-TW" altLang="en-US" smtClean="0"/>
              <a:t> 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860800"/>
            <a:ext cx="9144000" cy="28082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軌道衛星之日照被地球屏蔽時，其溫度與未被屏蔽時，有極大差異。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 衛星表面的高反射金屬膜在日照下，可反射大部分來自太陽的輻射，把溫昇降至最低；而當其在地球陰影內時，亦可降低本身輻射之熱損耗。（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poor absorber = poor emitter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）</a:t>
            </a:r>
            <a:r>
              <a:rPr lang="zh-TW" altLang="en-US" sz="2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例十三 </a:t>
            </a:r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太陽能熱水器</a:t>
            </a:r>
            <a:r>
              <a:rPr lang="zh-TW" altLang="en-US" smtClean="0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508500"/>
            <a:ext cx="7848600" cy="1944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華康鋼筆體 Std W2" pitchFamily="66" charset="-120"/>
                <a:ea typeface="華康鋼筆體 Std W2" pitchFamily="66" charset="-120"/>
              </a:rPr>
              <a:t>收集器內部，包括水管均漆有高吸收黑漆，提昇其對太陽輻射之吸收。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華康鋼筆體 Std W2" pitchFamily="66" charset="-120"/>
                <a:ea typeface="華康鋼筆體 Std W2" pitchFamily="66" charset="-120"/>
              </a:rPr>
              <a:t>水管以銅製，提昇水管水的熱傳導。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華康鋼筆體 Std W2" pitchFamily="66" charset="-120"/>
                <a:ea typeface="華康鋼筆體 Std W2" pitchFamily="66" charset="-120"/>
              </a:rPr>
              <a:t>收集器之玻璃蓋降低因空氣對流之熱損耗。</a:t>
            </a:r>
            <a:r>
              <a:rPr lang="zh-TW" altLang="en-US" sz="2400" smtClean="0">
                <a:latin typeface="標楷體" pitchFamily="65" charset="-120"/>
              </a:rPr>
              <a:t> </a:t>
            </a:r>
          </a:p>
        </p:txBody>
      </p:sp>
      <p:pic>
        <p:nvPicPr>
          <p:cNvPr id="68612" name="Picture 4" descr="4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84313"/>
            <a:ext cx="4495800" cy="280193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223125" cy="146208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例十四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輻射與動物的活動－狐猿（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lemur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）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060575"/>
            <a:ext cx="3005137" cy="3960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060575"/>
            <a:ext cx="3108325" cy="3960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787900" y="6165850"/>
            <a:ext cx="202882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zh-TW" sz="2800">
                <a:solidFill>
                  <a:schemeClr val="tx2"/>
                </a:solidFill>
                <a:latin typeface="Times New Roman" pitchFamily="18" charset="0"/>
                <a:hlinkClick r:id="rId4"/>
              </a:rPr>
              <a:t>white sifaka</a:t>
            </a:r>
            <a:r>
              <a:rPr kumimoji="0" lang="en-US" altLang="zh-TW" sz="2800">
                <a:latin typeface="Arial Black" pitchFamily="34" charset="0"/>
                <a:hlinkClick r:id="rId4"/>
              </a:rPr>
              <a:t> </a:t>
            </a:r>
            <a:endParaRPr kumimoji="0" lang="en-US" altLang="zh-TW" sz="28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例十五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紅外線照相能源分析（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thermogram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）</a:t>
            </a:r>
            <a:r>
              <a:rPr lang="zh-TW" altLang="en-US" smtClean="0"/>
              <a:t> </a:t>
            </a:r>
          </a:p>
        </p:txBody>
      </p:sp>
      <p:pic>
        <p:nvPicPr>
          <p:cNvPr id="70659" name="Picture 3" descr="4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133600"/>
            <a:ext cx="54721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797425"/>
            <a:ext cx="6842125" cy="1614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醫學、環境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3886200" cy="1517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221163"/>
            <a:ext cx="1676400" cy="171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133600"/>
            <a:ext cx="2838450" cy="3857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7.5 </a:t>
            </a:r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氣體動力論</a:t>
            </a:r>
            <a:r>
              <a:rPr lang="zh-TW" altLang="en-US" smtClean="0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壓力、溫度與方均根速度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氣體的狀態方程式</a:t>
            </a: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  （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equation of state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氣體分子的速率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416800" cy="1439863"/>
          </a:xfrm>
        </p:spPr>
        <p:txBody>
          <a:bodyPr/>
          <a:lstStyle/>
          <a:p>
            <a:pPr marL="1149350" indent="-1149350" eaLnBrk="1" hangingPunct="1"/>
            <a:r>
              <a:rPr kumimoji="0"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壓力、溫度與方均根速度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258888" y="5661025"/>
          <a:ext cx="7021512" cy="741363"/>
        </p:xfrm>
        <a:graphic>
          <a:graphicData uri="http://schemas.openxmlformats.org/presentationml/2006/ole">
            <p:oleObj spid="_x0000_s9218" name="方程式" r:id="rId5" imgW="1892160" imgH="228600" progId="Equation.3">
              <p:embed/>
            </p:oleObj>
          </a:graphicData>
        </a:graphic>
      </p:graphicFrame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2852738"/>
            <a:ext cx="3657600" cy="2627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27088" y="1628775"/>
            <a:ext cx="61214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zh-TW" altLang="en-US" sz="3600" b="1">
                <a:latin typeface="Times New Roman" pitchFamily="18" charset="0"/>
                <a:ea typeface="華康鋼筆體 Std W2" pitchFamily="66" charset="-120"/>
              </a:rPr>
              <a:t>微觀與巨觀</a:t>
            </a:r>
          </a:p>
          <a:p>
            <a:pPr eaLnBrk="0" hangingPunct="0"/>
            <a:r>
              <a:rPr kumimoji="0" lang="zh-TW" altLang="en-US" sz="3600" b="1">
                <a:latin typeface="Times New Roman" pitchFamily="18" charset="0"/>
                <a:ea typeface="華康鋼筆體 Std W2" pitchFamily="66" charset="-120"/>
              </a:rPr>
              <a:t>    </a:t>
            </a:r>
            <a:r>
              <a:rPr kumimoji="0" lang="en-US" altLang="zh-TW" sz="2400" b="1">
                <a:ea typeface="華康鋼筆體 Std W2" pitchFamily="66" charset="-120"/>
              </a:rPr>
              <a:t>Microscopic and macroscopic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971550" y="1341438"/>
          <a:ext cx="7069138" cy="5189537"/>
        </p:xfrm>
        <a:graphic>
          <a:graphicData uri="http://schemas.openxmlformats.org/presentationml/2006/ole">
            <p:oleObj spid="_x0000_s10242" name="Equation" r:id="rId3" imgW="1904760" imgH="1600200" progId="Equation.3">
              <p:embed/>
            </p:oleObj>
          </a:graphicData>
        </a:graphic>
      </p:graphicFrame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348038" y="5734050"/>
            <a:ext cx="2438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500563" y="5876925"/>
            <a:ext cx="457200" cy="0"/>
          </a:xfrm>
          <a:prstGeom prst="line">
            <a:avLst/>
          </a:prstGeom>
          <a:noFill/>
          <a:ln w="1905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011863" y="5516563"/>
            <a:ext cx="533400" cy="762000"/>
          </a:xfrm>
          <a:prstGeom prst="curvedLeftArrow">
            <a:avLst>
              <a:gd name="adj1" fmla="val 38393"/>
              <a:gd name="adj2" fmla="val 53274"/>
              <a:gd name="adj3" fmla="val 3928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7558087" cy="1081088"/>
          </a:xfrm>
        </p:spPr>
        <p:txBody>
          <a:bodyPr/>
          <a:lstStyle/>
          <a:p>
            <a:pPr eaLnBrk="1" hangingPunct="1"/>
            <a:r>
              <a:rPr kumimoji="0" lang="zh-TW" altLang="en-US" sz="4800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動量、力與壓力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Phase diagram of water</a:t>
            </a:r>
            <a:r>
              <a:rPr lang="en-US" altLang="zh-TW" smtClean="0"/>
              <a:t> </a:t>
            </a:r>
          </a:p>
        </p:txBody>
      </p:sp>
      <p:pic>
        <p:nvPicPr>
          <p:cNvPr id="52227" name="Picture 3" descr="FG10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989138"/>
            <a:ext cx="6215062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042988" y="1700213"/>
          <a:ext cx="7021512" cy="4654550"/>
        </p:xfrm>
        <a:graphic>
          <a:graphicData uri="http://schemas.openxmlformats.org/presentationml/2006/ole">
            <p:oleObj spid="_x0000_s11266" name="Equation" r:id="rId3" imgW="1892160" imgH="1434960" progId="Equation.3">
              <p:embed/>
            </p:oleObj>
          </a:graphicData>
        </a:graphic>
      </p:graphicFrame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4284663" y="3068638"/>
            <a:ext cx="533400" cy="0"/>
          </a:xfrm>
          <a:prstGeom prst="line">
            <a:avLst/>
          </a:prstGeom>
          <a:noFill/>
          <a:ln w="1905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300788" y="3068638"/>
            <a:ext cx="457200" cy="0"/>
          </a:xfrm>
          <a:prstGeom prst="line">
            <a:avLst/>
          </a:prstGeom>
          <a:noFill/>
          <a:ln w="1905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700338" y="4797425"/>
            <a:ext cx="457200" cy="0"/>
          </a:xfrm>
          <a:prstGeom prst="line">
            <a:avLst/>
          </a:prstGeom>
          <a:noFill/>
          <a:ln w="1905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方均根速度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08275"/>
            <a:ext cx="7488238" cy="3784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268538" y="1557338"/>
          <a:ext cx="3910012" cy="823912"/>
        </p:xfrm>
        <a:graphic>
          <a:graphicData uri="http://schemas.openxmlformats.org/presentationml/2006/ole">
            <p:oleObj spid="_x0000_s12290" name="Equation" r:id="rId4" imgW="1054080" imgH="253800" progId="Equation.3">
              <p:embed/>
            </p:oleObj>
          </a:graphicData>
        </a:graphic>
      </p:graphicFrame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各種氣體的方均根速度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氣體的狀態方程式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281987" cy="27432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PV = nRT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–&gt;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P = nRT /V + C/V</a:t>
            </a:r>
            <a:r>
              <a:rPr lang="en-US" altLang="zh-TW" sz="3600" b="1" baseline="30000" smtClean="0">
                <a:latin typeface="華康鋼筆體 Std W2" pitchFamily="66" charset="-120"/>
                <a:ea typeface="華康鋼筆體 Std W2" pitchFamily="66" charset="-120"/>
              </a:rPr>
              <a:t>2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……</a:t>
            </a:r>
          </a:p>
          <a:p>
            <a:pPr lvl="1"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P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：壓力                   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V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：體積 </a:t>
            </a:r>
          </a:p>
          <a:p>
            <a:pPr lvl="1"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n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：莫耳數（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mole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）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T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：溫度 </a:t>
            </a:r>
          </a:p>
          <a:p>
            <a:pPr lvl="1"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R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：氣體常數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= 8.31 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795963" y="4005263"/>
          <a:ext cx="990600" cy="776287"/>
        </p:xfrm>
        <a:graphic>
          <a:graphicData uri="http://schemas.openxmlformats.org/presentationml/2006/ole">
            <p:oleObj spid="_x0000_s13314" name="Equation" r:id="rId3" imgW="495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301625"/>
            <a:ext cx="7537450" cy="146208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例十六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1 mole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氣體的體積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STP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: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 Standard Temperature and Pressure Conditions –&gt; </a:t>
            </a:r>
          </a:p>
          <a:p>
            <a:pPr eaLnBrk="1" hangingPunct="1">
              <a:buFontTx/>
              <a:buNone/>
            </a:pP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  0℃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（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273K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）                          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1 atm = 1.013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10</a:t>
            </a:r>
            <a:r>
              <a:rPr lang="en-US" altLang="zh-TW" sz="3600" b="1" baseline="30000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5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Pa (N/m2)</a:t>
            </a:r>
            <a:endParaRPr lang="en-US" altLang="zh-TW" sz="3600" b="1" smtClean="0"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331913" y="4652963"/>
          <a:ext cx="6365875" cy="1427162"/>
        </p:xfrm>
        <a:graphic>
          <a:graphicData uri="http://schemas.openxmlformats.org/presentationml/2006/ole">
            <p:oleObj spid="_x0000_s14338" name="Equation" r:id="rId3" imgW="273024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mole and N</a:t>
            </a:r>
            <a:r>
              <a:rPr lang="en-US" altLang="zh-TW" baseline="-25000" smtClean="0">
                <a:solidFill>
                  <a:schemeClr val="tx1"/>
                </a:solidFill>
                <a:latin typeface="Arial" pitchFamily="34" charset="0"/>
              </a:rPr>
              <a:t>A</a:t>
            </a:r>
            <a:r>
              <a:rPr lang="en-US" altLang="zh-TW" smtClean="0"/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Avogadro’s number</a:t>
            </a:r>
          </a:p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1 mole 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物質，包含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N = 6.022 ×10</a:t>
            </a:r>
            <a:r>
              <a:rPr lang="en-US" altLang="zh-TW" sz="3600" b="1" baseline="30000" smtClean="0">
                <a:latin typeface="華康鋼筆體 Std W2" pitchFamily="66" charset="-120"/>
                <a:ea typeface="華康鋼筆體 Std W2" pitchFamily="66" charset="-120"/>
              </a:rPr>
              <a:t>23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個原子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例十七 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Hope Diamond</a:t>
            </a:r>
          </a:p>
        </p:txBody>
      </p:sp>
      <p:pic>
        <p:nvPicPr>
          <p:cNvPr id="15364" name="Picture 3" descr="H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44675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3800" y="2133600"/>
            <a:ext cx="3671888" cy="19446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112 3/16 - carat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Golconda,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smtClean="0"/>
              <a:t>   India, 1688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Smithsonian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1908175" y="4868863"/>
          <a:ext cx="4800600" cy="1622425"/>
        </p:xfrm>
        <a:graphic>
          <a:graphicData uri="http://schemas.openxmlformats.org/presentationml/2006/ole">
            <p:oleObj spid="_x0000_s15362" name="Equation" r:id="rId5" imgW="247644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例十八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Rosser Reeves Ruby</a:t>
            </a:r>
          </a:p>
        </p:txBody>
      </p:sp>
      <p:pic>
        <p:nvPicPr>
          <p:cNvPr id="16388" name="Picture 3" descr="reeves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773238"/>
            <a:ext cx="449580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27663" y="1557338"/>
            <a:ext cx="3465512" cy="3395662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Sri Lanka</a:t>
            </a:r>
          </a:p>
          <a:p>
            <a:pPr eaLnBrk="1" hangingPunct="1"/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Smithsonian</a:t>
            </a:r>
          </a:p>
          <a:p>
            <a:pPr eaLnBrk="1" hangingPunct="1"/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1 mole of Al</a:t>
            </a:r>
            <a:r>
              <a:rPr lang="en-US" altLang="zh-TW" b="1" baseline="-25000" smtClean="0">
                <a:latin typeface="華康鋼筆體 Std W2" pitchFamily="66" charset="-120"/>
                <a:ea typeface="華康鋼筆體 Std W2" pitchFamily="66" charset="-120"/>
              </a:rPr>
              <a:t>2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O</a:t>
            </a:r>
            <a:r>
              <a:rPr lang="en-US" altLang="zh-TW" b="1" baseline="-25000" smtClean="0">
                <a:latin typeface="華康鋼筆體 Std W2" pitchFamily="66" charset="-120"/>
                <a:ea typeface="華康鋼筆體 Std W2" pitchFamily="66" charset="-120"/>
              </a:rPr>
              <a:t>3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 = 2(26.9815g)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＋ </a:t>
            </a:r>
          </a:p>
          <a:p>
            <a:pPr eaLnBrk="1" hangingPunct="1">
              <a:buFontTx/>
              <a:buNone/>
            </a:pP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  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3(15.9994g) =101.9612g</a:t>
            </a:r>
            <a:r>
              <a:rPr lang="en-US" altLang="zh-TW" smtClean="0"/>
              <a:t> 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1619250" y="4941888"/>
          <a:ext cx="6781800" cy="1354137"/>
        </p:xfrm>
        <a:graphic>
          <a:graphicData uri="http://schemas.openxmlformats.org/presentationml/2006/ole">
            <p:oleObj spid="_x0000_s16386" name="Equation" r:id="rId5" imgW="2984400" imgH="596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氣體分子的速率</a:t>
            </a:r>
            <a:r>
              <a:rPr lang="zh-TW" altLang="en-US" smtClean="0"/>
              <a:t> 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1476375" y="1484313"/>
          <a:ext cx="5867400" cy="1039812"/>
        </p:xfrm>
        <a:graphic>
          <a:graphicData uri="http://schemas.openxmlformats.org/presentationml/2006/ole">
            <p:oleObj spid="_x0000_s17410" name="Equation" r:id="rId3" imgW="1942920" imgH="393480" progId="Equation.3">
              <p:embed/>
            </p:oleObj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8175" y="2708275"/>
            <a:ext cx="5257800" cy="57150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3200" b="1">
                <a:solidFill>
                  <a:srgbClr val="000099"/>
                </a:solidFill>
                <a:latin typeface="Times New Roman" pitchFamily="18" charset="0"/>
              </a:rPr>
              <a:t>Maxwell’s speed distribution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500438"/>
            <a:ext cx="5867400" cy="3027362"/>
          </a:xfrm>
          <a:prstGeom prst="rect">
            <a:avLst/>
          </a:prstGeom>
          <a:noFill/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不同溫度時之</a:t>
            </a:r>
            <a:r>
              <a:rPr lang="zh-TW" altLang="en-US" b="1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速率</a:t>
            </a:r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分布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05038"/>
            <a:ext cx="4800600" cy="4097337"/>
          </a:xfrm>
          <a:prstGeom prst="rect">
            <a:avLst/>
          </a:prstGeom>
          <a:noFill/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07375" cy="974725"/>
          </a:xfrm>
        </p:spPr>
        <p:txBody>
          <a:bodyPr/>
          <a:lstStyle/>
          <a:p>
            <a:pPr marL="1052513" indent="-1052513" eaLnBrk="1" hangingPunct="1"/>
            <a:r>
              <a:rPr lang="zh-TW" altLang="en-US" sz="4000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例十九</a:t>
            </a:r>
            <a:r>
              <a:rPr lang="zh-TW" altLang="en-US" sz="3600" smtClean="0"/>
              <a:t> </a:t>
            </a:r>
            <a:r>
              <a:rPr kumimoji="0" lang="en-US" altLang="zh-TW" sz="3600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Maxwell’s speed distribution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6248400" cy="1143000"/>
          </a:xfrm>
        </p:spPr>
        <p:txBody>
          <a:bodyPr/>
          <a:lstStyle/>
          <a:p>
            <a:pPr marL="762000" indent="-762000" eaLnBrk="1" hangingPunct="1">
              <a:buFontTx/>
              <a:buNone/>
            </a:pPr>
            <a:r>
              <a:rPr lang="en-US" altLang="zh-TW" smtClean="0"/>
              <a:t> </a:t>
            </a:r>
            <a:r>
              <a:rPr lang="en-US" altLang="zh-TW" smtClean="0">
                <a:latin typeface="Arial" pitchFamily="34" charset="0"/>
              </a:rPr>
              <a:t>(a)</a:t>
            </a:r>
            <a:r>
              <a:rPr lang="en-US" altLang="zh-TW" smtClean="0">
                <a:latin typeface="Arial" pitchFamily="34" charset="0"/>
                <a:cs typeface="Times New Roman" pitchFamily="18" charset="0"/>
              </a:rPr>
              <a:t> </a:t>
            </a:r>
            <a:r>
              <a:rPr lang="en-US" altLang="zh-TW" smtClean="0">
                <a:latin typeface="Arial" pitchFamily="34" charset="0"/>
              </a:rPr>
              <a:t>The average speed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362200" y="1828800"/>
          <a:ext cx="4495800" cy="892175"/>
        </p:xfrm>
        <a:graphic>
          <a:graphicData uri="http://schemas.openxmlformats.org/presentationml/2006/ole">
            <p:oleObj spid="_x0000_s18434" name="Equation" r:id="rId3" imgW="1765080" imgH="330120" progId="Equation.3">
              <p:embed/>
            </p:oleObj>
          </a:graphicData>
        </a:graphic>
      </p:graphicFrame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1676400" y="27432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77850" indent="-5778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TW" sz="3200"/>
              <a:t>(b)</a:t>
            </a:r>
            <a:r>
              <a:rPr lang="en-US" altLang="zh-TW" sz="3200">
                <a:cs typeface="Times New Roman" pitchFamily="18" charset="0"/>
              </a:rPr>
              <a:t> </a:t>
            </a:r>
            <a:r>
              <a:rPr lang="en-US" altLang="zh-TW" sz="3200"/>
              <a:t>The root-mean-square speed</a:t>
            </a: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2362200" y="3429000"/>
          <a:ext cx="4648200" cy="884238"/>
        </p:xfrm>
        <a:graphic>
          <a:graphicData uri="http://schemas.openxmlformats.org/presentationml/2006/ole">
            <p:oleObj spid="_x0000_s18435" name="方程式" r:id="rId4" imgW="1714320" imgH="330120" progId="Equation.3">
              <p:embed/>
            </p:oleObj>
          </a:graphicData>
        </a:graphic>
      </p:graphicFrame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1752600" y="44958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77850" indent="-5778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TW" sz="3200"/>
              <a:t>(c)</a:t>
            </a:r>
            <a:r>
              <a:rPr lang="en-US" altLang="zh-TW" sz="3200">
                <a:cs typeface="Times New Roman" pitchFamily="18" charset="0"/>
              </a:rPr>
              <a:t> </a:t>
            </a:r>
            <a:r>
              <a:rPr lang="en-US" altLang="zh-TW" sz="3200"/>
              <a:t>The most probable speed</a:t>
            </a:r>
          </a:p>
        </p:txBody>
      </p:sp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2360613" y="5300663"/>
          <a:ext cx="4953000" cy="687387"/>
        </p:xfrm>
        <a:graphic>
          <a:graphicData uri="http://schemas.openxmlformats.org/presentationml/2006/ole">
            <p:oleObj spid="_x0000_s18436" name="Equation" r:id="rId5" imgW="1841400" imgH="241200" progId="Equation.3">
              <p:embed/>
            </p:oleObj>
          </a:graphicData>
        </a:graphic>
      </p:graphicFrame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7162800" y="3657600"/>
            <a:ext cx="914400" cy="381000"/>
          </a:xfrm>
          <a:prstGeom prst="leftArrow">
            <a:avLst>
              <a:gd name="adj1" fmla="val 50000"/>
              <a:gd name="adj2" fmla="val 60000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1625"/>
            <a:ext cx="7342187" cy="146208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比熱和潛熱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6696075" cy="41148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華康鋼筆體 Std W2" pitchFamily="66" charset="-120"/>
              </a:rPr>
              <a:t>比熱</a:t>
            </a:r>
            <a:r>
              <a:rPr lang="zh-TW" altLang="en-US" smtClean="0"/>
              <a:t>（</a:t>
            </a:r>
            <a:r>
              <a:rPr lang="en-US" altLang="zh-TW" smtClean="0">
                <a:latin typeface="Arial" pitchFamily="34" charset="0"/>
              </a:rPr>
              <a:t>specific heat</a:t>
            </a:r>
            <a:r>
              <a:rPr lang="en-US" altLang="zh-TW" smtClean="0"/>
              <a:t> </a:t>
            </a:r>
            <a:r>
              <a:rPr lang="en-US" altLang="zh-TW" smtClean="0">
                <a:latin typeface="Arial" pitchFamily="34" charset="0"/>
              </a:rPr>
              <a:t>capacity</a:t>
            </a:r>
            <a:r>
              <a:rPr lang="zh-TW" altLang="en-US" smtClean="0"/>
              <a:t>）：</a:t>
            </a:r>
            <a:r>
              <a:rPr lang="zh-TW" altLang="en-US" b="1" smtClean="0">
                <a:ea typeface="華康鋼筆體 Std W2" pitchFamily="66" charset="-120"/>
              </a:rPr>
              <a:t>使每公斤物質溫度上升</a:t>
            </a:r>
            <a:r>
              <a:rPr lang="en-US" altLang="zh-TW" smtClean="0">
                <a:latin typeface="Arial" pitchFamily="34" charset="0"/>
              </a:rPr>
              <a:t>1K</a:t>
            </a:r>
            <a:r>
              <a:rPr lang="zh-TW" altLang="en-US" smtClean="0">
                <a:ea typeface="華康鋼筆體 Std W2" pitchFamily="66" charset="-120"/>
              </a:rPr>
              <a:t>或</a:t>
            </a:r>
            <a:r>
              <a:rPr lang="en-US" altLang="zh-TW" smtClean="0">
                <a:latin typeface="Arial" pitchFamily="34" charset="0"/>
              </a:rPr>
              <a:t>1℃</a:t>
            </a:r>
            <a:r>
              <a:rPr lang="zh-TW" altLang="en-US" b="1" smtClean="0">
                <a:ea typeface="華康鋼筆體 Std W2" pitchFamily="66" charset="-120"/>
              </a:rPr>
              <a:t>所需之熱</a:t>
            </a:r>
            <a:r>
              <a:rPr lang="zh-TW" altLang="en-US" smtClean="0"/>
              <a:t>。 </a:t>
            </a:r>
          </a:p>
          <a:p>
            <a:pPr eaLnBrk="1" hangingPunct="1"/>
            <a:r>
              <a:rPr lang="zh-TW" altLang="en-US" b="1" smtClean="0">
                <a:ea typeface="華康鋼筆體 Std W2" pitchFamily="66" charset="-120"/>
              </a:rPr>
              <a:t>潛熱</a:t>
            </a:r>
            <a:r>
              <a:rPr lang="zh-TW" altLang="en-US" smtClean="0"/>
              <a:t>（</a:t>
            </a:r>
            <a:r>
              <a:rPr lang="en-US" altLang="zh-TW" smtClean="0">
                <a:latin typeface="Arial" pitchFamily="34" charset="0"/>
              </a:rPr>
              <a:t>latent heat</a:t>
            </a:r>
            <a:r>
              <a:rPr lang="zh-TW" altLang="en-US" smtClean="0"/>
              <a:t>）：</a:t>
            </a:r>
            <a:r>
              <a:rPr lang="zh-TW" altLang="en-US" b="1" smtClean="0">
                <a:ea typeface="華康鋼筆體 Std W2" pitchFamily="66" charset="-120"/>
              </a:rPr>
              <a:t>相變化中，每公斤物質所吸收或釋出之熱</a:t>
            </a:r>
            <a:r>
              <a:rPr lang="zh-TW" altLang="en-US" smtClean="0"/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01625"/>
            <a:ext cx="6838950" cy="146208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潛熱表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133600"/>
            <a:ext cx="7239000" cy="3662363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chemeClr val="tx1"/>
                </a:solidFill>
                <a:latin typeface="Arial" pitchFamily="34" charset="0"/>
                <a:ea typeface="華康鋼筆體 Std W2" pitchFamily="66" charset="-120"/>
              </a:rPr>
              <a:t>例五 </a:t>
            </a:r>
            <a:r>
              <a:rPr lang="zh-TW" altLang="en-US" sz="40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使</a:t>
            </a:r>
            <a:r>
              <a:rPr lang="en-US" altLang="zh-TW" sz="40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-5℃</a:t>
            </a:r>
            <a:r>
              <a:rPr lang="zh-TW" altLang="en-US" sz="40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，</a:t>
            </a:r>
            <a:r>
              <a:rPr lang="en-US" altLang="zh-TW" sz="40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5</a:t>
            </a:r>
            <a:r>
              <a:rPr lang="zh-TW" altLang="en-US" sz="40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公斤的冰塊變成</a:t>
            </a:r>
            <a:r>
              <a:rPr lang="en-US" altLang="zh-TW" sz="40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150℃</a:t>
            </a:r>
            <a:r>
              <a:rPr lang="zh-TW" altLang="en-US" sz="40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的水蒸氣所需的熱量</a:t>
            </a:r>
            <a:r>
              <a:rPr lang="en-US" altLang="zh-TW" sz="40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Q</a:t>
            </a:r>
            <a:r>
              <a:rPr lang="en-US" altLang="zh-TW" smtClean="0"/>
              <a:t>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05038"/>
            <a:ext cx="7315200" cy="3495675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4620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7.4 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熱傳遞（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Heat transfer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）</a:t>
            </a:r>
            <a:r>
              <a:rPr lang="zh-TW" altLang="en-US" smtClean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133600"/>
            <a:ext cx="7772400" cy="3675063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傳導（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conduction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對流（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convection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輻射（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Radiation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傳導（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conduction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）</a:t>
            </a:r>
            <a:r>
              <a:rPr lang="zh-TW" alt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2060575"/>
            <a:ext cx="4319587" cy="4114800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H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（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Heat flow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熱流）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= KA 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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T /L</a:t>
            </a:r>
          </a:p>
          <a:p>
            <a:pPr eaLnBrk="1" hangingPunct="1"/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K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：導熱率 </a:t>
            </a:r>
          </a:p>
          <a:p>
            <a:pPr eaLnBrk="1" hangingPunct="1"/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A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：截面積 </a:t>
            </a:r>
          </a:p>
          <a:p>
            <a:pPr eaLnBrk="1" hangingPunct="1"/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</a:t>
            </a: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T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：溫差 </a:t>
            </a:r>
          </a:p>
          <a:p>
            <a:pPr eaLnBrk="1" hangingPunct="1"/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L </a:t>
            </a:r>
            <a:r>
              <a:rPr lang="zh-TW" altLang="en-US" b="1" smtClean="0">
                <a:latin typeface="華康鋼筆體 Std W2" pitchFamily="66" charset="-120"/>
                <a:ea typeface="華康鋼筆體 Std W2" pitchFamily="66" charset="-120"/>
              </a:rPr>
              <a:t>：長度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3108325" cy="3276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6334125" cy="146208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導熱率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5184775" cy="3986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516563"/>
            <a:ext cx="5184775" cy="1157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1656</Words>
  <Application>Microsoft Office PowerPoint</Application>
  <PresentationFormat>如螢幕大小 (4:3)</PresentationFormat>
  <Paragraphs>200</Paragraphs>
  <Slides>39</Slides>
  <Notes>8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3" baseType="lpstr">
      <vt:lpstr>Arial</vt:lpstr>
      <vt:lpstr>新細明體</vt:lpstr>
      <vt:lpstr>Arial Black</vt:lpstr>
      <vt:lpstr>Times New Roman</vt:lpstr>
      <vt:lpstr>華康鋼筆體 Std W2</vt:lpstr>
      <vt:lpstr>標楷體</vt:lpstr>
      <vt:lpstr>華康中楷體</vt:lpstr>
      <vt:lpstr>Symbol</vt:lpstr>
      <vt:lpstr>Microsoft Sans Serif</vt:lpstr>
      <vt:lpstr>Comic Sans MS</vt:lpstr>
      <vt:lpstr>Wingdings</vt:lpstr>
      <vt:lpstr>Monotype Sorts</vt:lpstr>
      <vt:lpstr>Fireworks</vt:lpstr>
      <vt:lpstr>Microsoft 方程式編輯器 3.0</vt:lpstr>
      <vt:lpstr>7.3 相變化（phase changes）</vt:lpstr>
      <vt:lpstr>Phase diagram of water </vt:lpstr>
      <vt:lpstr>Phase diagram of water </vt:lpstr>
      <vt:lpstr>比熱和潛熱</vt:lpstr>
      <vt:lpstr>潛熱表</vt:lpstr>
      <vt:lpstr>例五 使-5℃，5公斤的冰塊變成150℃的水蒸氣所需的熱量Q </vt:lpstr>
      <vt:lpstr>7.4 熱傳遞（Heat transfer） </vt:lpstr>
      <vt:lpstr>傳導（conduction） </vt:lpstr>
      <vt:lpstr>導熱率</vt:lpstr>
      <vt:lpstr>R-value</vt:lpstr>
      <vt:lpstr>例六 人體組織的熱傳導 </vt:lpstr>
      <vt:lpstr>熱流</vt:lpstr>
      <vt:lpstr>對流（convection） </vt:lpstr>
      <vt:lpstr>Global Circulation</vt:lpstr>
      <vt:lpstr>Climate</vt:lpstr>
      <vt:lpstr>例七 暖氣與冰箱 </vt:lpstr>
      <vt:lpstr>例八 forced convection </vt:lpstr>
      <vt:lpstr>例九 Sauna</vt:lpstr>
      <vt:lpstr>輻射（Radiation） </vt:lpstr>
      <vt:lpstr>例十 人體的輻射</vt:lpstr>
      <vt:lpstr>例十一獵戶座的紅巨星           Betelgeuse </vt:lpstr>
      <vt:lpstr>例十二 Hubble 望遠鏡的溫度調節設計 </vt:lpstr>
      <vt:lpstr>例十三 太陽能熱水器 </vt:lpstr>
      <vt:lpstr>例十四輻射與動物的活動－狐猿（lemur）</vt:lpstr>
      <vt:lpstr>例十五紅外線照相能源分析（thermogram） </vt:lpstr>
      <vt:lpstr>醫學、環境</vt:lpstr>
      <vt:lpstr>7.5 氣體動力論 </vt:lpstr>
      <vt:lpstr>壓力、溫度與方均根速度</vt:lpstr>
      <vt:lpstr>動量、力與壓力</vt:lpstr>
      <vt:lpstr>方均根速度</vt:lpstr>
      <vt:lpstr>各種氣體的方均根速度</vt:lpstr>
      <vt:lpstr>氣體的狀態方程式</vt:lpstr>
      <vt:lpstr>例十六 1 mole氣體的體積</vt:lpstr>
      <vt:lpstr>mole and NA </vt:lpstr>
      <vt:lpstr>例十七  Hope Diamond</vt:lpstr>
      <vt:lpstr>例十八 Rosser Reeves Ruby</vt:lpstr>
      <vt:lpstr>氣體分子的速率 </vt:lpstr>
      <vt:lpstr>不同溫度時之速率分布</vt:lpstr>
      <vt:lpstr>例十九 Maxwell’s speed distribution</vt:lpstr>
    </vt:vector>
  </TitlesOfParts>
  <Company>phy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sylveen</dc:creator>
  <cp:lastModifiedBy>sylveen</cp:lastModifiedBy>
  <cp:revision>42</cp:revision>
  <dcterms:created xsi:type="dcterms:W3CDTF">2009-03-06T00:58:22Z</dcterms:created>
  <dcterms:modified xsi:type="dcterms:W3CDTF">2010-02-26T02:44:34Z</dcterms:modified>
</cp:coreProperties>
</file>