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8"/>
  </p:notesMasterIdLst>
  <p:handoutMasterIdLst>
    <p:handoutMasterId r:id="rId39"/>
  </p:handoutMasterIdLst>
  <p:sldIdLst>
    <p:sldId id="444" r:id="rId2"/>
    <p:sldId id="445" r:id="rId3"/>
    <p:sldId id="446" r:id="rId4"/>
    <p:sldId id="447" r:id="rId5"/>
    <p:sldId id="448" r:id="rId6"/>
    <p:sldId id="450" r:id="rId7"/>
    <p:sldId id="449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4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e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6346" autoAdjust="0"/>
  </p:normalViewPr>
  <p:slideViewPr>
    <p:cSldViewPr>
      <p:cViewPr varScale="1">
        <p:scale>
          <a:sx n="46" d="100"/>
          <a:sy n="46" d="100"/>
        </p:scale>
        <p:origin x="-67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A4AA436-A889-49D7-B98C-C4D913E2F73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2B57BAB-9816-474D-A722-E2E80F2DCB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7BAB-9816-474D-A722-E2E80F2DCB75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5m: 500M, 500m:</a:t>
            </a:r>
            <a:r>
              <a:rPr lang="en-US" altLang="zh-TW" baseline="0" dirty="0" smtClean="0"/>
              <a:t> 1M near Earth’s orbit, one 5m exploded at 20km near a remote south pacific island, set off 6 military satellites in 1994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Ida and Dactyl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name is derived from the </a:t>
            </a:r>
            <a:r>
              <a:rPr lang="en-US" altLang="zh-TW" dirty="0" err="1" smtClean="0"/>
              <a:t>Dactyli</a:t>
            </a:r>
            <a:r>
              <a:rPr lang="en-US" altLang="zh-TW" dirty="0" smtClean="0"/>
              <a:t>, a group of mythological beings who lived on Mount Ida, where the infant Zeus was hidden -- and raised.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57BAB-9816-474D-A722-E2E80F2DCB75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884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884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4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84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884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884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884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84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884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884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884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884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884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884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884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884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884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884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884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884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884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884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884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884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884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884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884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884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884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884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884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84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884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884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885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885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885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885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885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885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885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885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885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885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885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885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85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885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885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85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4D1BEA-85FB-47F8-B6F7-042F488326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85909-217E-4497-A25E-9FDAB6CE9CF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D480-0EF4-4AC7-8A55-4A0E32C56C0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E66854-7393-4206-B2CD-C5B92EB3DA5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C585F-8721-4E5F-B537-5AC04467AAA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C7B47-CF1A-4F53-AF42-C9004A7CF4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9EEA-06C4-4FA4-9B65-ED88241042A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118C-646F-450E-9828-FBDD89E327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FA26-AB93-4F80-B404-41FBAB7DCD4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64F5-1F3C-4085-9A2E-6C5B7144ECE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2B9E-DF1A-4339-970A-1BAB7BB1D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790E-139D-4E03-AB5F-42A7DB618B0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873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3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74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74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74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874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75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75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9DB5A43-7589-4073-B518-4A95BCCBC91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stro.wsu.edu/worthey/astro/html/lec-milky-way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apod.nasa.gov/apod/ap990807.html" TargetMode="External"/><Relationship Id="rId5" Type="http://schemas.openxmlformats.org/officeDocument/2006/relationships/oleObject" Target="../embeddings/oleObject21.bin"/><Relationship Id="rId4" Type="http://schemas.openxmlformats.org/officeDocument/2006/relationships/hyperlink" Target="http://www.phys.ncku.edu.tw/~astrolab/mirrors/apod/ap040619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6.bin"/><Relationship Id="rId4" Type="http://schemas.openxmlformats.org/officeDocument/2006/relationships/hyperlink" Target="http://upload.wikimedia.org/wikipedia/commons/b/b7/Comet_Halley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.hawaii.edu/~barnes/ast110_06/bhaq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5967412" cy="990600"/>
          </a:xfrm>
        </p:spPr>
        <p:txBody>
          <a:bodyPr/>
          <a:lstStyle/>
          <a:p>
            <a:pPr algn="ctr"/>
            <a:r>
              <a:rPr lang="en-US" altLang="zh-TW" sz="54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sz="54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54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Gravitation</a:t>
            </a:r>
            <a:endParaRPr lang="zh-TW" altLang="en-US" sz="54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1674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4"/>
            <a:ext cx="5329502" cy="3571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315224" cy="1462088"/>
          </a:xfrm>
        </p:spPr>
        <p:txBody>
          <a:bodyPr/>
          <a:lstStyle/>
          <a:p>
            <a:pPr marL="1911350" indent="-1911350"/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-2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A particle and a uniform rod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  <a:cs typeface="Times New Roman" pitchFamily="18" charset="0"/>
            </a:endParaRPr>
          </a:p>
        </p:txBody>
      </p:sp>
      <p:pic>
        <p:nvPicPr>
          <p:cNvPr id="124933" name="Picture 2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114800" cy="1423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24934" name="Object 2054"/>
          <p:cNvGraphicFramePr>
            <a:graphicFrameLocks noChangeAspect="1"/>
          </p:cNvGraphicFramePr>
          <p:nvPr/>
        </p:nvGraphicFramePr>
        <p:xfrm>
          <a:off x="642910" y="1857364"/>
          <a:ext cx="3733800" cy="1006475"/>
        </p:xfrm>
        <a:graphic>
          <a:graphicData uri="http://schemas.openxmlformats.org/presentationml/2006/ole">
            <p:oleObj spid="_x0000_s367618" name="Equation" r:id="rId4" imgW="1523880" imgH="393480" progId="Equation.3">
              <p:embed/>
            </p:oleObj>
          </a:graphicData>
        </a:graphic>
      </p:graphicFrame>
      <p:graphicFrame>
        <p:nvGraphicFramePr>
          <p:cNvPr id="124936" name="Object 2056"/>
          <p:cNvGraphicFramePr>
            <a:graphicFrameLocks noChangeAspect="1"/>
          </p:cNvGraphicFramePr>
          <p:nvPr/>
        </p:nvGraphicFramePr>
        <p:xfrm>
          <a:off x="1000100" y="3143248"/>
          <a:ext cx="7053263" cy="3473450"/>
        </p:xfrm>
        <a:graphic>
          <a:graphicData uri="http://schemas.openxmlformats.org/presentationml/2006/ole">
            <p:oleObj spid="_x0000_s367619" name="方程式" r:id="rId5" imgW="2679480" imgH="1231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72282" cy="1462088"/>
          </a:xfrm>
        </p:spPr>
        <p:txBody>
          <a:bodyPr/>
          <a:lstStyle/>
          <a:p>
            <a:pPr marL="1149350" indent="-1149350"/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14-4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Gravitation near earth</a:t>
            </a:r>
            <a:r>
              <a:rPr lang="en-US" altLang="zh-TW" b="1" dirty="0">
                <a:solidFill>
                  <a:srgbClr val="FFFF00"/>
                </a:solidFill>
                <a:latin typeface="Microsoft Sans Serif" pitchFamily="34" charset="0"/>
                <a:ea typeface="華康鋼筆體 Std W2" pitchFamily="66" charset="-120"/>
                <a:cs typeface="Microsoft Sans Serif" pitchFamily="34" charset="0"/>
              </a:rPr>
              <a:t>’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s surface</a:t>
            </a:r>
            <a:endParaRPr lang="zh-TW" altLang="en-US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981200" y="1524000"/>
          <a:ext cx="6019800" cy="1133475"/>
        </p:xfrm>
        <a:graphic>
          <a:graphicData uri="http://schemas.openxmlformats.org/presentationml/2006/ole">
            <p:oleObj spid="_x0000_s368642" r:id="rId3" imgW="2019300" imgH="393700" progId="Equation.3">
              <p:embed/>
            </p:oleObj>
          </a:graphicData>
        </a:graphic>
      </p:graphicFrame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71744"/>
            <a:ext cx="6705600" cy="3344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7491412" cy="838200"/>
          </a:xfrm>
        </p:spPr>
        <p:txBody>
          <a:bodyPr/>
          <a:lstStyle/>
          <a:p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Three reasons that 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428736"/>
            <a:ext cx="5167314" cy="250033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1.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Earth is not uniform.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2.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Earth is not a sphere. 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3.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Earth is rotating.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5572132" y="500042"/>
          <a:ext cx="1828800" cy="779463"/>
        </p:xfrm>
        <a:graphic>
          <a:graphicData uri="http://schemas.openxmlformats.org/presentationml/2006/ole">
            <p:oleObj spid="_x0000_s369666" name="Equation" r:id="rId3" imgW="419040" imgH="241200" progId="Equation.3">
              <p:embed/>
            </p:oleObj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1000100" y="3429000"/>
          <a:ext cx="4000528" cy="2901052"/>
        </p:xfrm>
        <a:graphic>
          <a:graphicData uri="http://schemas.openxmlformats.org/presentationml/2006/ole">
            <p:oleObj spid="_x0000_s369667" name="方程式" r:id="rId4" imgW="1460160" imgH="1168200" progId="Equation.3">
              <p:embed/>
            </p:oleObj>
          </a:graphicData>
        </a:graphic>
      </p:graphicFrame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643182"/>
            <a:ext cx="1468438" cy="304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71480"/>
            <a:ext cx="4905388" cy="762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5-3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A pulsar</a:t>
            </a:r>
            <a:r>
              <a:rPr lang="en-US" altLang="zh-TW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endParaRPr lang="zh-TW" altLang="en-US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571604" y="1428736"/>
          <a:ext cx="4643470" cy="1131672"/>
        </p:xfrm>
        <a:graphic>
          <a:graphicData uri="http://schemas.openxmlformats.org/presentationml/2006/ole">
            <p:oleObj spid="_x0000_s370690" name="方程式" r:id="rId3" imgW="1790640" imgH="457200" progId="Equation.3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4857752" y="714356"/>
          <a:ext cx="2719390" cy="642942"/>
        </p:xfrm>
        <a:graphic>
          <a:graphicData uri="http://schemas.openxmlformats.org/presentationml/2006/ole">
            <p:oleObj spid="_x0000_s370691" name="方程式" r:id="rId4" imgW="1218960" imgH="253800" progId="Equation.3">
              <p:embed/>
            </p:oleObj>
          </a:graphicData>
        </a:graphic>
      </p:graphicFrame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714348" y="2571744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5-4 </a:t>
            </a:r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difference </a:t>
            </a:r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in </a:t>
            </a:r>
            <a:r>
              <a:rPr lang="en-US" altLang="zh-TW" sz="4000" b="1" dirty="0" err="1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a</a:t>
            </a:r>
            <a:r>
              <a:rPr lang="en-US" altLang="zh-TW" sz="4000" b="1" baseline="-25000" dirty="0" err="1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g</a:t>
            </a:r>
            <a:r>
              <a:rPr lang="en-US" altLang="zh-TW" sz="4400" dirty="0" smtClean="0">
                <a:solidFill>
                  <a:schemeClr val="tx2"/>
                </a:solidFill>
              </a:rPr>
              <a:t> </a:t>
            </a:r>
            <a:endParaRPr lang="en-US" altLang="zh-TW" sz="4400" dirty="0">
              <a:solidFill>
                <a:schemeClr val="tx2"/>
              </a:solidFill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1500166" y="3286124"/>
            <a:ext cx="57150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32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kumimoji="0" lang="en-US" altLang="zh-TW" sz="32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a) In the vicinity of Earth</a:t>
            </a:r>
            <a:r>
              <a:rPr kumimoji="0" lang="en-US" altLang="zh-TW" sz="3200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  <p:graphicFrame>
        <p:nvGraphicFramePr>
          <p:cNvPr id="130062" name="Object 14"/>
          <p:cNvGraphicFramePr>
            <a:graphicFrameLocks noChangeAspect="1"/>
          </p:cNvGraphicFramePr>
          <p:nvPr/>
        </p:nvGraphicFramePr>
        <p:xfrm>
          <a:off x="2438400" y="4495800"/>
          <a:ext cx="3429000" cy="587375"/>
        </p:xfrm>
        <a:graphic>
          <a:graphicData uri="http://schemas.openxmlformats.org/presentationml/2006/ole">
            <p:oleObj spid="_x0000_s370693" r:id="rId5" imgW="1624895" imgH="304668" progId="Equation.3">
              <p:embed/>
            </p:oleObj>
          </a:graphicData>
        </a:graphic>
      </p:graphicFrame>
      <p:graphicFrame>
        <p:nvGraphicFramePr>
          <p:cNvPr id="130064" name="Object 16"/>
          <p:cNvGraphicFramePr>
            <a:graphicFrameLocks noChangeAspect="1"/>
          </p:cNvGraphicFramePr>
          <p:nvPr/>
        </p:nvGraphicFramePr>
        <p:xfrm>
          <a:off x="2143108" y="3929066"/>
          <a:ext cx="5194395" cy="1071570"/>
        </p:xfrm>
        <a:graphic>
          <a:graphicData uri="http://schemas.openxmlformats.org/presentationml/2006/ole">
            <p:oleObj spid="_x0000_s370694" name="方程式" r:id="rId6" imgW="1854000" imgH="393480" progId="Equation.3">
              <p:embed/>
            </p:oleObj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642910" y="5214950"/>
          <a:ext cx="7943876" cy="1132691"/>
        </p:xfrm>
        <a:graphic>
          <a:graphicData uri="http://schemas.openxmlformats.org/presentationml/2006/ole">
            <p:oleObj spid="_x0000_s370695" name="方程式" r:id="rId7" imgW="26794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3" name="Rectangle 1035"/>
          <p:cNvSpPr>
            <a:spLocks noChangeArrowheads="1"/>
          </p:cNvSpPr>
          <p:nvPr/>
        </p:nvSpPr>
        <p:spPr bwMode="auto">
          <a:xfrm>
            <a:off x="571472" y="857232"/>
            <a:ext cx="7315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0" lang="zh-TW" altLang="en-US" sz="3600" b="1" dirty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b) A black hole 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– 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The tidal force </a:t>
            </a:r>
            <a:r>
              <a:rPr kumimoji="0"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  <p:graphicFrame>
        <p:nvGraphicFramePr>
          <p:cNvPr id="160769" name="Object 1025"/>
          <p:cNvGraphicFramePr>
            <a:graphicFrameLocks noChangeAspect="1"/>
          </p:cNvGraphicFramePr>
          <p:nvPr/>
        </p:nvGraphicFramePr>
        <p:xfrm>
          <a:off x="1357289" y="1785926"/>
          <a:ext cx="5020283" cy="642942"/>
        </p:xfrm>
        <a:graphic>
          <a:graphicData uri="http://schemas.openxmlformats.org/presentationml/2006/ole">
            <p:oleObj spid="_x0000_s371715" name="方程式" r:id="rId3" imgW="1714320" imgH="241200" progId="Equation.3">
              <p:embed/>
            </p:oleObj>
          </a:graphicData>
        </a:graphic>
      </p:graphicFrame>
      <p:graphicFrame>
        <p:nvGraphicFramePr>
          <p:cNvPr id="160770" name="Object 1026"/>
          <p:cNvGraphicFramePr>
            <a:graphicFrameLocks noChangeAspect="1"/>
          </p:cNvGraphicFramePr>
          <p:nvPr/>
        </p:nvGraphicFramePr>
        <p:xfrm>
          <a:off x="1285852" y="2786058"/>
          <a:ext cx="5072098" cy="2030677"/>
        </p:xfrm>
        <a:graphic>
          <a:graphicData uri="http://schemas.openxmlformats.org/presentationml/2006/ole">
            <p:oleObj spid="_x0000_s371716" name="Equation" r:id="rId4" imgW="147312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/>
        </p:nvSpPr>
        <p:spPr bwMode="auto">
          <a:xfrm>
            <a:off x="1524000" y="381000"/>
            <a:ext cx="4138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kumimoji="0" lang="en-US" altLang="zh-TW" sz="4400">
              <a:solidFill>
                <a:schemeClr val="tx2"/>
              </a:solidFill>
            </a:endParaRP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785786" y="533400"/>
            <a:ext cx="790101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4800" b="1" dirty="0" smtClean="0"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kumimoji="0" lang="zh-TW" altLang="en-US" sz="4800" b="1" dirty="0" smtClean="0"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kumimoji="0" lang="zh-TW" altLang="en-US" sz="4800" b="1" dirty="0">
                <a:latin typeface="華康鋼筆體 Std W2" pitchFamily="66" charset="-120"/>
                <a:ea typeface="華康鋼筆體 Std W2" pitchFamily="66" charset="-120"/>
              </a:rPr>
              <a:t>5 </a:t>
            </a:r>
            <a:r>
              <a:rPr kumimoji="0" lang="en-US" altLang="zh-TW" sz="4800" b="1" dirty="0">
                <a:latin typeface="華康鋼筆體 Std W2" pitchFamily="66" charset="-120"/>
                <a:ea typeface="華康鋼筆體 Std W2" pitchFamily="66" charset="-120"/>
              </a:rPr>
              <a:t>Gravitation inside Earth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928662" y="1500174"/>
            <a:ext cx="7162800" cy="1752600"/>
          </a:xfrm>
          <a:prstGeom prst="rect">
            <a:avLst/>
          </a:prstGeom>
          <a:noFill/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A uniform shell of matter exerts no net gravitational force on a particle inside it.</a:t>
            </a:r>
            <a:endParaRPr kumimoji="0" lang="en-US" altLang="zh-TW" sz="3600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285720" y="3429000"/>
            <a:ext cx="2857520" cy="17697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685584" rIns="-114264" bIns="0">
            <a:spAutoFit/>
          </a:bodyPr>
          <a:lstStyle/>
          <a:p>
            <a:pPr marL="387350" indent="-387350" eaLnBrk="0" hangingPunct="0"/>
            <a:r>
              <a:rPr lang="zh-TW" altLang="en-US" sz="36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36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kumimoji="0" lang="en-US" altLang="zh-TW" sz="3600" b="1" dirty="0" smtClean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-5 </a:t>
            </a:r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  <a:cs typeface="Times New Roman" pitchFamily="18" charset="0"/>
              </a:rPr>
              <a:t>Express  delivery</a:t>
            </a:r>
            <a:endParaRPr kumimoji="0" lang="en-US" altLang="zh-TW" sz="3600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3211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2971800" cy="2913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428728" y="2643182"/>
          <a:ext cx="5590956" cy="3500462"/>
        </p:xfrm>
        <a:graphic>
          <a:graphicData uri="http://schemas.openxmlformats.org/presentationml/2006/ole">
            <p:oleObj spid="_x0000_s372738" name="方程式" r:id="rId3" imgW="1726920" imgH="124452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49350" indent="-1149350"/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6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Gravitational potential energy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1071538" y="2571744"/>
          <a:ext cx="6172200" cy="4029075"/>
        </p:xfrm>
        <a:graphic>
          <a:graphicData uri="http://schemas.openxmlformats.org/presentationml/2006/ole">
            <p:oleObj spid="_x0000_s373762" name="方程式" r:id="rId3" imgW="1904760" imgH="1218960" progId="Equation.3">
              <p:embed/>
            </p:oleObj>
          </a:graphicData>
        </a:graphic>
      </p:graphicFrame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714488"/>
            <a:ext cx="4419600" cy="255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1357290" y="2285992"/>
          <a:ext cx="5507220" cy="3786214"/>
        </p:xfrm>
        <a:graphic>
          <a:graphicData uri="http://schemas.openxmlformats.org/presentationml/2006/ole">
            <p:oleObj spid="_x0000_s374786" name="方程式" r:id="rId3" imgW="1790640" imgH="1206360" progId="Equation.3">
              <p:embed/>
            </p:oleObj>
          </a:graphicData>
        </a:graphic>
      </p:graphicFrame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6248400" cy="838200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Potential energy and force</a:t>
            </a:r>
            <a:endParaRPr lang="zh-TW" altLang="en-US" sz="4000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500166" y="1714488"/>
          <a:ext cx="5842515" cy="1000132"/>
        </p:xfrm>
        <a:graphic>
          <a:graphicData uri="http://schemas.openxmlformats.org/presentationml/2006/ole">
            <p:oleObj spid="_x0000_s375810" name="方程式" r:id="rId3" imgW="2323800" imgH="393480" progId="Equation.3">
              <p:embed/>
            </p:oleObj>
          </a:graphicData>
        </a:graphic>
      </p:graphicFrame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1500166" y="2857496"/>
            <a:ext cx="3929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Escape </a:t>
            </a:r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velocity</a:t>
            </a:r>
            <a:endParaRPr lang="zh-TW" altLang="en-US" sz="4000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1500166" y="3929066"/>
          <a:ext cx="4714908" cy="2242711"/>
        </p:xfrm>
        <a:graphic>
          <a:graphicData uri="http://schemas.openxmlformats.org/presentationml/2006/ole">
            <p:oleObj spid="_x0000_s375811" name="方程式" r:id="rId4" imgW="1904760" imgH="8380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8662" y="228600"/>
            <a:ext cx="6357983" cy="141445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Milky Way galaxy and the black hole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6" name="Picture 5" descr="http://chandra.harvard.edu/graphics/resources/illustrations/blackholesXrays-72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6286500" cy="4229100"/>
          </a:xfrm>
          <a:prstGeom prst="rect">
            <a:avLst/>
          </a:prstGeom>
          <a:noFill/>
        </p:spPr>
      </p:pic>
      <p:pic>
        <p:nvPicPr>
          <p:cNvPr id="7" name="Picture 15" descr="animation of blackhol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72074"/>
            <a:ext cx="1371600" cy="1028700"/>
          </a:xfrm>
          <a:prstGeom prst="rect">
            <a:avLst/>
          </a:prstGeom>
          <a:noFill/>
          <a:ln>
            <a:solidFill>
              <a:schemeClr val="tx2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858000" cy="4044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1538" y="571480"/>
            <a:ext cx="6248400" cy="838200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Some Escape Speeds</a:t>
            </a:r>
            <a:endParaRPr lang="zh-TW" altLang="en-US" sz="4000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2690810" cy="1562096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48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5-6 </a:t>
            </a: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/>
            </a:r>
            <a:b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  <a:hlinkClick r:id="rId4"/>
              </a:rPr>
              <a:t>Asteroids</a:t>
            </a: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endParaRPr lang="zh-TW" altLang="en-US" sz="48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1792" name="Object 0"/>
          <p:cNvGraphicFramePr>
            <a:graphicFrameLocks noChangeAspect="1"/>
          </p:cNvGraphicFramePr>
          <p:nvPr/>
        </p:nvGraphicFramePr>
        <p:xfrm>
          <a:off x="1857356" y="3000372"/>
          <a:ext cx="6248400" cy="2908300"/>
        </p:xfrm>
        <a:graphic>
          <a:graphicData uri="http://schemas.openxmlformats.org/presentationml/2006/ole">
            <p:oleObj spid="_x0000_s376834" name="方程式" r:id="rId5" imgW="2044440" imgH="901440" progId="Equation.3">
              <p:embed/>
            </p:oleObj>
          </a:graphicData>
        </a:graphic>
      </p:graphicFrame>
      <p:pic>
        <p:nvPicPr>
          <p:cNvPr id="139276" name="Picture 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0"/>
            <a:ext cx="4267200" cy="297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sz="48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7 </a:t>
            </a: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Planets and Satellites: </a:t>
            </a:r>
            <a:r>
              <a:rPr lang="en-US" altLang="zh-TW" sz="4800" b="1" dirty="0" err="1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Kepler’s</a:t>
            </a: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Laws</a:t>
            </a:r>
            <a:endParaRPr lang="zh-TW" altLang="en-US" sz="48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857364"/>
            <a:ext cx="7991500" cy="1000132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>
                <a:latin typeface="華康鋼筆體 Std W2" pitchFamily="66" charset="-120"/>
                <a:ea typeface="華康鋼筆體 Std W2" pitchFamily="66" charset="-120"/>
              </a:rPr>
              <a:t>1. </a:t>
            </a:r>
            <a:r>
              <a:rPr lang="en-US" altLang="zh-TW" sz="4000" b="1" dirty="0">
                <a:latin typeface="華康鋼筆體 Std W2" pitchFamily="66" charset="-120"/>
                <a:ea typeface="華康鋼筆體 Std W2" pitchFamily="66" charset="-120"/>
              </a:rPr>
              <a:t>The law of orbits</a:t>
            </a: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.       </a:t>
            </a:r>
            <a:endParaRPr lang="zh-TW" altLang="en-US" sz="4000" b="1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3"/>
            <a:ext cx="3857652" cy="33016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4876" y="3214686"/>
            <a:ext cx="44291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   </a:t>
            </a:r>
            <a:r>
              <a:rPr kumimoji="1" lang="en-US" altLang="zh-TW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elliptical orbits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  </a:t>
            </a:r>
            <a:r>
              <a:rPr kumimoji="1" lang="en-US" altLang="zh-TW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eccentricity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       </a:t>
            </a:r>
            <a:r>
              <a:rPr kumimoji="1" lang="en-US" altLang="zh-TW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semimajor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(</a:t>
            </a:r>
            <a:r>
              <a:rPr kumimoji="1" lang="en-US" altLang="zh-TW" sz="32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semiminor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) axis </a:t>
            </a:r>
            <a:endParaRPr kumimoji="1" lang="zh-TW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鋼筆體 Std W2" pitchFamily="66" charset="-120"/>
              <a:ea typeface="華康鋼筆體 Std W2" pitchFamily="66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533400"/>
            <a:ext cx="66199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8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2. The law of areas.      </a:t>
            </a:r>
            <a:endParaRPr lang="zh-TW" altLang="en-US" sz="48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2428860" y="3929066"/>
          <a:ext cx="4832350" cy="2587625"/>
        </p:xfrm>
        <a:graphic>
          <a:graphicData uri="http://schemas.openxmlformats.org/presentationml/2006/ole">
            <p:oleObj spid="_x0000_s377858" name="方程式" r:id="rId3" imgW="1396800" imgH="812520" progId="Equation.3">
              <p:embed/>
            </p:oleObj>
          </a:graphicData>
        </a:graphic>
      </p:graphicFrame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736"/>
            <a:ext cx="6400800" cy="233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2285984" y="3429000"/>
          <a:ext cx="4724400" cy="2817813"/>
        </p:xfrm>
        <a:graphic>
          <a:graphicData uri="http://schemas.openxmlformats.org/presentationml/2006/ole">
            <p:oleObj spid="_x0000_s378882" name="方程式" r:id="rId3" imgW="1333440" imgH="863280" progId="Equation.3">
              <p:embed/>
            </p:oleObj>
          </a:graphicData>
        </a:graphic>
      </p:graphicFrame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42918"/>
            <a:ext cx="6172200" cy="2252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928670"/>
            <a:ext cx="4843490" cy="1643074"/>
          </a:xfrm>
        </p:spPr>
        <p:txBody>
          <a:bodyPr/>
          <a:lstStyle/>
          <a:p>
            <a:pPr marL="471488" indent="-471488"/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3.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law of periods.</a:t>
            </a:r>
            <a:endParaRPr lang="zh-TW" altLang="en-US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2816" name="Object 0"/>
          <p:cNvGraphicFramePr>
            <a:graphicFrameLocks noChangeAspect="1"/>
          </p:cNvGraphicFramePr>
          <p:nvPr/>
        </p:nvGraphicFramePr>
        <p:xfrm>
          <a:off x="2285984" y="4286256"/>
          <a:ext cx="4803209" cy="2190772"/>
        </p:xfrm>
        <a:graphic>
          <a:graphicData uri="http://schemas.openxmlformats.org/presentationml/2006/ole">
            <p:oleObj spid="_x0000_s379906" name="方程式" r:id="rId3" imgW="1841400" imgH="812520" progId="Equation.3">
              <p:embed/>
            </p:oleObj>
          </a:graphicData>
        </a:graphic>
      </p:graphicFrame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"/>
            <a:ext cx="3121025" cy="3352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28600"/>
            <a:ext cx="6381776" cy="9144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5-7 </a:t>
            </a:r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Finding the mass:</a:t>
            </a:r>
            <a:endParaRPr lang="zh-TW" altLang="en-US" sz="40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40" name="Object 0"/>
          <p:cNvGraphicFramePr>
            <a:graphicFrameLocks noChangeAspect="1"/>
          </p:cNvGraphicFramePr>
          <p:nvPr/>
        </p:nvGraphicFramePr>
        <p:xfrm>
          <a:off x="2500298" y="1357298"/>
          <a:ext cx="2244846" cy="1149343"/>
        </p:xfrm>
        <a:graphic>
          <a:graphicData uri="http://schemas.openxmlformats.org/presentationml/2006/ole">
            <p:oleObj spid="_x0000_s380930" name="方程式" r:id="rId3" imgW="850680" imgH="419040" progId="Equation.3">
              <p:embed/>
            </p:oleObj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857224" y="2438400"/>
            <a:ext cx="6762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zh-TW" altLang="en-US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5-8 </a:t>
            </a:r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  <a:hlinkClick r:id="rId4"/>
              </a:rPr>
              <a:t>Comet Halley</a:t>
            </a:r>
            <a:endParaRPr lang="zh-TW" altLang="en-US" sz="40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1214414" y="3357562"/>
          <a:ext cx="7162800" cy="3057525"/>
        </p:xfrm>
        <a:graphic>
          <a:graphicData uri="http://schemas.openxmlformats.org/presentationml/2006/ole">
            <p:oleObj spid="_x0000_s380931" name="方程式" r:id="rId5" imgW="180324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543800" cy="480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3910013" cy="2109782"/>
          </a:xfrm>
        </p:spPr>
        <p:txBody>
          <a:bodyPr/>
          <a:lstStyle/>
          <a:p>
            <a:pPr marL="471488" indent="-471488"/>
            <a:r>
              <a:rPr lang="zh-TW" altLang="en-US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 </a:t>
            </a:r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5-8 </a:t>
            </a:r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A binary system and a black hole</a:t>
            </a:r>
            <a:endParaRPr lang="zh-TW" altLang="en-US" sz="40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64864" name="Object 0"/>
          <p:cNvGraphicFramePr>
            <a:graphicFrameLocks noChangeAspect="1"/>
          </p:cNvGraphicFramePr>
          <p:nvPr/>
        </p:nvGraphicFramePr>
        <p:xfrm>
          <a:off x="1500166" y="3571876"/>
          <a:ext cx="6561138" cy="2752725"/>
        </p:xfrm>
        <a:graphic>
          <a:graphicData uri="http://schemas.openxmlformats.org/presentationml/2006/ole">
            <p:oleObj spid="_x0000_s381954" name="Equation" r:id="rId3" imgW="2133360" imgH="863280" progId="Equation.3">
              <p:embed/>
            </p:oleObj>
          </a:graphicData>
        </a:graphic>
      </p:graphicFrame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3429000" cy="31178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1357290" y="3643314"/>
          <a:ext cx="6661150" cy="2846388"/>
        </p:xfrm>
        <a:graphic>
          <a:graphicData uri="http://schemas.openxmlformats.org/presentationml/2006/ole">
            <p:oleObj spid="_x0000_s382978" name="方程式" r:id="rId3" imgW="2120760" imgH="939600" progId="Equation.3">
              <p:embed/>
            </p:oleObj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1643042" y="428604"/>
          <a:ext cx="6096000" cy="2605088"/>
        </p:xfrm>
        <a:graphic>
          <a:graphicData uri="http://schemas.openxmlformats.org/presentationml/2006/ole">
            <p:oleObj spid="_x0000_s382979" name="方程式" r:id="rId4" imgW="2095200" imgH="863280" progId="Equation.3">
              <p:embed/>
            </p:oleObj>
          </a:graphicData>
        </a:graphic>
      </p:graphicFrame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1214414" y="3286124"/>
            <a:ext cx="6781800" cy="0"/>
          </a:xfrm>
          <a:prstGeom prst="line">
            <a:avLst/>
          </a:prstGeom>
          <a:noFill/>
          <a:ln w="38100" cap="sq" cmpd="dbl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http://www.ifa.hawaii.edu/~barnes/ast110_06/bhaq/M87GasD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6072230" cy="4691181"/>
          </a:xfrm>
          <a:prstGeom prst="rect">
            <a:avLst/>
          </a:prstGeom>
          <a:noFill/>
        </p:spPr>
      </p:pic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642910" y="5811726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hlinkClick r:id="rId3"/>
              </a:rPr>
              <a:t>www.ifa.hawaii.edu/~barnes/ast110_06/bhaq.html</a:t>
            </a:r>
            <a:r>
              <a:rPr kumimoji="1" lang="zh-TW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49350" indent="-1149350"/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14-8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Satellites: Orbits and Energy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7491412" cy="609600"/>
          </a:xfrm>
        </p:spPr>
        <p:txBody>
          <a:bodyPr/>
          <a:lstStyle/>
          <a:p>
            <a:pPr>
              <a:buNone/>
            </a:pPr>
            <a:r>
              <a:rPr lang="en-US" altLang="zh-TW" sz="36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potential energy </a:t>
            </a:r>
            <a:endParaRPr lang="zh-TW" altLang="en-US" sz="3600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5643570" y="1571612"/>
          <a:ext cx="2362200" cy="1081088"/>
        </p:xfrm>
        <a:graphic>
          <a:graphicData uri="http://schemas.openxmlformats.org/presentationml/2006/ole">
            <p:oleObj spid="_x0000_s384002" name="Equation" r:id="rId3" imgW="787320" imgH="393480" progId="Equation.3">
              <p:embed/>
            </p:oleObj>
          </a:graphicData>
        </a:graphic>
      </p:graphicFrame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1857356" y="2643182"/>
          <a:ext cx="2428892" cy="1224280"/>
        </p:xfrm>
        <a:graphic>
          <a:graphicData uri="http://schemas.openxmlformats.org/presentationml/2006/ole">
            <p:oleObj spid="_x0000_s384003" name="方程式" r:id="rId4" imgW="863280" imgH="419040" progId="Equation.3">
              <p:embed/>
            </p:oleObj>
          </a:graphicData>
        </a:graphic>
      </p:graphicFrame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285852" y="4000504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The kinetic energy </a:t>
            </a:r>
            <a:endParaRPr lang="zh-TW" altLang="en-US" sz="3600" b="1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0537" name="Object 9"/>
          <p:cNvGraphicFramePr>
            <a:graphicFrameLocks noChangeAspect="1"/>
          </p:cNvGraphicFramePr>
          <p:nvPr/>
        </p:nvGraphicFramePr>
        <p:xfrm>
          <a:off x="1928794" y="4929198"/>
          <a:ext cx="4436327" cy="1328755"/>
        </p:xfrm>
        <a:graphic>
          <a:graphicData uri="http://schemas.openxmlformats.org/presentationml/2006/ole">
            <p:oleObj spid="_x0000_s384004" name="方程式" r:id="rId5" imgW="12063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2362200" cy="1143000"/>
          </a:xfrm>
        </p:spPr>
        <p:txBody>
          <a:bodyPr/>
          <a:lstStyle/>
          <a:p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total energy</a:t>
            </a:r>
            <a:endParaRPr lang="zh-TW" altLang="en-US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1357290" y="4214818"/>
          <a:ext cx="7018338" cy="2128837"/>
        </p:xfrm>
        <a:graphic>
          <a:graphicData uri="http://schemas.openxmlformats.org/presentationml/2006/ole">
            <p:oleObj spid="_x0000_s385026" name="方程式" r:id="rId3" imgW="2120760" imgH="787320" progId="Equation.3">
              <p:embed/>
            </p:oleObj>
          </a:graphicData>
        </a:graphic>
      </p:graphicFrame>
      <p:pic>
        <p:nvPicPr>
          <p:cNvPr id="1515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"/>
            <a:ext cx="3394075" cy="381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14356"/>
            <a:ext cx="2667000" cy="1143000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elliptic orbits:</a:t>
            </a:r>
            <a:endParaRPr lang="zh-TW" altLang="en-US" sz="4000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1357290" y="3714752"/>
          <a:ext cx="7086600" cy="2206625"/>
        </p:xfrm>
        <a:graphic>
          <a:graphicData uri="http://schemas.openxmlformats.org/presentationml/2006/ole">
            <p:oleObj spid="_x0000_s386050" name="方程式" r:id="rId3" imgW="2133360" imgH="812520" progId="Equation.3">
              <p:embed/>
            </p:oleObj>
          </a:graphicData>
        </a:graphic>
      </p:graphicFrame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480"/>
            <a:ext cx="4267200" cy="2536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28600"/>
            <a:ext cx="8205814" cy="8382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9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Einstein and Gravitation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66800"/>
            <a:ext cx="8501090" cy="2286000"/>
          </a:xfrm>
        </p:spPr>
        <p:txBody>
          <a:bodyPr/>
          <a:lstStyle/>
          <a:p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General/special theory of relativity</a:t>
            </a:r>
          </a:p>
          <a:p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Principle of equivalence:</a:t>
            </a:r>
          </a:p>
          <a:p>
            <a:pPr>
              <a:buFont typeface="Wingdings" pitchFamily="2" charset="2"/>
              <a:buNone/>
            </a:pP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 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gravitation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and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acceleration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are equivale</a:t>
            </a:r>
            <a:r>
              <a:rPr lang="en-US" altLang="zh-TW" dirty="0">
                <a:latin typeface="華康鋼筆體 Std W2" pitchFamily="66" charset="-120"/>
                <a:ea typeface="華康鋼筆體 Std W2" pitchFamily="66" charset="-120"/>
              </a:rPr>
              <a:t>nt.</a:t>
            </a: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4191000" cy="3298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428736"/>
            <a:ext cx="7491413" cy="144781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TW" sz="3600" dirty="0" smtClean="0">
                <a:latin typeface="華康鋼筆體 Std W2" pitchFamily="66" charset="-120"/>
                <a:ea typeface="華康鋼筆體 Std W2" pitchFamily="66" charset="-120"/>
              </a:rPr>
              <a:t>  </a:t>
            </a:r>
            <a:r>
              <a:rPr lang="en-US" altLang="zh-TW" b="1" dirty="0" smtClean="0">
                <a:latin typeface="華康鋼筆體 Std W2" pitchFamily="66" charset="-120"/>
                <a:ea typeface="華康鋼筆體 Std W2" pitchFamily="66" charset="-120"/>
              </a:rPr>
              <a:t>Gravitation 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is due to a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curvature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of </a:t>
            </a:r>
            <a:r>
              <a:rPr lang="en-US" altLang="zh-TW" b="1" u="sng" dirty="0" err="1">
                <a:latin typeface="華康鋼筆體 Std W2" pitchFamily="66" charset="-120"/>
                <a:ea typeface="華康鋼筆體 Std W2" pitchFamily="66" charset="-120"/>
              </a:rPr>
              <a:t>spacetime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that is caused by the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masses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.</a:t>
            </a:r>
            <a:endParaRPr lang="zh-TW" altLang="en-US" b="1" dirty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4648200" cy="3286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984235"/>
          </a:xfrm>
        </p:spPr>
        <p:txBody>
          <a:bodyPr/>
          <a:lstStyle/>
          <a:p>
            <a:pPr rtl="0" fontAlgn="base"/>
            <a:r>
              <a:rPr kumimoji="1" lang="en-US" altLang="zh-TW" sz="44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cs typeface="+mn-cs"/>
              </a:rPr>
              <a:t>Curvature of Space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188" y="3306763"/>
            <a:ext cx="460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188" y="3306763"/>
            <a:ext cx="460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188" y="3306763"/>
            <a:ext cx="460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5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6934200" cy="3227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56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500438"/>
            <a:ext cx="2573338" cy="312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5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429000" cy="2597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1050" y="2781300"/>
            <a:ext cx="5688013" cy="2879725"/>
          </a:xfrm>
          <a:noFill/>
          <a:ln/>
        </p:spPr>
        <p:txBody>
          <a:bodyPr/>
          <a:lstStyle/>
          <a:p>
            <a:r>
              <a:rPr lang="zh-TW" altLang="en-US" sz="6000" b="1" dirty="0">
                <a:ea typeface="華康鋼筆體 Std W2" pitchFamily="66" charset="-120"/>
              </a:rPr>
              <a:t>敬請期待</a:t>
            </a:r>
            <a:br>
              <a:rPr lang="zh-TW" altLang="en-US" sz="6000" b="1" dirty="0">
                <a:ea typeface="華康鋼筆體 Std W2" pitchFamily="66" charset="-120"/>
              </a:rPr>
            </a:b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物理 </a:t>
            </a:r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VI–</a:t>
            </a:r>
            <a:r>
              <a:rPr lang="zh-TW" altLang="en-US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流力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6829452" cy="1143000"/>
          </a:xfrm>
        </p:spPr>
        <p:txBody>
          <a:bodyPr/>
          <a:lstStyle/>
          <a:p>
            <a:pPr marL="1149350" indent="-1149350"/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1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world and the gravitational force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34" y="2500306"/>
            <a:ext cx="8286808" cy="3200400"/>
          </a:xfrm>
        </p:spPr>
        <p:txBody>
          <a:bodyPr/>
          <a:lstStyle/>
          <a:p>
            <a:pPr indent="44450"/>
            <a:r>
              <a:rPr lang="en-US" altLang="zh-TW" sz="3600" b="1" u="sng" dirty="0">
                <a:latin typeface="華康鋼筆體 Std W2" pitchFamily="66" charset="-120"/>
                <a:ea typeface="華康鋼筆體 Std W2" pitchFamily="66" charset="-120"/>
              </a:rPr>
              <a:t>The Local </a:t>
            </a:r>
            <a:r>
              <a:rPr lang="en-US" altLang="zh-TW" sz="3600" b="1" u="sng" dirty="0" err="1">
                <a:latin typeface="華康鋼筆體 Std W2" pitchFamily="66" charset="-120"/>
                <a:ea typeface="華康鋼筆體 Std W2" pitchFamily="66" charset="-120"/>
              </a:rPr>
              <a:t>Supercluster</a:t>
            </a:r>
            <a:endParaRPr lang="en-US" altLang="zh-TW" sz="3600" b="1" dirty="0">
              <a:latin typeface="華康鋼筆體 Std W2" pitchFamily="66" charset="-120"/>
              <a:ea typeface="華康鋼筆體 Std W2" pitchFamily="66" charset="-120"/>
            </a:endParaRPr>
          </a:p>
          <a:p>
            <a:pPr indent="44450"/>
            <a:r>
              <a:rPr lang="en-US" altLang="zh-TW" sz="3600" b="1" u="sng" dirty="0">
                <a:latin typeface="華康鋼筆體 Std W2" pitchFamily="66" charset="-120"/>
                <a:ea typeface="華康鋼筆體 Std W2" pitchFamily="66" charset="-120"/>
              </a:rPr>
              <a:t>The Local Group</a:t>
            </a:r>
            <a:endParaRPr lang="en-US" altLang="zh-TW" sz="3600" b="1" dirty="0">
              <a:latin typeface="華康鋼筆體 Std W2" pitchFamily="66" charset="-120"/>
              <a:ea typeface="華康鋼筆體 Std W2" pitchFamily="66" charset="-120"/>
            </a:endParaRPr>
          </a:p>
          <a:p>
            <a:pPr indent="44450">
              <a:buFont typeface="Wingdings" pitchFamily="2" charset="2"/>
              <a:buNone/>
            </a:pP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The Milky Way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and the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Andromeda galaxy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  <a:p>
            <a:pPr indent="44450">
              <a:buFont typeface="Wingdings" pitchFamily="2" charset="2"/>
              <a:buNone/>
            </a:pP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Cluster: </a:t>
            </a:r>
            <a:r>
              <a:rPr lang="en-US" altLang="zh-TW" b="1" u="sng" dirty="0">
                <a:latin typeface="華康鋼筆體 Std W2" pitchFamily="66" charset="-120"/>
                <a:ea typeface="華康鋼筆體 Std W2" pitchFamily="66" charset="-120"/>
              </a:rPr>
              <a:t>Hydra</a:t>
            </a:r>
            <a:r>
              <a:rPr lang="en-US" altLang="zh-TW" b="1" dirty="0">
                <a:latin typeface="華康鋼筆體 Std W2" pitchFamily="66" charset="-120"/>
                <a:ea typeface="華康鋼筆體 Std W2" pitchFamily="66" charset="-120"/>
              </a:rPr>
              <a:t> and </a:t>
            </a:r>
            <a:r>
              <a:rPr lang="en-US" altLang="zh-TW" b="1" u="sng" dirty="0" err="1">
                <a:latin typeface="華康鋼筆體 Std W2" pitchFamily="66" charset="-120"/>
                <a:ea typeface="華康鋼筆體 Std W2" pitchFamily="66" charset="-120"/>
              </a:rPr>
              <a:t>Centaurus</a:t>
            </a:r>
            <a:endParaRPr lang="en-US" altLang="zh-TW" b="1" dirty="0">
              <a:latin typeface="華康鋼筆體 Std W2" pitchFamily="66" charset="-120"/>
              <a:ea typeface="華康鋼筆體 Std W2" pitchFamily="66" charset="-120"/>
            </a:endParaRPr>
          </a:p>
          <a:p>
            <a:pPr indent="44450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3" y="457200"/>
            <a:ext cx="5929354" cy="1143000"/>
          </a:xfrm>
        </p:spPr>
        <p:txBody>
          <a:bodyPr/>
          <a:lstStyle/>
          <a:p>
            <a:pPr marL="1149350" indent="-1149350"/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</a:t>
            </a:r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2 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Newton</a:t>
            </a:r>
            <a:r>
              <a:rPr lang="en-US" altLang="zh-TW" b="1" dirty="0" smtClean="0">
                <a:solidFill>
                  <a:srgbClr val="FFFF00"/>
                </a:solidFill>
                <a:latin typeface="Microsoft Sans Serif"/>
                <a:ea typeface="華康鋼筆體 Std W2" pitchFamily="66" charset="-120"/>
                <a:cs typeface="Microsoft Sans Serif"/>
              </a:rPr>
              <a:t>'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s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law of gravitation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143108" y="2214554"/>
          <a:ext cx="2431599" cy="1179522"/>
        </p:xfrm>
        <a:graphic>
          <a:graphicData uri="http://schemas.openxmlformats.org/presentationml/2006/ole">
            <p:oleObj spid="_x0000_s365570" name="方程式" r:id="rId3" imgW="787320" imgH="393480" progId="Equation.3">
              <p:embed/>
            </p:oleObj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071670" y="3857628"/>
            <a:ext cx="506255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zh-TW" sz="3600" b="1" dirty="0">
                <a:latin typeface="華康鋼筆體 Std W2" pitchFamily="66" charset="-120"/>
                <a:ea typeface="華康鋼筆體 Std W2" pitchFamily="66" charset="-120"/>
              </a:rPr>
              <a:t>Newton (23) —1665</a:t>
            </a:r>
            <a:r>
              <a:rPr kumimoji="0" lang="en-US" altLang="zh-TW" sz="3600" dirty="0"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2071670" y="5214950"/>
          <a:ext cx="4878388" cy="661988"/>
        </p:xfrm>
        <a:graphic>
          <a:graphicData uri="http://schemas.openxmlformats.org/presentationml/2006/ole">
            <p:oleObj spid="_x0000_s365571" name="Equation" r:id="rId4" imgW="1638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Cavendish</a:t>
            </a:r>
            <a:r>
              <a:rPr lang="en-US" altLang="zh-TW" b="1" dirty="0">
                <a:solidFill>
                  <a:srgbClr val="FFFF00"/>
                </a:solidFill>
                <a:latin typeface="Microsoft Sans Serif" pitchFamily="34" charset="0"/>
                <a:ea typeface="華康鋼筆體 Std W2" pitchFamily="66" charset="-120"/>
                <a:cs typeface="Microsoft Sans Serif" pitchFamily="34" charset="0"/>
              </a:rPr>
              <a:t>’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s experiment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2083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6324600" cy="37036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638800" cy="4456113"/>
          </a:xfrm>
          <a:prstGeom prst="rect">
            <a:avLst/>
          </a:prstGeom>
          <a:noFill/>
        </p:spPr>
      </p:pic>
      <p:sp>
        <p:nvSpPr>
          <p:cNvPr id="3" name="Rectangle 1026"/>
          <p:cNvSpPr txBox="1">
            <a:spLocks noChangeArrowheads="1"/>
          </p:cNvSpPr>
          <p:nvPr/>
        </p:nvSpPr>
        <p:spPr bwMode="auto">
          <a:xfrm>
            <a:off x="1285852" y="500041"/>
            <a:ext cx="7172348" cy="126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鋼筆體 Std W2" pitchFamily="66" charset="-120"/>
                <a:ea typeface="華康鋼筆體 Std W2" pitchFamily="66" charset="-120"/>
                <a:cs typeface="+mn-cs"/>
              </a:rPr>
              <a:t>Density Profile</a:t>
            </a:r>
            <a:endParaRPr kumimoji="1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鋼筆體 Std W2" pitchFamily="66" charset="-120"/>
              <a:ea typeface="華康鋼筆體 Std W2" pitchFamily="66" charset="-12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5929354" cy="2071702"/>
          </a:xfrm>
        </p:spPr>
        <p:txBody>
          <a:bodyPr/>
          <a:lstStyle/>
          <a:p>
            <a:pPr marL="1149350" indent="-1149350"/>
            <a:r>
              <a:rPr lang="zh-TW" altLang="en-US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14-3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Gravitation and the principle of superposition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122884" name="Object 1028"/>
          <p:cNvGraphicFramePr>
            <a:graphicFrameLocks noChangeAspect="1"/>
          </p:cNvGraphicFramePr>
          <p:nvPr/>
        </p:nvGraphicFramePr>
        <p:xfrm>
          <a:off x="1357290" y="3429000"/>
          <a:ext cx="6715170" cy="2214578"/>
        </p:xfrm>
        <a:graphic>
          <a:graphicData uri="http://schemas.openxmlformats.org/presentationml/2006/ole">
            <p:oleObj spid="_x0000_s366594" name="方程式" r:id="rId3" imgW="217152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6348412" cy="1357322"/>
          </a:xfrm>
        </p:spPr>
        <p:txBody>
          <a:bodyPr/>
          <a:lstStyle/>
          <a:p>
            <a:pPr marL="1814513" indent="-1814513"/>
            <a:r>
              <a:rPr lang="zh-TW" altLang="en-US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例</a:t>
            </a:r>
            <a:r>
              <a:rPr lang="en-US" altLang="zh-TW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5-1</a:t>
            </a:r>
            <a:r>
              <a:rPr lang="en-US" altLang="zh-TW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A discrete system </a:t>
            </a:r>
            <a:b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b="1" dirty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(5 particles)</a:t>
            </a:r>
            <a:endParaRPr lang="zh-TW" altLang="en-US" b="1" dirty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928802"/>
            <a:ext cx="7034213" cy="4427538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5826</TotalTime>
  <Words>389</Words>
  <Application>Microsoft Office PowerPoint</Application>
  <PresentationFormat>如螢幕大小 (4:3)</PresentationFormat>
  <Paragraphs>57</Paragraphs>
  <Slides>36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Fireworks</vt:lpstr>
      <vt:lpstr>方程式</vt:lpstr>
      <vt:lpstr>Equation</vt:lpstr>
      <vt:lpstr>Microsoft 方程式編輯器 3.0</vt:lpstr>
      <vt:lpstr>5 Gravitation</vt:lpstr>
      <vt:lpstr>The Milky Way galaxy and the black hole</vt:lpstr>
      <vt:lpstr>投影片 3</vt:lpstr>
      <vt:lpstr>5-1 The world and the gravitational force</vt:lpstr>
      <vt:lpstr>5-2 Newton's law of gravitation</vt:lpstr>
      <vt:lpstr>Cavendish’s experiment</vt:lpstr>
      <vt:lpstr>投影片 7</vt:lpstr>
      <vt:lpstr>14-3 Gravitation and the principle of superposition</vt:lpstr>
      <vt:lpstr>例5-1 A discrete system  (5 particles)</vt:lpstr>
      <vt:lpstr>例5-2 A particle and a uniform rod</vt:lpstr>
      <vt:lpstr>14-4 Gravitation near earth’s surface</vt:lpstr>
      <vt:lpstr>Three reasons that </vt:lpstr>
      <vt:lpstr>例 5-3 A pulsar </vt:lpstr>
      <vt:lpstr>投影片 14</vt:lpstr>
      <vt:lpstr>投影片 15</vt:lpstr>
      <vt:lpstr>投影片 16</vt:lpstr>
      <vt:lpstr>5-6 Gravitational potential energy</vt:lpstr>
      <vt:lpstr>投影片 18</vt:lpstr>
      <vt:lpstr>Potential energy and force</vt:lpstr>
      <vt:lpstr>投影片 20</vt:lpstr>
      <vt:lpstr>例 5-6  Asteroids </vt:lpstr>
      <vt:lpstr>5-7 Planets and Satellites: Kepler’s Laws</vt:lpstr>
      <vt:lpstr>投影片 23</vt:lpstr>
      <vt:lpstr>投影片 24</vt:lpstr>
      <vt:lpstr>3. The law of periods.</vt:lpstr>
      <vt:lpstr>例 5-7 Finding the mass:</vt:lpstr>
      <vt:lpstr>投影片 27</vt:lpstr>
      <vt:lpstr>例 5-8 A binary system and a black hole</vt:lpstr>
      <vt:lpstr>投影片 29</vt:lpstr>
      <vt:lpstr>14-8 Satellites: Orbits and Energy</vt:lpstr>
      <vt:lpstr>The total energy</vt:lpstr>
      <vt:lpstr>The elliptic orbits:</vt:lpstr>
      <vt:lpstr>5-9 Einstein and Gravitation</vt:lpstr>
      <vt:lpstr>Curvature of Space</vt:lpstr>
      <vt:lpstr>投影片 35</vt:lpstr>
      <vt:lpstr>敬請期待 物理 VI–流力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111</cp:revision>
  <dcterms:created xsi:type="dcterms:W3CDTF">1999-11-05T16:10:47Z</dcterms:created>
  <dcterms:modified xsi:type="dcterms:W3CDTF">2009-12-24T17:15:42Z</dcterms:modified>
</cp:coreProperties>
</file>