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68"/>
  </p:notesMasterIdLst>
  <p:handoutMasterIdLst>
    <p:handoutMasterId r:id="rId69"/>
  </p:handoutMasterIdLst>
  <p:sldIdLst>
    <p:sldId id="446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9" r:id="rId17"/>
    <p:sldId id="390" r:id="rId18"/>
    <p:sldId id="391" r:id="rId19"/>
    <p:sldId id="392" r:id="rId20"/>
    <p:sldId id="396" r:id="rId21"/>
    <p:sldId id="397" r:id="rId22"/>
    <p:sldId id="398" r:id="rId23"/>
    <p:sldId id="399" r:id="rId24"/>
    <p:sldId id="400" r:id="rId25"/>
    <p:sldId id="401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e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79615" autoAdjust="0"/>
  </p:normalViewPr>
  <p:slideViewPr>
    <p:cSldViewPr>
      <p:cViewPr varScale="1">
        <p:scale>
          <a:sx n="42" d="100"/>
          <a:sy n="42" d="100"/>
        </p:scale>
        <p:origin x="-773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A4AA436-A889-49D7-B98C-C4D913E2F73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2B57BAB-9816-474D-A722-E2E80F2DCB7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7BAB-9816-474D-A722-E2E80F2DCB75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FE231-D6D6-4E03-BE8D-31487357A3A7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An </a:t>
            </a:r>
            <a:r>
              <a:rPr lang="en-US" altLang="zh-TW" b="1"/>
              <a:t>earthquake</a:t>
            </a:r>
            <a:r>
              <a:rPr lang="en-US" altLang="zh-TW"/>
              <a:t>. radiates energy in the form of. </a:t>
            </a:r>
            <a:r>
              <a:rPr lang="en-US" altLang="zh-TW" b="1"/>
              <a:t>P</a:t>
            </a:r>
            <a:r>
              <a:rPr lang="en-US" altLang="zh-TW"/>
              <a:t>-</a:t>
            </a:r>
            <a:r>
              <a:rPr lang="en-US" altLang="zh-TW" b="1"/>
              <a:t>waves</a:t>
            </a:r>
            <a:r>
              <a:rPr lang="en-US" altLang="zh-TW"/>
              <a:t>, which are longitudinal vibrations like sound, </a:t>
            </a:r>
            <a:r>
              <a:rPr lang="en-US" altLang="zh-TW" b="1"/>
              <a:t>S</a:t>
            </a:r>
            <a:r>
              <a:rPr lang="en-US" altLang="zh-TW"/>
              <a:t>-</a:t>
            </a:r>
            <a:r>
              <a:rPr lang="en-US" altLang="zh-TW" b="1"/>
              <a:t>waves</a:t>
            </a:r>
            <a:r>
              <a:rPr lang="en-US" altLang="zh-TW"/>
              <a:t>, which are </a:t>
            </a:r>
            <a:r>
              <a:rPr lang="en-US" altLang="zh-TW" b="1"/>
              <a:t>transverse</a:t>
            </a:r>
            <a:r>
              <a:rPr lang="en-US" altLang="zh-TW"/>
              <a:t> vibrations </a:t>
            </a:r>
          </a:p>
          <a:p>
            <a:r>
              <a:rPr lang="en-US" altLang="zh-TW"/>
              <a:t>P (primary) waves, which are similar to sound waves, and S (secondary) waves, which are a kind of shear wave. </a:t>
            </a:r>
          </a:p>
          <a:p>
            <a:r>
              <a:rPr lang="en-US" altLang="zh-TW"/>
              <a:t>P waves travel between 6 and 13 km/sec. S waves are slower and travel between 3.5 and 7.5 km/sec. </a:t>
            </a:r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94FB5-74CE-4EEE-954D-353C582C33BF}" type="slidenum">
              <a:rPr lang="zh-TW" altLang="en-US"/>
              <a:pPr/>
              <a:t>52</a:t>
            </a:fld>
            <a:endParaRPr lang="en-US" altLang="zh-TW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For the difference frequency you can just say that you get a minimum when the modulating term reaches zero, which it does twice per cycle.</a:t>
            </a:r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34AF2-F380-4245-A0E3-79BF5C098CA2}" type="slidenum">
              <a:rPr lang="zh-TW" altLang="en-US"/>
              <a:pPr/>
              <a:t>60</a:t>
            </a:fld>
            <a:endParaRPr lang="en-US" altLang="zh-TW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8841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8842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4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842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8842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8842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8842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42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842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8842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8842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3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8843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3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8843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8843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8844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4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8844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4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8844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4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8845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5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5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8845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5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5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8845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5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5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8845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6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8846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6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8846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6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8846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8847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7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8847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7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8847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7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8848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8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8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8848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8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8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8848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8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8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8848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9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8849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49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849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8849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9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9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8849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9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9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8850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0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0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8850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0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0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8850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0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0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8850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1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8851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1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8851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1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8851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2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8852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2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2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8852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2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8852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8852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8852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2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8853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8853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8853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3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3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5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885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885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855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8855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8855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4D1BEA-85FB-47F8-B6F7-042F4883264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85909-217E-4497-A25E-9FDAB6CE9CF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0D480-0EF4-4AC7-8A55-4A0E32C56C0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C585F-8721-4E5F-B537-5AC04467AAA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C7B47-CF1A-4F53-AF42-C9004A7CF44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9EEA-06C4-4FA4-9B65-ED88241042A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5118C-646F-450E-9828-FBDD89E3274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8FA26-AB93-4F80-B404-41FBAB7DCD4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764F5-1F3C-4085-9A2E-6C5B7144ECE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22B9E-DF1A-4339-970A-1BAB7BB1D64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790E-139D-4E03-AB5F-42A7DB618B0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8739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739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740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740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740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740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740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1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1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1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2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2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2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4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4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4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5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5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5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8747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7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9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9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9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50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50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8752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753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B9DB5A43-7589-4073-B518-4A95BCCBC91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usask.ca/~hirose/ep225/animation/standing1/anim-stwave1.htm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www.geo.mtu.edu/UPSeis/waves.html" TargetMode="Externa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oustics.salford.ac.uk/feschools/waves/waves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86.png"/><Relationship Id="rId4" Type="http://schemas.openxmlformats.org/officeDocument/2006/relationships/slide" Target="slide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5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55.bin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92.png"/><Relationship Id="rId4" Type="http://schemas.openxmlformats.org/officeDocument/2006/relationships/oleObject" Target="../embeddings/oleObject5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5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The%20Who%20&amp;%20Peter%20Townsend%20-%20Let%20My%20Love%20Open%20The%20Door.mp3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98.png"/><Relationship Id="rId4" Type="http://schemas.openxmlformats.org/officeDocument/2006/relationships/oleObject" Target="../embeddings/oleObject5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00.png"/><Relationship Id="rId4" Type="http://schemas.openxmlformats.org/officeDocument/2006/relationships/oleObject" Target="../embeddings/oleObject5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6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oustics.salford.ac.uk/feschools/waves/waves.htm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14.png"/><Relationship Id="rId4" Type="http://schemas.openxmlformats.org/officeDocument/2006/relationships/slide" Target="slide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6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72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74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physics.usask.ca/~hirose/ep22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57166"/>
            <a:ext cx="6072230" cy="1223963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自由振盪</a:t>
            </a:r>
            <a:r>
              <a:rPr lang="zh-TW" altLang="en-US" sz="4000" b="1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40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阻滯振盪</a:t>
            </a:r>
            <a:r>
              <a:rPr lang="zh-TW" altLang="en-US" sz="4000" b="1" dirty="0" smtClean="0">
                <a:solidFill>
                  <a:schemeClr val="tx1"/>
                </a:solidFill>
                <a:latin typeface="新細明體"/>
              </a:rPr>
              <a:t>、</a:t>
            </a:r>
            <a:r>
              <a:rPr lang="zh-TW" altLang="en-US" sz="40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共振</a:t>
            </a:r>
            <a:r>
              <a:rPr lang="zh-TW" altLang="en-US" sz="4000" b="1" dirty="0" smtClean="0">
                <a:solidFill>
                  <a:schemeClr val="tx1"/>
                </a:solidFill>
                <a:latin typeface="新細明體"/>
              </a:rPr>
              <a:t>、</a:t>
            </a:r>
            <a:r>
              <a:rPr lang="zh-TW" altLang="en-US" sz="40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非簡諧</a:t>
            </a:r>
            <a:r>
              <a:rPr lang="zh-TW" altLang="en-US" sz="40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振盪</a:t>
            </a:r>
            <a:r>
              <a:rPr lang="zh-TW" altLang="en-US" sz="40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與混沌擺</a:t>
            </a:r>
            <a:endParaRPr lang="zh-TW" altLang="en-US" sz="4000" b="1" dirty="0">
              <a:solidFill>
                <a:schemeClr val="tx1"/>
              </a:solidFill>
              <a:ea typeface="華康鋼筆體 Std W2" pitchFamily="66" charset="-120"/>
            </a:endParaRPr>
          </a:p>
        </p:txBody>
      </p:sp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642910" y="1928802"/>
          <a:ext cx="7612062" cy="3706813"/>
        </p:xfrm>
        <a:graphic>
          <a:graphicData uri="http://schemas.openxmlformats.org/presentationml/2006/ole">
            <p:oleObj spid="_x0000_s327682" name="方程式" r:id="rId4" imgW="1841400" imgH="1257120" progId="Equation.3">
              <p:embed/>
            </p:oleObj>
          </a:graphicData>
        </a:graphic>
      </p:graphicFrame>
      <p:graphicFrame>
        <p:nvGraphicFramePr>
          <p:cNvPr id="327683" name="Object 3"/>
          <p:cNvGraphicFramePr>
            <a:graphicFrameLocks noChangeAspect="1"/>
          </p:cNvGraphicFramePr>
          <p:nvPr/>
        </p:nvGraphicFramePr>
        <p:xfrm>
          <a:off x="5715008" y="5429264"/>
          <a:ext cx="2857520" cy="1155388"/>
        </p:xfrm>
        <a:graphic>
          <a:graphicData uri="http://schemas.openxmlformats.org/presentationml/2006/ole">
            <p:oleObj spid="_x0000_s327683" name="方程式" r:id="rId5" imgW="850680" imgH="482400" progId="Equation.3">
              <p:embed/>
            </p:oleObj>
          </a:graphicData>
        </a:graphic>
      </p:graphicFrame>
      <p:cxnSp>
        <p:nvCxnSpPr>
          <p:cNvPr id="6" name="直線接點 5"/>
          <p:cNvCxnSpPr/>
          <p:nvPr/>
        </p:nvCxnSpPr>
        <p:spPr bwMode="auto">
          <a:xfrm rot="5400000">
            <a:off x="2855240" y="5717264"/>
            <a:ext cx="576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 bwMode="auto">
          <a:xfrm>
            <a:off x="3143240" y="6000768"/>
            <a:ext cx="2286016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1547813" y="5373688"/>
          <a:ext cx="2663825" cy="895350"/>
        </p:xfrm>
        <a:graphic>
          <a:graphicData uri="http://schemas.openxmlformats.org/presentationml/2006/ole">
            <p:oleObj spid="_x0000_s251907" name="方程式" r:id="rId3" imgW="1180800" imgH="393480" progId="Equation.3">
              <p:embed/>
            </p:oleObj>
          </a:graphicData>
        </a:graphic>
      </p:graphicFrame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539750" y="1268413"/>
            <a:ext cx="6934200" cy="3997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854075" indent="-762000" eaLnBrk="0" hangingPunct="0">
              <a:buFontTx/>
              <a:buChar char="•"/>
            </a:pPr>
            <a:r>
              <a:rPr lang="en-US" altLang="zh-TW" sz="3600">
                <a:latin typeface="Times New Roman" pitchFamily="18" charset="0"/>
              </a:rPr>
              <a:t>Why picking the sine wave？</a:t>
            </a:r>
          </a:p>
          <a:p>
            <a:pPr marL="854075" indent="-762000" eaLnBrk="0" hangingPunct="0">
              <a:buFontTx/>
              <a:buChar char="•"/>
            </a:pPr>
            <a:r>
              <a:rPr lang="en-US" altLang="zh-TW" sz="3600">
                <a:latin typeface="Times New Roman" pitchFamily="18" charset="0"/>
              </a:rPr>
              <a:t>Need a videotape to show it in  real time.</a:t>
            </a:r>
          </a:p>
          <a:p>
            <a:pPr marL="854075" indent="-762000" eaLnBrk="0" hangingPunct="0">
              <a:buFontTx/>
              <a:buChar char="•"/>
            </a:pPr>
            <a:r>
              <a:rPr kumimoji="0" lang="en-US" altLang="zh-TW" sz="3600">
                <a:latin typeface="Times New Roman" pitchFamily="18" charset="0"/>
              </a:rPr>
              <a:t>Wavelength and angular wave number – wavelength (λ):</a:t>
            </a:r>
            <a:r>
              <a:rPr kumimoji="0" lang="en-US" altLang="zh-TW" sz="3600" b="1">
                <a:latin typeface="Times New Roman" pitchFamily="18" charset="0"/>
              </a:rPr>
              <a:t> </a:t>
            </a:r>
          </a:p>
          <a:p>
            <a:pPr marL="854075" indent="-762000" eaLnBrk="0" hangingPunct="0">
              <a:buFontTx/>
              <a:buChar char="•"/>
            </a:pPr>
            <a:endParaRPr kumimoji="0" lang="en-US" altLang="zh-TW" sz="2000" b="1">
              <a:latin typeface="Times New Roman" pitchFamily="18" charset="0"/>
            </a:endParaRPr>
          </a:p>
          <a:p>
            <a:pPr marL="854075" indent="-762000" eaLnBrk="0" hangingPunct="0">
              <a:buFontTx/>
              <a:buChar char="•"/>
            </a:pPr>
            <a:endParaRPr kumimoji="0" lang="en-US" altLang="zh-TW" sz="2000" b="1">
              <a:latin typeface="Times New Roman" pitchFamily="18" charset="0"/>
            </a:endParaRPr>
          </a:p>
          <a:p>
            <a:pPr marL="854075" indent="-762000" eaLnBrk="0" hangingPunct="0">
              <a:buFontTx/>
              <a:buChar char="•"/>
            </a:pPr>
            <a:r>
              <a:rPr kumimoji="0" lang="en-US" altLang="zh-TW" sz="3600">
                <a:latin typeface="Times New Roman" pitchFamily="18" charset="0"/>
              </a:rPr>
              <a:t>Angular wave number(k):</a:t>
            </a:r>
          </a:p>
        </p:txBody>
      </p:sp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1547813" y="4076700"/>
          <a:ext cx="7127875" cy="639763"/>
        </p:xfrm>
        <a:graphic>
          <a:graphicData uri="http://schemas.openxmlformats.org/presentationml/2006/ole">
            <p:oleObj spid="_x0000_s251910" name="方程式" r:id="rId4" imgW="2793960" imgH="228600" progId="Equation.3">
              <p:embed/>
            </p:oleObj>
          </a:graphicData>
        </a:graphic>
      </p:graphicFrame>
      <p:sp>
        <p:nvSpPr>
          <p:cNvPr id="251912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5256212" cy="1081088"/>
          </a:xfrm>
          <a:noFill/>
          <a:ln/>
        </p:spPr>
        <p:txBody>
          <a:bodyPr/>
          <a:lstStyle/>
          <a:p>
            <a:pPr marL="473075" indent="-473075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波長</a:t>
            </a:r>
            <a:r>
              <a:rPr lang="zh-TW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λ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與角波數 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611188" y="1844675"/>
            <a:ext cx="554355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8925" indent="-288925" eaLnBrk="0" hangingPunct="0"/>
            <a:r>
              <a:rPr kumimoji="0" lang="en-US" altLang="zh-TW" sz="3600">
                <a:latin typeface="Times New Roman" pitchFamily="18" charset="0"/>
              </a:rPr>
              <a:t>   Period, angular frequency, and frequency f</a:t>
            </a:r>
          </a:p>
        </p:txBody>
      </p:sp>
      <p:graphicFrame>
        <p:nvGraphicFramePr>
          <p:cNvPr id="252931" name="Object 3"/>
          <p:cNvGraphicFramePr>
            <a:graphicFrameLocks noChangeAspect="1"/>
          </p:cNvGraphicFramePr>
          <p:nvPr/>
        </p:nvGraphicFramePr>
        <p:xfrm>
          <a:off x="1116013" y="3213100"/>
          <a:ext cx="6584950" cy="1460500"/>
        </p:xfrm>
        <a:graphic>
          <a:graphicData uri="http://schemas.openxmlformats.org/presentationml/2006/ole">
            <p:oleObj spid="_x0000_s252931" name="方程式" r:id="rId3" imgW="1930320" imgH="457200" progId="Equation.3">
              <p:embed/>
            </p:oleObj>
          </a:graphicData>
        </a:graphic>
      </p:graphicFrame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1116013" y="4797425"/>
          <a:ext cx="3527425" cy="933450"/>
        </p:xfrm>
        <a:graphic>
          <a:graphicData uri="http://schemas.openxmlformats.org/presentationml/2006/ole">
            <p:oleObj spid="_x0000_s252932" name="方程式" r:id="rId4" imgW="1320480" imgH="393480" progId="Equation.3">
              <p:embed/>
            </p:oleObj>
          </a:graphicData>
        </a:graphic>
      </p:graphicFrame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6553200" cy="1295400"/>
          </a:xfrm>
          <a:noFill/>
          <a:ln/>
        </p:spPr>
        <p:txBody>
          <a:bodyPr/>
          <a:lstStyle/>
          <a:p>
            <a:pPr marL="473075" indent="-473075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週期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與角頻率 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ω</a:t>
            </a:r>
            <a:endParaRPr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96888"/>
            <a:ext cx="7351713" cy="1071562"/>
          </a:xfrm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4.4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行進波的波速</a:t>
            </a: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258888" y="2492375"/>
            <a:ext cx="33718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Times New Roman" pitchFamily="18" charset="0"/>
              </a:rPr>
              <a:t>The wave speed </a:t>
            </a:r>
            <a:endParaRPr kumimoji="0" lang="zh-TW" altLang="en-US" sz="3600" b="1">
              <a:latin typeface="Times New Roman" pitchFamily="18" charset="0"/>
            </a:endParaRPr>
          </a:p>
        </p:txBody>
      </p:sp>
      <p:graphicFrame>
        <p:nvGraphicFramePr>
          <p:cNvPr id="253958" name="Object 6"/>
          <p:cNvGraphicFramePr>
            <a:graphicFrameLocks noChangeAspect="1"/>
          </p:cNvGraphicFramePr>
          <p:nvPr/>
        </p:nvGraphicFramePr>
        <p:xfrm>
          <a:off x="4859338" y="2349500"/>
          <a:ext cx="1800225" cy="971550"/>
        </p:xfrm>
        <a:graphic>
          <a:graphicData uri="http://schemas.openxmlformats.org/presentationml/2006/ole">
            <p:oleObj spid="_x0000_s253958" name="方程式" r:id="rId3" imgW="444240" imgH="393480" progId="Equation.3">
              <p:embed/>
            </p:oleObj>
          </a:graphicData>
        </a:graphic>
      </p:graphicFrame>
      <p:graphicFrame>
        <p:nvGraphicFramePr>
          <p:cNvPr id="253959" name="Object 7"/>
          <p:cNvGraphicFramePr>
            <a:graphicFrameLocks noChangeAspect="1"/>
          </p:cNvGraphicFramePr>
          <p:nvPr/>
        </p:nvGraphicFramePr>
        <p:xfrm>
          <a:off x="971550" y="3644900"/>
          <a:ext cx="7239000" cy="2625725"/>
        </p:xfrm>
        <a:graphic>
          <a:graphicData uri="http://schemas.openxmlformats.org/presentationml/2006/ole">
            <p:oleObj spid="_x0000_s253959" name="Equation" r:id="rId4" imgW="2044440" imgH="812520" progId="Equation.3">
              <p:embed/>
            </p:oleObj>
          </a:graphicData>
        </a:graphic>
      </p:graphicFrame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1258888" y="1628775"/>
            <a:ext cx="33845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altLang="zh-TW" sz="3600" b="1">
                <a:latin typeface="Times New Roman" pitchFamily="18" charset="0"/>
              </a:rPr>
              <a:t>Traveling Wave</a:t>
            </a:r>
            <a:endParaRPr kumimoji="0" lang="zh-TW" altLang="en-US" sz="3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275" y="398463"/>
            <a:ext cx="4665663" cy="1073150"/>
          </a:xfrm>
        </p:spPr>
        <p:txBody>
          <a:bodyPr/>
          <a:lstStyle/>
          <a:p>
            <a:pPr marL="1149350" indent="-1149350"/>
            <a:r>
              <a:rPr kumimoji="0" lang="en-US" altLang="zh-TW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A left-going wave</a:t>
            </a:r>
            <a:r>
              <a:rPr kumimoji="0" lang="en-US" altLang="zh-TW" sz="4000" b="1">
                <a:solidFill>
                  <a:schemeClr val="tx1"/>
                </a:solidFill>
              </a:rPr>
              <a:t> </a:t>
            </a:r>
            <a:endParaRPr kumimoji="0" lang="zh-TW" altLang="en-US" sz="4000" b="1">
              <a:solidFill>
                <a:schemeClr val="tx1"/>
              </a:solidFill>
            </a:endParaRPr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1331913" y="4797425"/>
          <a:ext cx="5475287" cy="1214438"/>
        </p:xfrm>
        <a:graphic>
          <a:graphicData uri="http://schemas.openxmlformats.org/presentationml/2006/ole">
            <p:oleObj spid="_x0000_s254981" name="方程式" r:id="rId4" imgW="1942920" imgH="393480" progId="Equation.3">
              <p:embed/>
            </p:oleObj>
          </a:graphicData>
        </a:graphic>
      </p:graphicFrame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276475"/>
            <a:ext cx="5715000" cy="2314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48550" cy="1073150"/>
          </a:xfrm>
        </p:spPr>
        <p:txBody>
          <a:bodyPr/>
          <a:lstStyle/>
          <a:p>
            <a:pPr marL="1149350" indent="-1149350"/>
            <a:r>
              <a:rPr kumimoji="0"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例一 </a:t>
            </a:r>
            <a:r>
              <a:rPr kumimoji="0"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A sinusoidal wave</a:t>
            </a:r>
            <a:endParaRPr kumimoji="0"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256005" name="Object 5"/>
          <p:cNvGraphicFramePr>
            <a:graphicFrameLocks noChangeAspect="1"/>
          </p:cNvGraphicFramePr>
          <p:nvPr/>
        </p:nvGraphicFramePr>
        <p:xfrm>
          <a:off x="1042988" y="3429000"/>
          <a:ext cx="6837362" cy="1471613"/>
        </p:xfrm>
        <a:graphic>
          <a:graphicData uri="http://schemas.openxmlformats.org/presentationml/2006/ole">
            <p:oleObj spid="_x0000_s256005" name="方程式" r:id="rId3" imgW="1777680" imgH="431640" progId="Equation.3">
              <p:embed/>
            </p:oleObj>
          </a:graphicData>
        </a:graphic>
      </p:graphicFrame>
      <p:graphicFrame>
        <p:nvGraphicFramePr>
          <p:cNvPr id="256006" name="Object 6"/>
          <p:cNvGraphicFramePr>
            <a:graphicFrameLocks noChangeAspect="1"/>
          </p:cNvGraphicFramePr>
          <p:nvPr/>
        </p:nvGraphicFramePr>
        <p:xfrm>
          <a:off x="1042988" y="2565400"/>
          <a:ext cx="4056062" cy="692150"/>
        </p:xfrm>
        <a:graphic>
          <a:graphicData uri="http://schemas.openxmlformats.org/presentationml/2006/ole">
            <p:oleObj spid="_x0000_s256006" name="方程式" r:id="rId4" imgW="1460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9" name="Object 5"/>
          <p:cNvGraphicFramePr>
            <a:graphicFrameLocks noChangeAspect="1"/>
          </p:cNvGraphicFramePr>
          <p:nvPr/>
        </p:nvGraphicFramePr>
        <p:xfrm>
          <a:off x="1331913" y="2205038"/>
          <a:ext cx="5184775" cy="3998912"/>
        </p:xfrm>
        <a:graphic>
          <a:graphicData uri="http://schemas.openxmlformats.org/presentationml/2006/ole">
            <p:oleObj spid="_x0000_s257029" name="方程式" r:id="rId3" imgW="1866600" imgH="1320480" progId="Equation.3">
              <p:embed/>
            </p:oleObj>
          </a:graphicData>
        </a:graphic>
      </p:graphicFrame>
      <p:sp>
        <p:nvSpPr>
          <p:cNvPr id="257031" name="Rectangle 7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448550" cy="1073150"/>
          </a:xfrm>
          <a:noFill/>
          <a:ln/>
        </p:spPr>
        <p:txBody>
          <a:bodyPr/>
          <a:lstStyle/>
          <a:p>
            <a:pPr marL="1149350" indent="-1149350"/>
            <a:r>
              <a:rPr kumimoji="0"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例二 橫向速率與加速度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075" name="Object 3"/>
          <p:cNvGraphicFramePr>
            <a:graphicFrameLocks noChangeAspect="1"/>
          </p:cNvGraphicFramePr>
          <p:nvPr/>
        </p:nvGraphicFramePr>
        <p:xfrm>
          <a:off x="2106613" y="4941888"/>
          <a:ext cx="4684712" cy="1146175"/>
        </p:xfrm>
        <a:graphic>
          <a:graphicData uri="http://schemas.openxmlformats.org/presentationml/2006/ole">
            <p:oleObj spid="_x0000_s259075" name="方程式" r:id="rId3" imgW="1714320" imgH="393480" progId="Equation.3">
              <p:embed/>
            </p:oleObj>
          </a:graphicData>
        </a:graphic>
      </p:graphicFrame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133600"/>
            <a:ext cx="6172200" cy="2500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1187450" y="1412875"/>
            <a:ext cx="45370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zh-TW" altLang="en-US" sz="3600" b="1">
                <a:ea typeface="華康鋼筆體 Std W2" pitchFamily="66" charset="-120"/>
              </a:rPr>
              <a:t>由牛頓第二定律推導</a:t>
            </a:r>
          </a:p>
        </p:txBody>
      </p:sp>
      <p:sp>
        <p:nvSpPr>
          <p:cNvPr id="259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82688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4.5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繩波的波速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1116013" y="1806575"/>
          <a:ext cx="4395787" cy="4613275"/>
        </p:xfrm>
        <a:graphic>
          <a:graphicData uri="http://schemas.openxmlformats.org/presentationml/2006/ole">
            <p:oleObj spid="_x0000_s260098" name="方程式" r:id="rId3" imgW="1549080" imgH="1523880" progId="Equation.3">
              <p:embed/>
            </p:oleObj>
          </a:graphicData>
        </a:graphic>
      </p:graphicFrame>
      <p:sp>
        <p:nvSpPr>
          <p:cNvPr id="260100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0" y="496888"/>
            <a:ext cx="7351713" cy="1071562"/>
          </a:xfrm>
          <a:noFill/>
          <a:ln/>
        </p:spPr>
        <p:txBody>
          <a:bodyPr/>
          <a:lstStyle/>
          <a:p>
            <a:pPr marL="1149350" indent="-1149350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繩波的波速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–II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Object 3"/>
          <p:cNvGraphicFramePr>
            <a:graphicFrameLocks noChangeAspect="1"/>
          </p:cNvGraphicFramePr>
          <p:nvPr/>
        </p:nvGraphicFramePr>
        <p:xfrm>
          <a:off x="3779838" y="1916113"/>
          <a:ext cx="2592387" cy="563562"/>
        </p:xfrm>
        <a:graphic>
          <a:graphicData uri="http://schemas.openxmlformats.org/presentationml/2006/ole">
            <p:oleObj spid="_x0000_s261123" name="方程式" r:id="rId3" imgW="1041120" imgH="215640" progId="Equation.3">
              <p:embed/>
            </p:oleObj>
          </a:graphicData>
        </a:graphic>
      </p:graphicFrame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3779838" y="2708275"/>
          <a:ext cx="3455987" cy="3581400"/>
        </p:xfrm>
        <a:graphic>
          <a:graphicData uri="http://schemas.openxmlformats.org/presentationml/2006/ole">
            <p:oleObj spid="_x0000_s261124" name="Equation" r:id="rId4" imgW="1117440" imgH="1218960" progId="Equation.3">
              <p:embed/>
            </p:oleObj>
          </a:graphicData>
        </a:graphic>
      </p:graphicFrame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628775"/>
            <a:ext cx="2409825" cy="464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61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11200" y="496888"/>
            <a:ext cx="7351713" cy="1071562"/>
          </a:xfrm>
          <a:noFill/>
          <a:ln/>
        </p:spPr>
        <p:txBody>
          <a:bodyPr/>
          <a:lstStyle/>
          <a:p>
            <a:pPr marL="1149350" indent="-1149350"/>
            <a:r>
              <a:rPr kumimoji="0"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例三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山難救援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1187450" y="1844675"/>
          <a:ext cx="4897438" cy="1890713"/>
        </p:xfrm>
        <a:graphic>
          <a:graphicData uri="http://schemas.openxmlformats.org/presentationml/2006/ole">
            <p:oleObj spid="_x0000_s262146" name="方程式" r:id="rId3" imgW="1752480" imgH="711000" progId="Equation.3">
              <p:embed/>
            </p:oleObj>
          </a:graphicData>
        </a:graphic>
      </p:graphicFrame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1187450" y="3933825"/>
          <a:ext cx="6892925" cy="2449513"/>
        </p:xfrm>
        <a:graphic>
          <a:graphicData uri="http://schemas.openxmlformats.org/presentationml/2006/ole">
            <p:oleObj spid="_x0000_s262147" name="方程式" r:id="rId4" imgW="2133360" imgH="838080" progId="Equation.3">
              <p:embed/>
            </p:oleObj>
          </a:graphicData>
        </a:graphic>
      </p:graphicFrame>
      <p:sp>
        <p:nvSpPr>
          <p:cNvPr id="262149" name="Rectangle 5"/>
          <p:cNvSpPr>
            <a:spLocks noGrp="1" noChangeArrowheads="1"/>
          </p:cNvSpPr>
          <p:nvPr>
            <p:ph type="title"/>
          </p:nvPr>
        </p:nvSpPr>
        <p:spPr>
          <a:xfrm>
            <a:off x="711200" y="496888"/>
            <a:ext cx="7351713" cy="1071562"/>
          </a:xfrm>
          <a:noFill/>
          <a:ln/>
        </p:spPr>
        <p:txBody>
          <a:bodyPr/>
          <a:lstStyle/>
          <a:p>
            <a:pPr marL="1149350" indent="-1149350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山難救援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–II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 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波動與聲</a:t>
            </a:r>
            <a:r>
              <a:rPr lang="zh-TW" altLang="en-US" sz="54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波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5357826"/>
            <a:ext cx="3670301" cy="714380"/>
          </a:xfrm>
          <a:noFill/>
          <a:ln/>
        </p:spPr>
        <p:txBody>
          <a:bodyPr lIns="92075" tIns="46038" rIns="92075" bIns="46038"/>
          <a:lstStyle/>
          <a:p>
            <a:pPr algn="ctr">
              <a:buFontTx/>
              <a:buNone/>
            </a:pPr>
            <a:r>
              <a:rPr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A sand scorpion</a:t>
            </a:r>
            <a:endParaRPr lang="zh-TW" altLang="en-US" sz="3600" b="1" dirty="0"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4162687" cy="2786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929090" cy="27879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24" y="5286388"/>
            <a:ext cx="45005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1" lang="en-US" altLang="zh-TW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</a:rPr>
              <a:t>How does a horseshoe bat detect a moth in total darkness?</a:t>
            </a:r>
            <a:endParaRPr kumimoji="1" lang="zh-TW" alt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1476375" y="3141663"/>
          <a:ext cx="4392613" cy="646112"/>
        </p:xfrm>
        <a:graphic>
          <a:graphicData uri="http://schemas.openxmlformats.org/presentationml/2006/ole">
            <p:oleObj spid="_x0000_s266243" name="方程式" r:id="rId3" imgW="1600200" imgH="215640" progId="Equation.3">
              <p:embed/>
            </p:oleObj>
          </a:graphicData>
        </a:graphic>
      </p:graphicFrame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1042988" y="4005263"/>
            <a:ext cx="4495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n-US" altLang="zh-TW" sz="3600" b="1" i="1">
                <a:latin typeface="Times New Roman" pitchFamily="18" charset="0"/>
              </a:rPr>
              <a:t> </a:t>
            </a:r>
            <a:r>
              <a:rPr kumimoji="0" lang="en-US" altLang="zh-TW" sz="3600">
                <a:latin typeface="Times New Roman" pitchFamily="18" charset="0"/>
              </a:rPr>
              <a:t>Fourier Analysis</a:t>
            </a:r>
          </a:p>
        </p:txBody>
      </p:sp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468313" y="4941888"/>
          <a:ext cx="8247062" cy="1131887"/>
        </p:xfrm>
        <a:graphic>
          <a:graphicData uri="http://schemas.openxmlformats.org/presentationml/2006/ole">
            <p:oleObj spid="_x0000_s266245" name="方程式" r:id="rId4" imgW="2717640" imgH="393480" progId="Equation.3">
              <p:embed/>
            </p:oleObj>
          </a:graphicData>
        </a:graphic>
      </p:graphicFrame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1042988" y="1844675"/>
            <a:ext cx="65532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n-US" altLang="zh-TW" sz="3600" b="1" i="1">
                <a:latin typeface="Times New Roman" pitchFamily="18" charset="0"/>
              </a:rPr>
              <a:t> </a:t>
            </a:r>
            <a:r>
              <a:rPr kumimoji="0" lang="en-US" altLang="zh-TW" sz="3600">
                <a:latin typeface="Times New Roman" pitchFamily="18" charset="0"/>
              </a:rPr>
              <a:t>The Principle of Superposition  </a:t>
            </a:r>
          </a:p>
          <a:p>
            <a:pPr eaLnBrk="0" hangingPunct="0"/>
            <a:r>
              <a:rPr kumimoji="0" lang="en-US" altLang="zh-TW" sz="3600">
                <a:latin typeface="Times New Roman" pitchFamily="18" charset="0"/>
              </a:rPr>
              <a:t>   for Waves</a:t>
            </a: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8039100" cy="963613"/>
          </a:xfrm>
          <a:noFill/>
          <a:ln/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4.6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波的重疊原理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6245225" cy="1152525"/>
          </a:xfrm>
        </p:spPr>
        <p:txBody>
          <a:bodyPr/>
          <a:lstStyle/>
          <a:p>
            <a:pPr marL="471488" indent="-471488"/>
            <a:r>
              <a:rPr kumimoji="0"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例四 </a:t>
            </a:r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  <a:cs typeface="Times New Roman" pitchFamily="18" charset="0"/>
              </a:rPr>
              <a:t>鋸齒波</a:t>
            </a:r>
          </a:p>
        </p:txBody>
      </p:sp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276475"/>
            <a:ext cx="4876800" cy="376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133600"/>
            <a:ext cx="63246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5651500" y="2133600"/>
            <a:ext cx="1600200" cy="1219200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6245225" cy="1152525"/>
          </a:xfrm>
          <a:noFill/>
          <a:ln/>
        </p:spPr>
        <p:txBody>
          <a:bodyPr/>
          <a:lstStyle/>
          <a:p>
            <a:pPr marL="471488" indent="-471488"/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  <a:cs typeface="Times New Roman" pitchFamily="18" charset="0"/>
              </a:rPr>
              <a:t>鋸齒波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–II</a:t>
            </a:r>
            <a:endParaRPr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684213" y="1196975"/>
            <a:ext cx="5410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 eaLnBrk="0" hangingPunct="0">
              <a:buFontTx/>
              <a:buChar char="•"/>
            </a:pPr>
            <a:r>
              <a:rPr kumimoji="0" lang="en-US" altLang="zh-TW" sz="3600" b="1">
                <a:latin typeface="Times New Roman" pitchFamily="18" charset="0"/>
              </a:rPr>
              <a:t> </a:t>
            </a:r>
            <a:r>
              <a:rPr kumimoji="0" lang="zh-TW" altLang="en-US" sz="3600" b="1">
                <a:latin typeface="Times New Roman" pitchFamily="18" charset="0"/>
                <a:ea typeface="華康鋼筆體 Std W2" pitchFamily="66" charset="-120"/>
              </a:rPr>
              <a:t>合成波</a:t>
            </a:r>
            <a:endParaRPr kumimoji="0" lang="zh-TW" altLang="en-US" sz="3600">
              <a:latin typeface="Times New Roman" pitchFamily="18" charset="0"/>
              <a:ea typeface="華康鋼筆體 Std W2" pitchFamily="66" charset="-120"/>
            </a:endParaRPr>
          </a:p>
        </p:txBody>
      </p:sp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1619250" y="1916113"/>
          <a:ext cx="4465638" cy="1154112"/>
        </p:xfrm>
        <a:graphic>
          <a:graphicData uri="http://schemas.openxmlformats.org/presentationml/2006/ole">
            <p:oleObj spid="_x0000_s269316" name="方程式" r:id="rId3" imgW="1739880" imgH="457200" progId="Equation.3">
              <p:embed/>
            </p:oleObj>
          </a:graphicData>
        </a:graphic>
      </p:graphicFrame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1619250" y="3213100"/>
          <a:ext cx="4392613" cy="646113"/>
        </p:xfrm>
        <a:graphic>
          <a:graphicData uri="http://schemas.openxmlformats.org/presentationml/2006/ole">
            <p:oleObj spid="_x0000_s269317" name="方程式" r:id="rId4" imgW="1600200" imgH="215640" progId="Equation.3">
              <p:embed/>
            </p:oleObj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/>
        </p:nvGraphicFramePr>
        <p:xfrm>
          <a:off x="1619250" y="4076700"/>
          <a:ext cx="6840538" cy="1879600"/>
        </p:xfrm>
        <a:graphic>
          <a:graphicData uri="http://schemas.openxmlformats.org/presentationml/2006/ole">
            <p:oleObj spid="_x0000_s269318" name="方程式" r:id="rId5" imgW="2616120" imgH="634680" progId="Equation.3">
              <p:embed/>
            </p:oleObj>
          </a:graphicData>
        </a:graphic>
      </p:graphicFrame>
      <p:sp>
        <p:nvSpPr>
          <p:cNvPr id="269319" name="Line 7"/>
          <p:cNvSpPr>
            <a:spLocks noChangeShapeType="1"/>
          </p:cNvSpPr>
          <p:nvPr/>
        </p:nvSpPr>
        <p:spPr bwMode="auto">
          <a:xfrm>
            <a:off x="1547813" y="3141663"/>
            <a:ext cx="685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1619250" y="4797425"/>
            <a:ext cx="66246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351712" cy="1071563"/>
          </a:xfrm>
          <a:noFill/>
          <a:ln/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4.7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波的干涉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38" name="Object 2"/>
          <p:cNvGraphicFramePr>
            <a:graphicFrameLocks noChangeAspect="1"/>
          </p:cNvGraphicFramePr>
          <p:nvPr/>
        </p:nvGraphicFramePr>
        <p:xfrm>
          <a:off x="611188" y="2349500"/>
          <a:ext cx="6705600" cy="708025"/>
        </p:xfrm>
        <a:graphic>
          <a:graphicData uri="http://schemas.openxmlformats.org/presentationml/2006/ole">
            <p:oleObj spid="_x0000_s270338" name="Equation" r:id="rId3" imgW="2197080" imgH="228600" progId="Equation.3">
              <p:embed/>
            </p:oleObj>
          </a:graphicData>
        </a:graphic>
      </p:graphicFrame>
      <p:graphicFrame>
        <p:nvGraphicFramePr>
          <p:cNvPr id="270339" name="Object 3"/>
          <p:cNvGraphicFramePr>
            <a:graphicFrameLocks noChangeAspect="1"/>
          </p:cNvGraphicFramePr>
          <p:nvPr/>
        </p:nvGraphicFramePr>
        <p:xfrm>
          <a:off x="611188" y="3213100"/>
          <a:ext cx="8137525" cy="2314575"/>
        </p:xfrm>
        <a:graphic>
          <a:graphicData uri="http://schemas.openxmlformats.org/presentationml/2006/ole">
            <p:oleObj spid="_x0000_s270339" name="方程式" r:id="rId4" imgW="2450880" imgH="812520" progId="Equation.3">
              <p:embed/>
            </p:oleObj>
          </a:graphicData>
        </a:graphic>
      </p:graphicFrame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611188" y="5876925"/>
            <a:ext cx="8151812" cy="5318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b="1">
                <a:latin typeface="Times New Roman" pitchFamily="18" charset="0"/>
              </a:rPr>
              <a:t>Fully </a:t>
            </a:r>
            <a:r>
              <a:rPr kumimoji="0" lang="en-US" altLang="zh-TW" b="1" u="sng">
                <a:latin typeface="Times New Roman" pitchFamily="18" charset="0"/>
              </a:rPr>
              <a:t>constructive</a:t>
            </a:r>
            <a:r>
              <a:rPr kumimoji="0" lang="en-US" altLang="zh-TW" b="1">
                <a:latin typeface="Times New Roman" pitchFamily="18" charset="0"/>
              </a:rPr>
              <a:t> and fully </a:t>
            </a:r>
            <a:r>
              <a:rPr kumimoji="0" lang="en-US" altLang="zh-TW" b="1" u="sng">
                <a:latin typeface="Times New Roman" pitchFamily="18" charset="0"/>
              </a:rPr>
              <a:t>destructive</a:t>
            </a:r>
            <a:r>
              <a:rPr kumimoji="0" lang="en-US" altLang="zh-TW" b="1">
                <a:latin typeface="Times New Roman" pitchFamily="18" charset="0"/>
              </a:rPr>
              <a:t> interference</a:t>
            </a:r>
            <a:endParaRPr kumimoji="0" lang="en-US" altLang="zh-TW">
              <a:latin typeface="Times New Roman" pitchFamily="18" charset="0"/>
            </a:endParaRP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88012" cy="1871663"/>
          </a:xfrm>
          <a:noFill/>
          <a:ln/>
        </p:spPr>
        <p:txBody>
          <a:bodyPr/>
          <a:lstStyle/>
          <a:p>
            <a:pPr marL="1149350" indent="-1149350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完全建設性與完全破壞性干涉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1042988" y="4437063"/>
          <a:ext cx="7543800" cy="1370012"/>
        </p:xfrm>
        <a:graphic>
          <a:graphicData uri="http://schemas.openxmlformats.org/presentationml/2006/ole">
            <p:oleObj spid="_x0000_s271363" name="方程式" r:id="rId3" imgW="2158920" imgH="457200" progId="Equation.3">
              <p:embed/>
            </p:oleObj>
          </a:graphicData>
        </a:graphic>
      </p:graphicFrame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1042988" y="2781300"/>
          <a:ext cx="4191000" cy="1343025"/>
        </p:xfrm>
        <a:graphic>
          <a:graphicData uri="http://schemas.openxmlformats.org/presentationml/2006/ole">
            <p:oleObj spid="_x0000_s271364" name="方程式" r:id="rId4" imgW="1054080" imgH="393480" progId="Equation.3">
              <p:embed/>
            </p:oleObj>
          </a:graphicData>
        </a:graphic>
      </p:graphicFrame>
      <p:sp>
        <p:nvSpPr>
          <p:cNvPr id="2713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同相與異相</a:t>
            </a:r>
          </a:p>
        </p:txBody>
      </p:sp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900113" y="1989138"/>
            <a:ext cx="5329237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zh-TW" altLang="en-US" sz="3200" b="1">
                <a:latin typeface="Times New Roman" pitchFamily="18" charset="0"/>
              </a:rPr>
              <a:t>(</a:t>
            </a:r>
            <a:r>
              <a:rPr lang="en-US" altLang="zh-TW" sz="3200" b="1">
                <a:latin typeface="Times New Roman" pitchFamily="18" charset="0"/>
              </a:rPr>
              <a:t>exactly </a:t>
            </a:r>
            <a:r>
              <a:rPr lang="en-US" altLang="zh-TW" sz="3200" b="1" u="sng">
                <a:latin typeface="Times New Roman" pitchFamily="18" charset="0"/>
              </a:rPr>
              <a:t>in phase</a:t>
            </a:r>
            <a:r>
              <a:rPr lang="en-US" altLang="zh-TW" sz="3200" b="1">
                <a:latin typeface="Times New Roman" pitchFamily="18" charset="0"/>
              </a:rPr>
              <a:t>/</a:t>
            </a:r>
            <a:r>
              <a:rPr lang="en-US" altLang="zh-TW" sz="3200" b="1" u="sng">
                <a:latin typeface="Times New Roman" pitchFamily="18" charset="0"/>
              </a:rPr>
              <a:t>out of phase</a:t>
            </a:r>
            <a:r>
              <a:rPr lang="en-US" altLang="zh-TW" sz="3200" b="1">
                <a:latin typeface="Times New Roman" pitchFamily="18" charset="0"/>
              </a:rPr>
              <a:t>)</a:t>
            </a:r>
            <a:endParaRPr lang="zh-TW" alt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395288" y="1844675"/>
            <a:ext cx="619283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n-US" altLang="zh-TW" sz="3600" b="1">
                <a:latin typeface="Times New Roman" pitchFamily="18" charset="0"/>
              </a:rPr>
              <a:t> </a:t>
            </a:r>
            <a:r>
              <a:rPr kumimoji="0" lang="zh-TW" altLang="en-US" sz="3600" b="1">
                <a:latin typeface="Times New Roman" pitchFamily="18" charset="0"/>
                <a:ea typeface="華康鋼筆體 Std W2" pitchFamily="66" charset="-120"/>
              </a:rPr>
              <a:t>節點</a:t>
            </a:r>
            <a:r>
              <a:rPr kumimoji="0" lang="en-US" altLang="zh-TW" sz="3600" b="1">
                <a:latin typeface="Times New Roman" pitchFamily="18" charset="0"/>
              </a:rPr>
              <a:t>/</a:t>
            </a:r>
            <a:r>
              <a:rPr kumimoji="0" lang="zh-TW" altLang="en-US" sz="3600" b="1">
                <a:latin typeface="Times New Roman" pitchFamily="18" charset="0"/>
                <a:ea typeface="華康鋼筆體 Std W2" pitchFamily="66" charset="-120"/>
              </a:rPr>
              <a:t>反節點 </a:t>
            </a:r>
            <a:r>
              <a:rPr kumimoji="0" lang="en-US" altLang="zh-TW" sz="3600" b="1">
                <a:latin typeface="Times New Roman" pitchFamily="18" charset="0"/>
              </a:rPr>
              <a:t>node/antinode</a:t>
            </a:r>
          </a:p>
        </p:txBody>
      </p:sp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57563"/>
            <a:ext cx="7920037" cy="3081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4439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351712" cy="1071563"/>
          </a:xfrm>
          <a:noFill/>
          <a:ln/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4.8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hlinkClick r:id="rId3"/>
              </a:rPr>
              <a:t>駐波</a:t>
            </a:r>
            <a:endParaRPr lang="zh-TW" altLang="en-US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1116013" y="1700213"/>
          <a:ext cx="4464050" cy="1320800"/>
        </p:xfrm>
        <a:graphic>
          <a:graphicData uri="http://schemas.openxmlformats.org/presentationml/2006/ole">
            <p:oleObj spid="_x0000_s275460" name="方程式" r:id="rId3" imgW="1523880" imgH="457200" progId="Equation.3">
              <p:embed/>
            </p:oleObj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1116013" y="3141663"/>
          <a:ext cx="4176712" cy="614362"/>
        </p:xfrm>
        <a:graphic>
          <a:graphicData uri="http://schemas.openxmlformats.org/presentationml/2006/ole">
            <p:oleObj spid="_x0000_s275461" name="方程式" r:id="rId4" imgW="1600200" imgH="215640" progId="Equation.3">
              <p:embed/>
            </p:oleObj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1116013" y="3933825"/>
          <a:ext cx="6480175" cy="700088"/>
        </p:xfrm>
        <a:graphic>
          <a:graphicData uri="http://schemas.openxmlformats.org/presentationml/2006/ole">
            <p:oleObj spid="_x0000_s275462" name="Equation" r:id="rId5" imgW="2095200" imgH="228600" progId="Equation.3">
              <p:embed/>
            </p:oleObj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1116013" y="4724400"/>
          <a:ext cx="5040312" cy="665163"/>
        </p:xfrm>
        <a:graphic>
          <a:graphicData uri="http://schemas.openxmlformats.org/presentationml/2006/ole">
            <p:oleObj spid="_x0000_s275463" name="方程式" r:id="rId6" imgW="1688760" imgH="228600" progId="Equation.3">
              <p:embed/>
            </p:oleObj>
          </a:graphicData>
        </a:graphic>
      </p:graphicFrame>
      <p:sp>
        <p:nvSpPr>
          <p:cNvPr id="275465" name="Rectangle 9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351712" cy="1071563"/>
          </a:xfrm>
          <a:noFill/>
          <a:ln/>
        </p:spPr>
        <p:txBody>
          <a:bodyPr/>
          <a:lstStyle/>
          <a:p>
            <a:pPr marL="1149350" indent="-1149350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數學分析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971550" y="1628775"/>
          <a:ext cx="5257800" cy="695325"/>
        </p:xfrm>
        <a:graphic>
          <a:graphicData uri="http://schemas.openxmlformats.org/presentationml/2006/ole">
            <p:oleObj spid="_x0000_s276483" name="方程式" r:id="rId3" imgW="1688760" imgH="228600" progId="Equation.3">
              <p:embed/>
            </p:oleObj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971550" y="2492375"/>
          <a:ext cx="6294438" cy="3790950"/>
        </p:xfrm>
        <a:graphic>
          <a:graphicData uri="http://schemas.openxmlformats.org/presentationml/2006/ole">
            <p:oleObj spid="_x0000_s276484" name="方程式" r:id="rId4" imgW="2006280" imgH="1244520" progId="Equation.3">
              <p:embed/>
            </p:oleObj>
          </a:graphicData>
        </a:graphic>
      </p:graphicFrame>
      <p:sp>
        <p:nvSpPr>
          <p:cNvPr id="276486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351713" cy="1071563"/>
          </a:xfrm>
          <a:noFill/>
          <a:ln/>
        </p:spPr>
        <p:txBody>
          <a:bodyPr/>
          <a:lstStyle/>
          <a:p>
            <a:pPr marL="1149350" indent="-1149350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數學分析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–II</a:t>
            </a:r>
            <a:endParaRPr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938"/>
            <a:ext cx="6781800" cy="3889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750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在邊界反射之相位變化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04800"/>
            <a:ext cx="8039100" cy="963613"/>
          </a:xfrm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波與粒子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643812" cy="5059362"/>
          </a:xfrm>
          <a:noFill/>
          <a:ln/>
        </p:spPr>
        <p:txBody>
          <a:bodyPr lIns="92075" tIns="46038" rIns="92075" bIns="46038"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4000" b="1">
                <a:latin typeface="華康鋼筆體 Std W2" pitchFamily="66" charset="-120"/>
                <a:ea typeface="華康鋼筆體 Std W2" pitchFamily="66" charset="-120"/>
              </a:rPr>
              <a:t>波的類型</a:t>
            </a:r>
            <a:endParaRPr lang="en-US" altLang="zh-TW" sz="3600">
              <a:latin typeface="Times New Roman" pitchFamily="18" charset="0"/>
            </a:endParaRPr>
          </a:p>
          <a:p>
            <a:pPr marL="1104900" lvl="1" indent="-533400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4000" b="1">
                <a:latin typeface="Times New Roman" pitchFamily="18" charset="0"/>
                <a:ea typeface="華康鋼筆體 Std W2" pitchFamily="66" charset="-120"/>
              </a:rPr>
              <a:t>機械波</a:t>
            </a:r>
          </a:p>
          <a:p>
            <a:pPr marL="1504950" lvl="2" indent="-457200">
              <a:lnSpc>
                <a:spcPct val="90000"/>
              </a:lnSpc>
              <a:buFont typeface="Wingdings" pitchFamily="2" charset="2"/>
              <a:buChar char="l"/>
            </a:pPr>
            <a:r>
              <a:rPr lang="en-US" altLang="zh-TW" sz="2800">
                <a:latin typeface="Times New Roman" pitchFamily="18" charset="0"/>
              </a:rPr>
              <a:t>governed by Newton’s laws, exist only within a material medium (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介質</a:t>
            </a:r>
            <a:r>
              <a:rPr lang="zh-TW" altLang="en-US" sz="2800">
                <a:latin typeface="Times New Roman" pitchFamily="18" charset="0"/>
              </a:rPr>
              <a:t>)</a:t>
            </a:r>
          </a:p>
          <a:p>
            <a:pPr marL="1104900" lvl="1" indent="-533400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4000" b="1">
                <a:latin typeface="華康鋼筆體 Std W2" pitchFamily="66" charset="-120"/>
                <a:ea typeface="華康鋼筆體 Std W2" pitchFamily="66" charset="-120"/>
              </a:rPr>
              <a:t>電磁波</a:t>
            </a:r>
            <a:endParaRPr lang="en-US" altLang="zh-TW" sz="4000">
              <a:latin typeface="Times New Roman" pitchFamily="18" charset="0"/>
            </a:endParaRPr>
          </a:p>
          <a:p>
            <a:pPr marL="1504950" lvl="2" indent="-457200">
              <a:lnSpc>
                <a:spcPct val="90000"/>
              </a:lnSpc>
              <a:buFont typeface="Wingdings" pitchFamily="2" charset="2"/>
              <a:buChar char="l"/>
            </a:pPr>
            <a:r>
              <a:rPr lang="en-US" altLang="zh-TW" sz="2800">
                <a:latin typeface="Times New Roman" pitchFamily="18" charset="0"/>
              </a:rPr>
              <a:t>governed by Maxwell’s laws, require no material medium to exist</a:t>
            </a:r>
          </a:p>
          <a:p>
            <a:pPr marL="1504950" lvl="2" indent="-457200">
              <a:lnSpc>
                <a:spcPct val="90000"/>
              </a:lnSpc>
              <a:buFont typeface="Wingdings" pitchFamily="2" charset="2"/>
              <a:buChar char="l"/>
            </a:pPr>
            <a:r>
              <a:rPr lang="en-US" altLang="zh-TW" sz="2800">
                <a:latin typeface="Times New Roman" pitchFamily="18" charset="0"/>
              </a:rPr>
              <a:t>all travel at c = 299,792,458m/s</a:t>
            </a:r>
          </a:p>
          <a:p>
            <a:pPr marL="1104900" lvl="1" indent="-533400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4000" b="1">
                <a:latin typeface="華康鋼筆體 Std W2" pitchFamily="66" charset="-120"/>
                <a:ea typeface="華康鋼筆體 Std W2" pitchFamily="66" charset="-120"/>
              </a:rPr>
              <a:t>物質波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391400" cy="863600"/>
          </a:xfrm>
        </p:spPr>
        <p:txBody>
          <a:bodyPr/>
          <a:lstStyle/>
          <a:p>
            <a:pPr marL="1143000" indent="-114300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4.9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駐波與共振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1403350" y="1773238"/>
            <a:ext cx="4724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-685800" eaLnBrk="0" hangingPunct="0"/>
            <a:r>
              <a:rPr kumimoji="0" lang="en-US" altLang="zh-TW" sz="2400" b="1">
                <a:latin typeface="Times New Roman" pitchFamily="18" charset="0"/>
              </a:rPr>
              <a:t>         </a:t>
            </a:r>
            <a:r>
              <a:rPr kumimoji="0" lang="en-US" altLang="zh-TW" sz="3600" b="1">
                <a:latin typeface="Times New Roman" pitchFamily="18" charset="0"/>
              </a:rPr>
              <a:t>A string of length L</a:t>
            </a:r>
            <a:endParaRPr kumimoji="0" lang="en-US" altLang="zh-TW" sz="3600">
              <a:latin typeface="Times New Roman" pitchFamily="18" charset="0"/>
            </a:endParaRP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1258888" y="4221163"/>
            <a:ext cx="5638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762000" indent="-533400" eaLnBrk="0" hangingPunct="0"/>
            <a:r>
              <a:rPr kumimoji="0" lang="en-US" altLang="zh-TW" sz="3600" b="1">
                <a:latin typeface="Times New Roman" pitchFamily="18" charset="0"/>
              </a:rPr>
              <a:t>n: harmonic number</a:t>
            </a:r>
            <a:endParaRPr kumimoji="0" lang="en-US" altLang="zh-TW" sz="2400">
              <a:latin typeface="Times New Roman" pitchFamily="18" charset="0"/>
            </a:endParaRPr>
          </a:p>
        </p:txBody>
      </p:sp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1476375" y="2997200"/>
          <a:ext cx="5975350" cy="1085850"/>
        </p:xfrm>
        <a:graphic>
          <a:graphicData uri="http://schemas.openxmlformats.org/presentationml/2006/ole">
            <p:oleObj spid="_x0000_s278533" name="方程式" r:id="rId3" imgW="21081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3238"/>
            <a:ext cx="6696075" cy="1073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997200"/>
            <a:ext cx="2498725" cy="345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997200"/>
            <a:ext cx="3581400" cy="3479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95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7772400" cy="1039813"/>
          </a:xfrm>
        </p:spPr>
        <p:txBody>
          <a:bodyPr/>
          <a:lstStyle/>
          <a:p>
            <a:r>
              <a:rPr kumimoji="0"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例五 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共振例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57338"/>
            <a:ext cx="5029200" cy="150336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05263"/>
            <a:ext cx="5257800" cy="246221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280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997200"/>
            <a:ext cx="5029200" cy="9255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280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644900"/>
            <a:ext cx="3505200" cy="12620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2805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例六 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波長與張力的實驗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971550" y="2420938"/>
          <a:ext cx="5184775" cy="887412"/>
        </p:xfrm>
        <a:graphic>
          <a:graphicData uri="http://schemas.openxmlformats.org/presentationml/2006/ole">
            <p:oleObj spid="_x0000_s291843" name="方程式" r:id="rId3" imgW="1460160" imgH="228600" progId="Equation.3">
              <p:embed/>
            </p:oleObj>
          </a:graphicData>
        </a:graphic>
      </p:graphicFrame>
      <p:sp>
        <p:nvSpPr>
          <p:cNvPr id="291847" name="Rectangle 7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5545138" cy="1728788"/>
          </a:xfrm>
          <a:noFill/>
          <a:ln/>
        </p:spPr>
        <p:txBody>
          <a:bodyPr/>
          <a:lstStyle/>
          <a:p>
            <a:pPr marL="1149350" indent="-1149350"/>
            <a:r>
              <a:rPr kumimoji="0" lang="zh-TW" altLang="en-US" sz="4800" b="1">
                <a:solidFill>
                  <a:schemeClr val="tx1"/>
                </a:solidFill>
                <a:latin typeface="Times New Roman" pitchFamily="18" charset="0"/>
                <a:ea typeface="華康鋼筆體 Std W2" pitchFamily="66" charset="-120"/>
              </a:rPr>
              <a:t>一維</a:t>
            </a:r>
            <a:r>
              <a:rPr kumimoji="0" lang="zh-TW" altLang="en-US" sz="4800" b="1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kumimoji="0" lang="zh-TW" altLang="en-US" sz="4800" b="1">
                <a:solidFill>
                  <a:schemeClr val="tx1"/>
                </a:solidFill>
                <a:latin typeface="Times New Roman" pitchFamily="18" charset="0"/>
                <a:ea typeface="華康鋼筆體 Std W2" pitchFamily="66" charset="-120"/>
              </a:rPr>
              <a:t>二維與三維波函數</a:t>
            </a:r>
          </a:p>
        </p:txBody>
      </p:sp>
      <p:pic>
        <p:nvPicPr>
          <p:cNvPr id="2918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924175"/>
            <a:ext cx="1439863" cy="1398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91849" name="Picture 9" descr="Schematic of the layers of the sun shows where pressure waves originate and propagat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941888"/>
            <a:ext cx="1905000" cy="1428750"/>
          </a:xfrm>
          <a:prstGeom prst="rect">
            <a:avLst/>
          </a:prstGeom>
          <a:noFill/>
        </p:spPr>
      </p:pic>
      <p:sp>
        <p:nvSpPr>
          <p:cNvPr id="291850" name="Rectangle 10"/>
          <p:cNvSpPr>
            <a:spLocks noChangeArrowheads="1"/>
          </p:cNvSpPr>
          <p:nvPr/>
        </p:nvSpPr>
        <p:spPr bwMode="auto">
          <a:xfrm>
            <a:off x="7308850" y="4365625"/>
            <a:ext cx="9001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2000" b="1">
                <a:latin typeface="Times New Roman" pitchFamily="18" charset="0"/>
                <a:ea typeface="華康鋼筆體 Std W2" pitchFamily="66" charset="-120"/>
              </a:rPr>
              <a:t>2D</a:t>
            </a:r>
            <a:endParaRPr kumimoji="0" lang="en-US" altLang="zh-TW" sz="2000" b="1"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7308850" y="6165850"/>
            <a:ext cx="9350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2000" b="1">
                <a:latin typeface="Times New Roman" pitchFamily="18" charset="0"/>
                <a:ea typeface="華康鋼筆體 Std W2" pitchFamily="66" charset="-120"/>
              </a:rPr>
              <a:t>3D</a:t>
            </a:r>
            <a:endParaRPr kumimoji="0" lang="en-US" altLang="zh-TW" sz="2000" b="1"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291852" name="Object 12"/>
          <p:cNvGraphicFramePr>
            <a:graphicFrameLocks noChangeAspect="1"/>
          </p:cNvGraphicFramePr>
          <p:nvPr/>
        </p:nvGraphicFramePr>
        <p:xfrm>
          <a:off x="971550" y="3716338"/>
          <a:ext cx="5256213" cy="733425"/>
        </p:xfrm>
        <a:graphic>
          <a:graphicData uri="http://schemas.openxmlformats.org/presentationml/2006/ole">
            <p:oleObj spid="_x0000_s291852" name="方程式" r:id="rId6" imgW="1892160" imgH="241200" progId="Equation.3">
              <p:embed/>
            </p:oleObj>
          </a:graphicData>
        </a:graphic>
      </p:graphicFrame>
      <p:graphicFrame>
        <p:nvGraphicFramePr>
          <p:cNvPr id="291853" name="Object 13"/>
          <p:cNvGraphicFramePr>
            <a:graphicFrameLocks noChangeAspect="1"/>
          </p:cNvGraphicFramePr>
          <p:nvPr/>
        </p:nvGraphicFramePr>
        <p:xfrm>
          <a:off x="971550" y="4868863"/>
          <a:ext cx="6049963" cy="1435100"/>
        </p:xfrm>
        <a:graphic>
          <a:graphicData uri="http://schemas.openxmlformats.org/presentationml/2006/ole">
            <p:oleObj spid="_x0000_s291853" name="方程式" r:id="rId7" imgW="22222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4648200" cy="892175"/>
          </a:xfrm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4.10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縱波</a:t>
            </a:r>
          </a:p>
        </p:txBody>
      </p:sp>
      <p:pic>
        <p:nvPicPr>
          <p:cNvPr id="291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96975"/>
            <a:ext cx="3744913" cy="2497138"/>
          </a:xfrm>
          <a:prstGeom prst="rect">
            <a:avLst/>
          </a:prstGeom>
          <a:noFill/>
        </p:spPr>
      </p:pic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581525"/>
            <a:ext cx="2016125" cy="1844675"/>
          </a:xfrm>
          <a:prstGeom prst="rect">
            <a:avLst/>
          </a:prstGeom>
          <a:noFill/>
        </p:spPr>
      </p:pic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187450" y="3789363"/>
            <a:ext cx="7345363" cy="6540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600">
                <a:latin typeface="Times New Roman" pitchFamily="18" charset="0"/>
                <a:ea typeface="華康中楷體" charset="-120"/>
              </a:rPr>
              <a:t>Sonar, Seismic Waves and Ultrasound</a:t>
            </a:r>
            <a:endParaRPr kumimoji="0" lang="en-US" altLang="zh-TW" sz="3600">
              <a:latin typeface="Times New Roman" pitchFamily="18" charset="0"/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1187450" y="1196975"/>
            <a:ext cx="1008063" cy="360363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1187450" y="1844675"/>
            <a:ext cx="360363" cy="684213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918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581525"/>
            <a:ext cx="2305050" cy="1843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91850" name="Picture 10" descr="buturi-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581525"/>
            <a:ext cx="2879725" cy="185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620713"/>
            <a:ext cx="6807200" cy="1079500"/>
          </a:xfrm>
        </p:spPr>
        <p:txBody>
          <a:bodyPr/>
          <a:lstStyle/>
          <a:p>
            <a:pPr marL="1050925" indent="-1050925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4.11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聲速</a:t>
            </a:r>
            <a:endParaRPr lang="en-US" altLang="zh-TW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1476375" y="1773238"/>
          <a:ext cx="4706938" cy="1273175"/>
        </p:xfrm>
        <a:graphic>
          <a:graphicData uri="http://schemas.openxmlformats.org/presentationml/2006/ole">
            <p:oleObj spid="_x0000_s292866" name="方程式" r:id="rId3" imgW="1815840" imgH="469800" progId="Equation.3">
              <p:embed/>
            </p:oleObj>
          </a:graphicData>
        </a:graphic>
      </p:graphicFrame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5148263" y="3573463"/>
          <a:ext cx="3095625" cy="1173162"/>
        </p:xfrm>
        <a:graphic>
          <a:graphicData uri="http://schemas.openxmlformats.org/presentationml/2006/ole">
            <p:oleObj spid="_x0000_s292867" name="方程式" r:id="rId4" imgW="838080" imgH="393480" progId="Equation.3">
              <p:embed/>
            </p:oleObj>
          </a:graphicData>
        </a:graphic>
      </p:graphicFrame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1403350" y="3789363"/>
            <a:ext cx="3810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600">
                <a:latin typeface="Times New Roman" pitchFamily="18" charset="0"/>
              </a:rPr>
              <a:t>Bulk Modulus</a:t>
            </a:r>
            <a:r>
              <a:rPr kumimoji="0" lang="zh-TW" altLang="en-US"/>
              <a:t>：</a:t>
            </a:r>
            <a:r>
              <a:rPr kumimoji="0" lang="en-US" altLang="zh-TW" sz="3600">
                <a:latin typeface="Times New Roman" pitchFamily="18" charset="0"/>
              </a:rPr>
              <a:t>B</a:t>
            </a:r>
          </a:p>
        </p:txBody>
      </p:sp>
      <p:graphicFrame>
        <p:nvGraphicFramePr>
          <p:cNvPr id="292870" name="Object 6"/>
          <p:cNvGraphicFramePr>
            <a:graphicFrameLocks noChangeAspect="1"/>
          </p:cNvGraphicFramePr>
          <p:nvPr/>
        </p:nvGraphicFramePr>
        <p:xfrm>
          <a:off x="1547813" y="4724400"/>
          <a:ext cx="1347787" cy="1304925"/>
        </p:xfrm>
        <a:graphic>
          <a:graphicData uri="http://schemas.openxmlformats.org/presentationml/2006/ole">
            <p:oleObj spid="_x0000_s292868" name="方程式" r:id="rId5" imgW="507960" imgH="469800" progId="Equation.3">
              <p:embed/>
            </p:oleObj>
          </a:graphicData>
        </a:graphic>
      </p:graphicFrame>
      <p:sp>
        <p:nvSpPr>
          <p:cNvPr id="292872" name="AutoShape 8"/>
          <p:cNvSpPr>
            <a:spLocks/>
          </p:cNvSpPr>
          <p:nvPr/>
        </p:nvSpPr>
        <p:spPr bwMode="auto">
          <a:xfrm>
            <a:off x="4716463" y="5229225"/>
            <a:ext cx="2589212" cy="609600"/>
          </a:xfrm>
          <a:prstGeom prst="borderCallout1">
            <a:avLst>
              <a:gd name="adj1" fmla="val 18750"/>
              <a:gd name="adj2" fmla="val -2944"/>
              <a:gd name="adj3" fmla="val -122917"/>
              <a:gd name="adj4" fmla="val -39056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華康鋼筆體 Std W2" pitchFamily="66" charset="-120"/>
              </a:rPr>
              <a:t>容積彈性模數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73914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437063"/>
            <a:ext cx="3810000" cy="2187575"/>
          </a:xfrm>
          <a:prstGeom prst="rect">
            <a:avLst/>
          </a:prstGeom>
          <a:noFill/>
        </p:spPr>
      </p:pic>
      <p:sp>
        <p:nvSpPr>
          <p:cNvPr id="293893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488238" cy="1008063"/>
          </a:xfrm>
          <a:noFill/>
          <a:ln/>
        </p:spPr>
        <p:txBody>
          <a:bodyPr/>
          <a:lstStyle/>
          <a:p>
            <a:pPr marL="1050925" indent="-1050925"/>
            <a:r>
              <a:rPr lang="zh-TW" altLang="en-US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氣體</a:t>
            </a:r>
            <a:r>
              <a:rPr lang="zh-TW" altLang="zh-TW" sz="4000" b="1">
                <a:solidFill>
                  <a:schemeClr val="tx1"/>
                </a:solidFill>
              </a:rPr>
              <a:t>、</a:t>
            </a:r>
            <a:r>
              <a:rPr lang="zh-TW" altLang="en-US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液體與固體中的聲速</a:t>
            </a:r>
            <a:endParaRPr lang="en-US" altLang="zh-TW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8363" y="301625"/>
            <a:ext cx="7115175" cy="1182688"/>
          </a:xfrm>
        </p:spPr>
        <p:txBody>
          <a:bodyPr/>
          <a:lstStyle/>
          <a:p>
            <a:pPr marL="1431925" indent="-1431925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例一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聲源的方向</a:t>
            </a:r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35814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4284663" y="1628775"/>
          <a:ext cx="2728912" cy="2976563"/>
        </p:xfrm>
        <a:graphic>
          <a:graphicData uri="http://schemas.openxmlformats.org/presentationml/2006/ole">
            <p:oleObj spid="_x0000_s293890" name="方程式" r:id="rId4" imgW="1168200" imgH="1307880" progId="Equation.3">
              <p:embed/>
            </p:oleObj>
          </a:graphicData>
        </a:graphic>
      </p:graphicFrame>
      <p:graphicFrame>
        <p:nvGraphicFramePr>
          <p:cNvPr id="296965" name="Object 5"/>
          <p:cNvGraphicFramePr>
            <a:graphicFrameLocks noChangeAspect="1"/>
          </p:cNvGraphicFramePr>
          <p:nvPr/>
        </p:nvGraphicFramePr>
        <p:xfrm>
          <a:off x="4284663" y="4797425"/>
          <a:ext cx="3409950" cy="1176338"/>
        </p:xfrm>
        <a:graphic>
          <a:graphicData uri="http://schemas.openxmlformats.org/presentationml/2006/ole">
            <p:oleObj spid="_x0000_s293891" name="方程式" r:id="rId5" imgW="1218960" imgH="431640" progId="Equation.3">
              <p:embed/>
            </p:oleObj>
          </a:graphicData>
        </a:graphic>
      </p:graphicFrame>
      <p:sp>
        <p:nvSpPr>
          <p:cNvPr id="296966" name="AutoShape 6"/>
          <p:cNvSpPr>
            <a:spLocks/>
          </p:cNvSpPr>
          <p:nvPr/>
        </p:nvSpPr>
        <p:spPr bwMode="auto">
          <a:xfrm>
            <a:off x="7451725" y="2924175"/>
            <a:ext cx="1223963" cy="609600"/>
          </a:xfrm>
          <a:prstGeom prst="borderCallout1">
            <a:avLst>
              <a:gd name="adj1" fmla="val 18750"/>
              <a:gd name="adj2" fmla="val -6227"/>
              <a:gd name="adj3" fmla="val 14583"/>
              <a:gd name="adj4" fmla="val -49028"/>
            </a:avLst>
          </a:prstGeom>
          <a:solidFill>
            <a:schemeClr val="tx2"/>
          </a:solidFill>
          <a:ln w="190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zh-TW" altLang="en-US" sz="3200">
                <a:solidFill>
                  <a:schemeClr val="bg1"/>
                </a:solidFill>
                <a:ea typeface="華康鋼筆體 Std W2" pitchFamily="66" charset="-120"/>
              </a:rPr>
              <a:t>水中</a:t>
            </a:r>
          </a:p>
        </p:txBody>
      </p:sp>
      <p:sp>
        <p:nvSpPr>
          <p:cNvPr id="296969" name="AutoShape 9"/>
          <p:cNvSpPr>
            <a:spLocks/>
          </p:cNvSpPr>
          <p:nvPr/>
        </p:nvSpPr>
        <p:spPr bwMode="auto">
          <a:xfrm>
            <a:off x="7380288" y="2060575"/>
            <a:ext cx="1584325" cy="609600"/>
          </a:xfrm>
          <a:prstGeom prst="borderCallout1">
            <a:avLst>
              <a:gd name="adj1" fmla="val 18750"/>
              <a:gd name="adj2" fmla="val -4810"/>
              <a:gd name="adj3" fmla="val 17449"/>
              <a:gd name="adj4" fmla="val -34569"/>
            </a:avLst>
          </a:prstGeom>
          <a:solidFill>
            <a:schemeClr val="tx2"/>
          </a:solidFill>
          <a:ln w="190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zh-TW" altLang="en-US" sz="3200">
                <a:solidFill>
                  <a:schemeClr val="bg1"/>
                </a:solidFill>
                <a:ea typeface="華康鋼筆體 Std W2" pitchFamily="66" charset="-120"/>
              </a:rPr>
              <a:t>空氣中</a:t>
            </a:r>
          </a:p>
        </p:txBody>
      </p:sp>
      <p:sp>
        <p:nvSpPr>
          <p:cNvPr id="296970" name="AutoShape 10"/>
          <p:cNvSpPr>
            <a:spLocks/>
          </p:cNvSpPr>
          <p:nvPr/>
        </p:nvSpPr>
        <p:spPr bwMode="auto">
          <a:xfrm>
            <a:off x="5643563" y="6021388"/>
            <a:ext cx="2816225" cy="609600"/>
          </a:xfrm>
          <a:prstGeom prst="borderCallout1">
            <a:avLst>
              <a:gd name="adj1" fmla="val 18750"/>
              <a:gd name="adj2" fmla="val 49042"/>
              <a:gd name="adj3" fmla="val -56509"/>
              <a:gd name="adj4" fmla="val 49042"/>
            </a:avLst>
          </a:prstGeom>
          <a:solidFill>
            <a:schemeClr val="tx2"/>
          </a:solidFill>
          <a:ln w="190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zh-TW" sz="3200">
                <a:solidFill>
                  <a:schemeClr val="bg1"/>
                </a:solidFill>
                <a:latin typeface="華康鋼筆體 Std W2" pitchFamily="66" charset="-120"/>
                <a:ea typeface="華康鋼筆體 Std W2" pitchFamily="66" charset="-120"/>
              </a:rPr>
              <a:t>apparent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468313" y="1628775"/>
            <a:ext cx="79184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600" b="1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altLang="zh-TW" sz="3200" b="1" i="1">
                <a:latin typeface="Times New Roman" pitchFamily="18" charset="0"/>
                <a:cs typeface="Times New Roman" pitchFamily="18" charset="0"/>
              </a:rPr>
              <a:t>Displacement amplitude of an air element</a:t>
            </a: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3048000" y="5715000"/>
          <a:ext cx="4760913" cy="781050"/>
        </p:xfrm>
        <a:graphic>
          <a:graphicData uri="http://schemas.openxmlformats.org/presentationml/2006/ole">
            <p:oleObj spid="_x0000_s294914" name="Equation" r:id="rId3" imgW="1460160" imgH="228600" progId="Equation.3">
              <p:embed/>
            </p:oleObj>
          </a:graphicData>
        </a:graphic>
      </p:graphicFrame>
      <p:pic>
        <p:nvPicPr>
          <p:cNvPr id="297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492375"/>
            <a:ext cx="5329238" cy="408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7991" name="Rectangle 7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6807200" cy="1079500"/>
          </a:xfrm>
          <a:noFill/>
          <a:ln/>
        </p:spPr>
        <p:txBody>
          <a:bodyPr/>
          <a:lstStyle/>
          <a:p>
            <a:pPr marL="1050925" indent="-1050925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4.12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行進聲波</a:t>
            </a:r>
            <a:endParaRPr lang="en-US" altLang="zh-TW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297992" name="AutoShape 8"/>
          <p:cNvSpPr>
            <a:spLocks/>
          </p:cNvSpPr>
          <p:nvPr/>
        </p:nvSpPr>
        <p:spPr bwMode="auto">
          <a:xfrm>
            <a:off x="323850" y="3716338"/>
            <a:ext cx="1079500" cy="609600"/>
          </a:xfrm>
          <a:prstGeom prst="borderCallout1">
            <a:avLst>
              <a:gd name="adj1" fmla="val 18750"/>
              <a:gd name="adj2" fmla="val 107060"/>
              <a:gd name="adj3" fmla="val -222398"/>
              <a:gd name="adj4" fmla="val 154116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華康鋼筆體 Std W2" pitchFamily="66" charset="-120"/>
              </a:rPr>
              <a:t>位移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010" name="Object 2"/>
          <p:cNvGraphicFramePr>
            <a:graphicFrameLocks noChangeAspect="1"/>
          </p:cNvGraphicFramePr>
          <p:nvPr/>
        </p:nvGraphicFramePr>
        <p:xfrm>
          <a:off x="1173163" y="1628775"/>
          <a:ext cx="6510337" cy="4783138"/>
        </p:xfrm>
        <a:graphic>
          <a:graphicData uri="http://schemas.openxmlformats.org/presentationml/2006/ole">
            <p:oleObj spid="_x0000_s295938" name="方程式" r:id="rId3" imgW="2082600" imgH="1523880" progId="Equation.3">
              <p:embed/>
            </p:oleObj>
          </a:graphicData>
        </a:graphic>
      </p:graphicFrame>
      <p:sp>
        <p:nvSpPr>
          <p:cNvPr id="29901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位移與壓力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6172200" cy="935038"/>
          </a:xfrm>
        </p:spPr>
        <p:txBody>
          <a:bodyPr/>
          <a:lstStyle/>
          <a:p>
            <a:pPr marL="1050925" indent="-1050925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4.2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hlinkClick r:id="rId2"/>
              </a:rPr>
              <a:t>橫波與縱波</a:t>
            </a:r>
            <a:endParaRPr lang="zh-TW" altLang="en-US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743825" cy="32893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4000">
                <a:latin typeface="Times New Roman" pitchFamily="18" charset="0"/>
              </a:rPr>
              <a:t>transverse </a:t>
            </a:r>
            <a:r>
              <a:rPr lang="en-US" altLang="zh-TW">
                <a:latin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3600">
                <a:latin typeface="Times New Roman" pitchFamily="18" charset="0"/>
              </a:rPr>
              <a:t> displacement ⊥wave </a:t>
            </a:r>
            <a:r>
              <a:rPr lang="en-US" altLang="zh-TW" sz="3600">
                <a:latin typeface="Times New Roman" pitchFamily="18" charset="0"/>
                <a:ea typeface="華康中楷體" charset="-120"/>
              </a:rPr>
              <a:t>(</a:t>
            </a:r>
            <a:r>
              <a:rPr lang="zh-TW" altLang="en-US" sz="4000" b="1">
                <a:latin typeface="Times New Roman" pitchFamily="18" charset="0"/>
                <a:ea typeface="華康鋼筆體 Std W2" pitchFamily="66" charset="-120"/>
              </a:rPr>
              <a:t>橫波</a:t>
            </a:r>
            <a:r>
              <a:rPr lang="zh-TW" altLang="en-US">
                <a:latin typeface="Times New Roman" pitchFamily="18" charset="0"/>
                <a:ea typeface="華康中楷體" charset="-120"/>
              </a:rPr>
              <a:t>)</a:t>
            </a:r>
            <a:endParaRPr lang="zh-TW" altLang="en-US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4000">
                <a:latin typeface="Times New Roman" pitchFamily="18" charset="0"/>
              </a:rPr>
              <a:t>longitudinal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3600">
                <a:latin typeface="Times New Roman" pitchFamily="18" charset="0"/>
              </a:rPr>
              <a:t> displacement ∥wave </a:t>
            </a:r>
            <a:r>
              <a:rPr lang="en-US" altLang="zh-TW" sz="3600">
                <a:latin typeface="Times New Roman" pitchFamily="18" charset="0"/>
                <a:ea typeface="華康中楷體" charset="-120"/>
              </a:rPr>
              <a:t>(</a:t>
            </a:r>
            <a:r>
              <a:rPr lang="zh-TW" altLang="en-US" sz="4000" b="1">
                <a:latin typeface="Times New Roman" pitchFamily="18" charset="0"/>
                <a:ea typeface="華康鋼筆體 Std W2" pitchFamily="66" charset="-120"/>
              </a:rPr>
              <a:t>縱波</a:t>
            </a:r>
            <a:r>
              <a:rPr lang="zh-TW" altLang="en-US" sz="3600">
                <a:latin typeface="Times New Roman" pitchFamily="18" charset="0"/>
                <a:ea typeface="華康中楷體" charset="-120"/>
              </a:rPr>
              <a:t>)</a:t>
            </a:r>
            <a:endParaRPr lang="zh-TW" altLang="en-US" sz="3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1547813" y="4508500"/>
          <a:ext cx="4752975" cy="576263"/>
        </p:xfrm>
        <a:graphic>
          <a:graphicData uri="http://schemas.openxmlformats.org/presentationml/2006/ole">
            <p:oleObj spid="_x0000_s296962" r:id="rId3" imgW="1447172" imgH="203112" progId="Equation.3">
              <p:embed/>
            </p:oleObj>
          </a:graphicData>
        </a:graphic>
      </p:graphicFrame>
      <p:sp>
        <p:nvSpPr>
          <p:cNvPr id="300038" name="Rectangle 6"/>
          <p:cNvSpPr>
            <a:spLocks noGrp="1" noChangeArrowheads="1"/>
          </p:cNvSpPr>
          <p:nvPr>
            <p:ph type="title"/>
          </p:nvPr>
        </p:nvSpPr>
        <p:spPr>
          <a:xfrm>
            <a:off x="868363" y="301625"/>
            <a:ext cx="7951787" cy="1758950"/>
          </a:xfrm>
          <a:noFill/>
          <a:ln/>
        </p:spPr>
        <p:txBody>
          <a:bodyPr/>
          <a:lstStyle/>
          <a:p>
            <a:pPr marL="1431925" indent="-1431925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例二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人耳耳膜可感知的最大與最小</a:t>
            </a:r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壓力差與位移</a:t>
            </a:r>
          </a:p>
        </p:txBody>
      </p:sp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1547813" y="5229225"/>
          <a:ext cx="5903912" cy="669925"/>
        </p:xfrm>
        <a:graphic>
          <a:graphicData uri="http://schemas.openxmlformats.org/presentationml/2006/ole">
            <p:oleObj spid="_x0000_s296963" name="方程式" r:id="rId4" imgW="1841400" imgH="241200" progId="Equation.3">
              <p:embed/>
            </p:oleObj>
          </a:graphicData>
        </a:graphic>
      </p:graphicFrame>
      <p:graphicFrame>
        <p:nvGraphicFramePr>
          <p:cNvPr id="300041" name="Object 9"/>
          <p:cNvGraphicFramePr>
            <a:graphicFrameLocks noChangeAspect="1"/>
          </p:cNvGraphicFramePr>
          <p:nvPr/>
        </p:nvGraphicFramePr>
        <p:xfrm>
          <a:off x="1547813" y="2997200"/>
          <a:ext cx="5111750" cy="1338263"/>
        </p:xfrm>
        <a:graphic>
          <a:graphicData uri="http://schemas.openxmlformats.org/presentationml/2006/ole">
            <p:oleObj spid="_x0000_s296964" name="方程式" r:id="rId5" imgW="1854000" imgH="482400" progId="Equation.3">
              <p:embed/>
            </p:oleObj>
          </a:graphicData>
        </a:graphic>
      </p:graphicFrame>
      <p:graphicFrame>
        <p:nvGraphicFramePr>
          <p:cNvPr id="300043" name="Object 11"/>
          <p:cNvGraphicFramePr>
            <a:graphicFrameLocks noChangeAspect="1"/>
          </p:cNvGraphicFramePr>
          <p:nvPr/>
        </p:nvGraphicFramePr>
        <p:xfrm>
          <a:off x="2555875" y="2060575"/>
          <a:ext cx="4725988" cy="633413"/>
        </p:xfrm>
        <a:graphic>
          <a:graphicData uri="http://schemas.openxmlformats.org/presentationml/2006/ole">
            <p:oleObj spid="_x0000_s296965" name="方程式" r:id="rId6" imgW="17143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755650" y="1341438"/>
            <a:ext cx="4595813" cy="715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457056" rIns="-342792" bIns="0">
            <a:spAutoFit/>
          </a:bodyPr>
          <a:lstStyle/>
          <a:p>
            <a:pPr eaLnBrk="0" hangingPunct="0"/>
            <a:r>
              <a:rPr kumimoji="0" lang="zh-TW" altLang="en-US" sz="4400" b="1">
                <a:latin typeface="Times New Roman" pitchFamily="18" charset="0"/>
                <a:ea typeface="華康鋼筆體 Std W2" pitchFamily="66" charset="-120"/>
                <a:cs typeface="Times New Roman" pitchFamily="18" charset="0"/>
              </a:rPr>
              <a:t>光程差和相位差</a:t>
            </a:r>
          </a:p>
        </p:txBody>
      </p:sp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900113" y="2636838"/>
          <a:ext cx="5976937" cy="2938462"/>
        </p:xfrm>
        <a:graphic>
          <a:graphicData uri="http://schemas.openxmlformats.org/presentationml/2006/ole">
            <p:oleObj spid="_x0000_s297986" name="方程式" r:id="rId3" imgW="2006280" imgH="1028520" progId="Equation.3">
              <p:embed/>
            </p:oleObj>
          </a:graphicData>
        </a:graphic>
      </p:graphicFrame>
      <p:pic>
        <p:nvPicPr>
          <p:cNvPr id="301065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04813"/>
            <a:ext cx="2743200" cy="1611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10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039813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4.13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干涉</a:t>
            </a:r>
          </a:p>
        </p:txBody>
      </p:sp>
      <p:sp>
        <p:nvSpPr>
          <p:cNvPr id="301067" name="AutoShape 11"/>
          <p:cNvSpPr>
            <a:spLocks/>
          </p:cNvSpPr>
          <p:nvPr/>
        </p:nvSpPr>
        <p:spPr bwMode="auto">
          <a:xfrm>
            <a:off x="5940425" y="3141663"/>
            <a:ext cx="2952750" cy="609600"/>
          </a:xfrm>
          <a:prstGeom prst="borderCallout1">
            <a:avLst>
              <a:gd name="adj1" fmla="val 18750"/>
              <a:gd name="adj2" fmla="val -2579"/>
              <a:gd name="adj3" fmla="val 125000"/>
              <a:gd name="adj4" fmla="val -9787"/>
            </a:avLst>
          </a:prstGeom>
          <a:solidFill>
            <a:schemeClr val="tx2"/>
          </a:solidFill>
          <a:ln w="12700" cap="sq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kumimoji="0" lang="en-US" altLang="zh-TW" b="1">
                <a:solidFill>
                  <a:schemeClr val="bg1"/>
                </a:solidFill>
                <a:latin typeface="華康鋼筆體 Std W2" pitchFamily="66" charset="-120"/>
                <a:ea typeface="華康鋼筆體 Std W2" pitchFamily="66" charset="-120"/>
              </a:rPr>
              <a:t>Fully constructive</a:t>
            </a:r>
            <a:endParaRPr kumimoji="0" lang="zh-TW" altLang="en-US" b="1">
              <a:solidFill>
                <a:schemeClr val="bg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301068" name="AutoShape 12"/>
          <p:cNvSpPr>
            <a:spLocks/>
          </p:cNvSpPr>
          <p:nvPr/>
        </p:nvSpPr>
        <p:spPr bwMode="auto">
          <a:xfrm>
            <a:off x="1619250" y="5734050"/>
            <a:ext cx="3816350" cy="609600"/>
          </a:xfrm>
          <a:prstGeom prst="borderCallout1">
            <a:avLst>
              <a:gd name="adj1" fmla="val 18750"/>
              <a:gd name="adj2" fmla="val 101995"/>
              <a:gd name="adj3" fmla="val -52083"/>
              <a:gd name="adj4" fmla="val 111940"/>
            </a:avLst>
          </a:prstGeom>
          <a:solidFill>
            <a:schemeClr val="tx2"/>
          </a:solidFill>
          <a:ln w="12700" cap="sq">
            <a:solidFill>
              <a:srgbClr val="00CC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zh-TW" b="1">
                <a:solidFill>
                  <a:schemeClr val="bg1"/>
                </a:solidFill>
                <a:latin typeface="華康鋼筆體 Std W2" pitchFamily="66" charset="-120"/>
                <a:ea typeface="華康鋼筆體 Std W2" pitchFamily="66" charset="-120"/>
              </a:rPr>
              <a:t>destructive interference</a:t>
            </a:r>
            <a:endParaRPr lang="zh-TW" altLang="en-US" b="1">
              <a:solidFill>
                <a:schemeClr val="bg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1258888" y="4365625"/>
            <a:ext cx="5638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3600">
                <a:latin typeface="Times New Roman" pitchFamily="18" charset="0"/>
                <a:ea typeface="細明體" pitchFamily="49" charset="-120"/>
              </a:rPr>
              <a:t>(</a:t>
            </a:r>
            <a:r>
              <a:rPr kumimoji="0" lang="en-US" altLang="zh-TW" sz="3600">
                <a:latin typeface="Times New Roman" pitchFamily="18" charset="0"/>
                <a:ea typeface="細明體" pitchFamily="49" charset="-120"/>
              </a:rPr>
              <a:t>a)</a:t>
            </a:r>
            <a:r>
              <a:rPr kumimoji="0" lang="en-US" altLang="zh-TW" sz="3600" b="1">
                <a:latin typeface="Times New Roman" pitchFamily="18" charset="0"/>
                <a:ea typeface="細明體" pitchFamily="49" charset="-120"/>
              </a:rPr>
              <a:t>λ</a:t>
            </a:r>
            <a:r>
              <a:rPr kumimoji="0" lang="en-US" altLang="zh-TW" sz="3600" b="1" baseline="-30000">
                <a:latin typeface="Times New Roman" pitchFamily="18" charset="0"/>
                <a:ea typeface="細明體" pitchFamily="49" charset="-120"/>
              </a:rPr>
              <a:t>P1</a:t>
            </a:r>
            <a:r>
              <a:rPr kumimoji="0" lang="en-US" altLang="zh-TW" sz="3600">
                <a:latin typeface="Times New Roman" pitchFamily="18" charset="0"/>
                <a:ea typeface="細明體" pitchFamily="49" charset="-120"/>
              </a:rPr>
              <a:t>= 0, </a:t>
            </a:r>
            <a:r>
              <a:rPr kumimoji="0" lang="en-US" altLang="zh-TW" sz="3600" b="1">
                <a:latin typeface="Times New Roman" pitchFamily="18" charset="0"/>
                <a:ea typeface="細明體" pitchFamily="49" charset="-120"/>
              </a:rPr>
              <a:t>λ</a:t>
            </a:r>
            <a:r>
              <a:rPr kumimoji="0" lang="en-US" altLang="zh-TW" sz="3600" b="1" baseline="-30000">
                <a:latin typeface="Times New Roman" pitchFamily="18" charset="0"/>
                <a:ea typeface="細明體" pitchFamily="49" charset="-120"/>
              </a:rPr>
              <a:t>P2</a:t>
            </a:r>
            <a:r>
              <a:rPr kumimoji="0" lang="en-US" altLang="zh-TW" sz="3600">
                <a:latin typeface="Times New Roman" pitchFamily="18" charset="0"/>
                <a:ea typeface="細明體" pitchFamily="49" charset="-120"/>
              </a:rPr>
              <a:t>= D =1.5</a:t>
            </a:r>
            <a:r>
              <a:rPr kumimoji="0" lang="en-US" altLang="zh-TW" sz="3600" b="1">
                <a:latin typeface="Times New Roman" pitchFamily="18" charset="0"/>
                <a:ea typeface="細明體" pitchFamily="49" charset="-120"/>
              </a:rPr>
              <a:t>λ</a:t>
            </a:r>
            <a:endParaRPr kumimoji="0" lang="en-US" altLang="zh-TW" sz="3600">
              <a:latin typeface="Times New Roman" pitchFamily="18" charset="0"/>
            </a:endParaRPr>
          </a:p>
        </p:txBody>
      </p:sp>
      <p:pic>
        <p:nvPicPr>
          <p:cNvPr id="302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66294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1619250" y="5013325"/>
            <a:ext cx="7162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3600" b="1">
                <a:latin typeface="Times New Roman" pitchFamily="18" charset="0"/>
                <a:ea typeface="細明體" pitchFamily="49" charset="-120"/>
              </a:rPr>
              <a:t> </a:t>
            </a:r>
            <a:r>
              <a:rPr kumimoji="0" lang="en-US" altLang="zh-TW" sz="3600" b="1">
                <a:latin typeface="Times New Roman" pitchFamily="18" charset="0"/>
                <a:ea typeface="細明體" pitchFamily="49" charset="-120"/>
              </a:rPr>
              <a:t>φ</a:t>
            </a:r>
            <a:r>
              <a:rPr kumimoji="0" lang="en-US" altLang="zh-TW" sz="3600" b="1" baseline="-30000">
                <a:latin typeface="Times New Roman" pitchFamily="18" charset="0"/>
                <a:ea typeface="細明體" pitchFamily="49" charset="-120"/>
              </a:rPr>
              <a:t>P1 </a:t>
            </a:r>
            <a:r>
              <a:rPr kumimoji="0" lang="en-US" altLang="zh-TW" sz="3600">
                <a:latin typeface="Times New Roman" pitchFamily="18" charset="0"/>
                <a:ea typeface="細明體" pitchFamily="49" charset="-120"/>
              </a:rPr>
              <a:t>= 0, </a:t>
            </a:r>
            <a:r>
              <a:rPr kumimoji="0" lang="en-US" altLang="zh-TW" sz="3600" b="1">
                <a:latin typeface="Times New Roman" pitchFamily="18" charset="0"/>
                <a:ea typeface="細明體" pitchFamily="49" charset="-120"/>
              </a:rPr>
              <a:t>φ</a:t>
            </a:r>
            <a:r>
              <a:rPr kumimoji="0" lang="en-US" altLang="zh-TW" sz="3600" b="1" baseline="-30000">
                <a:latin typeface="Times New Roman" pitchFamily="18" charset="0"/>
                <a:ea typeface="細明體" pitchFamily="49" charset="-120"/>
              </a:rPr>
              <a:t>P2</a:t>
            </a:r>
            <a:r>
              <a:rPr kumimoji="0" lang="en-US" altLang="zh-TW" sz="3600">
                <a:latin typeface="Times New Roman" pitchFamily="18" charset="0"/>
                <a:ea typeface="細明體" pitchFamily="49" charset="-120"/>
              </a:rPr>
              <a:t>= (1.5</a:t>
            </a:r>
            <a:r>
              <a:rPr kumimoji="0" lang="en-US" altLang="zh-TW" sz="3600" b="1">
                <a:latin typeface="Times New Roman" pitchFamily="18" charset="0"/>
                <a:ea typeface="細明體" pitchFamily="49" charset="-120"/>
              </a:rPr>
              <a:t>λ/λ</a:t>
            </a:r>
            <a:r>
              <a:rPr kumimoji="0" lang="en-US" altLang="zh-TW" sz="3600">
                <a:latin typeface="Times New Roman" pitchFamily="18" charset="0"/>
                <a:ea typeface="細明體" pitchFamily="49" charset="-120"/>
              </a:rPr>
              <a:t>)2π= 3π</a:t>
            </a:r>
            <a:endParaRPr kumimoji="0" lang="en-US" altLang="zh-TW" sz="3600">
              <a:latin typeface="Times New Roman" pitchFamily="18" charset="0"/>
            </a:endParaRP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1258888" y="5734050"/>
            <a:ext cx="5791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3600">
                <a:latin typeface="Times New Roman" pitchFamily="18" charset="0"/>
              </a:rPr>
              <a:t>(</a:t>
            </a:r>
            <a:r>
              <a:rPr kumimoji="0" lang="en-US" altLang="zh-TW" sz="3600">
                <a:latin typeface="Times New Roman" pitchFamily="18" charset="0"/>
              </a:rPr>
              <a:t>b) N = 6 around the circle</a:t>
            </a:r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例三</a:t>
            </a:r>
            <a:r>
              <a:rPr lang="en-US" altLang="zh-TW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圓上有幾個完全建設性</a:t>
            </a:r>
            <a:br>
              <a:rPr lang="zh-TW" altLang="en-US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lang="zh-TW" altLang="en-US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      干涉點</a:t>
            </a:r>
            <a:r>
              <a:rPr lang="zh-TW" altLang="en-US" sz="4000" b="1">
                <a:solidFill>
                  <a:schemeClr val="tx1"/>
                </a:solidFill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37368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971550" y="1773238"/>
            <a:ext cx="67056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71488" indent="-471488"/>
            <a:r>
              <a:rPr kumimoji="0" lang="en-US" altLang="zh-TW" sz="3600" b="1" i="1">
                <a:latin typeface="Times New Roman" pitchFamily="18" charset="0"/>
                <a:cs typeface="Times New Roman" pitchFamily="18" charset="0"/>
              </a:rPr>
              <a:t>   • </a:t>
            </a:r>
            <a:r>
              <a:rPr kumimoji="0" lang="zh-TW" altLang="en-US" sz="3600" b="1">
                <a:latin typeface="Times New Roman" pitchFamily="18" charset="0"/>
                <a:ea typeface="華康鋼筆體 Std W2" pitchFamily="66" charset="-120"/>
                <a:cs typeface="Times New Roman" pitchFamily="18" charset="0"/>
              </a:rPr>
              <a:t>通過單位面積之平均功率</a:t>
            </a:r>
            <a:endParaRPr kumimoji="0" lang="zh-TW" altLang="en-US" sz="3600" b="1">
              <a:latin typeface="Times New Roman" pitchFamily="18" charset="0"/>
              <a:ea typeface="華康鋼筆體 Std W2" pitchFamily="66" charset="-120"/>
            </a:endParaRPr>
          </a:p>
        </p:txBody>
      </p:sp>
      <p:graphicFrame>
        <p:nvGraphicFramePr>
          <p:cNvPr id="303110" name="Object 6"/>
          <p:cNvGraphicFramePr>
            <a:graphicFrameLocks noChangeAspect="1"/>
          </p:cNvGraphicFramePr>
          <p:nvPr/>
        </p:nvGraphicFramePr>
        <p:xfrm>
          <a:off x="1908175" y="2924175"/>
          <a:ext cx="4383088" cy="2552700"/>
        </p:xfrm>
        <a:graphic>
          <a:graphicData uri="http://schemas.openxmlformats.org/presentationml/2006/ole">
            <p:oleObj spid="_x0000_s299010" name="Equation" r:id="rId4" imgW="1180800" imgH="787320" progId="Equation.3">
              <p:embed/>
            </p:oleObj>
          </a:graphicData>
        </a:graphic>
      </p:graphicFrame>
      <p:sp>
        <p:nvSpPr>
          <p:cNvPr id="3031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4.14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強度與聲級</a:t>
            </a:r>
          </a:p>
        </p:txBody>
      </p:sp>
      <p:sp>
        <p:nvSpPr>
          <p:cNvPr id="303112" name="AutoShape 8"/>
          <p:cNvSpPr>
            <a:spLocks/>
          </p:cNvSpPr>
          <p:nvPr/>
        </p:nvSpPr>
        <p:spPr bwMode="auto">
          <a:xfrm>
            <a:off x="2268538" y="5876925"/>
            <a:ext cx="2159000" cy="609600"/>
          </a:xfrm>
          <a:prstGeom prst="borderCallout1">
            <a:avLst>
              <a:gd name="adj1" fmla="val 18750"/>
              <a:gd name="adj2" fmla="val -3528"/>
              <a:gd name="adj3" fmla="val -311718"/>
              <a:gd name="adj4" fmla="val -9264"/>
            </a:avLst>
          </a:prstGeom>
          <a:solidFill>
            <a:schemeClr val="tx2"/>
          </a:solidFill>
          <a:ln w="12700" cap="sq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kumimoji="0" lang="en-US" altLang="zh-TW" sz="3200">
                <a:solidFill>
                  <a:schemeClr val="bg1"/>
                </a:solidFill>
                <a:latin typeface="Arial" pitchFamily="34" charset="0"/>
                <a:ea typeface="華康鋼筆體 Std W2" pitchFamily="66" charset="-120"/>
              </a:rPr>
              <a:t>Intensity</a:t>
            </a:r>
            <a:endParaRPr kumimoji="0" lang="zh-TW" altLang="en-US" sz="3200">
              <a:solidFill>
                <a:schemeClr val="bg1"/>
              </a:solidFill>
              <a:latin typeface="Arial" pitchFamily="34" charset="0"/>
              <a:ea typeface="華康鋼筆體 Std W2" pitchFamily="66" charset="-120"/>
            </a:endParaRPr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4500563" y="2997200"/>
            <a:ext cx="1366837" cy="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303115" name="AutoShape 11"/>
          <p:cNvSpPr>
            <a:spLocks/>
          </p:cNvSpPr>
          <p:nvPr/>
        </p:nvSpPr>
        <p:spPr bwMode="auto">
          <a:xfrm>
            <a:off x="6372225" y="1341438"/>
            <a:ext cx="2592388" cy="504825"/>
          </a:xfrm>
          <a:prstGeom prst="borderCallout1">
            <a:avLst>
              <a:gd name="adj1" fmla="val 22644"/>
              <a:gd name="adj2" fmla="val -2940"/>
              <a:gd name="adj3" fmla="val 21699"/>
              <a:gd name="adj4" fmla="val -53704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stealth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kumimoji="0" lang="en-US" altLang="zh-TW" sz="2400">
                <a:solidFill>
                  <a:schemeClr val="bg1"/>
                </a:solidFill>
                <a:latin typeface="Arial" pitchFamily="34" charset="0"/>
              </a:rPr>
              <a:t>The Sound Level</a:t>
            </a:r>
            <a:endParaRPr kumimoji="0" lang="zh-TW" altLang="en-US" sz="2400">
              <a:solidFill>
                <a:schemeClr val="bg1"/>
              </a:solidFill>
              <a:latin typeface="Arial" pitchFamily="34" charset="0"/>
              <a:ea typeface="華康鋼筆體 Std W2" pitchFamily="66" charset="-120"/>
            </a:endParaRPr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3779838" y="1412875"/>
            <a:ext cx="10080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357563"/>
            <a:ext cx="3429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1619250" y="1844675"/>
          <a:ext cx="4648200" cy="1247775"/>
        </p:xfrm>
        <a:graphic>
          <a:graphicData uri="http://schemas.openxmlformats.org/presentationml/2006/ole">
            <p:oleObj spid="_x0000_s300034" r:id="rId5" imgW="1282700" imgH="393700" progId="Equation.3">
              <p:embed/>
            </p:oleObj>
          </a:graphicData>
        </a:graphic>
      </p:graphicFrame>
      <p:sp>
        <p:nvSpPr>
          <p:cNvPr id="3041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強度隨距離之變化</a:t>
            </a:r>
            <a:endParaRPr lang="en-US" altLang="zh-TW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5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684213" y="1628775"/>
            <a:ext cx="453548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71488" indent="-471488"/>
            <a:r>
              <a:rPr kumimoji="0" lang="en-US" altLang="zh-TW" sz="3600" b="1" i="1">
                <a:latin typeface="Times New Roman" pitchFamily="18" charset="0"/>
                <a:cs typeface="Times New Roman" pitchFamily="18" charset="0"/>
              </a:rPr>
              <a:t>   • </a:t>
            </a:r>
            <a:r>
              <a:rPr kumimoji="0" lang="en-US" altLang="zh-TW" sz="3600">
                <a:latin typeface="Arial" pitchFamily="34" charset="0"/>
                <a:cs typeface="Times New Roman" pitchFamily="18" charset="0"/>
              </a:rPr>
              <a:t>The Decibel Scale</a:t>
            </a:r>
          </a:p>
        </p:txBody>
      </p:sp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1403350" y="2997200"/>
          <a:ext cx="3384550" cy="2952750"/>
        </p:xfrm>
        <a:graphic>
          <a:graphicData uri="http://schemas.openxmlformats.org/presentationml/2006/ole">
            <p:oleObj spid="_x0000_s301058" name="Equation" r:id="rId4" imgW="1104840" imgH="888840" progId="Equation.3">
              <p:embed/>
            </p:oleObj>
          </a:graphicData>
        </a:graphic>
      </p:graphicFrame>
      <p:pic>
        <p:nvPicPr>
          <p:cNvPr id="305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213100"/>
            <a:ext cx="2971800" cy="27765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5159" name="Rectangle 7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6407150" cy="935038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分貝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05263"/>
            <a:ext cx="6769100" cy="2011362"/>
          </a:xfrm>
          <a:prstGeom prst="rect">
            <a:avLst/>
          </a:prstGeom>
          <a:noFill/>
        </p:spPr>
      </p:pic>
      <p:graphicFrame>
        <p:nvGraphicFramePr>
          <p:cNvPr id="306182" name="Object 6"/>
          <p:cNvGraphicFramePr>
            <a:graphicFrameLocks noChangeAspect="1"/>
          </p:cNvGraphicFramePr>
          <p:nvPr/>
        </p:nvGraphicFramePr>
        <p:xfrm>
          <a:off x="1116013" y="1773238"/>
          <a:ext cx="6053137" cy="2017712"/>
        </p:xfrm>
        <a:graphic>
          <a:graphicData uri="http://schemas.openxmlformats.org/presentationml/2006/ole">
            <p:oleObj spid="_x0000_s302082" name="方程式" r:id="rId4" imgW="2743200" imgH="863280" progId="Equation.3">
              <p:embed/>
            </p:oleObj>
          </a:graphicData>
        </a:graphic>
      </p:graphicFrame>
      <p:sp>
        <p:nvSpPr>
          <p:cNvPr id="306183" name="Rectangle 7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3886200" cy="1462088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聲級</a:t>
            </a:r>
            <a:r>
              <a:rPr kumimoji="0" lang="en-US" altLang="zh-TW" b="1">
                <a:solidFill>
                  <a:schemeClr val="tx1"/>
                </a:solidFill>
              </a:rPr>
              <a:t>β</a:t>
            </a:r>
            <a:endParaRPr kumimoji="0" lang="zh-TW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632700" cy="1584325"/>
          </a:xfrm>
        </p:spPr>
        <p:txBody>
          <a:bodyPr/>
          <a:lstStyle/>
          <a:p>
            <a:pPr marL="3810000" indent="-3810000"/>
            <a:r>
              <a:rPr lang="zh-TW" altLang="en-US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例四 </a:t>
            </a:r>
            <a:r>
              <a:rPr lang="en-US" altLang="zh-TW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</a:t>
            </a:r>
            <a:r>
              <a:rPr lang="en-US" altLang="zh-TW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hlinkClick r:id="rId2" action="ppaction://hlinkfile"/>
              </a:rPr>
              <a:t>WHO</a:t>
            </a:r>
            <a:r>
              <a:rPr lang="en-US" altLang="zh-TW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z="40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–the loudest concert</a:t>
            </a:r>
          </a:p>
        </p:txBody>
      </p:sp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133600"/>
            <a:ext cx="2908300" cy="3733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4427538" y="2133600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1524000" indent="-1524000"/>
            <a:r>
              <a:rPr kumimoji="0" lang="en-US" altLang="zh-TW" sz="3600">
                <a:latin typeface="Times New Roman" pitchFamily="18" charset="0"/>
              </a:rPr>
              <a:t>The Who: 120 dB</a:t>
            </a:r>
          </a:p>
          <a:p>
            <a:pPr marL="1524000" indent="-1524000"/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鑽孔機</a:t>
            </a:r>
            <a:r>
              <a:rPr kumimoji="0" lang="zh-TW" altLang="en-US" sz="3600">
                <a:latin typeface="Times New Roman" pitchFamily="18" charset="0"/>
              </a:rPr>
              <a:t>   :   92 </a:t>
            </a:r>
            <a:r>
              <a:rPr kumimoji="0" lang="en-US" altLang="zh-TW" sz="3600">
                <a:latin typeface="Times New Roman" pitchFamily="18" charset="0"/>
              </a:rPr>
              <a:t>dB</a:t>
            </a:r>
          </a:p>
          <a:p>
            <a:pPr marL="1524000" indent="-1524000"/>
            <a:endParaRPr kumimoji="0" lang="en-US" altLang="zh-TW" sz="3600">
              <a:latin typeface="Times New Roman" pitchFamily="18" charset="0"/>
            </a:endParaRPr>
          </a:p>
          <a:p>
            <a:pPr marL="1524000" indent="-1524000"/>
            <a:r>
              <a:rPr kumimoji="0" lang="en-US" altLang="zh-TW" sz="3600">
                <a:latin typeface="Times New Roman" pitchFamily="18" charset="0"/>
              </a:rPr>
              <a:t>     I</a:t>
            </a:r>
            <a:r>
              <a:rPr kumimoji="0" lang="en-US" altLang="zh-TW" sz="3600" baseline="-25000">
                <a:latin typeface="Times New Roman" pitchFamily="18" charset="0"/>
              </a:rPr>
              <a:t>1</a:t>
            </a:r>
            <a:r>
              <a:rPr kumimoji="0" lang="en-US" altLang="zh-TW" sz="3600">
                <a:latin typeface="Times New Roman" pitchFamily="18" charset="0"/>
              </a:rPr>
              <a:t>: I</a:t>
            </a:r>
            <a:r>
              <a:rPr kumimoji="0" lang="en-US" altLang="zh-TW" sz="3600" baseline="-25000">
                <a:latin typeface="Times New Roman" pitchFamily="18" charset="0"/>
              </a:rPr>
              <a:t>2 </a:t>
            </a:r>
            <a:r>
              <a:rPr kumimoji="0" lang="en-US" altLang="zh-TW" sz="3600">
                <a:latin typeface="Times New Roman" pitchFamily="18" charset="0"/>
              </a:rPr>
              <a:t>= 630!</a:t>
            </a:r>
            <a:endParaRPr kumimoji="0" lang="zh-TW" altLang="en-US" sz="3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68363" y="398463"/>
            <a:ext cx="7194550" cy="1073150"/>
          </a:xfrm>
        </p:spPr>
        <p:txBody>
          <a:bodyPr/>
          <a:lstStyle/>
          <a:p>
            <a:pPr marL="1149350" indent="-1149350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4.15 </a:t>
            </a:r>
            <a:r>
              <a:rPr lang="zh-TW" altLang="en-US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音樂聲源</a:t>
            </a:r>
          </a:p>
        </p:txBody>
      </p:sp>
      <p:pic>
        <p:nvPicPr>
          <p:cNvPr id="308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12875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2268538" y="4005263"/>
            <a:ext cx="914400" cy="57150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b="1">
                <a:latin typeface="Times New Roman" pitchFamily="18" charset="0"/>
              </a:rPr>
              <a:t>pipe</a:t>
            </a:r>
          </a:p>
        </p:txBody>
      </p:sp>
      <p:graphicFrame>
        <p:nvGraphicFramePr>
          <p:cNvPr id="308232" name="Object 8"/>
          <p:cNvGraphicFramePr>
            <a:graphicFrameLocks noChangeAspect="1"/>
          </p:cNvGraphicFramePr>
          <p:nvPr/>
        </p:nvGraphicFramePr>
        <p:xfrm>
          <a:off x="1116013" y="4508500"/>
          <a:ext cx="6370637" cy="2103438"/>
        </p:xfrm>
        <a:graphic>
          <a:graphicData uri="http://schemas.openxmlformats.org/presentationml/2006/ole">
            <p:oleObj spid="_x0000_s303106" r:id="rId4" imgW="2565400" imgH="800100" progId="Equation.3">
              <p:embed/>
            </p:oleObj>
          </a:graphicData>
        </a:graphic>
      </p:graphicFrame>
      <p:pic>
        <p:nvPicPr>
          <p:cNvPr id="3082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050"/>
            <a:ext cx="345916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309252" name="Object 4"/>
          <p:cNvGraphicFramePr>
            <a:graphicFrameLocks noChangeAspect="1"/>
          </p:cNvGraphicFramePr>
          <p:nvPr/>
        </p:nvGraphicFramePr>
        <p:xfrm>
          <a:off x="384175" y="1947863"/>
          <a:ext cx="3948113" cy="4260850"/>
        </p:xfrm>
        <a:graphic>
          <a:graphicData uri="http://schemas.openxmlformats.org/presentationml/2006/ole">
            <p:oleObj spid="_x0000_s304130" name="方程式" r:id="rId4" imgW="1244520" imgH="1269720" progId="Equation.3">
              <p:embed/>
            </p:oleObj>
          </a:graphicData>
        </a:graphic>
      </p:graphicFrame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9138"/>
            <a:ext cx="4343400" cy="4214812"/>
          </a:xfrm>
          <a:prstGeom prst="rect">
            <a:avLst/>
          </a:prstGeom>
          <a:noFill/>
        </p:spPr>
      </p:pic>
      <p:sp>
        <p:nvSpPr>
          <p:cNvPr id="309255" name="Rectangle 7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391400" cy="863600"/>
          </a:xfrm>
          <a:noFill/>
          <a:ln/>
        </p:spPr>
        <p:txBody>
          <a:bodyPr/>
          <a:lstStyle/>
          <a:p>
            <a:pPr marL="1143000" indent="-1143000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駐波與共振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60350"/>
            <a:ext cx="4608513" cy="4378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581525"/>
            <a:ext cx="4608513" cy="2105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47700" cy="6192838"/>
          </a:xfrm>
          <a:noFill/>
          <a:ln/>
        </p:spPr>
        <p:txBody>
          <a:bodyPr/>
          <a:lstStyle/>
          <a:p>
            <a:r>
              <a:rPr lang="zh-TW" altLang="en-US" b="1">
                <a:solidFill>
                  <a:schemeClr val="tx1"/>
                </a:solidFill>
                <a:ea typeface="華康鋼筆體 Std W2" pitchFamily="66" charset="-120"/>
              </a:rPr>
              <a:t>脈波、正弦波與縱波</a:t>
            </a:r>
          </a:p>
        </p:txBody>
      </p:sp>
      <p:sp>
        <p:nvSpPr>
          <p:cNvPr id="246790" name="AutoShape 6"/>
          <p:cNvSpPr>
            <a:spLocks/>
          </p:cNvSpPr>
          <p:nvPr/>
        </p:nvSpPr>
        <p:spPr bwMode="auto">
          <a:xfrm>
            <a:off x="7775575" y="4508500"/>
            <a:ext cx="1368425" cy="401638"/>
          </a:xfrm>
          <a:prstGeom prst="borderCallout1">
            <a:avLst>
              <a:gd name="adj1" fmla="val 28458"/>
              <a:gd name="adj2" fmla="val -5569"/>
              <a:gd name="adj3" fmla="val -227273"/>
              <a:gd name="adj4" fmla="val -172389"/>
            </a:avLst>
          </a:prstGeom>
          <a:solidFill>
            <a:srgbClr val="FFFF99"/>
          </a:solidFill>
          <a:ln w="19050" cap="sq">
            <a:solidFill>
              <a:srgbClr val="808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zh-TW" sz="2000">
                <a:solidFill>
                  <a:srgbClr val="000099"/>
                </a:solidFill>
                <a:latin typeface="Times New Roman" pitchFamily="18" charset="0"/>
              </a:rPr>
              <a:t>Wave train</a:t>
            </a:r>
            <a:endParaRPr lang="zh-TW" altLang="en-US" sz="20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6791" name="AutoShape 7"/>
          <p:cNvSpPr>
            <a:spLocks/>
          </p:cNvSpPr>
          <p:nvPr/>
        </p:nvSpPr>
        <p:spPr bwMode="auto">
          <a:xfrm>
            <a:off x="7775575" y="3500438"/>
            <a:ext cx="1368425" cy="401637"/>
          </a:xfrm>
          <a:prstGeom prst="borderCallout1">
            <a:avLst>
              <a:gd name="adj1" fmla="val 28458"/>
              <a:gd name="adj2" fmla="val -5569"/>
              <a:gd name="adj3" fmla="val -513440"/>
              <a:gd name="adj4" fmla="val -241764"/>
            </a:avLst>
          </a:prstGeom>
          <a:solidFill>
            <a:srgbClr val="FFFF99"/>
          </a:solidFill>
          <a:ln w="19050" cap="sq">
            <a:solidFill>
              <a:srgbClr val="808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zh-TW" sz="2000">
                <a:solidFill>
                  <a:srgbClr val="000099"/>
                </a:solidFill>
                <a:latin typeface="Times New Roman" pitchFamily="18" charset="0"/>
              </a:rPr>
              <a:t>pulse</a:t>
            </a:r>
            <a:endParaRPr lang="zh-TW" altLang="en-US" sz="20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133600"/>
            <a:ext cx="424815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橫笛</a:t>
            </a:r>
            <a:r>
              <a:rPr lang="zh-TW" altLang="en-US" b="1">
                <a:solidFill>
                  <a:schemeClr val="tx1"/>
                </a:solidFill>
              </a:rPr>
              <a:t>、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雙簧管和薩克斯風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82688"/>
          </a:xfrm>
        </p:spPr>
        <p:txBody>
          <a:bodyPr/>
          <a:lstStyle/>
          <a:p>
            <a:pPr marL="1052513" indent="-1052513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例五 紙筒的聲音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6248400" cy="863600"/>
          </a:xfrm>
        </p:spPr>
        <p:txBody>
          <a:bodyPr/>
          <a:lstStyle/>
          <a:p>
            <a:pPr marL="762000" indent="-762000">
              <a:buFontTx/>
              <a:buNone/>
            </a:pPr>
            <a:r>
              <a:rPr lang="en-US" altLang="zh-TW" b="1">
                <a:latin typeface="Arial" pitchFamily="34" charset="0"/>
              </a:rPr>
              <a:t> </a:t>
            </a:r>
            <a:r>
              <a:rPr lang="zh-TW" altLang="en-US" b="1">
                <a:latin typeface="Arial" pitchFamily="34" charset="0"/>
              </a:rPr>
              <a:t>(</a:t>
            </a:r>
            <a:r>
              <a:rPr lang="en-US" altLang="zh-TW" b="1">
                <a:latin typeface="Arial" pitchFamily="34" charset="0"/>
              </a:rPr>
              <a:t>a)</a:t>
            </a:r>
            <a:r>
              <a:rPr lang="en-US" altLang="zh-TW" b="1">
                <a:latin typeface="Arial" pitchFamily="34" charset="0"/>
                <a:cs typeface="Times New Roman" pitchFamily="18" charset="0"/>
              </a:rPr>
              <a:t> </a:t>
            </a:r>
            <a:r>
              <a:rPr lang="zh-TW" altLang="en-US" sz="4000" b="1">
                <a:latin typeface="Arial" pitchFamily="34" charset="0"/>
                <a:ea typeface="華康鋼筆體 Std W2" pitchFamily="66" charset="-120"/>
              </a:rPr>
              <a:t>靠近耳朵</a:t>
            </a:r>
          </a:p>
        </p:txBody>
      </p: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1979613" y="2420938"/>
          <a:ext cx="5715000" cy="1322387"/>
        </p:xfrm>
        <a:graphic>
          <a:graphicData uri="http://schemas.openxmlformats.org/presentationml/2006/ole">
            <p:oleObj spid="_x0000_s305154" r:id="rId3" imgW="1803400" imgH="393700" progId="Equation.3">
              <p:embed/>
            </p:oleObj>
          </a:graphicData>
        </a:graphic>
      </p:graphicFrame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900113" y="4005263"/>
            <a:ext cx="6248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7850" indent="-5778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sz="3200" b="1">
                <a:latin typeface="Arial" pitchFamily="34" charset="0"/>
              </a:rPr>
              <a:t>    (</a:t>
            </a:r>
            <a:r>
              <a:rPr lang="en-US" altLang="zh-TW" sz="3200" b="1">
                <a:latin typeface="Arial" pitchFamily="34" charset="0"/>
              </a:rPr>
              <a:t>b)</a:t>
            </a:r>
            <a:r>
              <a:rPr lang="en-US" altLang="zh-TW" sz="3200" b="1">
                <a:latin typeface="Arial" pitchFamily="34" charset="0"/>
                <a:cs typeface="Times New Roman" pitchFamily="18" charset="0"/>
              </a:rPr>
              <a:t> </a:t>
            </a:r>
            <a:r>
              <a:rPr lang="zh-TW" altLang="en-US" sz="4000" b="1">
                <a:latin typeface="Arial" pitchFamily="34" charset="0"/>
                <a:ea typeface="華康鋼筆體 Std W2" pitchFamily="66" charset="-120"/>
              </a:rPr>
              <a:t>離開耳朵</a:t>
            </a:r>
            <a:endParaRPr lang="en-US" altLang="zh-TW" sz="4000" b="1">
              <a:latin typeface="Arial" pitchFamily="34" charset="0"/>
              <a:ea typeface="華康鋼筆體 Std W2" pitchFamily="66" charset="-120"/>
            </a:endParaRPr>
          </a:p>
        </p:txBody>
      </p:sp>
      <p:graphicFrame>
        <p:nvGraphicFramePr>
          <p:cNvPr id="311302" name="Object 6"/>
          <p:cNvGraphicFramePr>
            <a:graphicFrameLocks noChangeAspect="1"/>
          </p:cNvGraphicFramePr>
          <p:nvPr/>
        </p:nvGraphicFramePr>
        <p:xfrm>
          <a:off x="2051050" y="4868863"/>
          <a:ext cx="5715000" cy="1312862"/>
        </p:xfrm>
        <a:graphic>
          <a:graphicData uri="http://schemas.openxmlformats.org/presentationml/2006/ole">
            <p:oleObj spid="_x0000_s305155" r:id="rId4" imgW="1815312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6427787" cy="1060450"/>
          </a:xfrm>
        </p:spPr>
        <p:txBody>
          <a:bodyPr/>
          <a:lstStyle/>
          <a:p>
            <a:pPr marL="1052513" indent="-1052513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4.16 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Beats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拍</a:t>
            </a:r>
          </a:p>
        </p:txBody>
      </p:sp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116013" y="1557338"/>
          <a:ext cx="6858000" cy="2008187"/>
        </p:xfrm>
        <a:graphic>
          <a:graphicData uri="http://schemas.openxmlformats.org/presentationml/2006/ole">
            <p:oleObj spid="_x0000_s306178" r:id="rId4" imgW="2387600" imgH="660400" progId="Equation.3">
              <p:embed/>
            </p:oleObj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1116013" y="3789363"/>
          <a:ext cx="7162800" cy="2638425"/>
        </p:xfrm>
        <a:graphic>
          <a:graphicData uri="http://schemas.openxmlformats.org/presentationml/2006/ole">
            <p:oleObj spid="_x0000_s306179" r:id="rId5" imgW="2438400" imgH="850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05038"/>
            <a:ext cx="5832475" cy="4010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3350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6427787" cy="1060450"/>
          </a:xfrm>
          <a:noFill/>
          <a:ln/>
        </p:spPr>
        <p:txBody>
          <a:bodyPr/>
          <a:lstStyle/>
          <a:p>
            <a:pPr marL="1052513" indent="-1052513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6.17 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hlinkClick r:id="rId3"/>
              </a:rPr>
              <a:t>Beats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拍 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-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6888"/>
            <a:ext cx="7772400" cy="974725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4.18 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</a:t>
            </a:r>
            <a:r>
              <a:rPr lang="en-US" altLang="zh-TW" sz="4800" b="1" dirty="0" err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Dopper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Effect</a:t>
            </a:r>
            <a:endParaRPr lang="zh-TW" altLang="en-US" sz="4800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110413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>
                <a:latin typeface="Times New Roman" pitchFamily="18" charset="0"/>
              </a:rPr>
              <a:t>(a) Detector moving; source stationary</a:t>
            </a:r>
            <a:r>
              <a:rPr lang="en-US" altLang="zh-TW" sz="2800" b="1"/>
              <a:t> </a:t>
            </a:r>
            <a:endParaRPr lang="zh-TW" altLang="en-US" sz="2800" b="1"/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349500"/>
            <a:ext cx="3292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349500"/>
            <a:ext cx="3786187" cy="410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900113" y="2276475"/>
          <a:ext cx="7543800" cy="2532063"/>
        </p:xfrm>
        <a:graphic>
          <a:graphicData uri="http://schemas.openxmlformats.org/presentationml/2006/ole">
            <p:oleObj spid="_x0000_s307202" r:id="rId3" imgW="2641600" imgH="838200" progId="Equation.3">
              <p:embed/>
            </p:oleObj>
          </a:graphicData>
        </a:graphic>
      </p:graphicFrame>
      <p:sp>
        <p:nvSpPr>
          <p:cNvPr id="3153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76250"/>
            <a:ext cx="7772400" cy="1081088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頻率變化 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–(a)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3600"/>
            <a:ext cx="47244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7772400" cy="1462088"/>
          </a:xfrm>
        </p:spPr>
        <p:txBody>
          <a:bodyPr/>
          <a:lstStyle/>
          <a:p>
            <a:r>
              <a:rPr kumimoji="0"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Source moving; detector stationary</a:t>
            </a:r>
            <a:endParaRPr kumimoji="0"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42" name="Object 2"/>
          <p:cNvGraphicFramePr>
            <a:graphicFrameLocks noChangeAspect="1"/>
          </p:cNvGraphicFramePr>
          <p:nvPr/>
        </p:nvGraphicFramePr>
        <p:xfrm>
          <a:off x="1403350" y="1484313"/>
          <a:ext cx="4965700" cy="4565650"/>
        </p:xfrm>
        <a:graphic>
          <a:graphicData uri="http://schemas.openxmlformats.org/presentationml/2006/ole">
            <p:oleObj spid="_x0000_s308226" name="方程式" r:id="rId3" imgW="2044440" imgH="1777680" progId="Equation.3">
              <p:embed/>
            </p:oleObj>
          </a:graphicData>
        </a:graphic>
      </p:graphicFrame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1476375" y="6021388"/>
            <a:ext cx="63246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3200" b="1">
                <a:latin typeface="Bradley Hand ITC" pitchFamily="66" charset="0"/>
              </a:rPr>
              <a:t>     (</a:t>
            </a:r>
            <a:r>
              <a:rPr kumimoji="0" lang="en-US" altLang="zh-TW" sz="3200" b="1">
                <a:latin typeface="Bradley Hand ITC" pitchFamily="66" charset="0"/>
              </a:rPr>
              <a:t>general)       (low speed)              </a:t>
            </a:r>
            <a:endParaRPr kumimoji="0" lang="en-US" altLang="zh-TW" sz="3200">
              <a:latin typeface="Times New Roman" pitchFamily="18" charset="0"/>
            </a:endParaRP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頻率變化 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– 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341438"/>
            <a:ext cx="35067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6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341438"/>
            <a:ext cx="3200400" cy="2717800"/>
          </a:xfrm>
          <a:prstGeom prst="rect">
            <a:avLst/>
          </a:prstGeom>
          <a:noFill/>
        </p:spPr>
      </p:pic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5076825" y="4221163"/>
          <a:ext cx="2667000" cy="1266825"/>
        </p:xfrm>
        <a:graphic>
          <a:graphicData uri="http://schemas.openxmlformats.org/presentationml/2006/ole">
            <p:oleObj spid="_x0000_s309250" r:id="rId6" imgW="977900" imgH="431800" progId="Equation.3">
              <p:embed/>
            </p:oleObj>
          </a:graphicData>
        </a:graphic>
      </p:graphicFrame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1258888" y="6308725"/>
            <a:ext cx="75438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000" b="1">
                <a:latin typeface="Times New Roman" pitchFamily="18" charset="0"/>
              </a:rPr>
              <a:t>Mach Cone/Shock Wave  Mach Number</a:t>
            </a:r>
            <a:endParaRPr kumimoji="0" lang="en-US" altLang="zh-TW" sz="3000">
              <a:latin typeface="Times New Roman" pitchFamily="18" charset="0"/>
            </a:endParaRPr>
          </a:p>
        </p:txBody>
      </p:sp>
      <p:sp>
        <p:nvSpPr>
          <p:cNvPr id="318473" name="Rectangle 9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6427787" cy="1060450"/>
          </a:xfrm>
          <a:noFill/>
          <a:ln/>
        </p:spPr>
        <p:txBody>
          <a:bodyPr/>
          <a:lstStyle/>
          <a:p>
            <a:pPr marL="1052513" indent="-1052513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4.19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超聲速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–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震波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57200"/>
            <a:ext cx="7397750" cy="1447800"/>
          </a:xfrm>
        </p:spPr>
        <p:txBody>
          <a:bodyPr/>
          <a:lstStyle/>
          <a:p>
            <a:pPr marL="1524000" indent="-1524000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例六</a:t>
            </a:r>
            <a:r>
              <a:rPr lang="en-US" altLang="zh-TW" sz="3600" b="1">
                <a:solidFill>
                  <a:schemeClr val="tx1"/>
                </a:solidFill>
              </a:rPr>
              <a:t> </a:t>
            </a:r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玩具火箭發射聲波</a:t>
            </a:r>
            <a:b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</a:br>
            <a:r>
              <a:rPr lang="en-US" altLang="zh-TW" sz="3600" b="1">
                <a:solidFill>
                  <a:schemeClr val="tx1"/>
                </a:solidFill>
                <a:latin typeface="Arial" pitchFamily="34" charset="0"/>
              </a:rPr>
              <a:t>f = 1250Hz  v = 242m/s</a:t>
            </a:r>
            <a:endParaRPr lang="zh-TW" altLang="en-US" sz="36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1116013" y="1844675"/>
            <a:ext cx="7162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 eaLnBrk="0" hangingPunct="0"/>
            <a:r>
              <a:rPr kumimoji="0" lang="en-US" altLang="zh-TW" sz="3600" b="1">
                <a:latin typeface="Times New Roman" pitchFamily="18" charset="0"/>
              </a:rPr>
              <a:t> (a)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zh-TW" sz="3600">
                <a:latin typeface="Comic Sans MS" pitchFamily="66" charset="0"/>
                <a:ea typeface="華康鋼筆體 Std W2" pitchFamily="66" charset="-120"/>
              </a:rPr>
              <a:t>f ’</a:t>
            </a:r>
            <a:r>
              <a:rPr kumimoji="0" lang="en-US" altLang="zh-TW" sz="3600" b="1">
                <a:latin typeface="Times New Roman" pitchFamily="18" charset="0"/>
              </a:rPr>
              <a:t>  </a:t>
            </a:r>
            <a:r>
              <a:rPr kumimoji="0" lang="zh-TW" altLang="en-US" sz="3600" b="1">
                <a:latin typeface="Times New Roman" pitchFamily="18" charset="0"/>
                <a:ea typeface="華康鋼筆體 Std W2" pitchFamily="66" charset="-120"/>
              </a:rPr>
              <a:t>偵測器接收的</a:t>
            </a:r>
            <a:r>
              <a:rPr lang="zh-TW" altLang="en-US" sz="3600" b="1">
                <a:ea typeface="華康鋼筆體 Std W2" pitchFamily="66" charset="-120"/>
              </a:rPr>
              <a:t>頻率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2362200" y="2514600"/>
          <a:ext cx="4648200" cy="1452563"/>
        </p:xfrm>
        <a:graphic>
          <a:graphicData uri="http://schemas.openxmlformats.org/presentationml/2006/ole">
            <p:oleObj spid="_x0000_s310274" r:id="rId3" imgW="1485900" imgH="431800" progId="Equation.3">
              <p:embed/>
            </p:oleObj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2362200" y="4572000"/>
          <a:ext cx="6172200" cy="2005013"/>
        </p:xfrm>
        <a:graphic>
          <a:graphicData uri="http://schemas.openxmlformats.org/presentationml/2006/ole">
            <p:oleObj spid="_x0000_s310275" name="Equation" r:id="rId4" imgW="1930320" imgH="583920" progId="Equation.3">
              <p:embed/>
            </p:oleObj>
          </a:graphicData>
        </a:graphic>
      </p:graphicFrame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1116013" y="3933825"/>
            <a:ext cx="75596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371475" algn="l"/>
              </a:tabLst>
            </a:pPr>
            <a:r>
              <a:rPr kumimoji="0" lang="zh-TW" altLang="en-US" sz="3600" b="1">
                <a:latin typeface="Times New Roman" pitchFamily="18" charset="0"/>
              </a:rPr>
              <a:t>     (</a:t>
            </a:r>
            <a:r>
              <a:rPr kumimoji="0" lang="en-US" altLang="zh-TW" sz="3600" b="1">
                <a:latin typeface="Times New Roman" pitchFamily="18" charset="0"/>
              </a:rPr>
              <a:t>b)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zh-TW" sz="3600">
                <a:latin typeface="Comic Sans MS" pitchFamily="66" charset="0"/>
              </a:rPr>
              <a:t>f ’’ </a:t>
            </a:r>
            <a:r>
              <a:rPr lang="zh-TW" altLang="en-US" sz="3600" b="1">
                <a:ea typeface="華康鋼筆體 Std W2" pitchFamily="66" charset="-120"/>
              </a:rPr>
              <a:t>火箭</a:t>
            </a:r>
            <a:r>
              <a:rPr kumimoji="0" lang="zh-TW" altLang="en-US" sz="3600" b="1">
                <a:ea typeface="華康鋼筆體 Std W2" pitchFamily="66" charset="-120"/>
              </a:rPr>
              <a:t>偵測</a:t>
            </a:r>
            <a:r>
              <a:rPr lang="zh-TW" altLang="en-US" sz="3600" b="1">
                <a:ea typeface="華康鋼筆體 Std W2" pitchFamily="66" charset="-120"/>
              </a:rPr>
              <a:t>到反射波</a:t>
            </a:r>
            <a:r>
              <a:rPr kumimoji="0" lang="zh-TW" altLang="en-US" sz="3600" b="1">
                <a:latin typeface="Times New Roman" pitchFamily="18" charset="0"/>
                <a:ea typeface="華康鋼筆體 Std W2" pitchFamily="66" charset="-120"/>
              </a:rPr>
              <a:t>的</a:t>
            </a:r>
            <a:r>
              <a:rPr lang="zh-TW" altLang="en-US" sz="3600" b="1">
                <a:ea typeface="華康鋼筆體 Std W2" pitchFamily="66" charset="-120"/>
              </a:rPr>
              <a:t>頻率</a:t>
            </a:r>
            <a:endParaRPr lang="en-US" altLang="zh-TW" sz="3600" b="1"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4926012" cy="877888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沙蠍的定位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1331913" y="4652963"/>
          <a:ext cx="6480175" cy="1957387"/>
        </p:xfrm>
        <a:graphic>
          <a:graphicData uri="http://schemas.openxmlformats.org/presentationml/2006/ole">
            <p:oleObj spid="_x0000_s247811" name="方程式" r:id="rId4" imgW="2184120" imgH="660240" progId="Equation.3">
              <p:embed/>
            </p:oleObj>
          </a:graphicData>
        </a:graphic>
      </p:graphicFrame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268413"/>
            <a:ext cx="3657600" cy="346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68363" y="593725"/>
            <a:ext cx="6719887" cy="877888"/>
          </a:xfrm>
        </p:spPr>
        <p:txBody>
          <a:bodyPr/>
          <a:lstStyle/>
          <a:p>
            <a:pPr marL="1524000" indent="-1524000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例七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蝙蝠和飛蛾</a:t>
            </a:r>
            <a:r>
              <a:rPr lang="zh-TW" altLang="en-US"/>
              <a:t> </a:t>
            </a:r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539750" y="1844675"/>
            <a:ext cx="7162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 eaLnBrk="0" hangingPunct="0"/>
            <a:r>
              <a:rPr kumimoji="0" lang="en-US" altLang="zh-TW" sz="3600" b="1">
                <a:latin typeface="Times New Roman" pitchFamily="18" charset="0"/>
              </a:rPr>
              <a:t>(a)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zh-TW" sz="3600" b="1">
                <a:latin typeface="Times New Roman" pitchFamily="18" charset="0"/>
                <a:ea typeface="華康中楷體" charset="-120"/>
              </a:rPr>
              <a:t>f</a:t>
            </a:r>
            <a:r>
              <a:rPr kumimoji="0" lang="en-US" altLang="zh-TW" sz="3600" b="1" baseline="-30000">
                <a:latin typeface="Times New Roman" pitchFamily="18" charset="0"/>
                <a:ea typeface="華康中楷體" charset="-120"/>
              </a:rPr>
              <a:t>m</a:t>
            </a:r>
            <a:r>
              <a:rPr kumimoji="0" lang="en-US" altLang="zh-TW" sz="3600" b="1">
                <a:latin typeface="Times New Roman" pitchFamily="18" charset="0"/>
                <a:ea typeface="華康中楷體" charset="-120"/>
              </a:rPr>
              <a:t> when f</a:t>
            </a:r>
            <a:r>
              <a:rPr kumimoji="0" lang="en-US" altLang="zh-TW" sz="3600" b="1" baseline="-30000">
                <a:latin typeface="Times New Roman" pitchFamily="18" charset="0"/>
                <a:ea typeface="華康中楷體" charset="-120"/>
              </a:rPr>
              <a:t>bd</a:t>
            </a:r>
            <a:r>
              <a:rPr kumimoji="0" lang="en-US" altLang="zh-TW" sz="3600" b="1">
                <a:latin typeface="Times New Roman" pitchFamily="18" charset="0"/>
                <a:ea typeface="華康中楷體" charset="-120"/>
              </a:rPr>
              <a:t> = 83kHz</a:t>
            </a:r>
            <a:endParaRPr kumimoji="0" lang="en-US" altLang="zh-TW" sz="3600" b="1" i="1">
              <a:latin typeface="Times New Roman" pitchFamily="18" charset="0"/>
            </a:endParaRP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1042988" y="4149725"/>
            <a:ext cx="6477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371475" algn="l"/>
              </a:tabLst>
            </a:pPr>
            <a:r>
              <a:rPr kumimoji="0" lang="zh-TW" altLang="en-US" sz="3600" b="1">
                <a:latin typeface="Times New Roman" pitchFamily="18" charset="0"/>
              </a:rPr>
              <a:t>(</a:t>
            </a:r>
            <a:r>
              <a:rPr kumimoji="0" lang="en-US" altLang="zh-TW" sz="3600" b="1">
                <a:latin typeface="Times New Roman" pitchFamily="18" charset="0"/>
              </a:rPr>
              <a:t>b)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zh-TW" sz="3600" b="1">
                <a:latin typeface="Times New Roman" pitchFamily="18" charset="0"/>
                <a:ea typeface="華康中楷體" charset="-120"/>
              </a:rPr>
              <a:t>f</a:t>
            </a:r>
            <a:r>
              <a:rPr kumimoji="0" lang="en-US" altLang="zh-TW" sz="3600" b="1" baseline="-30000">
                <a:latin typeface="Times New Roman" pitchFamily="18" charset="0"/>
                <a:ea typeface="華康中楷體" charset="-120"/>
              </a:rPr>
              <a:t>be</a:t>
            </a:r>
            <a:r>
              <a:rPr kumimoji="0" lang="en-US" altLang="zh-TW" sz="3600" b="1">
                <a:latin typeface="Times New Roman" pitchFamily="18" charset="0"/>
                <a:ea typeface="華康中楷體" charset="-120"/>
              </a:rPr>
              <a:t> when f</a:t>
            </a:r>
            <a:r>
              <a:rPr kumimoji="0" lang="en-US" altLang="zh-TW" sz="3600" b="1" baseline="-30000">
                <a:latin typeface="Times New Roman" pitchFamily="18" charset="0"/>
                <a:ea typeface="華康中楷體" charset="-120"/>
              </a:rPr>
              <a:t>bd</a:t>
            </a:r>
            <a:r>
              <a:rPr kumimoji="0" lang="en-US" altLang="zh-TW" sz="3600" b="1">
                <a:latin typeface="Times New Roman" pitchFamily="18" charset="0"/>
                <a:ea typeface="華康中楷體" charset="-120"/>
              </a:rPr>
              <a:t> = 83kHz</a:t>
            </a:r>
            <a:endParaRPr kumimoji="0" lang="en-US" altLang="zh-TW" sz="3600" b="1">
              <a:latin typeface="Times New Roman" pitchFamily="18" charset="0"/>
            </a:endParaRP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1835150" y="2708275"/>
          <a:ext cx="5449888" cy="1338263"/>
        </p:xfrm>
        <a:graphic>
          <a:graphicData uri="http://schemas.openxmlformats.org/presentationml/2006/ole">
            <p:oleObj spid="_x0000_s311298" name="方程式" r:id="rId4" imgW="1892160" imgH="431640" progId="Equation.3">
              <p:embed/>
            </p:oleObj>
          </a:graphicData>
        </a:graphic>
      </p:graphicFrame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1835150" y="4941888"/>
          <a:ext cx="5832475" cy="1431925"/>
        </p:xfrm>
        <a:graphic>
          <a:graphicData uri="http://schemas.openxmlformats.org/presentationml/2006/ole">
            <p:oleObj spid="_x0000_s311299" r:id="rId5" imgW="1892300" imgH="431800" progId="Equation.3">
              <p:embed/>
            </p:oleObj>
          </a:graphicData>
        </a:graphic>
      </p:graphicFrame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2484438" y="1268413"/>
            <a:ext cx="395922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200">
                <a:latin typeface="Times New Roman" pitchFamily="18" charset="0"/>
              </a:rPr>
              <a:t>V</a:t>
            </a:r>
            <a:r>
              <a:rPr kumimoji="0" lang="en-US" altLang="zh-TW" sz="3200" baseline="-25000">
                <a:latin typeface="Times New Roman" pitchFamily="18" charset="0"/>
              </a:rPr>
              <a:t>b</a:t>
            </a:r>
            <a:r>
              <a:rPr kumimoji="0" lang="en-US" altLang="zh-TW" sz="3200">
                <a:latin typeface="Times New Roman" pitchFamily="18" charset="0"/>
              </a:rPr>
              <a:t> = 9 m/s  v</a:t>
            </a:r>
            <a:r>
              <a:rPr kumimoji="0" lang="en-US" altLang="zh-TW" sz="3200" baseline="-25000">
                <a:latin typeface="Times New Roman" pitchFamily="18" charset="0"/>
              </a:rPr>
              <a:t>m</a:t>
            </a:r>
            <a:r>
              <a:rPr kumimoji="0" lang="en-US" altLang="zh-TW" sz="3200">
                <a:latin typeface="Times New Roman" pitchFamily="18" charset="0"/>
              </a:rPr>
              <a:t>= 8 m/s</a:t>
            </a:r>
            <a:r>
              <a:rPr kumimoji="0" lang="en-US" altLang="zh-TW" sz="3200" b="1">
                <a:latin typeface="Bradley Hand ITC" pitchFamily="66" charset="0"/>
              </a:rPr>
              <a:t>              </a:t>
            </a:r>
            <a:endParaRPr kumimoji="0" lang="en-US" altLang="zh-TW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315200" cy="1008063"/>
          </a:xfrm>
        </p:spPr>
        <p:txBody>
          <a:bodyPr/>
          <a:lstStyle/>
          <a:p>
            <a:pPr marL="471488" indent="-471488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4.20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光的都卜勒效應</a:t>
            </a:r>
          </a:p>
        </p:txBody>
      </p:sp>
      <p:graphicFrame>
        <p:nvGraphicFramePr>
          <p:cNvPr id="321539" name="Object 3"/>
          <p:cNvGraphicFramePr>
            <a:graphicFrameLocks noChangeAspect="1"/>
          </p:cNvGraphicFramePr>
          <p:nvPr/>
        </p:nvGraphicFramePr>
        <p:xfrm>
          <a:off x="1258888" y="1989138"/>
          <a:ext cx="6265862" cy="3092450"/>
        </p:xfrm>
        <a:graphic>
          <a:graphicData uri="http://schemas.openxmlformats.org/presentationml/2006/ole">
            <p:oleObj spid="_x0000_s312322" r:id="rId3" imgW="1879600" imgH="876300" progId="Equation.3">
              <p:embed/>
            </p:oleObj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/>
        </p:nvGraphicFramePr>
        <p:xfrm>
          <a:off x="1258888" y="5300663"/>
          <a:ext cx="4724400" cy="628650"/>
        </p:xfrm>
        <a:graphic>
          <a:graphicData uri="http://schemas.openxmlformats.org/presentationml/2006/ole">
            <p:oleObj spid="_x0000_s312323" name="方程式" r:id="rId4" imgW="1815840" imgH="228600" progId="Equation.3">
              <p:embed/>
            </p:oleObj>
          </a:graphicData>
        </a:graphic>
      </p:graphicFrame>
      <p:sp>
        <p:nvSpPr>
          <p:cNvPr id="321541" name="AutoShape 5"/>
          <p:cNvSpPr>
            <a:spLocks/>
          </p:cNvSpPr>
          <p:nvPr/>
        </p:nvSpPr>
        <p:spPr bwMode="auto">
          <a:xfrm>
            <a:off x="7227888" y="4010025"/>
            <a:ext cx="1592262" cy="498475"/>
          </a:xfrm>
          <a:prstGeom prst="borderCallout1">
            <a:avLst>
              <a:gd name="adj1" fmla="val -15287"/>
              <a:gd name="adj2" fmla="val 92819"/>
              <a:gd name="adj3" fmla="val -15287"/>
              <a:gd name="adj4" fmla="val -62810"/>
            </a:avLst>
          </a:prstGeom>
          <a:solidFill>
            <a:srgbClr val="FFFF00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zh-TW" sz="2400">
                <a:solidFill>
                  <a:srgbClr val="000099"/>
                </a:solidFill>
                <a:latin typeface="Times New Roman" pitchFamily="18" charset="0"/>
              </a:rPr>
              <a:t>magnitude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275" y="496888"/>
            <a:ext cx="5835650" cy="1266825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例八</a:t>
            </a:r>
            <a:r>
              <a:rPr lang="zh-TW" altLang="en-US" sz="4000" b="1">
                <a:solidFill>
                  <a:schemeClr val="tx1"/>
                </a:solidFill>
              </a:rPr>
              <a:t> 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M87 galaxy</a:t>
            </a:r>
            <a:endParaRPr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276475"/>
            <a:ext cx="5943600" cy="4035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22564" name="AutoShape 4"/>
          <p:cNvSpPr>
            <a:spLocks/>
          </p:cNvSpPr>
          <p:nvPr/>
        </p:nvSpPr>
        <p:spPr bwMode="auto">
          <a:xfrm>
            <a:off x="7164388" y="3933825"/>
            <a:ext cx="1592262" cy="498475"/>
          </a:xfrm>
          <a:prstGeom prst="borderCallout1">
            <a:avLst>
              <a:gd name="adj1" fmla="val -15287"/>
              <a:gd name="adj2" fmla="val 92819"/>
              <a:gd name="adj3" fmla="val -15287"/>
              <a:gd name="adj4" fmla="val -62810"/>
            </a:avLst>
          </a:prstGeom>
          <a:solidFill>
            <a:srgbClr val="FFFF00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zh-TW" sz="2400">
                <a:solidFill>
                  <a:srgbClr val="000099"/>
                </a:solidFill>
                <a:latin typeface="Times New Roman" pitchFamily="18" charset="0"/>
              </a:rPr>
              <a:t>200 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971550" y="2420938"/>
          <a:ext cx="7234238" cy="3211512"/>
        </p:xfrm>
        <a:graphic>
          <a:graphicData uri="http://schemas.openxmlformats.org/presentationml/2006/ole">
            <p:oleObj spid="_x0000_s313346" name="方程式" r:id="rId3" imgW="2273040" imgH="1041120" progId="Equation.3">
              <p:embed/>
            </p:oleObj>
          </a:graphicData>
        </a:graphic>
      </p:graphicFrame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4275" y="496888"/>
            <a:ext cx="5835650" cy="1266825"/>
          </a:xfrm>
          <a:noFill/>
          <a:ln/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超大黑洞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971550" y="5805488"/>
          <a:ext cx="4346575" cy="549275"/>
        </p:xfrm>
        <a:graphic>
          <a:graphicData uri="http://schemas.openxmlformats.org/presentationml/2006/ole">
            <p:oleObj spid="_x0000_s313347" name="方程式" r:id="rId4" imgW="1752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51050" y="2781300"/>
            <a:ext cx="5688013" cy="2879725"/>
          </a:xfrm>
          <a:noFill/>
          <a:ln/>
        </p:spPr>
        <p:txBody>
          <a:bodyPr/>
          <a:lstStyle/>
          <a:p>
            <a:r>
              <a:rPr lang="zh-TW" altLang="en-US" sz="6000" b="1" dirty="0">
                <a:ea typeface="華康鋼筆體 Std W2" pitchFamily="66" charset="-120"/>
              </a:rPr>
              <a:t>敬請期待</a:t>
            </a:r>
            <a:br>
              <a:rPr lang="zh-TW" altLang="en-US" sz="6000" b="1" dirty="0">
                <a:ea typeface="華康鋼筆體 Std W2" pitchFamily="66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物理 </a:t>
            </a: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V–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重力</a:t>
            </a:r>
            <a:endParaRPr lang="zh-TW" altLang="en-US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16113"/>
          </a:xfrm>
          <a:noFill/>
          <a:ln/>
        </p:spPr>
        <p:txBody>
          <a:bodyPr/>
          <a:lstStyle/>
          <a:p>
            <a:pPr algn="ctr"/>
            <a:r>
              <a:rPr lang="en-US" altLang="zh-TW" b="1">
                <a:latin typeface="華康鋼筆體 Std W2" pitchFamily="66" charset="-120"/>
                <a:ea typeface="華康鋼筆體 Std W2" pitchFamily="66" charset="-120"/>
              </a:rPr>
              <a:t>Path difference vs. phase difference</a:t>
            </a:r>
          </a:p>
        </p:txBody>
      </p:sp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567112" cy="45354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26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916113"/>
            <a:ext cx="4305300" cy="45354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  <a:noFill/>
          <a:ln/>
        </p:spPr>
        <p:txBody>
          <a:bodyPr/>
          <a:lstStyle/>
          <a:p>
            <a:pPr algn="ctr"/>
            <a:r>
              <a:rPr lang="en-US" altLang="zh-TW" b="1">
                <a:latin typeface="華康鋼筆體 Std W2" pitchFamily="66" charset="-120"/>
                <a:ea typeface="華康鋼筆體 Std W2" pitchFamily="66" charset="-120"/>
              </a:rPr>
              <a:t>The earth’s bow shock</a:t>
            </a:r>
          </a:p>
        </p:txBody>
      </p:sp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6877050" cy="53768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1619250" y="1484313"/>
            <a:ext cx="70104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4000" b="1">
                <a:latin typeface="Times New Roman" pitchFamily="18" charset="0"/>
                <a:ea typeface="華康鋼筆體 Std W2" pitchFamily="66" charset="-120"/>
              </a:rPr>
              <a:t>一維波函數具有兩個變數</a:t>
            </a:r>
            <a:r>
              <a:rPr kumimoji="0" lang="en-US" altLang="zh-TW" sz="4000" b="1">
                <a:latin typeface="華康鋼筆體 Std W2" pitchFamily="66" charset="-120"/>
                <a:ea typeface="華康鋼筆體 Std W2" pitchFamily="66" charset="-120"/>
              </a:rPr>
              <a:t>:</a:t>
            </a:r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1258888" y="2420938"/>
          <a:ext cx="5184775" cy="887412"/>
        </p:xfrm>
        <a:graphic>
          <a:graphicData uri="http://schemas.openxmlformats.org/presentationml/2006/ole">
            <p:oleObj spid="_x0000_s248836" name="方程式" r:id="rId3" imgW="1460160" imgH="228600" progId="Equation.3">
              <p:embed/>
            </p:oleObj>
          </a:graphicData>
        </a:graphic>
      </p:graphicFrame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4932363" y="3141663"/>
            <a:ext cx="287337" cy="0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6011863" y="3141663"/>
            <a:ext cx="228600" cy="0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  <p:pic>
        <p:nvPicPr>
          <p:cNvPr id="248839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573463"/>
            <a:ext cx="4464050" cy="290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48841" name="Rectangle 9"/>
          <p:cNvSpPr>
            <a:spLocks noGrp="1" noChangeArrowheads="1"/>
          </p:cNvSpPr>
          <p:nvPr>
            <p:ph type="title"/>
          </p:nvPr>
        </p:nvSpPr>
        <p:spPr>
          <a:xfrm>
            <a:off x="900113" y="304800"/>
            <a:ext cx="8039100" cy="963613"/>
          </a:xfrm>
          <a:noFill/>
          <a:ln/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4.3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波長與頻率</a:t>
            </a:r>
          </a:p>
        </p:txBody>
      </p:sp>
      <p:pic>
        <p:nvPicPr>
          <p:cNvPr id="24884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3357563"/>
            <a:ext cx="1439863" cy="1398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48847" name="Picture 15" descr="Schematic of the layers of the sun shows where pressure waves originate and propagate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5157788"/>
            <a:ext cx="1905000" cy="1428750"/>
          </a:xfrm>
          <a:prstGeom prst="rect">
            <a:avLst/>
          </a:prstGeom>
          <a:noFill/>
        </p:spPr>
      </p:pic>
      <p:sp>
        <p:nvSpPr>
          <p:cNvPr id="248848" name="Rectangle 16"/>
          <p:cNvSpPr>
            <a:spLocks noChangeArrowheads="1"/>
          </p:cNvSpPr>
          <p:nvPr/>
        </p:nvSpPr>
        <p:spPr bwMode="auto">
          <a:xfrm>
            <a:off x="7308850" y="4724400"/>
            <a:ext cx="9001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2000" b="1">
                <a:latin typeface="Times New Roman" pitchFamily="18" charset="0"/>
                <a:ea typeface="華康鋼筆體 Std W2" pitchFamily="66" charset="-120"/>
              </a:rPr>
              <a:t>2D</a:t>
            </a:r>
            <a:endParaRPr kumimoji="0" lang="en-US" altLang="zh-TW" sz="2000" b="1"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248849" name="Rectangle 17"/>
          <p:cNvSpPr>
            <a:spLocks noChangeArrowheads="1"/>
          </p:cNvSpPr>
          <p:nvPr/>
        </p:nvSpPr>
        <p:spPr bwMode="auto">
          <a:xfrm>
            <a:off x="7308850" y="6461125"/>
            <a:ext cx="9350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2000" b="1">
                <a:latin typeface="Times New Roman" pitchFamily="18" charset="0"/>
                <a:ea typeface="華康鋼筆體 Std W2" pitchFamily="66" charset="-120"/>
              </a:rPr>
              <a:t>3D</a:t>
            </a:r>
            <a:endParaRPr kumimoji="0" lang="en-US" altLang="zh-TW" sz="2000" b="1"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4033837" cy="927100"/>
          </a:xfrm>
        </p:spPr>
        <p:txBody>
          <a:bodyPr/>
          <a:lstStyle/>
          <a:p>
            <a:pPr marL="473075" indent="-473075"/>
            <a:r>
              <a:rPr lang="zh-TW" altLang="en-US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瞬間快照</a:t>
            </a:r>
            <a:endParaRPr lang="zh-TW" altLang="en-US" b="1">
              <a:solidFill>
                <a:schemeClr val="tx1"/>
              </a:solidFill>
              <a:ea typeface="華康鋼筆體 Std W2" pitchFamily="66" charset="-120"/>
            </a:endParaRPr>
          </a:p>
        </p:txBody>
      </p:sp>
      <p:graphicFrame>
        <p:nvGraphicFramePr>
          <p:cNvPr id="249859" name="Object 3"/>
          <p:cNvGraphicFramePr>
            <a:graphicFrameLocks noChangeAspect="1"/>
          </p:cNvGraphicFramePr>
          <p:nvPr/>
        </p:nvGraphicFramePr>
        <p:xfrm>
          <a:off x="1187450" y="4724400"/>
          <a:ext cx="3311525" cy="749300"/>
        </p:xfrm>
        <a:graphic>
          <a:graphicData uri="http://schemas.openxmlformats.org/presentationml/2006/ole">
            <p:oleObj spid="_x0000_s249859" name="方程式" r:id="rId3" imgW="1104840" imgH="228600" progId="Equation.3">
              <p:embed/>
            </p:oleObj>
          </a:graphicData>
        </a:graphic>
      </p:graphicFrame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492375"/>
            <a:ext cx="6172200" cy="1931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1104900" y="1341438"/>
            <a:ext cx="80391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149350" indent="-1149350"/>
            <a:r>
              <a:rPr lang="en-US" altLang="zh-TW" sz="3600" b="1">
                <a:latin typeface="Times New Roman" pitchFamily="18" charset="0"/>
              </a:rPr>
              <a:t>Snapshot at t = 0 (or any other instant)</a:t>
            </a:r>
            <a:endParaRPr lang="zh-TW" altLang="en-US" sz="3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1258888" y="1844675"/>
            <a:ext cx="7010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600" b="1">
                <a:latin typeface="Times New Roman" pitchFamily="18" charset="0"/>
              </a:rPr>
              <a:t>y = y(t) at a fixed position</a:t>
            </a:r>
            <a:r>
              <a:rPr kumimoji="0" lang="en-US" altLang="zh-TW" sz="11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1258888" y="5084763"/>
          <a:ext cx="6481762" cy="760412"/>
        </p:xfrm>
        <a:graphic>
          <a:graphicData uri="http://schemas.openxmlformats.org/presentationml/2006/ole">
            <p:oleObj spid="_x0000_s250884" name="Equation" r:id="rId3" imgW="2057400" imgH="228600" progId="Equation.3">
              <p:embed/>
            </p:oleObj>
          </a:graphicData>
        </a:graphic>
      </p:graphicFrame>
      <p:pic>
        <p:nvPicPr>
          <p:cNvPr id="2508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708275"/>
            <a:ext cx="6265862" cy="2039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50887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4033837" cy="1008063"/>
          </a:xfrm>
          <a:noFill/>
          <a:ln/>
        </p:spPr>
        <p:txBody>
          <a:bodyPr/>
          <a:lstStyle/>
          <a:p>
            <a:pPr marL="473075" indent="-473075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定點變化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5283</TotalTime>
  <Words>786</Words>
  <Application>Microsoft Office PowerPoint</Application>
  <PresentationFormat>如螢幕大小 (4:3)</PresentationFormat>
  <Paragraphs>150</Paragraphs>
  <Slides>66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66</vt:i4>
      </vt:variant>
    </vt:vector>
  </HeadingPairs>
  <TitlesOfParts>
    <vt:vector size="70" baseType="lpstr">
      <vt:lpstr>Fireworks</vt:lpstr>
      <vt:lpstr>方程式</vt:lpstr>
      <vt:lpstr>Equation</vt:lpstr>
      <vt:lpstr>Microsoft 方程式編輯器 3.0</vt:lpstr>
      <vt:lpstr>自由振盪、阻滯振盪、共振、非簡諧振盪與混沌擺</vt:lpstr>
      <vt:lpstr>4 波動與聲波</vt:lpstr>
      <vt:lpstr>4.1 波與粒子</vt:lpstr>
      <vt:lpstr>4.2 橫波與縱波</vt:lpstr>
      <vt:lpstr>脈波、正弦波與縱波</vt:lpstr>
      <vt:lpstr>沙蠍的定位</vt:lpstr>
      <vt:lpstr>4.3 波長與頻率</vt:lpstr>
      <vt:lpstr>瞬間快照</vt:lpstr>
      <vt:lpstr>定點變化</vt:lpstr>
      <vt:lpstr>波長λ與角波數 k</vt:lpstr>
      <vt:lpstr>週期T與角頻率 ω</vt:lpstr>
      <vt:lpstr>4.4 行進波的波速</vt:lpstr>
      <vt:lpstr>A left-going wave </vt:lpstr>
      <vt:lpstr>例一 A sinusoidal wave</vt:lpstr>
      <vt:lpstr>例二 橫向速率與加速度</vt:lpstr>
      <vt:lpstr>4.5 繩波的波速</vt:lpstr>
      <vt:lpstr>繩波的波速–II</vt:lpstr>
      <vt:lpstr>例三 山難救援</vt:lpstr>
      <vt:lpstr>山難救援–II</vt:lpstr>
      <vt:lpstr>4.6 波的重疊原理</vt:lpstr>
      <vt:lpstr>例四 鋸齒波</vt:lpstr>
      <vt:lpstr>鋸齒波–II</vt:lpstr>
      <vt:lpstr>4.7 波的干涉</vt:lpstr>
      <vt:lpstr>完全建設性與完全破壞性干涉</vt:lpstr>
      <vt:lpstr>同相與異相</vt:lpstr>
      <vt:lpstr>4.8 駐波</vt:lpstr>
      <vt:lpstr>數學分析</vt:lpstr>
      <vt:lpstr>數學分析–II</vt:lpstr>
      <vt:lpstr>在邊界反射之相位變化</vt:lpstr>
      <vt:lpstr>4.9 駐波與共振</vt:lpstr>
      <vt:lpstr>例五 共振例</vt:lpstr>
      <vt:lpstr>例六 波長與張力的實驗</vt:lpstr>
      <vt:lpstr>一維、二維與三維波函數</vt:lpstr>
      <vt:lpstr>4.10 縱波</vt:lpstr>
      <vt:lpstr>4.11 聲速</vt:lpstr>
      <vt:lpstr>氣體、液體與固體中的聲速</vt:lpstr>
      <vt:lpstr>例一 聲源的方向</vt:lpstr>
      <vt:lpstr>4.12 行進聲波</vt:lpstr>
      <vt:lpstr>位移與壓力</vt:lpstr>
      <vt:lpstr>例二 人耳耳膜可感知的最大與最小壓力差與位移</vt:lpstr>
      <vt:lpstr>4.13 干涉</vt:lpstr>
      <vt:lpstr>例三 圓上有幾個完全建設性        干涉點？</vt:lpstr>
      <vt:lpstr>4.14 強度與聲級</vt:lpstr>
      <vt:lpstr>強度隨距離之變化</vt:lpstr>
      <vt:lpstr>分貝</vt:lpstr>
      <vt:lpstr>聲級β</vt:lpstr>
      <vt:lpstr>例四 The WHO –the loudest concert</vt:lpstr>
      <vt:lpstr>4.15 音樂聲源</vt:lpstr>
      <vt:lpstr>駐波與共振</vt:lpstr>
      <vt:lpstr>橫笛、雙簧管和薩克斯風</vt:lpstr>
      <vt:lpstr>例五 紙筒的聲音</vt:lpstr>
      <vt:lpstr>4.16 Beats 拍</vt:lpstr>
      <vt:lpstr>6.17 Beats 拍 - II</vt:lpstr>
      <vt:lpstr>4.18 The Dopper Effect</vt:lpstr>
      <vt:lpstr>頻率變化 –(a)</vt:lpstr>
      <vt:lpstr>Source moving; detector stationary</vt:lpstr>
      <vt:lpstr>頻率變化 – (b)</vt:lpstr>
      <vt:lpstr>4.19 超聲速–震波</vt:lpstr>
      <vt:lpstr>例六 玩具火箭發射聲波 f = 1250Hz  v = 242m/s</vt:lpstr>
      <vt:lpstr>例七 蝙蝠和飛蛾 </vt:lpstr>
      <vt:lpstr>4.20光的都卜勒效應</vt:lpstr>
      <vt:lpstr>例八 The M87 galaxy</vt:lpstr>
      <vt:lpstr>超大黑洞</vt:lpstr>
      <vt:lpstr>敬請期待 物理 V–重力</vt:lpstr>
      <vt:lpstr>Path difference vs. phase difference</vt:lpstr>
      <vt:lpstr>The earth’s bow shock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sylveen</cp:lastModifiedBy>
  <cp:revision>77</cp:revision>
  <dcterms:created xsi:type="dcterms:W3CDTF">1999-11-05T16:10:47Z</dcterms:created>
  <dcterms:modified xsi:type="dcterms:W3CDTF">2009-11-26T15:10:10Z</dcterms:modified>
</cp:coreProperties>
</file>