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95" r:id="rId2"/>
  </p:sldMasterIdLst>
  <p:notesMasterIdLst>
    <p:notesMasterId r:id="rId36"/>
  </p:notesMasterIdLst>
  <p:handoutMasterIdLst>
    <p:handoutMasterId r:id="rId37"/>
  </p:handoutMasterIdLst>
  <p:sldIdLst>
    <p:sldId id="407" r:id="rId3"/>
    <p:sldId id="408" r:id="rId4"/>
    <p:sldId id="335" r:id="rId5"/>
    <p:sldId id="375" r:id="rId6"/>
    <p:sldId id="376" r:id="rId7"/>
    <p:sldId id="377" r:id="rId8"/>
    <p:sldId id="378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9" r:id="rId18"/>
    <p:sldId id="390" r:id="rId19"/>
    <p:sldId id="392" r:id="rId20"/>
    <p:sldId id="393" r:id="rId21"/>
    <p:sldId id="394" r:id="rId22"/>
    <p:sldId id="395" r:id="rId23"/>
    <p:sldId id="396" r:id="rId24"/>
    <p:sldId id="397" r:id="rId25"/>
    <p:sldId id="400" r:id="rId26"/>
    <p:sldId id="403" r:id="rId27"/>
    <p:sldId id="398" r:id="rId28"/>
    <p:sldId id="399" r:id="rId29"/>
    <p:sldId id="401" r:id="rId30"/>
    <p:sldId id="402" r:id="rId31"/>
    <p:sldId id="373" r:id="rId32"/>
    <p:sldId id="404" r:id="rId33"/>
    <p:sldId id="406" r:id="rId34"/>
    <p:sldId id="405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38" autoAdjust="0"/>
    <p:restoredTop sz="86446" autoAdjust="0"/>
  </p:normalViewPr>
  <p:slideViewPr>
    <p:cSldViewPr>
      <p:cViewPr varScale="1">
        <p:scale>
          <a:sx n="46" d="100"/>
          <a:sy n="46" d="100"/>
        </p:scale>
        <p:origin x="-581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CD43F8E-9A3E-44D9-BB53-FE1362F3999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7913B6E-5E85-4391-915A-3C21BFA53BC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617CF-9497-4DFE-BDF0-E5E5C447420B}" type="slidenum">
              <a:rPr lang="zh-TW" altLang="en-US"/>
              <a:pPr/>
              <a:t>3</a:t>
            </a:fld>
            <a:endParaRPr lang="en-US" altLang="zh-TW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1989 The Loma Prieta Earthquake, 7.1 on the Richter scale, causes the double-decked Nimitz Freeway (I-880) in Oakland, CA, to collapse, killing 67, and damages the Embarcadero Freeway, the San Francisco-Oakland Bay Bridge, and other roads in the Bay Area. The death toll is less than at first expected--although the earthquake occurred during evening rush hour, many residents had gone home early to watch the Oakland A's and the San Francisco Giants in the World Series.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0BB1D-F717-40DB-9446-6383E84B5D4F}" type="slidenum">
              <a:rPr lang="zh-TW" altLang="en-US"/>
              <a:pPr/>
              <a:t>5</a:t>
            </a:fld>
            <a:endParaRPr lang="en-US" altLang="zh-TW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000" b="1"/>
              <a:t>Amplitude, phase, and angular frequency</a:t>
            </a:r>
            <a:endParaRPr lang="zh-TW" altLang="en-US" sz="1000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AB1A6-0AEC-407C-A0EE-E4931762A116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Howard Clifford</a:t>
            </a:r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D6137-F533-4916-B590-407DE4BAEFFF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the average tide range is 12 metres and can reach 16 metres when the various factors affecting the tides are in phase</a:t>
            </a:r>
          </a:p>
          <a:p>
            <a:r>
              <a:rPr lang="en-US" altLang="zh-TW"/>
              <a:t>Earth's mid-ocean tide reaches an average height of 0.51 meters </a:t>
            </a:r>
          </a:p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18841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8842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4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842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8842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8842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8842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42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842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8842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8842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3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8843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3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8843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3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8843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3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8844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4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8844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4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8844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4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4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8845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5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5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8845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5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5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8845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5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5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8845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6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8846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6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8846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6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8846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6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8847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7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8847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7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8847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7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7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8848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8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8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8848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8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8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8848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8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8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8848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9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8849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49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grpSp>
                <p:nvGrpSpPr>
                  <p:cNvPr id="18849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8849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9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9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8849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49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49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8850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0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0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8850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0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0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8850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0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0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8850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1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8851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1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8851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1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8851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1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2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8852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2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18852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8852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18852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18852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8852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8852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2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853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8853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18853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8853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3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3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4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855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885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885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855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8855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8855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80AC04-CE7C-4F7F-A14F-5D4293FA88F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6ECF3-8F14-4157-BAD8-C05044D60B1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D6CBA-7D58-4057-A89B-8608AC23205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FDF108-EB6D-45F9-B8FD-6079801767F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7CC-A68D-4CAD-BCA2-B61182D3EB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2009/11/12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F5A-EA1D-42EF-ACC0-8112E70829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7CC-A68D-4CAD-BCA2-B61182D3EB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2009/11/12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F5A-EA1D-42EF-ACC0-8112E70829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7CC-A68D-4CAD-BCA2-B61182D3EB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2009/11/12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F5A-EA1D-42EF-ACC0-8112E70829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7CC-A68D-4CAD-BCA2-B61182D3EB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2009/11/12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F5A-EA1D-42EF-ACC0-8112E70829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7CC-A68D-4CAD-BCA2-B61182D3EB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2009/11/12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F5A-EA1D-42EF-ACC0-8112E70829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7CC-A68D-4CAD-BCA2-B61182D3EB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2009/11/12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F5A-EA1D-42EF-ACC0-8112E70829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7CC-A68D-4CAD-BCA2-B61182D3EB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2009/11/12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F5A-EA1D-42EF-ACC0-8112E70829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63775-3522-425A-B487-085205F6175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7CC-A68D-4CAD-BCA2-B61182D3EB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2009/11/12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F5A-EA1D-42EF-ACC0-8112E70829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7CC-A68D-4CAD-BCA2-B61182D3EB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2009/11/12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F5A-EA1D-42EF-ACC0-8112E70829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7CC-A68D-4CAD-BCA2-B61182D3EB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2009/11/12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F5A-EA1D-42EF-ACC0-8112E70829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E7CC-A68D-4CAD-BCA2-B61182D3EB3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2009/11/12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F5A-EA1D-42EF-ACC0-8112E708299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24775-3FED-4B36-A9B4-B2D1871F5C7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1EAE2-67D9-4818-834C-B48DFC6A32B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8EE7A-1CE3-46F0-834D-C94E77A03BA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61618-AF92-4665-B358-B32C93E6BDA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BFE4A-159E-4142-9B77-0F533ED7A1E8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DE1AD-BC82-4C59-AFE7-B35DC924D47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95F6-F838-4F47-A77E-AAA3FFD596C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8739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39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3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739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39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40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740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4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4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8740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740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740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740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4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1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4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1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4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1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4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2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4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2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4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2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4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4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4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4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3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4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4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4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4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4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4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4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5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4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5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4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5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4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4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4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4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6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4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874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874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18747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7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8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4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9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4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9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4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4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49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4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5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50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5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5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18750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5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875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1875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0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1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8752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8752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8753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75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875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TW"/>
          </a:p>
        </p:txBody>
      </p:sp>
      <p:sp>
        <p:nvSpPr>
          <p:cNvPr id="1875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B344A7EF-D437-4554-AF50-50B214C2D81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7FE7CC-A68D-4CAD-BCA2-B61182D3EB3E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2009/11/12</a:t>
            </a:fld>
            <a:endParaRPr kumimoji="0" lang="zh-TW" altLang="en-US" smtClean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mtClean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35AF5A-EA1D-42EF-ACC0-8112E7082997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smtClean="0">
              <a:solidFill>
                <a:prstClr val="black">
                  <a:tint val="75000"/>
                </a:prstClr>
              </a:solidFill>
              <a:latin typeface="Calibri"/>
              <a:ea typeface="新細明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ridgecontest.usma.edu/download.htm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hyperlink" Target="http://school.discovery.com/lessonplans/activities/pendulums/pendulum.html" TargetMode="Externa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hyperlink" Target="http://video.google.com/videoplay?docid=-3932185696812733207&amp;q=The+Tacoma+narrow+bridge&amp;hl=en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hyperlink" Target="http://www.bayoffundy.com/mariner/images/tidalmapbig.jpg" TargetMode="Externa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33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華康飾藝體 Std W5" pitchFamily="82" charset="-120"/>
              </a:rPr>
              <a:t>設計</a:t>
            </a:r>
            <a:r>
              <a:rPr lang="zh-TW" altLang="en-US" dirty="0" smtClean="0">
                <a:ea typeface="華康飾藝體 Std W5" pitchFamily="82" charset="-120"/>
              </a:rPr>
              <a:t>橋</a:t>
            </a:r>
            <a:r>
              <a:rPr lang="zh-TW" altLang="en-US" sz="4800" dirty="0" smtClean="0">
                <a:ea typeface="華康飾藝體 Std W5" pitchFamily="82" charset="-120"/>
              </a:rPr>
              <a:t>樑</a:t>
            </a:r>
            <a:r>
              <a:rPr lang="en-US" altLang="zh-TW" sz="4800" dirty="0" smtClean="0">
                <a:ea typeface="華康飾藝體 Std W5" pitchFamily="82" charset="-120"/>
              </a:rPr>
              <a:t>/</a:t>
            </a:r>
            <a:r>
              <a:rPr lang="zh-TW" altLang="en-US" sz="4800" dirty="0" smtClean="0">
                <a:ea typeface="華康飾藝體 Std W5" pitchFamily="82" charset="-120"/>
              </a:rPr>
              <a:t>結構與強度</a:t>
            </a:r>
            <a:endParaRPr lang="zh-TW" altLang="en-US" sz="4800" dirty="0">
              <a:ea typeface="華康飾藝體 Std W5" pitchFamily="82" charset="-120"/>
            </a:endParaRPr>
          </a:p>
        </p:txBody>
      </p:sp>
      <p:sp>
        <p:nvSpPr>
          <p:cNvPr id="61446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1142976" y="1500174"/>
            <a:ext cx="7500990" cy="4092575"/>
          </a:xfrm>
          <a:noFill/>
          <a:ln/>
        </p:spPr>
        <p:txBody>
          <a:bodyPr/>
          <a:lstStyle/>
          <a:p>
            <a:r>
              <a:rPr lang="en-US" altLang="zh-TW" sz="2800" dirty="0">
                <a:ea typeface="新細明體" charset="-120"/>
                <a:hlinkClick r:id="rId2"/>
              </a:rPr>
              <a:t>http://bridgecontest.usma.edu/download.htm</a:t>
            </a:r>
            <a:r>
              <a:rPr lang="en-US" altLang="zh-TW" sz="2800" dirty="0">
                <a:ea typeface="新細明體" charset="-120"/>
              </a:rPr>
              <a:t> </a:t>
            </a:r>
          </a:p>
          <a:p>
            <a:r>
              <a:rPr lang="zh-TW" altLang="en-US" dirty="0">
                <a:ea typeface="新細明體" charset="-120"/>
              </a:rPr>
              <a:t>材料</a:t>
            </a:r>
            <a:r>
              <a:rPr lang="en-US" altLang="zh-TW" dirty="0">
                <a:ea typeface="新細明體" charset="-120"/>
              </a:rPr>
              <a:t>: 20</a:t>
            </a:r>
            <a:r>
              <a:rPr lang="zh-TW" altLang="en-US" dirty="0">
                <a:ea typeface="新細明體" charset="-120"/>
              </a:rPr>
              <a:t>根吸管，</a:t>
            </a:r>
            <a:r>
              <a:rPr lang="en-US" altLang="zh-TW" dirty="0">
                <a:ea typeface="新細明體" charset="-120"/>
              </a:rPr>
              <a:t>1m</a:t>
            </a:r>
            <a:r>
              <a:rPr lang="zh-TW" altLang="en-US" dirty="0">
                <a:ea typeface="新細明體" charset="-120"/>
              </a:rPr>
              <a:t>膠帶</a:t>
            </a:r>
          </a:p>
          <a:p>
            <a:r>
              <a:rPr lang="zh-TW" altLang="en-US" dirty="0">
                <a:ea typeface="新細明體" charset="-120"/>
              </a:rPr>
              <a:t>橋長</a:t>
            </a:r>
            <a:r>
              <a:rPr lang="en-US" altLang="zh-TW" dirty="0">
                <a:ea typeface="新細明體" charset="-120"/>
              </a:rPr>
              <a:t>: 25cm</a:t>
            </a:r>
          </a:p>
          <a:p>
            <a:r>
              <a:rPr lang="zh-TW" altLang="en-US" dirty="0">
                <a:ea typeface="新細明體" charset="-120"/>
              </a:rPr>
              <a:t>除兩端之外不能用橋墩</a:t>
            </a:r>
          </a:p>
          <a:p>
            <a:endParaRPr lang="zh-TW" altLang="en-US" dirty="0">
              <a:ea typeface="新細明體" charset="-120"/>
            </a:endParaRPr>
          </a:p>
        </p:txBody>
      </p:sp>
      <p:pic>
        <p:nvPicPr>
          <p:cNvPr id="4098" name="圖片 87" descr="E:\My Pictures\pictures\97\Gt_1C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929066"/>
            <a:ext cx="3429024" cy="257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圖片 88" descr="E:\My Pictures\pictures\97\Gt_5F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929066"/>
            <a:ext cx="34297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/>
        </p:nvSpPr>
        <p:spPr bwMode="auto">
          <a:xfrm>
            <a:off x="1524000" y="381000"/>
            <a:ext cx="4138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endParaRPr kumimoji="0" lang="en-US" altLang="zh-TW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1476375" y="2060575"/>
          <a:ext cx="5759450" cy="4221163"/>
        </p:xfrm>
        <a:graphic>
          <a:graphicData uri="http://schemas.openxmlformats.org/presentationml/2006/ole">
            <p:oleObj spid="_x0000_s207876" name="方程式" r:id="rId3" imgW="2145960" imgH="1625400" progId="Equation.3">
              <p:embed/>
            </p:oleObj>
          </a:graphicData>
        </a:graphic>
      </p:graphicFrame>
      <p:sp>
        <p:nvSpPr>
          <p:cNvPr id="20787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3.3 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SHM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中的能量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5400675" cy="5100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0889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圖示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01625"/>
            <a:ext cx="6324600" cy="1071563"/>
          </a:xfrm>
        </p:spPr>
        <p:txBody>
          <a:bodyPr/>
          <a:lstStyle/>
          <a:p>
            <a:pPr marL="1149350" indent="-114935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3.4 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An Angular SHM</a:t>
            </a:r>
            <a:endParaRPr lang="zh-TW" altLang="en-US" sz="4800" b="1" dirty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5219700" y="4221163"/>
          <a:ext cx="2046288" cy="1917700"/>
        </p:xfrm>
        <a:graphic>
          <a:graphicData uri="http://schemas.openxmlformats.org/presentationml/2006/ole">
            <p:oleObj spid="_x0000_s209925" name="方程式" r:id="rId4" imgW="749160" imgH="660240" progId="Equation.3">
              <p:embed/>
            </p:oleObj>
          </a:graphicData>
        </a:graphic>
      </p:graphicFrame>
      <p:pic>
        <p:nvPicPr>
          <p:cNvPr id="2099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2492375"/>
            <a:ext cx="3278188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1476375" y="1619250"/>
            <a:ext cx="1228725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0" lang="zh-TW" altLang="en-US" sz="4000" b="1">
                <a:latin typeface="Times New Roman" pitchFamily="18" charset="0"/>
                <a:ea typeface="華康鋼筆體 Std W2" pitchFamily="66" charset="-120"/>
              </a:rPr>
              <a:t>扭擺</a:t>
            </a:r>
          </a:p>
        </p:txBody>
      </p:sp>
      <p:graphicFrame>
        <p:nvGraphicFramePr>
          <p:cNvPr id="209929" name="Object 9"/>
          <p:cNvGraphicFramePr>
            <a:graphicFrameLocks noChangeAspect="1"/>
          </p:cNvGraphicFramePr>
          <p:nvPr/>
        </p:nvGraphicFramePr>
        <p:xfrm>
          <a:off x="7308850" y="4221163"/>
          <a:ext cx="1709738" cy="1917700"/>
        </p:xfrm>
        <a:graphic>
          <a:graphicData uri="http://schemas.openxmlformats.org/presentationml/2006/ole">
            <p:oleObj spid="_x0000_s209929" name="方程式" r:id="rId6" imgW="66024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1908175" y="3860800"/>
          <a:ext cx="5029200" cy="2705100"/>
        </p:xfrm>
        <a:graphic>
          <a:graphicData uri="http://schemas.openxmlformats.org/presentationml/2006/ole">
            <p:oleObj spid="_x0000_s210948" name="方程式" r:id="rId4" imgW="1600200" imgH="914400" progId="Equation.3">
              <p:embed/>
            </p:oleObj>
          </a:graphicData>
        </a:graphic>
      </p:graphicFrame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333375"/>
            <a:ext cx="5562600" cy="3300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10950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92163" cy="6119812"/>
          </a:xfrm>
        </p:spPr>
        <p:txBody>
          <a:bodyPr/>
          <a:lstStyle/>
          <a:p>
            <a:r>
              <a:rPr lang="zh-TW" altLang="en-US" sz="40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例二由扭擺求轉動慣量</a:t>
            </a:r>
            <a:endParaRPr lang="en-US" altLang="zh-TW" sz="40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013" y="3386138"/>
            <a:ext cx="53975" cy="8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211972" name="Object 4"/>
          <p:cNvGraphicFramePr>
            <a:graphicFrameLocks noChangeAspect="1"/>
          </p:cNvGraphicFramePr>
          <p:nvPr/>
        </p:nvGraphicFramePr>
        <p:xfrm>
          <a:off x="2124075" y="3933825"/>
          <a:ext cx="5040313" cy="2659063"/>
        </p:xfrm>
        <a:graphic>
          <a:graphicData uri="http://schemas.openxmlformats.org/presentationml/2006/ole">
            <p:oleObj spid="_x0000_s211972" name="方程式" r:id="rId4" imgW="1676160" imgH="939600" progId="Equation.3">
              <p:embed/>
            </p:oleObj>
          </a:graphicData>
        </a:graphic>
      </p:graphicFrame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76250"/>
            <a:ext cx="5562600" cy="3300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11975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92163" cy="6119812"/>
          </a:xfrm>
          <a:noFill/>
          <a:ln/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由扭擺求週期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895350"/>
          </a:xfrm>
        </p:spPr>
        <p:txBody>
          <a:bodyPr/>
          <a:lstStyle/>
          <a:p>
            <a:pPr marL="1052513" indent="-1052513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3.5 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Pendulum</a:t>
            </a:r>
            <a:endParaRPr lang="zh-TW" altLang="en-US" sz="4800" b="1" dirty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341438"/>
            <a:ext cx="6478587" cy="9429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000"/>
              <a:t> </a:t>
            </a:r>
            <a:r>
              <a:rPr lang="zh-TW" altLang="en-US" sz="4000">
                <a:ea typeface="華康鋼筆體 Std W2" pitchFamily="66" charset="-120"/>
              </a:rPr>
              <a:t>單擺</a:t>
            </a:r>
            <a:r>
              <a:rPr lang="zh-TW" altLang="en-US" sz="2000"/>
              <a:t>  </a:t>
            </a:r>
            <a:r>
              <a:rPr lang="en-US" altLang="zh-TW" sz="4000">
                <a:latin typeface="Times New Roman" pitchFamily="18" charset="0"/>
                <a:ea typeface="華康儷中黑(P)" pitchFamily="2" charset="-120"/>
              </a:rPr>
              <a:t>The Simple Pendulum</a:t>
            </a:r>
            <a:endParaRPr lang="zh-TW" altLang="en-US" sz="4000">
              <a:latin typeface="Times New Roman" pitchFamily="18" charset="0"/>
              <a:ea typeface="華康儷中黑(P)" pitchFamily="2" charset="-120"/>
            </a:endParaRPr>
          </a:p>
        </p:txBody>
      </p:sp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060575"/>
            <a:ext cx="5181600" cy="3303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213000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611188" y="4868863"/>
          <a:ext cx="5040312" cy="1752600"/>
        </p:xfrm>
        <a:graphic>
          <a:graphicData uri="http://schemas.openxmlformats.org/presentationml/2006/ole">
            <p:oleObj spid="_x0000_s213000" name="方程式" r:id="rId4" imgW="1752480" imgH="609480" progId="Equation.3">
              <p:embed/>
            </p:oleObj>
          </a:graphicData>
        </a:graphic>
      </p:graphicFrame>
      <p:graphicFrame>
        <p:nvGraphicFramePr>
          <p:cNvPr id="213004" name="Object 12">
            <a:hlinkClick r:id="rId5" tooltip="Online Pendulum"/>
          </p:cNvPr>
          <p:cNvGraphicFramePr>
            <a:graphicFrameLocks noChangeAspect="1"/>
          </p:cNvGraphicFramePr>
          <p:nvPr/>
        </p:nvGraphicFramePr>
        <p:xfrm>
          <a:off x="6443663" y="4868863"/>
          <a:ext cx="2438400" cy="1770062"/>
        </p:xfrm>
        <a:graphic>
          <a:graphicData uri="http://schemas.openxmlformats.org/presentationml/2006/ole">
            <p:oleObj spid="_x0000_s213004" name="方程式" r:id="rId6" imgW="129528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44550" y="496888"/>
            <a:ext cx="6427788" cy="779462"/>
          </a:xfrm>
        </p:spPr>
        <p:txBody>
          <a:bodyPr/>
          <a:lstStyle/>
          <a:p>
            <a:pPr marL="1052513" indent="-1052513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物理擺</a:t>
            </a:r>
          </a:p>
        </p:txBody>
      </p:sp>
      <p:graphicFrame>
        <p:nvGraphicFramePr>
          <p:cNvPr id="215043" name="Object 3"/>
          <p:cNvGraphicFramePr>
            <a:graphicFrameLocks noChangeAspect="1"/>
          </p:cNvGraphicFramePr>
          <p:nvPr/>
        </p:nvGraphicFramePr>
        <p:xfrm>
          <a:off x="3924300" y="2205038"/>
          <a:ext cx="3724275" cy="3887787"/>
        </p:xfrm>
        <a:graphic>
          <a:graphicData uri="http://schemas.openxmlformats.org/presentationml/2006/ole">
            <p:oleObj spid="_x0000_s215043" name="方程式" r:id="rId3" imgW="1371600" imgH="1422360" progId="Equation.3">
              <p:embed/>
            </p:oleObj>
          </a:graphicData>
        </a:graphic>
      </p:graphicFrame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205038"/>
            <a:ext cx="3341687" cy="388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3851275" y="4868863"/>
            <a:ext cx="704850" cy="396875"/>
          </a:xfrm>
          <a:prstGeom prst="rect">
            <a:avLst/>
          </a:prstGeom>
          <a:solidFill>
            <a:srgbClr val="0000FF">
              <a:alpha val="50000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zh-TW" altLang="en-US" sz="2000" b="1">
                <a:ea typeface="華康鋼筆體 Std W2" pitchFamily="66" charset="-120"/>
              </a:rPr>
              <a:t>單擺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067" name="Object 3"/>
          <p:cNvGraphicFramePr>
            <a:graphicFrameLocks noChangeAspect="1"/>
          </p:cNvGraphicFramePr>
          <p:nvPr/>
        </p:nvGraphicFramePr>
        <p:xfrm>
          <a:off x="638175" y="2708275"/>
          <a:ext cx="7289800" cy="3143250"/>
        </p:xfrm>
        <a:graphic>
          <a:graphicData uri="http://schemas.openxmlformats.org/presentationml/2006/ole">
            <p:oleObj spid="_x0000_s216067" name="方程式" r:id="rId3" imgW="2286000" imgH="977760" progId="Equation.3">
              <p:embed/>
            </p:oleObj>
          </a:graphicData>
        </a:graphic>
      </p:graphicFrame>
      <p:sp>
        <p:nvSpPr>
          <p:cNvPr id="21606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54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測量</a:t>
            </a:r>
            <a:r>
              <a:rPr lang="en-US" altLang="zh-TW" sz="54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g</a:t>
            </a:r>
            <a:r>
              <a:rPr lang="zh-TW" altLang="en-US" sz="54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值</a:t>
            </a:r>
          </a:p>
        </p:txBody>
      </p:sp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88913"/>
            <a:ext cx="1712912" cy="23034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315200" cy="609600"/>
          </a:xfrm>
        </p:spPr>
        <p:txBody>
          <a:bodyPr/>
          <a:lstStyle/>
          <a:p>
            <a:pPr marL="471488" indent="-471488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例三 圓盤物理擺求週期</a:t>
            </a:r>
          </a:p>
        </p:txBody>
      </p:sp>
      <p:graphicFrame>
        <p:nvGraphicFramePr>
          <p:cNvPr id="218115" name="Object 3"/>
          <p:cNvGraphicFramePr>
            <a:graphicFrameLocks noChangeAspect="1"/>
          </p:cNvGraphicFramePr>
          <p:nvPr/>
        </p:nvGraphicFramePr>
        <p:xfrm>
          <a:off x="684213" y="1412875"/>
          <a:ext cx="6588125" cy="4373563"/>
        </p:xfrm>
        <a:graphic>
          <a:graphicData uri="http://schemas.openxmlformats.org/presentationml/2006/ole">
            <p:oleObj spid="_x0000_s218115" name="方程式" r:id="rId3" imgW="2019240" imgH="1625400" progId="Equation.3">
              <p:embed/>
            </p:oleObj>
          </a:graphicData>
        </a:graphic>
      </p:graphicFrame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4365625"/>
            <a:ext cx="2176462" cy="2305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3708400" y="1484313"/>
            <a:ext cx="1150938" cy="457200"/>
          </a:xfrm>
          <a:prstGeom prst="rect">
            <a:avLst/>
          </a:prstGeom>
          <a:solidFill>
            <a:srgbClr val="0000FF">
              <a:alpha val="50000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zh-TW" sz="2400" b="1">
                <a:latin typeface="華康鋼筆體 Std W2" pitchFamily="66" charset="-120"/>
                <a:ea typeface="華康鋼筆體 Std W2" pitchFamily="66" charset="-120"/>
              </a:rPr>
              <a:t>h = R/2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620000" cy="762000"/>
          </a:xfrm>
        </p:spPr>
        <p:txBody>
          <a:bodyPr/>
          <a:lstStyle/>
          <a:p>
            <a:pPr marL="1149350" indent="-1149350"/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例四 企鵝跳水</a:t>
            </a:r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1042988" y="1484313"/>
          <a:ext cx="6054725" cy="4984750"/>
        </p:xfrm>
        <a:graphic>
          <a:graphicData uri="http://schemas.openxmlformats.org/presentationml/2006/ole">
            <p:oleObj spid="_x0000_s219139" name="方程式" r:id="rId3" imgW="1866600" imgH="1739880" progId="Equation.3">
              <p:embed/>
            </p:oleObj>
          </a:graphicData>
        </a:graphic>
      </p:graphicFrame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413"/>
            <a:ext cx="3581400" cy="2276475"/>
          </a:xfrm>
          <a:prstGeom prst="rect">
            <a:avLst/>
          </a:prstGeom>
          <a:noFill/>
          <a:ln w="12700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5651500" y="5157788"/>
            <a:ext cx="1441450" cy="457200"/>
          </a:xfrm>
          <a:prstGeom prst="rect">
            <a:avLst/>
          </a:prstGeom>
          <a:solidFill>
            <a:srgbClr val="0000FF">
              <a:alpha val="50000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zh-TW" sz="2400" b="1">
                <a:latin typeface="華康鋼筆體 Std W2" pitchFamily="66" charset="-120"/>
                <a:ea typeface="華康鋼筆體 Std W2" pitchFamily="66" charset="-120"/>
              </a:rPr>
              <a:t>m = 12kg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5292725" y="6092825"/>
            <a:ext cx="2016125" cy="457200"/>
          </a:xfrm>
          <a:prstGeom prst="rect">
            <a:avLst/>
          </a:prstGeom>
          <a:solidFill>
            <a:srgbClr val="0000FF">
              <a:alpha val="50000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zh-TW" sz="2400" b="1">
                <a:latin typeface="華康鋼筆體 Std W2" pitchFamily="66" charset="-120"/>
                <a:ea typeface="華康鋼筆體 Std W2" pitchFamily="66" charset="-120"/>
              </a:rPr>
              <a:t>k = 1300N/m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3119865" cy="29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圖片 6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6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圖片 277" descr="100_15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3977065" cy="29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圖片 278" descr="100_15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29000"/>
            <a:ext cx="3881138" cy="29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01625"/>
            <a:ext cx="7821613" cy="1462088"/>
          </a:xfrm>
        </p:spPr>
        <p:txBody>
          <a:bodyPr/>
          <a:lstStyle/>
          <a:p>
            <a:pPr marL="1052513" indent="-1052513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3.6 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SHM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和等速率圓周運動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284538"/>
            <a:ext cx="7993063" cy="318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547813" y="1700213"/>
            <a:ext cx="4916487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3600" b="1">
                <a:latin typeface="華康鋼筆體 Std W2" pitchFamily="66" charset="-120"/>
                <a:ea typeface="華康鋼筆體 Std W2" pitchFamily="66" charset="-120"/>
              </a:rPr>
              <a:t>SHM </a:t>
            </a:r>
            <a:r>
              <a:rPr kumimoji="0" lang="zh-TW" altLang="en-US" sz="3600" b="1">
                <a:latin typeface="華康鋼筆體 Std W2" pitchFamily="66" charset="-120"/>
                <a:ea typeface="華康鋼筆體 Std W2" pitchFamily="66" charset="-120"/>
              </a:rPr>
              <a:t>是等速率圓周運動在其圓周直徑之投影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90888"/>
            <a:ext cx="30480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476375" y="1844675"/>
            <a:ext cx="2098675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4400" b="1">
                <a:ea typeface="華康鋼筆體 Std W2" pitchFamily="66" charset="-120"/>
              </a:rPr>
              <a:t>阻滯力</a:t>
            </a:r>
            <a:endParaRPr kumimoji="0" lang="en-US" altLang="zh-TW" sz="4400" b="1">
              <a:ea typeface="華康鋼筆體 Std W2" pitchFamily="66" charset="-120"/>
            </a:endParaRPr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3635375" y="1989138"/>
          <a:ext cx="2305050" cy="641350"/>
        </p:xfrm>
        <a:graphic>
          <a:graphicData uri="http://schemas.openxmlformats.org/presentationml/2006/ole">
            <p:oleObj spid="_x0000_s221189" name="方程式" r:id="rId4" imgW="583920" imgH="228600" progId="Equation.3">
              <p:embed/>
            </p:oleObj>
          </a:graphicData>
        </a:graphic>
      </p:graphicFrame>
      <p:graphicFrame>
        <p:nvGraphicFramePr>
          <p:cNvPr id="221190" name="Object 6"/>
          <p:cNvGraphicFramePr>
            <a:graphicFrameLocks noChangeAspect="1"/>
          </p:cNvGraphicFramePr>
          <p:nvPr/>
        </p:nvGraphicFramePr>
        <p:xfrm>
          <a:off x="1116013" y="2781300"/>
          <a:ext cx="6415087" cy="3749675"/>
        </p:xfrm>
        <a:graphic>
          <a:graphicData uri="http://schemas.openxmlformats.org/presentationml/2006/ole">
            <p:oleObj spid="_x0000_s221190" name="方程式" r:id="rId5" imgW="1333440" imgH="1091880" progId="Equation.3">
              <p:embed/>
            </p:oleObj>
          </a:graphicData>
        </a:graphic>
      </p:graphicFrame>
      <p:sp>
        <p:nvSpPr>
          <p:cNvPr id="221191" name="Rectangle 7"/>
          <p:cNvSpPr>
            <a:spLocks noChangeArrowheads="1"/>
          </p:cNvSpPr>
          <p:nvPr/>
        </p:nvSpPr>
        <p:spPr bwMode="auto">
          <a:xfrm>
            <a:off x="1547813" y="1196975"/>
            <a:ext cx="34575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3600" b="1">
                <a:latin typeface="Times New Roman" pitchFamily="18" charset="0"/>
                <a:ea typeface="華康鋼筆體 Std W2" pitchFamily="66" charset="-120"/>
              </a:rPr>
              <a:t>Damped (</a:t>
            </a:r>
            <a:r>
              <a:rPr kumimoji="0" lang="zh-TW" altLang="en-US" sz="3600" b="1">
                <a:latin typeface="Times New Roman" pitchFamily="18" charset="0"/>
                <a:ea typeface="華康鋼筆體 Std W2" pitchFamily="66" charset="-120"/>
              </a:rPr>
              <a:t>阻尼</a:t>
            </a:r>
            <a:r>
              <a:rPr kumimoji="0" lang="en-US" altLang="zh-TW" sz="3600" b="1">
                <a:latin typeface="Times New Roman" pitchFamily="18" charset="0"/>
                <a:ea typeface="華康鋼筆體 Std W2" pitchFamily="66" charset="-120"/>
              </a:rPr>
              <a:t>)</a:t>
            </a:r>
          </a:p>
        </p:txBody>
      </p:sp>
      <p:sp>
        <p:nvSpPr>
          <p:cNvPr id="221193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11250"/>
          </a:xfrm>
        </p:spPr>
        <p:txBody>
          <a:bodyPr/>
          <a:lstStyle/>
          <a:p>
            <a:r>
              <a:rPr kumimoji="0"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有阻滯 </a:t>
            </a:r>
            <a:r>
              <a:rPr kumimoji="0"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S H M</a:t>
            </a:r>
            <a:endParaRPr kumimoji="0" lang="zh-TW" altLang="en-US" sz="48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221194" name="Rectangle 10"/>
          <p:cNvSpPr>
            <a:spLocks noChangeArrowheads="1"/>
          </p:cNvSpPr>
          <p:nvPr/>
        </p:nvSpPr>
        <p:spPr bwMode="auto">
          <a:xfrm>
            <a:off x="5508625" y="6092825"/>
            <a:ext cx="1485900" cy="396875"/>
          </a:xfrm>
          <a:prstGeom prst="rect">
            <a:avLst/>
          </a:prstGeom>
          <a:solidFill>
            <a:srgbClr val="0000FF">
              <a:alpha val="50000"/>
            </a:srgb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zh-TW" altLang="en-US" sz="2000" b="1">
                <a:ea typeface="華康鋼筆體 Std W2" pitchFamily="66" charset="-120"/>
              </a:rPr>
              <a:t>微分方程式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11" name="Object 3"/>
          <p:cNvGraphicFramePr>
            <a:graphicFrameLocks noChangeAspect="1"/>
          </p:cNvGraphicFramePr>
          <p:nvPr/>
        </p:nvGraphicFramePr>
        <p:xfrm>
          <a:off x="1116013" y="1341438"/>
          <a:ext cx="5040312" cy="2898775"/>
        </p:xfrm>
        <a:graphic>
          <a:graphicData uri="http://schemas.openxmlformats.org/presentationml/2006/ole">
            <p:oleObj spid="_x0000_s222211" name="方程式" r:id="rId3" imgW="1866600" imgH="1117440" progId="Equation.3">
              <p:embed/>
            </p:oleObj>
          </a:graphicData>
        </a:graphic>
      </p:graphicFrame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365625"/>
            <a:ext cx="5040312" cy="2290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22215" name="Rectangle 7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4173538" cy="1273175"/>
          </a:xfrm>
        </p:spPr>
        <p:txBody>
          <a:bodyPr/>
          <a:lstStyle/>
          <a:p>
            <a:r>
              <a:rPr kumimoji="0"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指數衰減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6049962" cy="1143000"/>
          </a:xfrm>
        </p:spPr>
        <p:txBody>
          <a:bodyPr/>
          <a:lstStyle/>
          <a:p>
            <a:pPr marL="1143000" indent="-114300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3.7 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強迫振盪與共振</a:t>
            </a: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/>
        </p:nvGraphicFramePr>
        <p:xfrm>
          <a:off x="0" y="3162300"/>
          <a:ext cx="358775" cy="288925"/>
        </p:xfrm>
        <a:graphic>
          <a:graphicData uri="http://schemas.openxmlformats.org/presentationml/2006/ole">
            <p:oleObj spid="_x0000_s223236" r:id="rId3" imgW="228600" imgH="190500" progId="Equation.2">
              <p:embed/>
            </p:oleObj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3635375" y="2708275"/>
          <a:ext cx="1871663" cy="673100"/>
        </p:xfrm>
        <a:graphic>
          <a:graphicData uri="http://schemas.openxmlformats.org/presentationml/2006/ole">
            <p:oleObj spid="_x0000_s223237" name="方程式" r:id="rId4" imgW="457200" imgH="228600" progId="Equation.3">
              <p:embed/>
            </p:oleObj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/>
        </p:nvGraphicFramePr>
        <p:xfrm>
          <a:off x="6948488" y="2205038"/>
          <a:ext cx="609600" cy="484187"/>
        </p:xfrm>
        <a:graphic>
          <a:graphicData uri="http://schemas.openxmlformats.org/presentationml/2006/ole">
            <p:oleObj spid="_x0000_s223238" name="方程式" r:id="rId5" imgW="203040" imgH="228600" progId="Equation.3">
              <p:embed/>
            </p:oleObj>
          </a:graphicData>
        </a:graphic>
      </p:graphicFrame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755650" y="2060575"/>
            <a:ext cx="7777163" cy="4357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buSzPct val="60000"/>
              <a:buFont typeface="Wingdings" pitchFamily="2" charset="2"/>
              <a:buChar char="l"/>
            </a:pPr>
            <a:r>
              <a:rPr kumimoji="0" lang="zh-TW" altLang="en-US" sz="4000" b="1">
                <a:latin typeface="Times New Roman" pitchFamily="18" charset="0"/>
                <a:ea typeface="華康鋼筆體 Std W2" pitchFamily="66" charset="-120"/>
              </a:rPr>
              <a:t>自然頻率與外來驅動頻率</a:t>
            </a:r>
            <a:endParaRPr kumimoji="0" lang="zh-TW" altLang="en-US" sz="3600" b="1">
              <a:latin typeface="華康鋼筆體 Std W2" pitchFamily="66" charset="-120"/>
              <a:ea typeface="華康鋼筆體 Std W2" pitchFamily="66" charset="-120"/>
            </a:endParaRPr>
          </a:p>
          <a:p>
            <a:pPr eaLnBrk="0" hangingPunct="0">
              <a:buSzPct val="60000"/>
              <a:buFont typeface="Wingdings" pitchFamily="2" charset="2"/>
              <a:buChar char="l"/>
            </a:pPr>
            <a:r>
              <a:rPr lang="zh-TW" altLang="en-US" sz="4000" b="1">
                <a:latin typeface="華康鋼筆體 Std W2" pitchFamily="66" charset="-120"/>
                <a:ea typeface="華康鋼筆體 Std W2" pitchFamily="66" charset="-120"/>
              </a:rPr>
              <a:t>共振條件</a:t>
            </a:r>
          </a:p>
          <a:p>
            <a:pPr eaLnBrk="0" hangingPunct="0">
              <a:buSzPct val="60000"/>
              <a:buFont typeface="Wingdings" pitchFamily="2" charset="2"/>
              <a:buChar char="l"/>
            </a:pPr>
            <a:r>
              <a:rPr lang="zh-TW" altLang="en-US" sz="4000" b="1">
                <a:latin typeface="華康鋼筆體 Std W2" pitchFamily="66" charset="-120"/>
                <a:ea typeface="華康鋼筆體 Std W2" pitchFamily="66" charset="-120"/>
              </a:rPr>
              <a:t>共振例</a:t>
            </a:r>
          </a:p>
          <a:p>
            <a:pPr lvl="1" eaLnBrk="0" hangingPunct="0">
              <a:buSzPct val="40000"/>
              <a:buFont typeface="Wingdings" pitchFamily="2" charset="2"/>
              <a:buChar char="l"/>
            </a:pPr>
            <a:r>
              <a:rPr kumimoji="0" lang="en-US" altLang="zh-TW" sz="3200">
                <a:latin typeface="Times New Roman" pitchFamily="18" charset="0"/>
              </a:rPr>
              <a:t> Radio and TV tuning </a:t>
            </a:r>
          </a:p>
          <a:p>
            <a:pPr lvl="1" eaLnBrk="0" hangingPunct="0">
              <a:buSzPct val="40000"/>
              <a:buFont typeface="Wingdings" pitchFamily="2" charset="2"/>
              <a:buChar char="l"/>
            </a:pPr>
            <a:r>
              <a:rPr kumimoji="0" lang="en-US" altLang="zh-TW" sz="3200">
                <a:latin typeface="Times New Roman" pitchFamily="18" charset="0"/>
              </a:rPr>
              <a:t> The collapse of the Nimitz freeway</a:t>
            </a:r>
          </a:p>
          <a:p>
            <a:pPr lvl="1" eaLnBrk="0" hangingPunct="0">
              <a:buSzPct val="40000"/>
              <a:buFont typeface="Wingdings" pitchFamily="2" charset="2"/>
              <a:buChar char="l"/>
            </a:pPr>
            <a:r>
              <a:rPr kumimoji="0" lang="en-US" altLang="zh-TW" sz="3200">
                <a:latin typeface="Times New Roman" pitchFamily="18" charset="0"/>
              </a:rPr>
              <a:t> The Tacoma narrow bridge</a:t>
            </a:r>
          </a:p>
          <a:p>
            <a:pPr lvl="1" eaLnBrk="0" hangingPunct="0">
              <a:buSzPct val="40000"/>
              <a:buFont typeface="Wingdings" pitchFamily="2" charset="2"/>
              <a:buChar char="l"/>
            </a:pPr>
            <a:r>
              <a:rPr kumimoji="0" lang="en-US" altLang="zh-TW" sz="3200">
                <a:latin typeface="Times New Roman" pitchFamily="18" charset="0"/>
              </a:rPr>
              <a:t> The bay of Fundy</a:t>
            </a:r>
            <a:endParaRPr kumimoji="0" lang="zh-TW" altLang="en-US" sz="3200">
              <a:latin typeface="Times New Roman" pitchFamily="18" charset="0"/>
            </a:endParaRPr>
          </a:p>
          <a:p>
            <a:pPr lvl="1" eaLnBrk="0" hangingPunct="0">
              <a:buSzPct val="40000"/>
              <a:buFont typeface="Wingdings" pitchFamily="2" charset="2"/>
              <a:buChar char="l"/>
            </a:pPr>
            <a:endParaRPr kumimoji="0" lang="zh-TW" altLang="en-US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5616575" cy="49577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263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333375"/>
            <a:ext cx="6407150" cy="1223963"/>
          </a:xfrm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共振</a:t>
            </a:r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圖示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333375"/>
            <a:ext cx="6407150" cy="1223963"/>
          </a:xfrm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共振</a:t>
            </a:r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圖示</a:t>
            </a:r>
          </a:p>
        </p:txBody>
      </p:sp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684213" y="1844675"/>
          <a:ext cx="7559675" cy="4494213"/>
        </p:xfrm>
        <a:graphic>
          <a:graphicData uri="http://schemas.openxmlformats.org/presentationml/2006/ole">
            <p:oleObj spid="_x0000_s243716" name="方程式" r:id="rId3" imgW="1828800" imgH="1523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73238"/>
            <a:ext cx="6172200" cy="4418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242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54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例五 盪秋千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4508500"/>
            <a:ext cx="6985000" cy="2157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25285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773238"/>
            <a:ext cx="3438525" cy="25828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2528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例六 </a:t>
            </a:r>
            <a:r>
              <a:rPr kumimoji="0" lang="en-US" altLang="zh-TW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Tacoma narrow </a:t>
            </a:r>
            <a:br>
              <a:rPr kumimoji="0" lang="en-US" altLang="zh-TW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</a:br>
            <a:r>
              <a:rPr kumimoji="0" lang="en-US" altLang="zh-TW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       bridge</a:t>
            </a:r>
            <a:endParaRPr kumimoji="0" lang="zh-TW" altLang="en-US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349500"/>
            <a:ext cx="5334000" cy="3897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3962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54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例七 </a:t>
            </a:r>
            <a:r>
              <a:rPr kumimoji="0"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collapse of the </a:t>
            </a:r>
            <a:br>
              <a:rPr kumimoji="0"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</a:br>
            <a:r>
              <a:rPr kumimoji="0"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       Nimitz freeway</a:t>
            </a:r>
            <a:endParaRPr kumimoji="0" lang="zh-TW" altLang="en-US" sz="48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54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例八 </a:t>
            </a:r>
            <a:r>
              <a:rPr kumimoji="0"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全球最大的潮差 </a:t>
            </a:r>
          </a:p>
        </p:txBody>
      </p:sp>
      <p:pic>
        <p:nvPicPr>
          <p:cNvPr id="240644" name="Picture 4" descr="Animated GIF depicting rising and falling Fundy tides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420938"/>
            <a:ext cx="1944688" cy="1214437"/>
          </a:xfrm>
          <a:prstGeom prst="rect">
            <a:avLst/>
          </a:prstGeom>
          <a:noFill/>
        </p:spPr>
      </p:pic>
      <p:pic>
        <p:nvPicPr>
          <p:cNvPr id="240645" name="Picture 5" descr="c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933825"/>
            <a:ext cx="1965325" cy="2468563"/>
          </a:xfrm>
          <a:prstGeom prst="rect">
            <a:avLst/>
          </a:prstGeom>
          <a:noFill/>
        </p:spPr>
      </p:pic>
      <p:pic>
        <p:nvPicPr>
          <p:cNvPr id="240646" name="Picture 6" descr="tidalmap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3284538"/>
            <a:ext cx="4800600" cy="3143250"/>
          </a:xfrm>
          <a:prstGeom prst="rect">
            <a:avLst/>
          </a:prstGeom>
          <a:noFill/>
        </p:spPr>
      </p:pic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3851275" y="2276475"/>
            <a:ext cx="345757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zh-TW" sz="3600" b="1">
                <a:latin typeface="Times New Roman" pitchFamily="18" charset="0"/>
                <a:ea typeface="華康鋼筆體 Std W2" pitchFamily="66" charset="-120"/>
              </a:rPr>
              <a:t>Bay of Fundy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191250" cy="1268413"/>
          </a:xfrm>
        </p:spPr>
        <p:txBody>
          <a:bodyPr/>
          <a:lstStyle/>
          <a:p>
            <a:pPr algn="ctr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3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振盪</a:t>
            </a:r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6192838" cy="936625"/>
          </a:xfrm>
          <a:noFill/>
          <a:ln/>
        </p:spPr>
        <p:txBody>
          <a:bodyPr lIns="92075" tIns="46038" rIns="92075" bIns="46038"/>
          <a:lstStyle/>
          <a:p>
            <a:pPr marL="0" indent="0" algn="dist">
              <a:buFontTx/>
              <a:buNone/>
            </a:pPr>
            <a:r>
              <a:rPr lang="zh-TW" altLang="en-US" sz="4400" b="1">
                <a:ea typeface="華康鋼筆體 Std W2" pitchFamily="66" charset="-120"/>
              </a:rPr>
              <a:t>尼米茲公路上的悲劇</a:t>
            </a:r>
          </a:p>
        </p:txBody>
      </p:sp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068638"/>
            <a:ext cx="3341688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2195513" y="4365625"/>
            <a:ext cx="5105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sz="4800" b="1">
                <a:latin typeface="華康鋼筆體 Std W2" pitchFamily="66" charset="-120"/>
                <a:ea typeface="華康鋼筆體 Std W2" pitchFamily="66" charset="-120"/>
              </a:rPr>
              <a:t>物理 </a:t>
            </a:r>
            <a:r>
              <a:rPr lang="en-US" altLang="zh-TW" sz="4800" b="1">
                <a:latin typeface="華康鋼筆體 Std W2" pitchFamily="66" charset="-120"/>
                <a:ea typeface="華康鋼筆體 Std W2" pitchFamily="66" charset="-120"/>
              </a:rPr>
              <a:t>V–</a:t>
            </a:r>
            <a:r>
              <a:rPr lang="zh-TW" altLang="en-US" sz="4800" b="1">
                <a:latin typeface="華康鋼筆體 Std W2" pitchFamily="66" charset="-120"/>
                <a:ea typeface="華康鋼筆體 Std W2" pitchFamily="66" charset="-120"/>
              </a:rPr>
              <a:t>波動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24075" y="2133600"/>
            <a:ext cx="4176713" cy="1627188"/>
          </a:xfrm>
          <a:noFill/>
          <a:ln/>
        </p:spPr>
        <p:txBody>
          <a:bodyPr/>
          <a:lstStyle/>
          <a:p>
            <a:r>
              <a:rPr lang="zh-TW" altLang="en-US" sz="6000" b="1">
                <a:ea typeface="華康鋼筆體 Std W2" pitchFamily="66" charset="-120"/>
              </a:rPr>
              <a:t>敬請期待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863600" cy="6048375"/>
          </a:xfrm>
          <a:noFill/>
          <a:ln/>
        </p:spPr>
        <p:txBody>
          <a:bodyPr/>
          <a:lstStyle/>
          <a:p>
            <a:r>
              <a:rPr lang="zh-TW" altLang="en-US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簡協運動的動畫</a:t>
            </a:r>
          </a:p>
        </p:txBody>
      </p:sp>
      <p:pic>
        <p:nvPicPr>
          <p:cNvPr id="244745" name="Picture 9" descr="shmani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361950"/>
            <a:ext cx="5048250" cy="6134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00213"/>
            <a:ext cx="4600575" cy="4600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46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9250" y="404813"/>
            <a:ext cx="6408738" cy="792162"/>
          </a:xfrm>
          <a:noFill/>
          <a:ln/>
        </p:spPr>
        <p:txBody>
          <a:bodyPr/>
          <a:lstStyle/>
          <a:p>
            <a:r>
              <a:rPr lang="en-US" altLang="zh-TW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Simple Harmonic Motion</a:t>
            </a:r>
            <a:endParaRPr lang="zh-TW" altLang="en-US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73238"/>
            <a:ext cx="4600575" cy="4600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45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35150" y="404813"/>
            <a:ext cx="6408738" cy="792162"/>
          </a:xfrm>
          <a:noFill/>
          <a:ln/>
        </p:spPr>
        <p:txBody>
          <a:bodyPr/>
          <a:lstStyle/>
          <a:p>
            <a:r>
              <a:rPr lang="en-US" altLang="zh-TW" sz="4000" b="1"/>
              <a:t> 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Harmonic Motion</a:t>
            </a:r>
            <a:endParaRPr lang="zh-TW" altLang="en-US" sz="48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9275"/>
            <a:ext cx="4751388" cy="838200"/>
          </a:xfrm>
        </p:spPr>
        <p:txBody>
          <a:bodyPr/>
          <a:lstStyle/>
          <a:p>
            <a:pPr marL="1149350" indent="-114935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3.1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簡協運動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6696075" cy="4248150"/>
          </a:xfrm>
          <a:noFill/>
          <a:ln/>
        </p:spPr>
        <p:txBody>
          <a:bodyPr lIns="92075" tIns="46038" rIns="92075" bIns="46038"/>
          <a:lstStyle/>
          <a:p>
            <a:pPr marL="0" indent="0">
              <a:buFontTx/>
              <a:buNone/>
            </a:pPr>
            <a:r>
              <a:rPr lang="en-US" altLang="zh-TW" sz="3600" b="1">
                <a:latin typeface="Times New Roman" pitchFamily="18" charset="0"/>
                <a:ea typeface="華康鋼筆體 Std W2" pitchFamily="66" charset="-120"/>
              </a:rPr>
              <a:t>Simple Harmonic Motion (SHM)</a:t>
            </a:r>
          </a:p>
          <a:p>
            <a:pPr marL="0" indent="0">
              <a:buFontTx/>
              <a:buNone/>
            </a:pPr>
            <a:r>
              <a:rPr lang="en-US" altLang="zh-TW" sz="3600" b="1">
                <a:latin typeface="Times New Roman" pitchFamily="18" charset="0"/>
                <a:ea typeface="華康鋼筆體 Std W2" pitchFamily="66" charset="-120"/>
              </a:rPr>
              <a:t>Frequency (</a:t>
            </a:r>
            <a:r>
              <a:rPr lang="zh-TW" altLang="en-US" sz="3600" b="1">
                <a:latin typeface="Times New Roman" pitchFamily="18" charset="0"/>
                <a:ea typeface="華康鋼筆體 Std W2" pitchFamily="66" charset="-120"/>
              </a:rPr>
              <a:t>頻率</a:t>
            </a:r>
            <a:r>
              <a:rPr lang="en-US" altLang="zh-TW" sz="3600" b="1">
                <a:latin typeface="Times New Roman" pitchFamily="18" charset="0"/>
                <a:ea typeface="華康鋼筆體 Std W2" pitchFamily="66" charset="-120"/>
              </a:rPr>
              <a:t>) [hertz(Hz)] - f </a:t>
            </a:r>
          </a:p>
          <a:p>
            <a:pPr marL="0" indent="0">
              <a:buFontTx/>
              <a:buNone/>
            </a:pPr>
            <a:r>
              <a:rPr lang="en-US" altLang="zh-TW" sz="3600" b="1">
                <a:latin typeface="Times New Roman" pitchFamily="18" charset="0"/>
                <a:ea typeface="華康鋼筆體 Std W2" pitchFamily="66" charset="-120"/>
              </a:rPr>
              <a:t>Period (</a:t>
            </a:r>
            <a:r>
              <a:rPr lang="zh-TW" altLang="en-US" sz="3600" b="1">
                <a:latin typeface="Times New Roman" pitchFamily="18" charset="0"/>
                <a:ea typeface="華康鋼筆體 Std W2" pitchFamily="66" charset="-120"/>
              </a:rPr>
              <a:t>週期</a:t>
            </a:r>
            <a:r>
              <a:rPr lang="en-US" altLang="zh-TW" sz="3600" b="1">
                <a:latin typeface="Times New Roman" pitchFamily="18" charset="0"/>
                <a:ea typeface="華康鋼筆體 Std W2" pitchFamily="66" charset="-120"/>
              </a:rPr>
              <a:t>) - T</a:t>
            </a:r>
          </a:p>
          <a:p>
            <a:pPr marL="0" indent="0">
              <a:buFontTx/>
              <a:buNone/>
            </a:pPr>
            <a:r>
              <a:rPr lang="en-US" altLang="zh-TW" sz="3600" b="1">
                <a:latin typeface="Times New Roman" pitchFamily="18" charset="0"/>
                <a:ea typeface="華康鋼筆體 Std W2" pitchFamily="66" charset="-120"/>
              </a:rPr>
              <a:t>Periodic/harmonic motion</a:t>
            </a:r>
          </a:p>
          <a:p>
            <a:pPr marL="0" indent="0">
              <a:buFontTx/>
              <a:buNone/>
            </a:pPr>
            <a:r>
              <a:rPr lang="en-US" altLang="en-US" sz="3600" b="1">
                <a:latin typeface="Times New Roman" pitchFamily="18" charset="0"/>
                <a:ea typeface="華康鋼筆體 Std W2" pitchFamily="66" charset="-120"/>
              </a:rPr>
              <a:t>displacement</a:t>
            </a:r>
            <a:endParaRPr lang="zh-TW" altLang="en-US" sz="3600" b="1">
              <a:latin typeface="Times New Roman" pitchFamily="18" charset="0"/>
              <a:ea typeface="華康鋼筆體 Std W2" pitchFamily="66" charset="-120"/>
            </a:endParaRPr>
          </a:p>
        </p:txBody>
      </p:sp>
      <p:graphicFrame>
        <p:nvGraphicFramePr>
          <p:cNvPr id="200709" name="Object 5">
            <a:hlinkClick r:id="rId3" action="ppaction://hlinksldjump"/>
          </p:cNvPr>
          <p:cNvGraphicFramePr>
            <a:graphicFrameLocks noChangeAspect="1"/>
          </p:cNvGraphicFramePr>
          <p:nvPr/>
        </p:nvGraphicFramePr>
        <p:xfrm>
          <a:off x="3851275" y="4292600"/>
          <a:ext cx="3570288" cy="696913"/>
        </p:xfrm>
        <a:graphic>
          <a:graphicData uri="http://schemas.openxmlformats.org/presentationml/2006/ole">
            <p:oleObj spid="_x0000_s200709" name="方程式" r:id="rId4" imgW="1282680" imgH="228600" progId="Equation.3">
              <p:embed/>
            </p:oleObj>
          </a:graphicData>
        </a:graphic>
      </p:graphicFrame>
      <p:pic>
        <p:nvPicPr>
          <p:cNvPr id="200714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5157788"/>
            <a:ext cx="1511300" cy="1511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0715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5157788"/>
            <a:ext cx="1512888" cy="1512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5575" cy="1368425"/>
          </a:xfrm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振幅</a:t>
            </a:r>
            <a:r>
              <a:rPr lang="zh-TW" altLang="en-US" sz="4800" b="1">
                <a:solidFill>
                  <a:schemeClr val="tx1"/>
                </a:solidFill>
              </a:rPr>
              <a:t>、</a:t>
            </a:r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週期</a:t>
            </a:r>
            <a:r>
              <a:rPr lang="zh-TW" altLang="en-US" sz="4800" b="1">
                <a:solidFill>
                  <a:schemeClr val="tx1"/>
                </a:solidFill>
              </a:rPr>
              <a:t>、</a:t>
            </a:r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相位</a:t>
            </a:r>
            <a:r>
              <a:rPr lang="zh-TW" altLang="en-US" sz="4800" b="1">
                <a:solidFill>
                  <a:schemeClr val="tx1"/>
                </a:solidFill>
              </a:rPr>
              <a:t>、</a:t>
            </a:r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角頻率</a:t>
            </a:r>
          </a:p>
        </p:txBody>
      </p:sp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4716463" y="2133600"/>
          <a:ext cx="3759200" cy="4105275"/>
        </p:xfrm>
        <a:graphic>
          <a:graphicData uri="http://schemas.openxmlformats.org/presentationml/2006/ole">
            <p:oleObj spid="_x0000_s201731" name="方程式" r:id="rId4" imgW="1155600" imgH="1307880" progId="Equation.3">
              <p:embed/>
            </p:oleObj>
          </a:graphicData>
        </a:graphic>
      </p:graphicFrame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133600"/>
            <a:ext cx="3416300" cy="41148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716463" y="1412875"/>
            <a:ext cx="1436687" cy="579438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zh-TW" altLang="en-US" sz="3200" b="1">
                <a:solidFill>
                  <a:schemeClr val="bg1"/>
                </a:solidFill>
                <a:ea typeface="華康鋼筆體 Std W2" pitchFamily="66" charset="-120"/>
              </a:rPr>
              <a:t>角頻率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377113" cy="1039813"/>
          </a:xfrm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速度</a:t>
            </a:r>
            <a:r>
              <a:rPr lang="zh-TW" altLang="en-US" sz="4800" b="1">
                <a:solidFill>
                  <a:schemeClr val="tx1"/>
                </a:solidFill>
              </a:rPr>
              <a:t>、</a:t>
            </a:r>
            <a:r>
              <a:rPr lang="zh-TW" altLang="en-US" sz="4800" b="1">
                <a:solidFill>
                  <a:schemeClr val="tx1"/>
                </a:solidFill>
                <a:ea typeface="華康鋼筆體 Std W2" pitchFamily="66" charset="-120"/>
              </a:rPr>
              <a:t>加速度</a:t>
            </a:r>
          </a:p>
        </p:txBody>
      </p:sp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1258888" y="1341438"/>
          <a:ext cx="6192837" cy="1931987"/>
        </p:xfrm>
        <a:graphic>
          <a:graphicData uri="http://schemas.openxmlformats.org/presentationml/2006/ole">
            <p:oleObj spid="_x0000_s202756" name="Equation" r:id="rId3" imgW="2031840" imgH="634680" progId="Equation.3">
              <p:embed/>
            </p:oleObj>
          </a:graphicData>
        </a:graphic>
      </p:graphicFrame>
      <p:graphicFrame>
        <p:nvGraphicFramePr>
          <p:cNvPr id="202757" name="Object 5"/>
          <p:cNvGraphicFramePr>
            <a:graphicFrameLocks noChangeAspect="1"/>
          </p:cNvGraphicFramePr>
          <p:nvPr/>
        </p:nvGraphicFramePr>
        <p:xfrm>
          <a:off x="1258888" y="3789363"/>
          <a:ext cx="6192837" cy="2536825"/>
        </p:xfrm>
        <a:graphic>
          <a:graphicData uri="http://schemas.openxmlformats.org/presentationml/2006/ole">
            <p:oleObj spid="_x0000_s202757" name="方程式" r:id="rId4" imgW="2197080" imgH="901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467600" cy="914400"/>
          </a:xfrm>
        </p:spPr>
        <p:txBody>
          <a:bodyPr/>
          <a:lstStyle/>
          <a:p>
            <a:pPr marL="1149350" indent="-1149350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3.2 </a:t>
            </a:r>
            <a:r>
              <a:rPr lang="en-US" altLang="zh-TW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SHM </a:t>
            </a:r>
            <a:r>
              <a:rPr lang="zh-TW" altLang="en-US" sz="4800" b="1" dirty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中的作用力</a:t>
            </a:r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1835150" y="2276475"/>
          <a:ext cx="4464050" cy="1762125"/>
        </p:xfrm>
        <a:graphic>
          <a:graphicData uri="http://schemas.openxmlformats.org/presentationml/2006/ole">
            <p:oleObj spid="_x0000_s203779" name="方程式" r:id="rId3" imgW="1218960" imgH="482400" progId="Equation.3">
              <p:embed/>
            </p:oleObj>
          </a:graphicData>
        </a:graphic>
      </p:graphicFrame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1835150" y="4365625"/>
          <a:ext cx="5183188" cy="1443038"/>
        </p:xfrm>
        <a:graphic>
          <a:graphicData uri="http://schemas.openxmlformats.org/presentationml/2006/ole">
            <p:oleObj spid="_x0000_s203780" name="方程式" r:id="rId4" imgW="16002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496888"/>
            <a:ext cx="7115175" cy="974725"/>
          </a:xfrm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例一 板子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+</a:t>
            </a:r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二逆向轉軸</a:t>
            </a:r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500438"/>
            <a:ext cx="2971800" cy="28273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755650" y="2708275"/>
          <a:ext cx="4968875" cy="3638550"/>
        </p:xfrm>
        <a:graphic>
          <a:graphicData uri="http://schemas.openxmlformats.org/presentationml/2006/ole">
            <p:oleObj spid="_x0000_s205828" name="方程式" r:id="rId4" imgW="1562040" imgH="1117440" progId="Equation.3">
              <p:embed/>
            </p:oleObj>
          </a:graphicData>
        </a:graphic>
      </p:graphicFrame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611188" y="1773238"/>
            <a:ext cx="647858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TW" sz="2000"/>
              <a:t> </a:t>
            </a:r>
            <a:r>
              <a:rPr lang="zh-TW" altLang="en-US" sz="4000" b="1">
                <a:ea typeface="華康鋼筆體 Std W2" pitchFamily="66" charset="-120"/>
              </a:rPr>
              <a:t>力平衡方程式</a:t>
            </a:r>
            <a:endParaRPr lang="zh-TW" altLang="en-US" sz="4000" b="1">
              <a:latin typeface="Times New Roman" pitchFamily="18" charset="0"/>
              <a:ea typeface="華康儷中黑(P)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684213" y="2205038"/>
          <a:ext cx="6934200" cy="4189412"/>
        </p:xfrm>
        <a:graphic>
          <a:graphicData uri="http://schemas.openxmlformats.org/presentationml/2006/ole">
            <p:oleObj spid="_x0000_s206850" name="方程式" r:id="rId3" imgW="2197080" imgH="1295280" progId="Equation.3">
              <p:embed/>
            </p:oleObj>
          </a:graphicData>
        </a:graphic>
      </p:graphicFrame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611188" y="1484313"/>
            <a:ext cx="647858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TW" sz="2000"/>
              <a:t> </a:t>
            </a:r>
            <a:r>
              <a:rPr lang="zh-TW" altLang="en-US" sz="4000" b="1">
                <a:ea typeface="華康鋼筆體 Std W2" pitchFamily="66" charset="-120"/>
              </a:rPr>
              <a:t>力矩平衡方程式</a:t>
            </a:r>
            <a:endParaRPr lang="zh-TW" altLang="en-US" sz="4000" b="1">
              <a:latin typeface="Times New Roman" pitchFamily="18" charset="0"/>
              <a:ea typeface="華康儷中黑(P)" pitchFamily="2" charset="-120"/>
            </a:endParaRPr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title"/>
          </p:nvPr>
        </p:nvSpPr>
        <p:spPr>
          <a:xfrm>
            <a:off x="711200" y="496888"/>
            <a:ext cx="7115175" cy="974725"/>
          </a:xfrm>
          <a:noFill/>
          <a:ln/>
        </p:spPr>
        <p:txBody>
          <a:bodyPr/>
          <a:lstStyle/>
          <a:p>
            <a:r>
              <a:rPr lang="zh-TW" altLang="en-US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</a:t>
            </a:r>
            <a:r>
              <a:rPr lang="en-US" altLang="zh-TW" sz="4800" b="1" baseline="-2500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k </a:t>
            </a:r>
            <a:r>
              <a:rPr lang="en-US" altLang="zh-TW" sz="4800" b="1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= 0.40 L = 2.0cm</a:t>
            </a:r>
            <a:endParaRPr lang="zh-TW" altLang="en-US" sz="4800" b="1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3368</TotalTime>
  <Words>413</Words>
  <Application>Microsoft Office PowerPoint</Application>
  <PresentationFormat>如螢幕大小 (4:3)</PresentationFormat>
  <Paragraphs>73</Paragraphs>
  <Slides>33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33</vt:i4>
      </vt:variant>
    </vt:vector>
  </HeadingPairs>
  <TitlesOfParts>
    <vt:vector size="38" baseType="lpstr">
      <vt:lpstr>Fireworks</vt:lpstr>
      <vt:lpstr>Office 佈景主題</vt:lpstr>
      <vt:lpstr>方程式</vt:lpstr>
      <vt:lpstr>Equation</vt:lpstr>
      <vt:lpstr>Microsoft Equation 2.0</vt:lpstr>
      <vt:lpstr>設計橋樑/結構與強度</vt:lpstr>
      <vt:lpstr>投影片 2</vt:lpstr>
      <vt:lpstr>3 振盪</vt:lpstr>
      <vt:lpstr>3.1 簡協運動</vt:lpstr>
      <vt:lpstr>振幅、週期、相位、角頻率</vt:lpstr>
      <vt:lpstr>速度、加速度</vt:lpstr>
      <vt:lpstr>3.2 SHM 中的作用力</vt:lpstr>
      <vt:lpstr>例一 板子+二逆向轉軸</vt:lpstr>
      <vt:lpstr>k = 0.40 L = 2.0cm</vt:lpstr>
      <vt:lpstr>3.3 SHM 中的能量</vt:lpstr>
      <vt:lpstr>圖示</vt:lpstr>
      <vt:lpstr>3.4 An Angular SHM</vt:lpstr>
      <vt:lpstr>例二由扭擺求轉動慣量</vt:lpstr>
      <vt:lpstr>由扭擺求週期</vt:lpstr>
      <vt:lpstr>3.5 Pendulum</vt:lpstr>
      <vt:lpstr>物理擺</vt:lpstr>
      <vt:lpstr>測量g值</vt:lpstr>
      <vt:lpstr>例三 圓盤物理擺求週期</vt:lpstr>
      <vt:lpstr>例四 企鵝跳水</vt:lpstr>
      <vt:lpstr>3.6 SHM 和等速率圓周運動</vt:lpstr>
      <vt:lpstr>有阻滯 S H M</vt:lpstr>
      <vt:lpstr>指數衰減</vt:lpstr>
      <vt:lpstr>3.7  強迫振盪與共振</vt:lpstr>
      <vt:lpstr>共振圖示</vt:lpstr>
      <vt:lpstr>共振圖示</vt:lpstr>
      <vt:lpstr>例五 盪秋千</vt:lpstr>
      <vt:lpstr>例六 The Tacoma narrow          bridge</vt:lpstr>
      <vt:lpstr>例七 The collapse of the          Nimitz freeway</vt:lpstr>
      <vt:lpstr>例八 全球最大的潮差 </vt:lpstr>
      <vt:lpstr>敬請期待</vt:lpstr>
      <vt:lpstr>簡協運動的動畫</vt:lpstr>
      <vt:lpstr>Simple Harmonic Motion</vt:lpstr>
      <vt:lpstr> Harmonic Motion</vt:lpstr>
    </vt:vector>
  </TitlesOfParts>
  <Company>中國文化大學物理學系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Rotation</dc:title>
  <dc:creator>黃信健</dc:creator>
  <cp:lastModifiedBy>sylveen</cp:lastModifiedBy>
  <cp:revision>52</cp:revision>
  <dcterms:created xsi:type="dcterms:W3CDTF">1999-11-05T16:10:47Z</dcterms:created>
  <dcterms:modified xsi:type="dcterms:W3CDTF">2009-11-12T12:00:57Z</dcterms:modified>
</cp:coreProperties>
</file>