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50"/>
  </p:notesMasterIdLst>
  <p:handoutMasterIdLst>
    <p:handoutMasterId r:id="rId51"/>
  </p:handoutMasterIdLst>
  <p:sldIdLst>
    <p:sldId id="290" r:id="rId2"/>
    <p:sldId id="292" r:id="rId3"/>
    <p:sldId id="257" r:id="rId4"/>
    <p:sldId id="313" r:id="rId5"/>
    <p:sldId id="287" r:id="rId6"/>
    <p:sldId id="312" r:id="rId7"/>
    <p:sldId id="307" r:id="rId8"/>
    <p:sldId id="308" r:id="rId9"/>
    <p:sldId id="309" r:id="rId10"/>
    <p:sldId id="310" r:id="rId11"/>
    <p:sldId id="311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291" r:id="rId20"/>
    <p:sldId id="314" r:id="rId21"/>
    <p:sldId id="343" r:id="rId22"/>
    <p:sldId id="315" r:id="rId23"/>
    <p:sldId id="316" r:id="rId24"/>
    <p:sldId id="317" r:id="rId25"/>
    <p:sldId id="318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1" autoAdjust="0"/>
    <p:restoredTop sz="90577" autoAdjust="0"/>
  </p:normalViewPr>
  <p:slideViewPr>
    <p:cSldViewPr>
      <p:cViewPr>
        <p:scale>
          <a:sx n="54" d="100"/>
          <a:sy n="54" d="100"/>
        </p:scale>
        <p:origin x="-446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5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F8F4072-B43B-4647-AD3C-EDEDD978C2C6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182F0593-01FA-4100-BDBE-485F2937D4D3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BEF10-0AC2-4126-B00D-10ED584FC9EB}" type="slidenum">
              <a:rPr lang="zh-TW" altLang="en-US"/>
              <a:pPr/>
              <a:t>7</a:t>
            </a:fld>
            <a:endParaRPr lang="en-US" altLang="zh-TW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1897 -&gt; 1982 (85)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79B37-3B06-4B96-847B-5AE4E3052A7B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m=1.8kg (L/2), M=2.7kg (L/4)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DA7254-A2D4-4A95-86DF-5F7ABDA4B50B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M=7.2kg, </a:t>
            </a:r>
            <a:r>
              <a:rPr lang="en-US" altLang="zh-TW" dirty="0" smtClean="0"/>
              <a:t>m=1.8kg  </a:t>
            </a:r>
            <a:r>
              <a:rPr lang="zh-TW" altLang="en-US" dirty="0" smtClean="0"/>
              <a:t>二頭肌</a:t>
            </a:r>
            <a:endParaRPr lang="en-US" altLang="zh-TW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12BFDE-6464-42A3-9F46-61F5608DF9C3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1904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zh-TW" altLang="en-US">
                <a:solidFill>
                  <a:srgbClr val="363636"/>
                </a:solidFill>
                <a:ea typeface="sө"/>
                <a:cs typeface="sө"/>
              </a:rPr>
              <a:t>薦骨 </a:t>
            </a:r>
            <a:r>
              <a:rPr lang="en-US" altLang="zh-TW">
                <a:solidFill>
                  <a:srgbClr val="FF0000"/>
                </a:solidFill>
                <a:ea typeface="sө"/>
                <a:cs typeface="sө"/>
              </a:rPr>
              <a:t>Sacrum</a:t>
            </a:r>
            <a:endParaRPr lang="en-US" altLang="zh-TW">
              <a:solidFill>
                <a:srgbClr val="363636"/>
              </a:solidFill>
              <a:ea typeface="sө"/>
              <a:cs typeface="sө"/>
            </a:endParaRPr>
          </a:p>
          <a:p>
            <a:pPr marL="228600" indent="-228600">
              <a:buFontTx/>
              <a:buAutoNum type="arabicPeriod"/>
            </a:pPr>
            <a:r>
              <a:rPr lang="zh-TW" altLang="en-US">
                <a:solidFill>
                  <a:srgbClr val="DD0000"/>
                </a:solidFill>
                <a:ea typeface="sө"/>
                <a:cs typeface="sө"/>
              </a:rPr>
              <a:t>脊</a:t>
            </a:r>
            <a:r>
              <a:rPr lang="zh-TW" altLang="en-US">
                <a:ea typeface="sө"/>
                <a:cs typeface="sө"/>
              </a:rPr>
              <a:t>柱</a:t>
            </a:r>
            <a:r>
              <a:rPr lang="en-US" altLang="zh-TW">
                <a:ea typeface="sө"/>
                <a:cs typeface="sө"/>
              </a:rPr>
              <a:t>(spinal column)</a:t>
            </a:r>
            <a:r>
              <a:rPr lang="zh-TW" altLang="en-US">
                <a:ea typeface="sө"/>
                <a:cs typeface="sө"/>
              </a:rPr>
              <a:t>由</a:t>
            </a:r>
            <a:r>
              <a:rPr lang="en-US" altLang="zh-TW">
                <a:ea typeface="sө"/>
                <a:cs typeface="sө"/>
              </a:rPr>
              <a:t>33</a:t>
            </a:r>
            <a:r>
              <a:rPr lang="zh-TW" altLang="en-US">
                <a:ea typeface="sө"/>
                <a:cs typeface="sө"/>
              </a:rPr>
              <a:t>片</a:t>
            </a:r>
            <a:r>
              <a:rPr lang="zh-TW" altLang="en-US">
                <a:solidFill>
                  <a:srgbClr val="DD0000"/>
                </a:solidFill>
                <a:ea typeface="sө"/>
                <a:cs typeface="sө"/>
              </a:rPr>
              <a:t>脊</a:t>
            </a:r>
            <a:r>
              <a:rPr lang="zh-TW" altLang="en-US">
                <a:ea typeface="sө"/>
                <a:cs typeface="sө"/>
              </a:rPr>
              <a:t>椎骨節</a:t>
            </a:r>
            <a:r>
              <a:rPr lang="en-US" altLang="zh-TW">
                <a:ea typeface="sө"/>
                <a:cs typeface="sө"/>
              </a:rPr>
              <a:t>(</a:t>
            </a:r>
            <a:r>
              <a:rPr lang="en-US" altLang="zh-TW">
                <a:solidFill>
                  <a:srgbClr val="DD0000"/>
                </a:solidFill>
                <a:ea typeface="sө"/>
                <a:cs typeface="sө"/>
              </a:rPr>
              <a:t>vertebrae</a:t>
            </a:r>
            <a:r>
              <a:rPr lang="en-US" altLang="zh-TW">
                <a:ea typeface="sө"/>
                <a:cs typeface="sө"/>
              </a:rPr>
              <a:t>)</a:t>
            </a:r>
            <a:r>
              <a:rPr lang="zh-TW" altLang="en-US">
                <a:ea typeface="sө"/>
                <a:cs typeface="sө"/>
              </a:rPr>
              <a:t>組成 </a:t>
            </a:r>
          </a:p>
          <a:p>
            <a:pPr marL="228600" indent="-228600">
              <a:buFontTx/>
              <a:buAutoNum type="arabicPeriod"/>
            </a:pPr>
            <a:r>
              <a:rPr lang="en-US" altLang="zh-TW">
                <a:ea typeface="sө"/>
                <a:cs typeface="sө"/>
              </a:rPr>
              <a:t>A 77kg person holds a 18kg kid</a:t>
            </a:r>
          </a:p>
          <a:p>
            <a:pPr marL="228600" indent="-228600"/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6A3C5-5719-4E0E-8C8E-654477EF1124}" type="slidenum">
              <a:rPr lang="en-US" altLang="zh-TW"/>
              <a:pPr/>
              <a:t>27</a:t>
            </a:fld>
            <a:endParaRPr lang="en-US" altLang="zh-TW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The joint is a limiting factor in how hard the reptile can bite and in how large a muscle it can safely employ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B73A95-4928-4755-90DE-5E41139EB972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>
              <a:ea typeface="標楷體" pitchFamily="65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AE90EF-796A-4081-B5B3-E34A3CF80AA4}" type="slidenum">
              <a:rPr lang="en-US" altLang="zh-TW"/>
              <a:pPr/>
              <a:t>30</a:t>
            </a:fld>
            <a:endParaRPr lang="en-US" altLang="zh-TW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2F867D-7FBF-4043-A8B8-30D7E50173BE}" type="slidenum">
              <a:rPr lang="en-US" altLang="zh-TW"/>
              <a:pPr/>
              <a:t>32</a:t>
            </a:fld>
            <a:endParaRPr lang="en-US" altLang="zh-TW"/>
          </a:p>
        </p:txBody>
      </p:sp>
      <p:sp>
        <p:nvSpPr>
          <p:cNvPr id="1566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11571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1571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571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15718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11571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115720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15721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5722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15723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115724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15725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5726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15727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15728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5729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1573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15731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5732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15733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15734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5735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15736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15737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5738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15739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15740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5741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15742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5743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5744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1574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5746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5747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15748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749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5750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15751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5752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5753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15754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5755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5756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15757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15758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5759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1576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15761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5762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15763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15764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5765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15766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15767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5768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15769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15770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5771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15772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115773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5774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15775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115776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5777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15778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115779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5780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15781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115782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5783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15784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115785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5786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115787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5788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1578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115790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5791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15792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115793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5794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15795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115796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5797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15798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115799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5800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15801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115802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5803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15804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115805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5806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15807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115808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5809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15810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115811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5812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15813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115814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5815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15816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115817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5818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15819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115820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15821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115822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115823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115824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5825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5826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5827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5828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5829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5830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115831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115832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115833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5834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5835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5836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5837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5838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5839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5840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5841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5842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5843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5844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5845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5846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11584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584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15849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15850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15851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A12A568-399D-4435-9C4D-5FF440E94FAE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2AE7A-C063-4EB0-8D1D-7959616E0201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5C875-DF15-4D15-A21E-AFEF387F64B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8B55ACF-3EDE-4F2E-BE96-E41913C2AEDE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0BCD47B-4ACF-4646-A941-F0A634ED6143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標題，兩項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28A7DC3-F7A3-4466-9AC8-F0E47AAAA4AD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301625"/>
            <a:ext cx="7772400" cy="57943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F88D7B-967B-4980-AA69-11131AA783B8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標題及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CC3F09A-4E85-4F56-9A45-84EBA29496C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A169D-18A6-4C93-A5FC-80485EA193C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B7310-266F-4229-B806-19E74219150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DFAE7-50CD-4C14-977C-3535C19A32E6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B4724-58BB-4365-B5D0-2328ECF16C2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6A108-5E19-429B-96EB-C608EA05223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81BD3-9EC4-478F-AC14-A7BF2894194D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F4963-5244-4127-97F7-FF4D5B4DD91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F2A7B-5D35-4F75-A72D-69AA129637DE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14691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4692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469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1469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4695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4696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14697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469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469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14700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14701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4702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4703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14704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14705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470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470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14708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470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471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1471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471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471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14714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471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471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14717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471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471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14720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472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472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14723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472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472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1472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472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472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14729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473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473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14732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473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473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14735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47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47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14738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473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474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1474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474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474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14744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474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474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14747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474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474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14750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475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475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14753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475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475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1475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475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475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14759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476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476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14762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476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476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14765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476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476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11476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476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11477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477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477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14773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477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477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14776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477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477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14779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478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478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14782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478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478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14785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478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478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14788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478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479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14791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479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479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14794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1479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479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14797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1479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479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14800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1480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1480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11480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4804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480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480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480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480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480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4810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4811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481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481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481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4815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481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4817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481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481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482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482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482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482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4824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11482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482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482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zh-TW"/>
          </a:p>
        </p:txBody>
      </p:sp>
      <p:sp>
        <p:nvSpPr>
          <p:cNvPr id="11482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 altLang="zh-TW"/>
          </a:p>
        </p:txBody>
      </p:sp>
      <p:sp>
        <p:nvSpPr>
          <p:cNvPr id="11482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10D6AE3B-E60E-428D-8AEB-F3093D6C1315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ado.edu/physics/2000/applets/" TargetMode="External"/><Relationship Id="rId2" Type="http://schemas.openxmlformats.org/officeDocument/2006/relationships/hyperlink" Target="http://www.questacon.edu.au/html/activities.html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0.png"/><Relationship Id="rId4" Type="http://schemas.openxmlformats.org/officeDocument/2006/relationships/oleObject" Target="../embeddings/oleObject1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42988" y="2492375"/>
            <a:ext cx="7559675" cy="1627188"/>
          </a:xfrm>
        </p:spPr>
        <p:txBody>
          <a:bodyPr/>
          <a:lstStyle/>
          <a:p>
            <a:r>
              <a:rPr lang="en-US" altLang="zh-TW" sz="5400" b="1" dirty="0" smtClean="0">
                <a:latin typeface="華康鋼筆體 Std W2" pitchFamily="66" charset="-120"/>
                <a:ea typeface="華康鋼筆體 Std W2" pitchFamily="66" charset="-120"/>
              </a:rPr>
              <a:t>98</a:t>
            </a:r>
            <a:r>
              <a:rPr lang="zh-TW" altLang="en-US" sz="5400" b="1" dirty="0" smtClean="0">
                <a:latin typeface="華康鋼筆體 Std W2" pitchFamily="66" charset="-120"/>
                <a:ea typeface="華康鋼筆體 Std W2" pitchFamily="66" charset="-120"/>
              </a:rPr>
              <a:t>學年</a:t>
            </a:r>
            <a:r>
              <a:rPr lang="zh-TW" altLang="en-US" sz="5400" b="1" dirty="0">
                <a:latin typeface="華康鋼筆體 Std W2" pitchFamily="66" charset="-120"/>
                <a:ea typeface="華康鋼筆體 Std W2" pitchFamily="66" charset="-120"/>
              </a:rPr>
              <a:t>上學期高二</a:t>
            </a:r>
            <a:r>
              <a:rPr lang="zh-TW" altLang="en-US" sz="5400" b="1" dirty="0">
                <a:ea typeface="華康鋼筆體 Std W2" pitchFamily="66" charset="-120"/>
              </a:rPr>
              <a:t>物理</a:t>
            </a: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4365625"/>
            <a:ext cx="3816350" cy="1057275"/>
          </a:xfrm>
        </p:spPr>
        <p:txBody>
          <a:bodyPr/>
          <a:lstStyle/>
          <a:p>
            <a:r>
              <a:rPr lang="zh-TW" altLang="en-US" sz="4800" b="1">
                <a:solidFill>
                  <a:schemeClr val="tx2"/>
                </a:solidFill>
                <a:ea typeface="華康鋼筆體 Std W2" pitchFamily="66" charset="-120"/>
              </a:rPr>
              <a:t>黃信健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609600" y="1828800"/>
          <a:ext cx="7924800" cy="3186113"/>
        </p:xfrm>
        <a:graphic>
          <a:graphicData uri="http://schemas.openxmlformats.org/presentationml/2006/ole">
            <p:oleObj spid="_x0000_s175106" name="方程式" r:id="rId3" imgW="2298600" imgH="1104840" progId="Equation.3">
              <p:embed/>
            </p:oleObj>
          </a:graphicData>
        </a:graphic>
      </p:graphicFrame>
      <p:sp>
        <p:nvSpPr>
          <p:cNvPr id="10445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三圈之角速度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6" name="Object 4"/>
          <p:cNvGraphicFramePr>
            <a:graphicFrameLocks noChangeAspect="1"/>
          </p:cNvGraphicFramePr>
          <p:nvPr/>
        </p:nvGraphicFramePr>
        <p:xfrm>
          <a:off x="900113" y="1557338"/>
          <a:ext cx="6408737" cy="2944812"/>
        </p:xfrm>
        <a:graphic>
          <a:graphicData uri="http://schemas.openxmlformats.org/presentationml/2006/ole">
            <p:oleObj spid="_x0000_s176130" name="方程式" r:id="rId3" imgW="1904760" imgH="1091880" progId="Equation.3">
              <p:embed/>
            </p:oleObj>
          </a:graphicData>
        </a:graphic>
      </p:graphicFrame>
      <p:sp>
        <p:nvSpPr>
          <p:cNvPr id="105480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四圈之角速度與週期</a:t>
            </a:r>
          </a:p>
        </p:txBody>
      </p:sp>
      <p:graphicFrame>
        <p:nvGraphicFramePr>
          <p:cNvPr id="105481" name="Object 9"/>
          <p:cNvGraphicFramePr>
            <a:graphicFrameLocks noChangeAspect="1"/>
          </p:cNvGraphicFramePr>
          <p:nvPr/>
        </p:nvGraphicFramePr>
        <p:xfrm>
          <a:off x="900113" y="4581525"/>
          <a:ext cx="4751387" cy="2146300"/>
        </p:xfrm>
        <a:graphic>
          <a:graphicData uri="http://schemas.openxmlformats.org/presentationml/2006/ole">
            <p:oleObj spid="_x0000_s176131" name="方程式" r:id="rId4" imgW="1485720" imgH="888840" progId="Equation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1.3 </a:t>
            </a:r>
            <a:r>
              <a:rPr lang="zh-TW" altLang="en-US" sz="4800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角動量守恆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-4763" y="2246313"/>
            <a:ext cx="9155113" cy="2365375"/>
            <a:chOff x="0" y="1490"/>
            <a:chExt cx="5767" cy="1490"/>
          </a:xfrm>
        </p:grpSpPr>
        <p:sp>
          <p:nvSpPr>
            <p:cNvPr id="158724" name="Rectangle 4"/>
            <p:cNvSpPr>
              <a:spLocks noChangeArrowheads="1"/>
            </p:cNvSpPr>
            <p:nvPr/>
          </p:nvSpPr>
          <p:spPr bwMode="auto">
            <a:xfrm>
              <a:off x="0" y="1490"/>
              <a:ext cx="5767" cy="149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58725" name="Rectangle 5"/>
            <p:cNvSpPr>
              <a:spLocks noChangeArrowheads="1"/>
            </p:cNvSpPr>
            <p:nvPr/>
          </p:nvSpPr>
          <p:spPr bwMode="auto">
            <a:xfrm>
              <a:off x="0" y="1490"/>
              <a:ext cx="5760" cy="12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r>
                <a:rPr lang="en-US" altLang="zh-TW"/>
                <a:t>  </a:t>
              </a:r>
              <a:r>
                <a:rPr lang="en-US" altLang="zh-TW" sz="12100"/>
                <a:t> </a:t>
              </a:r>
              <a:r>
                <a:rPr lang="en-US" altLang="zh-TW"/>
                <a:t>                </a:t>
              </a:r>
            </a:p>
          </p:txBody>
        </p:sp>
      </p:grpSp>
      <p:sp>
        <p:nvSpPr>
          <p:cNvPr id="158746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928662" y="2000240"/>
            <a:ext cx="7786742" cy="4114800"/>
          </a:xfrm>
          <a:noFill/>
          <a:ln/>
        </p:spPr>
        <p:txBody>
          <a:bodyPr/>
          <a:lstStyle/>
          <a:p>
            <a:r>
              <a:rPr lang="zh-TW" altLang="en-US" sz="3600" dirty="0">
                <a:latin typeface="華康鋼筆體 Std W2" pitchFamily="66" charset="-120"/>
                <a:ea typeface="華康鋼筆體 Std W2" pitchFamily="66" charset="-120"/>
              </a:rPr>
              <a:t>如無</a:t>
            </a:r>
            <a:r>
              <a:rPr lang="zh-TW" altLang="en-US" sz="3600" i="1" u="sng" dirty="0">
                <a:latin typeface="華康鋼筆體 Std W2" pitchFamily="66" charset="-120"/>
                <a:ea typeface="華康鋼筆體 Std W2" pitchFamily="66" charset="-120"/>
              </a:rPr>
              <a:t>外力矩</a:t>
            </a:r>
            <a:r>
              <a:rPr lang="zh-TW" altLang="en-US" sz="3600" dirty="0">
                <a:latin typeface="華康鋼筆體 Std W2" pitchFamily="66" charset="-120"/>
                <a:ea typeface="華康鋼筆體 Std W2" pitchFamily="66" charset="-120"/>
              </a:rPr>
              <a:t>的作用，系統的角動量不變。 </a:t>
            </a:r>
          </a:p>
          <a:p>
            <a:r>
              <a:rPr lang="zh-TW" altLang="en-US" sz="3600" dirty="0">
                <a:latin typeface="華康鋼筆體 Std W2" pitchFamily="66" charset="-120"/>
                <a:ea typeface="華康鋼筆體 Std W2" pitchFamily="66" charset="-120"/>
              </a:rPr>
              <a:t>角動量之定義遠較動量複雜；但如系統之對稱性高，可表示為 </a:t>
            </a:r>
            <a:r>
              <a:rPr lang="en-US" altLang="zh-TW" sz="3600" dirty="0">
                <a:latin typeface="華康鋼筆體 Std W2" pitchFamily="66" charset="-120"/>
                <a:ea typeface="華康鋼筆體 Std W2" pitchFamily="66" charset="-120"/>
                <a:cs typeface="Times New Roman" pitchFamily="18" charset="0"/>
              </a:rPr>
              <a:t>:</a:t>
            </a:r>
            <a:r>
              <a:rPr lang="en-US" altLang="zh-TW" sz="3600" dirty="0">
                <a:latin typeface="華康鋼筆體 Std W2" pitchFamily="66" charset="-120"/>
                <a:ea typeface="華康鋼筆體 Std W2" pitchFamily="66" charset="-12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altLang="zh-TW" sz="3600" dirty="0">
                <a:latin typeface="華康鋼筆體 Std W2" pitchFamily="66" charset="-120"/>
                <a:ea typeface="華康鋼筆體 Std W2" pitchFamily="66" charset="-120"/>
              </a:rPr>
              <a:t>   </a:t>
            </a:r>
            <a:r>
              <a:rPr lang="zh-TW" altLang="en-US" sz="3600" dirty="0">
                <a:latin typeface="華康鋼筆體 Std W2" pitchFamily="66" charset="-120"/>
                <a:ea typeface="華康鋼筆體 Std W2" pitchFamily="66" charset="-120"/>
              </a:rPr>
              <a:t>角動量 ＝ </a:t>
            </a:r>
            <a:r>
              <a:rPr lang="en-US" altLang="zh-TW" sz="3600" dirty="0">
                <a:latin typeface="華康鋼筆體 Std W2" pitchFamily="66" charset="-120"/>
                <a:ea typeface="華康鋼筆體 Std W2" pitchFamily="66" charset="-120"/>
              </a:rPr>
              <a:t>I</a:t>
            </a:r>
            <a:r>
              <a:rPr lang="en-US" altLang="zh-TW" sz="3600" dirty="0">
                <a:latin typeface="華康鋼筆體 Std W2" pitchFamily="66" charset="-120"/>
                <a:ea typeface="華康鋼筆體 Std W2" pitchFamily="66" charset="-120"/>
                <a:sym typeface="Symbol" pitchFamily="18" charset="2"/>
              </a:rPr>
              <a:t> </a:t>
            </a:r>
            <a:r>
              <a:rPr lang="en-US" altLang="zh-TW" sz="3600" dirty="0">
                <a:latin typeface="華康鋼筆體 Std W2" pitchFamily="66" charset="-120"/>
                <a:ea typeface="華康鋼筆體 Std W2" pitchFamily="66" charset="-120"/>
              </a:rPr>
              <a:t> (</a:t>
            </a:r>
            <a:r>
              <a:rPr lang="zh-TW" altLang="en-US" sz="3600" dirty="0">
                <a:latin typeface="華康鋼筆體 Std W2" pitchFamily="66" charset="-120"/>
                <a:ea typeface="華康鋼筆體 Std W2" pitchFamily="66" charset="-120"/>
              </a:rPr>
              <a:t>轉動慣量 </a:t>
            </a:r>
            <a:r>
              <a:rPr lang="en-US" altLang="zh-TW" sz="3600" dirty="0">
                <a:latin typeface="華康鋼筆體 Std W2" pitchFamily="66" charset="-120"/>
                <a:ea typeface="華康鋼筆體 Std W2" pitchFamily="66" charset="-120"/>
              </a:rPr>
              <a:t>×</a:t>
            </a:r>
            <a:r>
              <a:rPr lang="zh-TW" altLang="en-US" sz="3600" dirty="0">
                <a:latin typeface="華康鋼筆體 Std W2" pitchFamily="66" charset="-120"/>
                <a:ea typeface="華康鋼筆體 Std W2" pitchFamily="66" charset="-120"/>
              </a:rPr>
              <a:t>角速度</a:t>
            </a:r>
            <a:r>
              <a:rPr lang="en-US" altLang="zh-TW" sz="3600" dirty="0">
                <a:latin typeface="華康鋼筆體 Std W2" pitchFamily="66" charset="-120"/>
                <a:ea typeface="華康鋼筆體 Std W2" pitchFamily="66" charset="-120"/>
              </a:rPr>
              <a:t>) </a:t>
            </a:r>
          </a:p>
          <a:p>
            <a:pPr>
              <a:buFont typeface="Wingdings" pitchFamily="2" charset="2"/>
              <a:buNone/>
            </a:pPr>
            <a:r>
              <a:rPr lang="en-US" altLang="zh-TW" sz="3600" dirty="0">
                <a:latin typeface="華康鋼筆體 Std W2" pitchFamily="66" charset="-120"/>
                <a:ea typeface="華康鋼筆體 Std W2" pitchFamily="66" charset="-120"/>
              </a:rPr>
              <a:t>    </a:t>
            </a:r>
            <a:r>
              <a:rPr lang="zh-TW" altLang="en-US" sz="3600" dirty="0">
                <a:latin typeface="華康鋼筆體 Std W2" pitchFamily="66" charset="-120"/>
                <a:ea typeface="華康鋼筆體 Std W2" pitchFamily="66" charset="-120"/>
              </a:rPr>
              <a:t>動量    ＝ </a:t>
            </a:r>
            <a:r>
              <a:rPr lang="en-US" altLang="zh-TW" sz="3600" dirty="0">
                <a:latin typeface="華康鋼筆體 Std W2" pitchFamily="66" charset="-120"/>
                <a:ea typeface="華康鋼筆體 Std W2" pitchFamily="66" charset="-120"/>
              </a:rPr>
              <a:t>M V (</a:t>
            </a:r>
            <a:r>
              <a:rPr lang="zh-TW" altLang="en-US" sz="3600" dirty="0">
                <a:latin typeface="華康鋼筆體 Std W2" pitchFamily="66" charset="-120"/>
                <a:ea typeface="華康鋼筆體 Std W2" pitchFamily="66" charset="-120"/>
              </a:rPr>
              <a:t>質量 </a:t>
            </a:r>
            <a:r>
              <a:rPr lang="en-US" altLang="zh-TW" sz="3600" dirty="0">
                <a:latin typeface="華康鋼筆體 Std W2" pitchFamily="66" charset="-120"/>
                <a:ea typeface="華康鋼筆體 Std W2" pitchFamily="66" charset="-120"/>
              </a:rPr>
              <a:t>×</a:t>
            </a:r>
            <a:r>
              <a:rPr lang="zh-TW" altLang="en-US" sz="3600" dirty="0">
                <a:latin typeface="華康鋼筆體 Std W2" pitchFamily="66" charset="-120"/>
                <a:ea typeface="華康鋼筆體 Std W2" pitchFamily="66" charset="-120"/>
              </a:rPr>
              <a:t>速度</a:t>
            </a:r>
            <a:r>
              <a:rPr lang="en-US" altLang="zh-TW" sz="3600" dirty="0">
                <a:latin typeface="華康鋼筆體 Std W2" pitchFamily="66" charset="-120"/>
                <a:ea typeface="華康鋼筆體 Std W2" pitchFamily="66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轉動慣量 </a:t>
            </a:r>
            <a:r>
              <a:rPr lang="en-US" altLang="zh-TW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- I</a:t>
            </a:r>
          </a:p>
        </p:txBody>
      </p: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28800"/>
            <a:ext cx="6400800" cy="4533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轉動慣量 </a:t>
            </a:r>
            <a:r>
              <a:rPr lang="en-US" altLang="zh-TW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- II</a:t>
            </a:r>
          </a:p>
        </p:txBody>
      </p:sp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828800"/>
            <a:ext cx="6324600" cy="447992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例三 </a:t>
            </a:r>
            <a:r>
              <a:rPr lang="zh-TW" altLang="en-US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滑水</a:t>
            </a:r>
            <a:r>
              <a:rPr lang="zh-TW" altLang="en-US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及跳水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4763" y="2246313"/>
            <a:ext cx="9155113" cy="2365375"/>
            <a:chOff x="0" y="1490"/>
            <a:chExt cx="5767" cy="1490"/>
          </a:xfrm>
        </p:grpSpPr>
        <p:sp>
          <p:nvSpPr>
            <p:cNvPr id="159748" name="Rectangle 4"/>
            <p:cNvSpPr>
              <a:spLocks noChangeArrowheads="1"/>
            </p:cNvSpPr>
            <p:nvPr/>
          </p:nvSpPr>
          <p:spPr bwMode="auto">
            <a:xfrm>
              <a:off x="0" y="1490"/>
              <a:ext cx="5767" cy="149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59749" name="Rectangle 5"/>
            <p:cNvSpPr>
              <a:spLocks noChangeArrowheads="1"/>
            </p:cNvSpPr>
            <p:nvPr/>
          </p:nvSpPr>
          <p:spPr bwMode="auto">
            <a:xfrm>
              <a:off x="0" y="1490"/>
              <a:ext cx="5760" cy="12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r>
                <a:rPr lang="en-US" altLang="zh-TW"/>
                <a:t>  </a:t>
              </a:r>
              <a:r>
                <a:rPr lang="en-US" altLang="zh-TW" sz="12100"/>
                <a:t> </a:t>
              </a:r>
              <a:r>
                <a:rPr lang="en-US" altLang="zh-TW"/>
                <a:t>                </a:t>
              </a:r>
            </a:p>
          </p:txBody>
        </p:sp>
      </p:grpSp>
      <p:pic>
        <p:nvPicPr>
          <p:cNvPr id="159750" name="Picture 6" descr="http://www.usdiving.org/USD_03redesign/images/spotlight/spot_dumaisj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057400"/>
            <a:ext cx="1336675" cy="1920875"/>
          </a:xfrm>
          <a:prstGeom prst="rect">
            <a:avLst/>
          </a:prstGeom>
          <a:noFill/>
        </p:spPr>
      </p:pic>
      <p:pic>
        <p:nvPicPr>
          <p:cNvPr id="159751" name="Picture 7" descr="http://www.usdiving.org/USD_03redesign/junior/images/images/wallpaper_reiling_thumbna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057400"/>
            <a:ext cx="2514600" cy="1885950"/>
          </a:xfrm>
          <a:prstGeom prst="rect">
            <a:avLst/>
          </a:prstGeom>
          <a:noFill/>
        </p:spPr>
      </p:pic>
      <p:pic>
        <p:nvPicPr>
          <p:cNvPr id="159752" name="Picture 8" descr="http://www.usdiving.org/USD_03redesign/junior/images/images/wallpaper_tdumais_thumbnai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057400"/>
            <a:ext cx="2514600" cy="1885950"/>
          </a:xfrm>
          <a:prstGeom prst="rect">
            <a:avLst/>
          </a:prstGeom>
          <a:noFill/>
        </p:spPr>
      </p:pic>
      <p:pic>
        <p:nvPicPr>
          <p:cNvPr id="15975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191000"/>
            <a:ext cx="22860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4191000"/>
            <a:ext cx="1536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跳水過程分析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9190" y="1981200"/>
            <a:ext cx="4062410" cy="4114800"/>
          </a:xfrm>
        </p:spPr>
        <p:txBody>
          <a:bodyPr/>
          <a:lstStyle/>
          <a:p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初角動量 ＝ 末角動量 </a:t>
            </a:r>
          </a:p>
          <a:p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I 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由質量及質量之分布而決定；四肢伸展時 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I 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較大，收攏時 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I 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較小；因此前者之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  <a:sym typeface="Symbol" pitchFamily="18" charset="2"/>
              </a:rPr>
              <a:t>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較小，而後者較大。 </a:t>
            </a:r>
          </a:p>
        </p:txBody>
      </p:sp>
      <p:graphicFrame>
        <p:nvGraphicFramePr>
          <p:cNvPr id="162821" name="Object 5"/>
          <p:cNvGraphicFramePr>
            <a:graphicFrameLocks noChangeAspect="1"/>
          </p:cNvGraphicFramePr>
          <p:nvPr/>
        </p:nvGraphicFramePr>
        <p:xfrm>
          <a:off x="1571604" y="5429264"/>
          <a:ext cx="2681288" cy="863600"/>
        </p:xfrm>
        <a:graphic>
          <a:graphicData uri="http://schemas.openxmlformats.org/presentationml/2006/ole">
            <p:oleObj spid="_x0000_s173058" name="Equation" r:id="rId3" imgW="749160" imgH="241200" progId="Equation.3">
              <p:embed/>
            </p:oleObj>
          </a:graphicData>
        </a:graphic>
      </p:graphicFrame>
      <p:graphicFrame>
        <p:nvGraphicFramePr>
          <p:cNvPr id="162822" name="Object 6"/>
          <p:cNvGraphicFramePr>
            <a:graphicFrameLocks noChangeAspect="1"/>
          </p:cNvGraphicFramePr>
          <p:nvPr/>
        </p:nvGraphicFramePr>
        <p:xfrm>
          <a:off x="1500166" y="1857364"/>
          <a:ext cx="2660650" cy="3352800"/>
        </p:xfrm>
        <a:graphic>
          <a:graphicData uri="http://schemas.openxmlformats.org/presentationml/2006/ole">
            <p:oleObj spid="_x0000_s173059" name="點陣圖影像" r:id="rId4" imgW="4067743" imgH="512516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428604"/>
            <a:ext cx="5462606" cy="823898"/>
          </a:xfrm>
        </p:spPr>
        <p:txBody>
          <a:bodyPr/>
          <a:lstStyle/>
          <a:p>
            <a:r>
              <a:rPr lang="zh-TW" altLang="en-US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太空船定向</a:t>
            </a:r>
          </a:p>
        </p:txBody>
      </p:sp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571612"/>
            <a:ext cx="3603625" cy="4648200"/>
          </a:xfrm>
          <a:prstGeom prst="rect">
            <a:avLst/>
          </a:prstGeom>
          <a:noFill/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63845" name="Comment 5"/>
          <p:cNvSpPr>
            <a:spLocks noChangeArrowheads="1"/>
          </p:cNvSpPr>
          <p:nvPr/>
        </p:nvSpPr>
        <p:spPr bwMode="auto">
          <a:xfrm>
            <a:off x="6572264" y="4214818"/>
            <a:ext cx="2143140" cy="5847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kumimoji="0" lang="en-US" altLang="zh-TW" sz="3200" b="1" dirty="0">
                <a:solidFill>
                  <a:srgbClr val="002060"/>
                </a:solidFill>
                <a:latin typeface="華康鋼筆體 Std W2" pitchFamily="66" charset="-120"/>
                <a:ea typeface="華康鋼筆體 Std W2" pitchFamily="66" charset="-120"/>
              </a:rPr>
              <a:t>Voyager 2</a:t>
            </a:r>
            <a:endParaRPr lang="en-US" altLang="zh-TW" sz="3200" dirty="0">
              <a:solidFill>
                <a:srgbClr val="00206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sp>
        <p:nvSpPr>
          <p:cNvPr id="163846" name="Comment 6"/>
          <p:cNvSpPr>
            <a:spLocks noChangeArrowheads="1"/>
          </p:cNvSpPr>
          <p:nvPr/>
        </p:nvSpPr>
        <p:spPr bwMode="auto">
          <a:xfrm>
            <a:off x="6572264" y="5072074"/>
            <a:ext cx="2071702" cy="1077218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 b="1" dirty="0">
                <a:solidFill>
                  <a:srgbClr val="002060"/>
                </a:solidFill>
                <a:latin typeface="華康鋼筆體 Std W2" pitchFamily="66" charset="-120"/>
                <a:ea typeface="華康鋼筆體 Std W2" pitchFamily="66" charset="-120"/>
              </a:rPr>
              <a:t>1986 flyby of Uranu</a:t>
            </a:r>
            <a:r>
              <a:rPr lang="en-US" altLang="zh-TW" sz="3200" dirty="0">
                <a:solidFill>
                  <a:srgbClr val="002060"/>
                </a:solidFill>
                <a:latin typeface="華康鋼筆體 Std W2" pitchFamily="66" charset="-120"/>
                <a:ea typeface="華康鋼筆體 Std W2" pitchFamily="66" charset="-12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357166"/>
            <a:ext cx="4824426" cy="895336"/>
          </a:xfrm>
        </p:spPr>
        <p:txBody>
          <a:bodyPr/>
          <a:lstStyle/>
          <a:p>
            <a:r>
              <a:rPr lang="zh-TW" altLang="en-US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中子星</a:t>
            </a:r>
          </a:p>
        </p:txBody>
      </p:sp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357298"/>
            <a:ext cx="3775075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64869" name="Comment 5"/>
          <p:cNvSpPr>
            <a:spLocks noChangeArrowheads="1"/>
          </p:cNvSpPr>
          <p:nvPr/>
        </p:nvSpPr>
        <p:spPr bwMode="auto">
          <a:xfrm>
            <a:off x="3357554" y="500042"/>
            <a:ext cx="2714644" cy="5847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 b="1" dirty="0">
                <a:solidFill>
                  <a:srgbClr val="000099"/>
                </a:solidFill>
                <a:latin typeface="華康鋼筆體 Std W2" pitchFamily="66" charset="-120"/>
                <a:ea typeface="華康鋼筆體 Std W2" pitchFamily="66" charset="-120"/>
              </a:rPr>
              <a:t>600-800 rev/s</a:t>
            </a:r>
          </a:p>
        </p:txBody>
      </p:sp>
      <p:sp>
        <p:nvSpPr>
          <p:cNvPr id="164870" name="Comment 6"/>
          <p:cNvSpPr>
            <a:spLocks noChangeArrowheads="1"/>
          </p:cNvSpPr>
          <p:nvPr/>
        </p:nvSpPr>
        <p:spPr bwMode="auto">
          <a:xfrm>
            <a:off x="1857356" y="6000768"/>
            <a:ext cx="5286412" cy="5847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kumimoji="0" lang="en-US" altLang="zh-TW" sz="3200" b="1" dirty="0">
                <a:solidFill>
                  <a:srgbClr val="000099"/>
                </a:solidFill>
                <a:latin typeface="華康鋼筆體 Std W2" pitchFamily="66" charset="-120"/>
                <a:ea typeface="華康鋼筆體 Std W2" pitchFamily="66" charset="-120"/>
              </a:rPr>
              <a:t>The incredible shrinking star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32138" y="1773238"/>
            <a:ext cx="4176712" cy="1627187"/>
          </a:xfrm>
        </p:spPr>
        <p:txBody>
          <a:bodyPr/>
          <a:lstStyle/>
          <a:p>
            <a:r>
              <a:rPr lang="zh-TW" altLang="en-US" sz="6000" b="1">
                <a:ea typeface="華康鋼筆體 Std W2" pitchFamily="66" charset="-120"/>
              </a:rPr>
              <a:t>敬請期待</a:t>
            </a: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860800"/>
            <a:ext cx="6656388" cy="982663"/>
          </a:xfrm>
        </p:spPr>
        <p:txBody>
          <a:bodyPr/>
          <a:lstStyle/>
          <a:p>
            <a:pPr lvl="0"/>
            <a:r>
              <a:rPr lang="zh-TW" altLang="en-US" sz="4800" b="1" dirty="0">
                <a:latin typeface="華康鋼筆體 Std W2" pitchFamily="66" charset="-120"/>
                <a:ea typeface="華康鋼筆體 Std W2" pitchFamily="66" charset="-120"/>
              </a:rPr>
              <a:t>物理 </a:t>
            </a:r>
            <a:r>
              <a:rPr lang="en-US" altLang="zh-TW" sz="4800" b="1" dirty="0">
                <a:latin typeface="華康鋼筆體 Std W2" pitchFamily="66" charset="-120"/>
                <a:ea typeface="華康鋼筆體 Std W2" pitchFamily="66" charset="-120"/>
              </a:rPr>
              <a:t>II</a:t>
            </a:r>
            <a:r>
              <a:rPr lang="en-US" altLang="zh-TW" sz="4800" b="1" dirty="0" smtClean="0">
                <a:latin typeface="華康鋼筆體 Std W2" pitchFamily="66" charset="-120"/>
                <a:ea typeface="華康鋼筆體 Std W2" pitchFamily="66" charset="-120"/>
              </a:rPr>
              <a:t>–</a:t>
            </a:r>
            <a:r>
              <a:rPr lang="zh-TW" altLang="en-US" sz="4800" b="1" dirty="0" smtClean="0">
                <a:latin typeface="華康鋼筆體 Std W2" pitchFamily="66" charset="-120"/>
                <a:ea typeface="華康鋼筆體 Std W2" pitchFamily="66" charset="-120"/>
              </a:rPr>
              <a:t>平衡與彈性 </a:t>
            </a:r>
          </a:p>
          <a:p>
            <a:pPr lvl="0"/>
            <a:endParaRPr lang="zh-TW" altLang="en-US" dirty="0"/>
          </a:p>
        </p:txBody>
      </p:sp>
      <p:pic>
        <p:nvPicPr>
          <p:cNvPr id="152583" name="Picture 7" descr="MMj0285246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1000125" cy="112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20" name="Rectangle 596"/>
          <p:cNvSpPr>
            <a:spLocks noGrp="1" noChangeArrowheads="1"/>
          </p:cNvSpPr>
          <p:nvPr>
            <p:ph type="title"/>
          </p:nvPr>
        </p:nvSpPr>
        <p:spPr>
          <a:xfrm>
            <a:off x="1928794" y="301625"/>
            <a:ext cx="6529406" cy="1269987"/>
          </a:xfrm>
        </p:spPr>
        <p:txBody>
          <a:bodyPr/>
          <a:lstStyle/>
          <a:p>
            <a:r>
              <a:rPr lang="zh-TW" altLang="en-US" sz="5400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課程表</a:t>
            </a:r>
          </a:p>
        </p:txBody>
      </p:sp>
      <p:graphicFrame>
        <p:nvGraphicFramePr>
          <p:cNvPr id="155251" name="Group 627"/>
          <p:cNvGraphicFramePr>
            <a:graphicFrameLocks noGrp="1"/>
          </p:cNvGraphicFramePr>
          <p:nvPr>
            <p:ph idx="1"/>
          </p:nvPr>
        </p:nvGraphicFramePr>
        <p:xfrm>
          <a:off x="179388" y="1557338"/>
          <a:ext cx="8678892" cy="4576002"/>
        </p:xfrm>
        <a:graphic>
          <a:graphicData uri="http://schemas.openxmlformats.org/drawingml/2006/table">
            <a:tbl>
              <a:tblPr/>
              <a:tblGrid>
                <a:gridCol w="1963720"/>
                <a:gridCol w="2214578"/>
                <a:gridCol w="2000264"/>
                <a:gridCol w="2500330"/>
              </a:tblGrid>
              <a:tr h="5413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日期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內容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09:00~09:45AM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09:50~10:35AM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2009/10/17 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一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轉動滾動與角動量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轉動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迴力鏢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2009/10/31 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二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平衡與彈性 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滾動與角動量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懸臂結構與平衡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2009/11/14 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三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振盪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振盪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化學振盪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–BZ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反應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2009/11/28 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四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波動與聲波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波動聲波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波的合成 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  <a:hlinkClick r:id="rId2" tooltip="ShockWave"/>
                        </a:rPr>
                        <a:t>1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  <a:hlinkClick r:id="rId3" tooltip="JavaApplet"/>
                        </a:rPr>
                        <a:t>2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聲波環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2009/12/12 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五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重力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重力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重力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華康鋼筆體 Std W2" pitchFamily="66" charset="-120"/>
                        <a:ea typeface="華康鋼筆體 Std W2" pitchFamily="66" charset="-120"/>
                        <a:cs typeface="Times New Roman" pitchFamily="18" charset="0"/>
                      </a:endParaRP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2009/12/26 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六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流體力學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流體力學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笛卡兒潛艇龍捲風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2009/01/09 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七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溫度、熱與相變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溫度、熱與相變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液態氮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2009/01/23 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八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熱與功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熱與功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華康鋼筆體 Std W2" pitchFamily="66" charset="-120"/>
                          <a:ea typeface="華康鋼筆體 Std W2" pitchFamily="66" charset="-120"/>
                          <a:cs typeface="Times New Roman" pitchFamily="18" charset="0"/>
                        </a:rPr>
                        <a:t>蒸氣船</a:t>
                      </a:r>
                    </a:p>
                  </a:txBody>
                  <a:tcPr marL="90000" marR="90000" marT="900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571744"/>
            <a:ext cx="7772400" cy="1462088"/>
          </a:xfrm>
        </p:spPr>
        <p:txBody>
          <a:bodyPr/>
          <a:lstStyle/>
          <a:p>
            <a:r>
              <a:rPr lang="en-US" altLang="zh-TW" sz="6000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2  </a:t>
            </a:r>
            <a:r>
              <a:rPr lang="zh-TW" altLang="en-US" sz="6000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平衡</a:t>
            </a:r>
            <a:r>
              <a:rPr lang="zh-TW" altLang="en-US" sz="6000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與彈性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2.1  </a:t>
            </a:r>
            <a:r>
              <a:rPr lang="zh-TW" altLang="en-US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平衡</a:t>
            </a:r>
            <a:endParaRPr lang="zh-TW" altLang="en-US" b="1" dirty="0">
              <a:solidFill>
                <a:srgbClr val="FFC0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600200"/>
            <a:ext cx="6781800" cy="1371600"/>
          </a:xfrm>
        </p:spPr>
        <p:txBody>
          <a:bodyPr/>
          <a:lstStyle/>
          <a:p>
            <a:r>
              <a:rPr lang="zh-TW" altLang="en-US" sz="3600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條件</a:t>
            </a:r>
            <a:r>
              <a:rPr lang="zh-TW" altLang="en-US" sz="3600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：合力 </a:t>
            </a:r>
            <a:r>
              <a:rPr lang="en-US" altLang="zh-TW" sz="3600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= 0,</a:t>
            </a:r>
            <a:r>
              <a:rPr lang="zh-TW" altLang="en-US" sz="3600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合力矩 </a:t>
            </a:r>
            <a:r>
              <a:rPr lang="en-US" altLang="zh-TW" sz="3600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= </a:t>
            </a:r>
            <a:r>
              <a:rPr lang="en-US" altLang="zh-TW" sz="3600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0</a:t>
            </a:r>
          </a:p>
          <a:p>
            <a:r>
              <a:rPr lang="en-US" altLang="zh-TW" sz="3600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 </a:t>
            </a:r>
            <a:endParaRPr lang="en-US" altLang="zh-TW" sz="3600" dirty="0">
              <a:solidFill>
                <a:srgbClr val="FFC0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286124"/>
            <a:ext cx="5334000" cy="2881313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</p:spPr>
      </p:pic>
      <p:graphicFrame>
        <p:nvGraphicFramePr>
          <p:cNvPr id="273410" name="Object 2"/>
          <p:cNvGraphicFramePr>
            <a:graphicFrameLocks noChangeAspect="1"/>
          </p:cNvGraphicFramePr>
          <p:nvPr/>
        </p:nvGraphicFramePr>
        <p:xfrm>
          <a:off x="2571736" y="2357431"/>
          <a:ext cx="3786214" cy="715652"/>
        </p:xfrm>
        <a:graphic>
          <a:graphicData uri="http://schemas.openxmlformats.org/presentationml/2006/ole">
            <p:oleObj spid="_x0000_s273410" name="Equation" r:id="rId4" imgW="137160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00100" y="500043"/>
            <a:ext cx="7458100" cy="857256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2.1.1 </a:t>
            </a:r>
            <a:r>
              <a:rPr lang="zh-TW" altLang="en-US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重心</a:t>
            </a:r>
            <a:endParaRPr lang="zh-TW" altLang="en-US" b="1" dirty="0">
              <a:solidFill>
                <a:srgbClr val="FFC0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pic>
        <p:nvPicPr>
          <p:cNvPr id="183302" name="Picture 1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00174"/>
            <a:ext cx="4714908" cy="27021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重心二例</a:t>
            </a:r>
          </a:p>
        </p:txBody>
      </p:sp>
      <p:pic>
        <p:nvPicPr>
          <p:cNvPr id="184324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428868"/>
            <a:ext cx="3200400" cy="2112963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84325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428868"/>
            <a:ext cx="4038600" cy="2943225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84326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642910" y="5638800"/>
            <a:ext cx="8348690" cy="8382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dirty="0"/>
              <a:t>      </a:t>
            </a:r>
            <a:r>
              <a:rPr lang="zh-TW" altLang="en-US" sz="3600" dirty="0">
                <a:latin typeface="華康鋼筆體 Std W2" pitchFamily="66" charset="-120"/>
                <a:ea typeface="華康鋼筆體 Std W2" pitchFamily="66" charset="-120"/>
              </a:rPr>
              <a:t>地球</a:t>
            </a:r>
            <a:r>
              <a:rPr lang="en-US" altLang="zh-TW" sz="3600" dirty="0">
                <a:latin typeface="華康鋼筆體 Std W2" pitchFamily="66" charset="-120"/>
                <a:ea typeface="華康鋼筆體 Std W2" pitchFamily="66" charset="-120"/>
              </a:rPr>
              <a:t>-</a:t>
            </a:r>
            <a:r>
              <a:rPr lang="zh-TW" altLang="en-US" sz="3600" dirty="0">
                <a:latin typeface="華康鋼筆體 Std W2" pitchFamily="66" charset="-120"/>
                <a:ea typeface="華康鋼筆體 Std W2" pitchFamily="66" charset="-120"/>
              </a:rPr>
              <a:t>月球              </a:t>
            </a:r>
            <a:r>
              <a:rPr lang="zh-TW" altLang="en-US" sz="3600" dirty="0" smtClean="0"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lang="zh-TW" altLang="en-US" sz="3600" dirty="0">
                <a:latin typeface="華康鋼筆體 Std W2" pitchFamily="66" charset="-120"/>
                <a:ea typeface="華康鋼筆體 Std W2" pitchFamily="66" charset="-120"/>
              </a:rPr>
              <a:t>承重鋼樑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28596" y="457200"/>
            <a:ext cx="5210204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例一 </a:t>
            </a:r>
            <a:r>
              <a:rPr lang="zh-TW" altLang="en-US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承重</a:t>
            </a:r>
            <a:r>
              <a:rPr lang="zh-TW" altLang="en-US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鋼樑</a:t>
            </a:r>
          </a:p>
        </p:txBody>
      </p:sp>
      <p:graphicFrame>
        <p:nvGraphicFramePr>
          <p:cNvPr id="185348" name="Object 1028"/>
          <p:cNvGraphicFramePr>
            <a:graphicFrameLocks noChangeAspect="1"/>
          </p:cNvGraphicFramePr>
          <p:nvPr/>
        </p:nvGraphicFramePr>
        <p:xfrm>
          <a:off x="1428728" y="2643182"/>
          <a:ext cx="6096000" cy="3521075"/>
        </p:xfrm>
        <a:graphic>
          <a:graphicData uri="http://schemas.openxmlformats.org/presentationml/2006/ole">
            <p:oleObj spid="_x0000_s208898" name="Equation" r:id="rId4" imgW="2108160" imgH="1218960" progId="Equation.3">
              <p:embed/>
            </p:oleObj>
          </a:graphicData>
        </a:graphic>
      </p:graphicFrame>
      <p:pic>
        <p:nvPicPr>
          <p:cNvPr id="185349" name="Picture 10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28600"/>
            <a:ext cx="3124200" cy="2276475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28662" y="357166"/>
            <a:ext cx="5176854" cy="857256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例二 </a:t>
            </a:r>
            <a:r>
              <a:rPr lang="zh-TW" altLang="en-US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保齡球</a:t>
            </a:r>
            <a:endParaRPr lang="zh-TW" altLang="en-US" b="1" dirty="0">
              <a:solidFill>
                <a:srgbClr val="FFC0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pic>
        <p:nvPicPr>
          <p:cNvPr id="186373" name="Picture 10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285860"/>
            <a:ext cx="7010400" cy="2722563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</p:spPr>
      </p:pic>
      <p:graphicFrame>
        <p:nvGraphicFramePr>
          <p:cNvPr id="216066" name="Object 2"/>
          <p:cNvGraphicFramePr>
            <a:graphicFrameLocks noChangeAspect="1"/>
          </p:cNvGraphicFramePr>
          <p:nvPr/>
        </p:nvGraphicFramePr>
        <p:xfrm>
          <a:off x="357158" y="4357694"/>
          <a:ext cx="8358246" cy="1952625"/>
        </p:xfrm>
        <a:graphic>
          <a:graphicData uri="http://schemas.openxmlformats.org/presentationml/2006/ole">
            <p:oleObj spid="_x0000_s216066" name="方程式" r:id="rId5" imgW="3301920" imgH="749160" progId="Equation.3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127111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例三 </a:t>
            </a:r>
            <a:r>
              <a:rPr lang="zh-TW" altLang="en-US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脊椎</a:t>
            </a:r>
            <a:endParaRPr lang="zh-TW" altLang="en-US" b="1" dirty="0">
              <a:solidFill>
                <a:srgbClr val="FFC0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pic>
        <p:nvPicPr>
          <p:cNvPr id="189444" name="Picture 20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71612"/>
            <a:ext cx="4419600" cy="2187575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89445" name="Picture 20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071942"/>
            <a:ext cx="4419600" cy="2425700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89446" name="Rectangle 2054"/>
          <p:cNvSpPr>
            <a:spLocks noGrp="1" noChangeArrowheads="1"/>
          </p:cNvSpPr>
          <p:nvPr/>
        </p:nvSpPr>
        <p:spPr bwMode="auto">
          <a:xfrm>
            <a:off x="5715008" y="1000108"/>
            <a:ext cx="3048000" cy="5334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buClr>
                <a:schemeClr val="tx2"/>
              </a:buClr>
              <a:buSzPts val="3200"/>
              <a:buFont typeface="Wingdings" pitchFamily="2" charset="2"/>
              <a:buChar char="w"/>
            </a:pPr>
            <a:r>
              <a:rPr kumimoji="0" lang="en-US" altLang="zh-TW" sz="3200" dirty="0">
                <a:ea typeface="標楷體" pitchFamily="65" charset="-120"/>
                <a:sym typeface="Symbol" pitchFamily="18" charset="2"/>
              </a:rPr>
              <a:t> </a:t>
            </a:r>
            <a:r>
              <a:rPr kumimoji="0" lang="en-US" altLang="zh-TW" sz="3200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  <a:sym typeface="Symbol" pitchFamily="18" charset="2"/>
              </a:rPr>
              <a:t> = 12</a:t>
            </a:r>
            <a:r>
              <a:rPr kumimoji="0" lang="en-US" altLang="zh-TW" sz="3200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  <a:cs typeface="Times New Roman" pitchFamily="18" charset="0"/>
                <a:sym typeface="Symbol" pitchFamily="18" charset="2"/>
              </a:rPr>
              <a:t>°                  W = 65% of </a:t>
            </a:r>
          </a:p>
          <a:p>
            <a:pPr eaLnBrk="0" hangingPunct="0">
              <a:buClr>
                <a:schemeClr val="tx2"/>
              </a:buClr>
              <a:buSzPts val="3200"/>
              <a:buFont typeface="Wingdings" pitchFamily="2" charset="2"/>
              <a:buNone/>
            </a:pPr>
            <a:r>
              <a:rPr kumimoji="0" lang="en-US" altLang="zh-TW" sz="3200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  <a:cs typeface="Times New Roman" pitchFamily="18" charset="0"/>
                <a:sym typeface="Symbol" pitchFamily="18" charset="2"/>
              </a:rPr>
              <a:t>   body weight     If w = 750N,</a:t>
            </a:r>
          </a:p>
          <a:p>
            <a:pPr eaLnBrk="0" hangingPunct="0">
              <a:buClr>
                <a:schemeClr val="tx2"/>
              </a:buClr>
              <a:buSzPts val="3200"/>
              <a:buFont typeface="Wingdings" pitchFamily="2" charset="2"/>
              <a:buNone/>
            </a:pPr>
            <a:r>
              <a:rPr kumimoji="0" lang="en-US" altLang="zh-TW" sz="3200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  <a:cs typeface="Times New Roman" pitchFamily="18" charset="0"/>
                <a:sym typeface="Symbol" pitchFamily="18" charset="2"/>
              </a:rPr>
              <a:t>  T,R~2200N!    If holding an  </a:t>
            </a:r>
          </a:p>
          <a:p>
            <a:pPr eaLnBrk="0" hangingPunct="0">
              <a:buClr>
                <a:schemeClr val="tx2"/>
              </a:buClr>
              <a:buSzPts val="3200"/>
              <a:buFont typeface="Wingdings" pitchFamily="2" charset="2"/>
              <a:buNone/>
            </a:pPr>
            <a:r>
              <a:rPr kumimoji="0" lang="en-US" altLang="zh-TW" sz="3200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  <a:cs typeface="Times New Roman" pitchFamily="18" charset="0"/>
                <a:sym typeface="Symbol" pitchFamily="18" charset="2"/>
              </a:rPr>
              <a:t>  extra w = 175N,</a:t>
            </a:r>
            <a:endParaRPr kumimoji="0" lang="en-US" altLang="zh-TW" sz="3200" b="1" dirty="0">
              <a:solidFill>
                <a:srgbClr val="FFC000"/>
              </a:solidFill>
              <a:latin typeface="華康鋼筆體 Std W2" pitchFamily="66" charset="-120"/>
              <a:ea typeface="華康鋼筆體 Std W2" pitchFamily="66" charset="-120"/>
            </a:endParaRPr>
          </a:p>
          <a:p>
            <a:pPr eaLnBrk="0" hangingPunct="0">
              <a:buClr>
                <a:schemeClr val="tx2"/>
              </a:buClr>
              <a:buSzPts val="3200"/>
              <a:buFont typeface="Wingdings" pitchFamily="2" charset="2"/>
              <a:buNone/>
            </a:pPr>
            <a:r>
              <a:rPr kumimoji="0" lang="en-US" altLang="zh-TW" sz="3200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  <a:cs typeface="Times New Roman" pitchFamily="18" charset="0"/>
                <a:sym typeface="Symbol" pitchFamily="18" charset="2"/>
              </a:rPr>
              <a:t>  T,R~3300N!!</a:t>
            </a:r>
          </a:p>
          <a:p>
            <a:pPr eaLnBrk="0" hangingPunct="0"/>
            <a:r>
              <a:rPr kumimoji="0" lang="en-US" altLang="zh-TW" sz="3200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(cf.490 and 665)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爬蟲類和哺乳類的顎骨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4429132"/>
            <a:ext cx="7072338" cy="2124068"/>
          </a:xfrm>
        </p:spPr>
        <p:txBody>
          <a:bodyPr/>
          <a:lstStyle/>
          <a:p>
            <a:pPr marL="990600" lvl="1" indent="-533400">
              <a:buClr>
                <a:schemeClr val="tx2"/>
              </a:buClr>
              <a:buSzTx/>
              <a:buFont typeface="Wingdings" pitchFamily="2" charset="2"/>
              <a:buChar char="w"/>
            </a:pPr>
            <a:r>
              <a:rPr lang="zh-TW" altLang="en-US" sz="3600" dirty="0">
                <a:latin typeface="華康鋼筆體 Std W2" pitchFamily="66" charset="-120"/>
                <a:ea typeface="華康鋼筆體 Std W2" pitchFamily="66" charset="-120"/>
              </a:rPr>
              <a:t>喙狀突（</a:t>
            </a:r>
            <a:r>
              <a:rPr lang="en-US" altLang="zh-TW" sz="3600" dirty="0" err="1">
                <a:latin typeface="華康鋼筆體 Std W2" pitchFamily="66" charset="-120"/>
                <a:ea typeface="華康鋼筆體 Std W2" pitchFamily="66" charset="-120"/>
              </a:rPr>
              <a:t>coronoid</a:t>
            </a:r>
            <a:r>
              <a:rPr lang="en-US" altLang="zh-TW" sz="3600" dirty="0">
                <a:latin typeface="華康鋼筆體 Std W2" pitchFamily="66" charset="-120"/>
                <a:ea typeface="華康鋼筆體 Std W2" pitchFamily="66" charset="-120"/>
              </a:rPr>
              <a:t> process</a:t>
            </a:r>
            <a:r>
              <a:rPr lang="zh-TW" altLang="en-US" sz="3600" dirty="0">
                <a:latin typeface="華康鋼筆體 Std W2" pitchFamily="66" charset="-120"/>
                <a:ea typeface="華康鋼筆體 Std W2" pitchFamily="66" charset="-120"/>
              </a:rPr>
              <a:t>） </a:t>
            </a:r>
          </a:p>
          <a:p>
            <a:pPr marL="990600" lvl="1" indent="-533400">
              <a:buClr>
                <a:schemeClr val="tx2"/>
              </a:buClr>
              <a:buSzTx/>
              <a:buFont typeface="Wingdings" pitchFamily="2" charset="2"/>
              <a:buChar char="w"/>
            </a:pPr>
            <a:r>
              <a:rPr lang="zh-TW" altLang="en-US" sz="3600" dirty="0">
                <a:latin typeface="華康鋼筆體 Std W2" pitchFamily="66" charset="-120"/>
                <a:ea typeface="華康鋼筆體 Std W2" pitchFamily="66" charset="-120"/>
              </a:rPr>
              <a:t>顳肌 </a:t>
            </a:r>
            <a:r>
              <a:rPr lang="en-US" altLang="zh-TW" sz="3600" dirty="0" err="1">
                <a:latin typeface="華康鋼筆體 Std W2" pitchFamily="66" charset="-120"/>
                <a:ea typeface="華康鋼筆體 Std W2" pitchFamily="66" charset="-120"/>
              </a:rPr>
              <a:t>Temporalis</a:t>
            </a:r>
            <a:r>
              <a:rPr lang="en-US" altLang="zh-TW" sz="3600" dirty="0">
                <a:latin typeface="華康鋼筆體 Std W2" pitchFamily="66" charset="-120"/>
                <a:ea typeface="華康鋼筆體 Std W2" pitchFamily="66" charset="-120"/>
              </a:rPr>
              <a:t> </a:t>
            </a:r>
          </a:p>
          <a:p>
            <a:pPr marL="990600" lvl="1" indent="-533400">
              <a:buClr>
                <a:schemeClr val="tx2"/>
              </a:buClr>
              <a:buSzTx/>
              <a:buFont typeface="Wingdings" pitchFamily="2" charset="2"/>
              <a:buChar char="w"/>
            </a:pPr>
            <a:r>
              <a:rPr lang="zh-TW" altLang="en-US" sz="3600" dirty="0">
                <a:latin typeface="華康鋼筆體 Std W2" pitchFamily="66" charset="-120"/>
                <a:ea typeface="華康鋼筆體 Std W2" pitchFamily="66" charset="-120"/>
              </a:rPr>
              <a:t>嚼肌 </a:t>
            </a:r>
            <a:r>
              <a:rPr lang="en-US" altLang="zh-TW" sz="3600" dirty="0" err="1">
                <a:latin typeface="華康鋼筆體 Std W2" pitchFamily="66" charset="-120"/>
                <a:ea typeface="華康鋼筆體 Std W2" pitchFamily="66" charset="-120"/>
              </a:rPr>
              <a:t>Masseter</a:t>
            </a:r>
            <a:r>
              <a:rPr lang="en-US" altLang="zh-TW" sz="3600" dirty="0">
                <a:latin typeface="華康鋼筆體 Std W2" pitchFamily="66" charset="-120"/>
                <a:ea typeface="華康鋼筆體 Std W2" pitchFamily="66" charset="-120"/>
              </a:rPr>
              <a:t> </a:t>
            </a:r>
          </a:p>
        </p:txBody>
      </p:sp>
      <p:pic>
        <p:nvPicPr>
          <p:cNvPr id="1914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857364"/>
            <a:ext cx="3581400" cy="2398713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914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857364"/>
            <a:ext cx="3352800" cy="2374900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3074"/>
          <p:cNvSpPr>
            <a:spLocks noGrp="1" noChangeArrowheads="1"/>
          </p:cNvSpPr>
          <p:nvPr>
            <p:ph type="title"/>
          </p:nvPr>
        </p:nvSpPr>
        <p:spPr>
          <a:xfrm>
            <a:off x="1071538" y="357166"/>
            <a:ext cx="6786610" cy="1462088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2.2 </a:t>
            </a:r>
            <a:r>
              <a:rPr lang="zh-TW" altLang="en-US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彈性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182275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928662" y="3214686"/>
            <a:ext cx="7620000" cy="2428892"/>
          </a:xfrm>
        </p:spPr>
        <p:txBody>
          <a:bodyPr/>
          <a:lstStyle/>
          <a:p>
            <a:r>
              <a:rPr lang="zh-TW" altLang="en-US" sz="3600" dirty="0">
                <a:latin typeface="華康鋼筆體 Std W2" pitchFamily="66" charset="-120"/>
                <a:ea typeface="華康鋼筆體 Std W2" pitchFamily="66" charset="-120"/>
              </a:rPr>
              <a:t>物質受力（應力，</a:t>
            </a:r>
            <a:r>
              <a:rPr lang="en-US" altLang="zh-TW" sz="3600" dirty="0">
                <a:latin typeface="華康鋼筆體 Std W2" pitchFamily="66" charset="-120"/>
                <a:ea typeface="華康鋼筆體 Std W2" pitchFamily="66" charset="-120"/>
              </a:rPr>
              <a:t>Stress</a:t>
            </a:r>
            <a:r>
              <a:rPr lang="zh-TW" altLang="en-US" sz="3600" dirty="0">
                <a:latin typeface="華康鋼筆體 Std W2" pitchFamily="66" charset="-120"/>
                <a:ea typeface="華康鋼筆體 Std W2" pitchFamily="66" charset="-120"/>
              </a:rPr>
              <a:t>）後產生形變（應變，</a:t>
            </a:r>
            <a:r>
              <a:rPr lang="en-US" altLang="zh-TW" sz="3600" dirty="0">
                <a:latin typeface="華康鋼筆體 Std W2" pitchFamily="66" charset="-120"/>
                <a:ea typeface="華康鋼筆體 Std W2" pitchFamily="66" charset="-120"/>
              </a:rPr>
              <a:t>Strain</a:t>
            </a:r>
            <a:r>
              <a:rPr lang="zh-TW" altLang="en-US" sz="3600" dirty="0">
                <a:latin typeface="華康鋼筆體 Std W2" pitchFamily="66" charset="-120"/>
                <a:ea typeface="華康鋼筆體 Std W2" pitchFamily="66" charset="-120"/>
              </a:rPr>
              <a:t>），當應力移除後，物質回復原狀之性質即為彈性。 </a:t>
            </a:r>
          </a:p>
          <a:p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543800" cy="1143000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2.2.1 </a:t>
            </a:r>
            <a:r>
              <a:rPr lang="zh-TW" altLang="en-US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應力</a:t>
            </a:r>
            <a:r>
              <a:rPr lang="zh-TW" altLang="en-US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－應變圖 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953000" y="1752600"/>
            <a:ext cx="3962400" cy="4267200"/>
          </a:xfrm>
          <a:noFill/>
          <a:ln/>
        </p:spPr>
        <p:txBody>
          <a:bodyPr/>
          <a:lstStyle/>
          <a:p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A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：比例極限（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proportional limit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）</a:t>
            </a:r>
          </a:p>
          <a:p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B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：屈服點（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yield point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）或彈性極限 </a:t>
            </a:r>
          </a:p>
          <a:p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在比例極限之內</a:t>
            </a:r>
          </a:p>
          <a:p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應力（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  <a:sym typeface="Symbol" pitchFamily="18" charset="2"/>
              </a:rPr>
              <a:t>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）＝ 比例常數 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×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應變（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ε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） </a:t>
            </a:r>
          </a:p>
        </p:txBody>
      </p:sp>
      <p:pic>
        <p:nvPicPr>
          <p:cNvPr id="1038" name="Picture 14" descr="2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752600"/>
            <a:ext cx="3527425" cy="37338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643182"/>
            <a:ext cx="7215238" cy="2214578"/>
          </a:xfrm>
        </p:spPr>
        <p:txBody>
          <a:bodyPr/>
          <a:lstStyle/>
          <a:p>
            <a:r>
              <a:rPr lang="zh-TW" altLang="en-US" sz="60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1 轉動滾動和角動量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2.2.2 </a:t>
            </a:r>
            <a:r>
              <a:rPr lang="zh-TW" altLang="en-US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應力</a:t>
            </a:r>
            <a:r>
              <a:rPr lang="zh-TW" altLang="en-US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的種類 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57224" y="4495800"/>
            <a:ext cx="8058176" cy="14478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 sz="3600" dirty="0">
                <a:latin typeface="華康鋼筆體 Std W2" pitchFamily="66" charset="-120"/>
                <a:ea typeface="華康鋼筆體 Std W2" pitchFamily="66" charset="-120"/>
              </a:rPr>
              <a:t>拉張壓力 壓縮應力  剪</a:t>
            </a:r>
            <a:r>
              <a:rPr lang="en-US" altLang="zh-TW" sz="3600" dirty="0">
                <a:latin typeface="華康鋼筆體 Std W2" pitchFamily="66" charset="-120"/>
                <a:ea typeface="華康鋼筆體 Std W2" pitchFamily="66" charset="-120"/>
              </a:rPr>
              <a:t>(</a:t>
            </a:r>
            <a:r>
              <a:rPr lang="zh-TW" altLang="en-US" sz="3600" dirty="0">
                <a:latin typeface="華康鋼筆體 Std W2" pitchFamily="66" charset="-120"/>
                <a:ea typeface="華康鋼筆體 Std W2" pitchFamily="66" charset="-120"/>
              </a:rPr>
              <a:t>切</a:t>
            </a:r>
            <a:r>
              <a:rPr lang="en-US" altLang="zh-TW" sz="3600" dirty="0">
                <a:latin typeface="華康鋼筆體 Std W2" pitchFamily="66" charset="-120"/>
                <a:ea typeface="華康鋼筆體 Std W2" pitchFamily="66" charset="-120"/>
              </a:rPr>
              <a:t>)</a:t>
            </a:r>
            <a:r>
              <a:rPr lang="zh-TW" altLang="en-US" sz="3600" dirty="0">
                <a:latin typeface="華康鋼筆體 Std W2" pitchFamily="66" charset="-120"/>
                <a:ea typeface="華康鋼筆體 Std W2" pitchFamily="66" charset="-120"/>
              </a:rPr>
              <a:t>應力  壓力</a:t>
            </a:r>
          </a:p>
        </p:txBody>
      </p:sp>
      <p:pic>
        <p:nvPicPr>
          <p:cNvPr id="144391" name="Picture 7" descr="26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143116"/>
            <a:ext cx="7467600" cy="2236788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2.2.3 Young’s </a:t>
            </a:r>
            <a:r>
              <a:rPr lang="en-US" altLang="zh-TW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Modulus</a:t>
            </a:r>
          </a:p>
        </p:txBody>
      </p:sp>
      <p:graphicFrame>
        <p:nvGraphicFramePr>
          <p:cNvPr id="218112" name="Object 0"/>
          <p:cNvGraphicFramePr>
            <a:graphicFrameLocks noChangeAspect="1"/>
          </p:cNvGraphicFramePr>
          <p:nvPr/>
        </p:nvGraphicFramePr>
        <p:xfrm>
          <a:off x="1500166" y="1643050"/>
          <a:ext cx="5086350" cy="1085850"/>
        </p:xfrm>
        <a:graphic>
          <a:graphicData uri="http://schemas.openxmlformats.org/presentationml/2006/ole">
            <p:oleObj spid="_x0000_s210946" name="Equation" r:id="rId3" imgW="1600200" imgH="393480" progId="Equation.3">
              <p:embed/>
            </p:oleObj>
          </a:graphicData>
        </a:graphic>
      </p:graphicFrame>
      <p:graphicFrame>
        <p:nvGraphicFramePr>
          <p:cNvPr id="218113" name="Object 1"/>
          <p:cNvGraphicFramePr>
            <a:graphicFrameLocks noChangeAspect="1"/>
          </p:cNvGraphicFramePr>
          <p:nvPr/>
        </p:nvGraphicFramePr>
        <p:xfrm>
          <a:off x="1500166" y="2857496"/>
          <a:ext cx="5086350" cy="1085850"/>
        </p:xfrm>
        <a:graphic>
          <a:graphicData uri="http://schemas.openxmlformats.org/presentationml/2006/ole">
            <p:oleObj spid="_x0000_s210947" name="Equation" r:id="rId4" imgW="1600200" imgH="393480" progId="Equation.3">
              <p:embed/>
            </p:oleObj>
          </a:graphicData>
        </a:graphic>
      </p:graphicFrame>
      <p:graphicFrame>
        <p:nvGraphicFramePr>
          <p:cNvPr id="218114" name="Object 2"/>
          <p:cNvGraphicFramePr>
            <a:graphicFrameLocks noChangeAspect="1"/>
          </p:cNvGraphicFramePr>
          <p:nvPr/>
        </p:nvGraphicFramePr>
        <p:xfrm>
          <a:off x="1500166" y="4143380"/>
          <a:ext cx="5692775" cy="1085850"/>
        </p:xfrm>
        <a:graphic>
          <a:graphicData uri="http://schemas.openxmlformats.org/presentationml/2006/ole">
            <p:oleObj spid="_x0000_s210948" name="Equation" r:id="rId5" imgW="1790640" imgH="393480" progId="Equation.3">
              <p:embed/>
            </p:oleObj>
          </a:graphicData>
        </a:graphic>
      </p:graphicFrame>
      <p:sp>
        <p:nvSpPr>
          <p:cNvPr id="1536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28662" y="5486400"/>
            <a:ext cx="7834338" cy="9144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Y–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楊氏模數   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S –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切變模數   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B –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體模數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例四 </a:t>
            </a:r>
            <a:r>
              <a:rPr lang="zh-TW" altLang="en-US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骨骼</a:t>
            </a:r>
            <a:r>
              <a:rPr lang="zh-TW" altLang="en-US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的壓縮 </a:t>
            </a:r>
          </a:p>
        </p:txBody>
      </p:sp>
      <p:graphicFrame>
        <p:nvGraphicFramePr>
          <p:cNvPr id="219136" name="Object 1024"/>
          <p:cNvGraphicFramePr>
            <a:graphicFrameLocks noChangeAspect="1"/>
          </p:cNvGraphicFramePr>
          <p:nvPr/>
        </p:nvGraphicFramePr>
        <p:xfrm>
          <a:off x="3357554" y="3714752"/>
          <a:ext cx="5257800" cy="2816225"/>
        </p:xfrm>
        <a:graphic>
          <a:graphicData uri="http://schemas.openxmlformats.org/presentationml/2006/ole">
            <p:oleObj spid="_x0000_s211970" name="Equation" r:id="rId4" imgW="1688760" imgH="1041120" progId="Equation.3">
              <p:embed/>
            </p:oleObj>
          </a:graphicData>
        </a:graphic>
      </p:graphicFrame>
      <p:sp>
        <p:nvSpPr>
          <p:cNvPr id="615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286116" y="1828800"/>
            <a:ext cx="5476884" cy="18288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承受重量 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=  1640N/2= 820N </a:t>
            </a:r>
          </a:p>
          <a:p>
            <a:pPr>
              <a:buFont typeface="Wingdings" pitchFamily="2" charset="2"/>
              <a:buNone/>
            </a:pP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大腿骨長度 ＝ 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0.55m </a:t>
            </a:r>
          </a:p>
          <a:p>
            <a:pPr>
              <a:buFont typeface="Wingdings" pitchFamily="2" charset="2"/>
              <a:buNone/>
            </a:pP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截面積 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= 7.7×10</a:t>
            </a:r>
            <a:r>
              <a:rPr lang="en-US" altLang="zh-TW" baseline="30000" dirty="0">
                <a:latin typeface="華康鋼筆體 Std W2" pitchFamily="66" charset="-120"/>
                <a:ea typeface="華康鋼筆體 Std W2" pitchFamily="66" charset="-120"/>
              </a:rPr>
              <a:t>-4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m</a:t>
            </a:r>
            <a:r>
              <a:rPr lang="en-US" altLang="zh-TW" baseline="30000" dirty="0">
                <a:latin typeface="華康鋼筆體 Std W2" pitchFamily="66" charset="-120"/>
                <a:ea typeface="華康鋼筆體 Std W2" pitchFamily="66" charset="-120"/>
              </a:rPr>
              <a:t>2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 </a:t>
            </a:r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143116"/>
            <a:ext cx="2197100" cy="3276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例五 </a:t>
            </a:r>
            <a:r>
              <a:rPr lang="zh-TW" altLang="en-US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鋼樑</a:t>
            </a:r>
            <a:r>
              <a:rPr lang="zh-TW" altLang="en-US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熱膨脹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2" y="1857364"/>
            <a:ext cx="4267200" cy="2057400"/>
          </a:xfrm>
        </p:spPr>
        <p:txBody>
          <a:bodyPr/>
          <a:lstStyle/>
          <a:p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L = 9.6m  A = 0.10 m</a:t>
            </a:r>
          </a:p>
          <a:p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溫度上升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19℃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時，膨脹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2.2×10</a:t>
            </a:r>
            <a:r>
              <a:rPr lang="en-US" altLang="zh-TW" baseline="30000" dirty="0">
                <a:latin typeface="華康鋼筆體 Std W2" pitchFamily="66" charset="-120"/>
                <a:ea typeface="華康鋼筆體 Std W2" pitchFamily="66" charset="-120"/>
              </a:rPr>
              <a:t>-3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m</a:t>
            </a:r>
          </a:p>
        </p:txBody>
      </p:sp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000240"/>
            <a:ext cx="3200400" cy="1671638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</p:spPr>
      </p:pic>
      <p:graphicFrame>
        <p:nvGraphicFramePr>
          <p:cNvPr id="220160" name="Object 1024"/>
          <p:cNvGraphicFramePr>
            <a:graphicFrameLocks noChangeAspect="1"/>
          </p:cNvGraphicFramePr>
          <p:nvPr/>
        </p:nvGraphicFramePr>
        <p:xfrm>
          <a:off x="2285984" y="4000504"/>
          <a:ext cx="4378325" cy="2535238"/>
        </p:xfrm>
        <a:graphic>
          <a:graphicData uri="http://schemas.openxmlformats.org/presentationml/2006/ole">
            <p:oleObj spid="_x0000_s212994" name="Equation" r:id="rId4" imgW="1600200" imgH="1066680" progId="Equation.3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伸縮縫</a:t>
            </a:r>
          </a:p>
        </p:txBody>
      </p:sp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285992"/>
            <a:ext cx="2257425" cy="2743200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2140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285992"/>
            <a:ext cx="2416175" cy="2743200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固體的楊氏模數</a:t>
            </a:r>
            <a:r>
              <a:rPr lang="zh-TW" altLang="en-US" dirty="0"/>
              <a:t> </a:t>
            </a:r>
          </a:p>
        </p:txBody>
      </p:sp>
      <p:pic>
        <p:nvPicPr>
          <p:cNvPr id="167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14554"/>
            <a:ext cx="7391400" cy="4108450"/>
          </a:xfrm>
          <a:prstGeom prst="rect">
            <a:avLst/>
          </a:prstGeom>
          <a:noFill/>
          <a:ln w="22225" cap="sq">
            <a:solidFill>
              <a:srgbClr val="000080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2.2.4 </a:t>
            </a:r>
            <a:r>
              <a:rPr lang="zh-TW" altLang="en-US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抗</a:t>
            </a:r>
            <a:r>
              <a:rPr lang="zh-TW" altLang="en-US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彎</a:t>
            </a:r>
            <a:r>
              <a:rPr lang="zh-TW" altLang="en-US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強度</a:t>
            </a:r>
            <a:r>
              <a:rPr lang="en-US" altLang="zh-TW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   </a:t>
            </a:r>
            <a:r>
              <a:rPr lang="zh-TW" altLang="en-US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（</a:t>
            </a:r>
            <a:r>
              <a:rPr lang="en-US" altLang="zh-TW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Bending Strength</a:t>
            </a:r>
            <a:r>
              <a:rPr lang="zh-TW" altLang="en-US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） 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3786190"/>
            <a:ext cx="8215370" cy="2776534"/>
          </a:xfrm>
        </p:spPr>
        <p:txBody>
          <a:bodyPr/>
          <a:lstStyle/>
          <a:p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何種形狀之物體較不易彎曲？ </a:t>
            </a:r>
          </a:p>
          <a:p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物體兩端有支撐，因本身重量而彎曲。 </a:t>
            </a:r>
          </a:p>
          <a:p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中性面（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neutral surface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） </a:t>
            </a:r>
          </a:p>
          <a:p>
            <a:pPr lvl="1"/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物體上表面受壓縮，下表面拉張，其中央部分長度未變之面（亦即未受力面）稱為中性面。</a:t>
            </a:r>
            <a:r>
              <a:rPr lang="zh-TW" altLang="en-US" dirty="0"/>
              <a:t> </a:t>
            </a:r>
          </a:p>
        </p:txBody>
      </p:sp>
      <p:pic>
        <p:nvPicPr>
          <p:cNvPr id="1699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71678"/>
            <a:ext cx="6705600" cy="1581150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中性面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3786190"/>
            <a:ext cx="7620000" cy="2286000"/>
          </a:xfrm>
        </p:spPr>
        <p:txBody>
          <a:bodyPr/>
          <a:lstStyle/>
          <a:p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距中性面愈遠變形愈甚，內力愈大；亦因力臂長，內力矩愈大。 </a:t>
            </a:r>
          </a:p>
          <a:p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結論：材料愈遠離中性面，抗彎強度愈大。 </a:t>
            </a:r>
          </a:p>
        </p:txBody>
      </p:sp>
      <p:pic>
        <p:nvPicPr>
          <p:cNvPr id="1710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857364"/>
            <a:ext cx="4495800" cy="1522413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實例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8" y="4572008"/>
            <a:ext cx="3048000" cy="1066800"/>
          </a:xfrm>
        </p:spPr>
        <p:txBody>
          <a:bodyPr/>
          <a:lstStyle/>
          <a:p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等量之實心及空心椅腳 </a:t>
            </a:r>
          </a:p>
        </p:txBody>
      </p:sp>
      <p:pic>
        <p:nvPicPr>
          <p:cNvPr id="172036" name="Picture 4" descr="2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3116"/>
            <a:ext cx="7391400" cy="20193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1285852" y="4643446"/>
            <a:ext cx="3276600" cy="1066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TW" altLang="en-US" sz="3200" dirty="0">
                <a:latin typeface="華康鋼筆體 Std W2" pitchFamily="66" charset="-120"/>
                <a:ea typeface="華康鋼筆體 Std W2" pitchFamily="66" charset="-120"/>
              </a:rPr>
              <a:t>工字樑及</a:t>
            </a:r>
            <a:r>
              <a:rPr lang="en-US" altLang="zh-TW" sz="3200" dirty="0">
                <a:latin typeface="華康鋼筆體 Std W2" pitchFamily="66" charset="-120"/>
                <a:ea typeface="華康鋼筆體 Std W2" pitchFamily="66" charset="-120"/>
              </a:rPr>
              <a:t>L</a:t>
            </a:r>
            <a:r>
              <a:rPr lang="zh-TW" altLang="en-US" sz="3200" dirty="0">
                <a:latin typeface="華康鋼筆體 Std W2" pitchFamily="66" charset="-120"/>
                <a:ea typeface="華康鋼筆體 Std W2" pitchFamily="66" charset="-120"/>
              </a:rPr>
              <a:t>型樑</a:t>
            </a:r>
            <a:r>
              <a:rPr lang="zh-TW" altLang="en-US" sz="3200" dirty="0">
                <a:ea typeface="標楷體" pitchFamily="65" charset="-120"/>
              </a:rPr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2.2.5 </a:t>
            </a:r>
            <a:r>
              <a:rPr lang="zh-TW" altLang="en-US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壓</a:t>
            </a:r>
            <a:r>
              <a:rPr lang="zh-TW" altLang="en-US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曲</a:t>
            </a:r>
            <a:r>
              <a:rPr lang="zh-TW" altLang="en-US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強度</a:t>
            </a:r>
            <a:r>
              <a:rPr lang="en-US" altLang="zh-TW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    </a:t>
            </a:r>
            <a:r>
              <a:rPr lang="zh-TW" altLang="en-US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（</a:t>
            </a:r>
            <a:r>
              <a:rPr lang="en-US" altLang="zh-TW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Buckling Strength</a:t>
            </a:r>
            <a:r>
              <a:rPr lang="zh-TW" altLang="en-US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） 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4500570"/>
            <a:ext cx="7620000" cy="1924048"/>
          </a:xfrm>
        </p:spPr>
        <p:txBody>
          <a:bodyPr/>
          <a:lstStyle/>
          <a:p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材料儘可能遠離中性面原則之限制 </a:t>
            </a:r>
          </a:p>
          <a:p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同一張紙捲成的圓筒，半徑大，壁薄者亦壓曲。 </a:t>
            </a:r>
          </a:p>
        </p:txBody>
      </p:sp>
      <p:pic>
        <p:nvPicPr>
          <p:cNvPr id="174084" name="Picture 4" descr="2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071678"/>
            <a:ext cx="3581400" cy="2206625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772400" cy="823913"/>
          </a:xfrm>
        </p:spPr>
        <p:txBody>
          <a:bodyPr/>
          <a:lstStyle/>
          <a:p>
            <a:r>
              <a:rPr lang="zh-TW" altLang="en-US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1</a:t>
            </a:r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.1</a:t>
            </a:r>
            <a:r>
              <a:rPr lang="zh-TW" altLang="en-US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  </a:t>
            </a:r>
            <a:r>
              <a:rPr lang="zh-TW" altLang="en-US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轉動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916113"/>
            <a:ext cx="5688013" cy="936625"/>
          </a:xfrm>
        </p:spPr>
        <p:txBody>
          <a:bodyPr/>
          <a:lstStyle/>
          <a:p>
            <a:r>
              <a:rPr lang="zh-TW" altLang="en-US" sz="3600" b="1">
                <a:ea typeface="華康鋼筆體 Std W2" pitchFamily="66" charset="-120"/>
              </a:rPr>
              <a:t>柔道</a:t>
            </a:r>
            <a:r>
              <a:rPr lang="zh-TW" altLang="en-US" sz="3600" b="1"/>
              <a:t> </a:t>
            </a:r>
            <a:r>
              <a:rPr lang="en-US" altLang="zh-TW" sz="3600" b="1">
                <a:latin typeface="Arial"/>
              </a:rPr>
              <a:t>–</a:t>
            </a:r>
            <a:r>
              <a:rPr lang="en-US" altLang="zh-TW" sz="3600" b="1"/>
              <a:t> </a:t>
            </a:r>
            <a:r>
              <a:rPr lang="zh-TW" altLang="en-US" sz="3600" b="1">
                <a:ea typeface="華康鋼筆體 Std W2" pitchFamily="66" charset="-120"/>
              </a:rPr>
              <a:t>腰車</a:t>
            </a:r>
          </a:p>
        </p:txBody>
      </p:sp>
      <p:pic>
        <p:nvPicPr>
          <p:cNvPr id="9222" name="Picture 6" descr="koshigurum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997200"/>
            <a:ext cx="1800225" cy="1944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臨界高度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2071678"/>
            <a:ext cx="7620000" cy="4495800"/>
          </a:xfrm>
        </p:spPr>
        <p:txBody>
          <a:bodyPr/>
          <a:lstStyle/>
          <a:p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臨界高度（</a:t>
            </a:r>
            <a:r>
              <a:rPr lang="en-US" altLang="zh-TW" dirty="0" err="1">
                <a:latin typeface="華康鋼筆體 Std W2" pitchFamily="66" charset="-120"/>
                <a:ea typeface="華康鋼筆體 Std W2" pitchFamily="66" charset="-120"/>
              </a:rPr>
              <a:t>l</a:t>
            </a:r>
            <a:r>
              <a:rPr lang="en-US" altLang="zh-TW" baseline="-25000" dirty="0" err="1">
                <a:latin typeface="華康鋼筆體 Std W2" pitchFamily="66" charset="-120"/>
                <a:ea typeface="華康鋼筆體 Std W2" pitchFamily="66" charset="-120"/>
              </a:rPr>
              <a:t>cr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）：在某一半徑下，不發生彎曲之最大高度。 </a:t>
            </a:r>
          </a:p>
          <a:p>
            <a:r>
              <a:rPr lang="en-US" altLang="zh-TW" dirty="0" err="1">
                <a:latin typeface="華康鋼筆體 Std W2" pitchFamily="66" charset="-120"/>
                <a:ea typeface="華康鋼筆體 Std W2" pitchFamily="66" charset="-120"/>
              </a:rPr>
              <a:t>l</a:t>
            </a:r>
            <a:r>
              <a:rPr lang="en-US" altLang="zh-TW" baseline="-25000" dirty="0" err="1">
                <a:latin typeface="華康鋼筆體 Std W2" pitchFamily="66" charset="-120"/>
                <a:ea typeface="華康鋼筆體 Std W2" pitchFamily="66" charset="-120"/>
              </a:rPr>
              <a:t>cr</a:t>
            </a:r>
            <a:r>
              <a:rPr lang="en-US" altLang="zh-TW" baseline="-25000" dirty="0"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 = cr</a:t>
            </a:r>
            <a:r>
              <a:rPr lang="en-US" altLang="zh-TW" baseline="30000" dirty="0">
                <a:latin typeface="華康鋼筆體 Std W2" pitchFamily="66" charset="-120"/>
                <a:ea typeface="華康鋼筆體 Std W2" pitchFamily="66" charset="-120"/>
              </a:rPr>
              <a:t>2/3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（依不同的常數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c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，通用於錐形圓柱，空心圓柱及承重圓柱）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例六 </a:t>
            </a:r>
            <a:r>
              <a:rPr lang="zh-TW" altLang="en-US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實心</a:t>
            </a:r>
            <a:r>
              <a:rPr lang="zh-TW" altLang="en-US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圓柱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981200"/>
            <a:ext cx="6858048" cy="1752600"/>
          </a:xfrm>
        </p:spPr>
        <p:txBody>
          <a:bodyPr/>
          <a:lstStyle/>
          <a:p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2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同質圓柱之半徑為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r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及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2r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，如二者均為僅恰能支持本身重量而不彎曲之高度，則其高度比 </a:t>
            </a:r>
          </a:p>
        </p:txBody>
      </p:sp>
      <p:graphicFrame>
        <p:nvGraphicFramePr>
          <p:cNvPr id="175108" name="Object 4"/>
          <p:cNvGraphicFramePr>
            <a:graphicFrameLocks noChangeAspect="1"/>
          </p:cNvGraphicFramePr>
          <p:nvPr/>
        </p:nvGraphicFramePr>
        <p:xfrm>
          <a:off x="2214546" y="4071942"/>
          <a:ext cx="4648200" cy="1612900"/>
        </p:xfrm>
        <a:graphic>
          <a:graphicData uri="http://schemas.openxmlformats.org/presentationml/2006/ole">
            <p:oleObj spid="_x0000_s214018" name="Equation" r:id="rId3" imgW="1536480" imgH="533160" progId="Equation.3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例七 </a:t>
            </a:r>
            <a:r>
              <a:rPr lang="zh-TW" altLang="en-US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樹</a:t>
            </a:r>
            <a:r>
              <a:rPr lang="zh-TW" altLang="en-US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的高度 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2214554"/>
            <a:ext cx="3505200" cy="3881446"/>
          </a:xfrm>
        </p:spPr>
        <p:txBody>
          <a:bodyPr/>
          <a:lstStyle/>
          <a:p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虛線：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l = </a:t>
            </a:r>
            <a:r>
              <a:rPr lang="en-US" altLang="zh-TW" dirty="0" err="1">
                <a:latin typeface="華康鋼筆體 Std W2" pitchFamily="66" charset="-120"/>
                <a:ea typeface="華康鋼筆體 Std W2" pitchFamily="66" charset="-120"/>
              </a:rPr>
              <a:t>cr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lang="en-US" altLang="zh-TW" baseline="30000" dirty="0">
                <a:latin typeface="華康鋼筆體 Std W2" pitchFamily="66" charset="-120"/>
                <a:ea typeface="華康鋼筆體 Std W2" pitchFamily="66" charset="-120"/>
              </a:rPr>
              <a:t>2/3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   c = 34.9 </a:t>
            </a:r>
          </a:p>
          <a:p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實線：即將壓曲之錐形圓柱的   理論值 </a:t>
            </a:r>
          </a:p>
        </p:txBody>
      </p:sp>
      <p:pic>
        <p:nvPicPr>
          <p:cNvPr id="176132" name="Picture 4" descr="2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14554"/>
            <a:ext cx="3886200" cy="3298825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例八 </a:t>
            </a:r>
            <a:r>
              <a:rPr lang="zh-TW" altLang="en-US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哺乳類的表面積</a:t>
            </a:r>
            <a:r>
              <a:rPr lang="en-US" altLang="zh-TW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       </a:t>
            </a:r>
            <a:r>
              <a:rPr lang="zh-TW" altLang="en-US" b="1" dirty="0" smtClean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與新陳代謝率</a:t>
            </a:r>
            <a:endParaRPr lang="zh-TW" altLang="en-US" b="1" dirty="0">
              <a:solidFill>
                <a:srgbClr val="FFC0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問題：哺乳類軀幹的表面積及其新陳代謝率</a:t>
            </a:r>
          </a:p>
          <a:p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假設：哺乳類的軀幹都呈圓柱形，可能為抗壓曲而形成 </a:t>
            </a:r>
          </a:p>
          <a:p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軀幹長度（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l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）及半徑（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r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）遵守前述關係：  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l = </a:t>
            </a:r>
            <a:r>
              <a:rPr lang="en-US" altLang="zh-TW" dirty="0" err="1">
                <a:latin typeface="華康鋼筆體 Std W2" pitchFamily="66" charset="-120"/>
                <a:ea typeface="華康鋼筆體 Std W2" pitchFamily="66" charset="-120"/>
              </a:rPr>
              <a:t>cr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lang="en-US" altLang="zh-TW" baseline="30000" dirty="0">
                <a:latin typeface="華康鋼筆體 Std W2" pitchFamily="66" charset="-120"/>
                <a:ea typeface="華康鋼筆體 Std W2" pitchFamily="66" charset="-120"/>
              </a:rPr>
              <a:t>2/3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表面積 </a:t>
            </a:r>
          </a:p>
        </p:txBody>
      </p:sp>
      <p:graphicFrame>
        <p:nvGraphicFramePr>
          <p:cNvPr id="179204" name="Object 4"/>
          <p:cNvGraphicFramePr>
            <a:graphicFrameLocks noChangeAspect="1"/>
          </p:cNvGraphicFramePr>
          <p:nvPr/>
        </p:nvGraphicFramePr>
        <p:xfrm>
          <a:off x="2143108" y="1928802"/>
          <a:ext cx="4764088" cy="4384675"/>
        </p:xfrm>
        <a:graphic>
          <a:graphicData uri="http://schemas.openxmlformats.org/presentationml/2006/ole">
            <p:oleObj spid="_x0000_s215042" name="Equation" r:id="rId3" imgW="1574640" imgH="1447560" progId="Equation.3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新陳代謝率</a:t>
            </a:r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假設能量之消耗與產生均具有相同功能的質量依存關係 </a:t>
            </a:r>
          </a:p>
          <a:p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P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（伸縮肌肉所消耗之功率）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= Fv</a:t>
            </a:r>
          </a:p>
          <a:p>
            <a:pPr>
              <a:buFont typeface="Wingdings" pitchFamily="2" charset="2"/>
              <a:buNone/>
            </a:pP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（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v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：肌肉伸縮速度， 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  <a:sym typeface="Symbol" pitchFamily="18" charset="2"/>
              </a:rPr>
              <a:t> 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=F/A 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）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= 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  <a:sym typeface="Symbol" pitchFamily="18" charset="2"/>
              </a:rPr>
              <a:t>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 Av </a:t>
            </a:r>
          </a:p>
          <a:p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哺乳類的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  <a:sym typeface="Symbol" pitchFamily="18" charset="2"/>
              </a:rPr>
              <a:t>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 ，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v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均相同 </a:t>
            </a:r>
          </a:p>
          <a:p>
            <a:pPr>
              <a:buFont typeface="Wingdings" pitchFamily="2" charset="2"/>
              <a:buNone/>
            </a:pPr>
            <a:r>
              <a:rPr lang="zh-TW" altLang="en-US" dirty="0">
                <a:latin typeface="華康鋼筆體 Std W2" pitchFamily="66" charset="-120"/>
                <a:ea typeface="華康鋼筆體 Std W2" pitchFamily="66" charset="-120"/>
                <a:sym typeface="Symbol" pitchFamily="18" charset="2"/>
              </a:rPr>
              <a:t></a:t>
            </a:r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P  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  <a:sym typeface="Symbol" pitchFamily="18" charset="2"/>
              </a:rPr>
              <a:t> 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A 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  <a:sym typeface="Symbol" pitchFamily="18" charset="2"/>
              </a:rPr>
              <a:t>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 r</a:t>
            </a:r>
            <a:r>
              <a:rPr lang="en-US" altLang="zh-TW" baseline="30000" dirty="0">
                <a:latin typeface="華康鋼筆體 Std W2" pitchFamily="66" charset="-120"/>
                <a:ea typeface="華康鋼筆體 Std W2" pitchFamily="66" charset="-120"/>
              </a:rPr>
              <a:t>2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  <a:sym typeface="Symbol" pitchFamily="18" charset="2"/>
              </a:rPr>
              <a:t>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 m</a:t>
            </a:r>
            <a:r>
              <a:rPr lang="en-US" altLang="zh-TW" baseline="30000" dirty="0">
                <a:latin typeface="華康鋼筆體 Std W2" pitchFamily="66" charset="-120"/>
                <a:ea typeface="華康鋼筆體 Std W2" pitchFamily="66" charset="-120"/>
              </a:rPr>
              <a:t>0.75</a:t>
            </a:r>
          </a:p>
          <a:p>
            <a:r>
              <a:rPr lang="zh-TW" altLang="en-US" dirty="0">
                <a:latin typeface="華康鋼筆體 Std W2" pitchFamily="66" charset="-120"/>
                <a:ea typeface="華康鋼筆體 Std W2" pitchFamily="66" charset="-120"/>
              </a:rPr>
              <a:t>心肌的功率、肺壁的面積均遵守此規則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理論與實驗</a:t>
            </a:r>
          </a:p>
        </p:txBody>
      </p:sp>
      <p:pic>
        <p:nvPicPr>
          <p:cNvPr id="1781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85992"/>
            <a:ext cx="7467600" cy="2989263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C000"/>
                </a:solidFill>
                <a:latin typeface="華康鋼筆體 Std W2" pitchFamily="66" charset="-120"/>
                <a:ea typeface="華康鋼筆體 Std W2" pitchFamily="66" charset="-120"/>
              </a:rPr>
              <a:t>脈搏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133600"/>
            <a:ext cx="8110566" cy="3962400"/>
          </a:xfrm>
        </p:spPr>
        <p:txBody>
          <a:bodyPr/>
          <a:lstStyle/>
          <a:p>
            <a:r>
              <a:rPr lang="zh-TW" altLang="en-US" sz="3600" dirty="0">
                <a:latin typeface="華康鋼筆體 Std W2" pitchFamily="66" charset="-120"/>
                <a:ea typeface="華康鋼筆體 Std W2" pitchFamily="66" charset="-120"/>
              </a:rPr>
              <a:t>新陳代謝率</a:t>
            </a:r>
            <a:r>
              <a:rPr lang="en-US" altLang="zh-TW" sz="3600" dirty="0">
                <a:latin typeface="華康鋼筆體 Std W2" pitchFamily="66" charset="-120"/>
                <a:ea typeface="華康鋼筆體 Std W2" pitchFamily="66" charset="-120"/>
              </a:rPr>
              <a:t>(</a:t>
            </a:r>
            <a:r>
              <a:rPr lang="zh-TW" altLang="en-US" sz="3600" dirty="0">
                <a:latin typeface="華康鋼筆體 Std W2" pitchFamily="66" charset="-120"/>
                <a:ea typeface="華康鋼筆體 Std W2" pitchFamily="66" charset="-120"/>
              </a:rPr>
              <a:t>需氧量</a:t>
            </a:r>
            <a:r>
              <a:rPr lang="en-US" altLang="zh-TW" sz="3600" dirty="0">
                <a:latin typeface="華康鋼筆體 Std W2" pitchFamily="66" charset="-120"/>
                <a:ea typeface="華康鋼筆體 Std W2" pitchFamily="66" charset="-120"/>
              </a:rPr>
              <a:t>) </a:t>
            </a:r>
            <a:r>
              <a:rPr lang="en-US" altLang="zh-TW" sz="3600" dirty="0">
                <a:latin typeface="華康鋼筆體 Std W2" pitchFamily="66" charset="-120"/>
                <a:ea typeface="華康鋼筆體 Std W2" pitchFamily="66" charset="-120"/>
                <a:sym typeface="Symbol" pitchFamily="18" charset="2"/>
              </a:rPr>
              <a:t></a:t>
            </a:r>
            <a:r>
              <a:rPr lang="en-US" altLang="zh-TW" sz="3600" dirty="0">
                <a:latin typeface="華康鋼筆體 Std W2" pitchFamily="66" charset="-120"/>
                <a:ea typeface="華康鋼筆體 Std W2" pitchFamily="66" charset="-120"/>
              </a:rPr>
              <a:t> m</a:t>
            </a:r>
            <a:r>
              <a:rPr lang="en-US" altLang="zh-TW" sz="3600" baseline="30000" dirty="0">
                <a:latin typeface="華康鋼筆體 Std W2" pitchFamily="66" charset="-120"/>
                <a:ea typeface="華康鋼筆體 Std W2" pitchFamily="66" charset="-120"/>
              </a:rPr>
              <a:t>0.75</a:t>
            </a:r>
            <a:endParaRPr lang="en-US" altLang="zh-TW" sz="3600" dirty="0">
              <a:latin typeface="華康鋼筆體 Std W2" pitchFamily="66" charset="-120"/>
              <a:ea typeface="華康鋼筆體 Std W2" pitchFamily="66" charset="-120"/>
            </a:endParaRPr>
          </a:p>
          <a:p>
            <a:r>
              <a:rPr lang="zh-TW" altLang="en-US" sz="3600" dirty="0">
                <a:latin typeface="華康鋼筆體 Std W2" pitchFamily="66" charset="-120"/>
                <a:ea typeface="華康鋼筆體 Std W2" pitchFamily="66" charset="-120"/>
              </a:rPr>
              <a:t>每次心跳所輸送血量</a:t>
            </a:r>
            <a:r>
              <a:rPr lang="zh-TW" altLang="en-US" sz="3600" dirty="0">
                <a:latin typeface="華康鋼筆體 Std W2" pitchFamily="66" charset="-120"/>
                <a:ea typeface="華康鋼筆體 Std W2" pitchFamily="66" charset="-120"/>
                <a:sym typeface="Symbol" pitchFamily="18" charset="2"/>
              </a:rPr>
              <a:t></a:t>
            </a:r>
            <a:r>
              <a:rPr lang="zh-TW" altLang="en-US" sz="3600" dirty="0"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lang="en-US" altLang="zh-TW" sz="3600" dirty="0" err="1">
                <a:latin typeface="華康鋼筆體 Std W2" pitchFamily="66" charset="-120"/>
                <a:ea typeface="華康鋼筆體 Std W2" pitchFamily="66" charset="-120"/>
              </a:rPr>
              <a:t>V</a:t>
            </a:r>
            <a:r>
              <a:rPr lang="en-US" altLang="zh-TW" sz="3600" baseline="-25000" dirty="0" err="1">
                <a:latin typeface="華康鋼筆體 Std W2" pitchFamily="66" charset="-120"/>
                <a:ea typeface="華康鋼筆體 Std W2" pitchFamily="66" charset="-120"/>
              </a:rPr>
              <a:t>heart</a:t>
            </a:r>
            <a:r>
              <a:rPr lang="en-US" altLang="zh-TW" sz="3600" dirty="0"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lang="en-US" altLang="zh-TW" sz="3600" dirty="0">
                <a:latin typeface="華康鋼筆體 Std W2" pitchFamily="66" charset="-120"/>
                <a:ea typeface="華康鋼筆體 Std W2" pitchFamily="66" charset="-120"/>
                <a:sym typeface="Symbol" pitchFamily="18" charset="2"/>
              </a:rPr>
              <a:t></a:t>
            </a:r>
            <a:r>
              <a:rPr lang="en-US" altLang="zh-TW" sz="3600" dirty="0"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lang="en-US" altLang="zh-TW" sz="3600" dirty="0" err="1">
                <a:latin typeface="華康鋼筆體 Std W2" pitchFamily="66" charset="-120"/>
                <a:ea typeface="華康鋼筆體 Std W2" pitchFamily="66" charset="-120"/>
              </a:rPr>
              <a:t>m</a:t>
            </a:r>
            <a:r>
              <a:rPr lang="en-US" altLang="zh-TW" sz="3600" baseline="-25000" dirty="0" err="1">
                <a:latin typeface="華康鋼筆體 Std W2" pitchFamily="66" charset="-120"/>
                <a:ea typeface="華康鋼筆體 Std W2" pitchFamily="66" charset="-120"/>
              </a:rPr>
              <a:t>heart</a:t>
            </a:r>
            <a:endParaRPr lang="en-US" altLang="zh-TW" sz="3600" dirty="0">
              <a:latin typeface="華康鋼筆體 Std W2" pitchFamily="66" charset="-120"/>
              <a:ea typeface="華康鋼筆體 Std W2" pitchFamily="66" charset="-120"/>
            </a:endParaRPr>
          </a:p>
          <a:p>
            <a:r>
              <a:rPr lang="zh-TW" altLang="en-US" sz="3600" dirty="0">
                <a:latin typeface="華康鋼筆體 Std W2" pitchFamily="66" charset="-120"/>
                <a:ea typeface="華康鋼筆體 Std W2" pitchFamily="66" charset="-120"/>
              </a:rPr>
              <a:t>每秒所輸送血量</a:t>
            </a:r>
            <a:r>
              <a:rPr lang="zh-TW" altLang="en-US" sz="3600" dirty="0">
                <a:latin typeface="華康鋼筆體 Std W2" pitchFamily="66" charset="-120"/>
                <a:ea typeface="華康鋼筆體 Std W2" pitchFamily="66" charset="-120"/>
                <a:sym typeface="Symbol" pitchFamily="18" charset="2"/>
              </a:rPr>
              <a:t></a:t>
            </a:r>
            <a:r>
              <a:rPr lang="zh-TW" altLang="en-US" sz="3600" dirty="0"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lang="en-US" altLang="zh-TW" sz="3600" dirty="0">
                <a:latin typeface="華康鋼筆體 Std W2" pitchFamily="66" charset="-120"/>
                <a:ea typeface="華康鋼筆體 Std W2" pitchFamily="66" charset="-120"/>
              </a:rPr>
              <a:t>mf  (f: heart rate)</a:t>
            </a:r>
          </a:p>
          <a:p>
            <a:pPr>
              <a:buFont typeface="Wingdings" pitchFamily="2" charset="2"/>
              <a:buNone/>
            </a:pPr>
            <a:r>
              <a:rPr lang="en-US" altLang="zh-TW" sz="3600" dirty="0">
                <a:latin typeface="華康鋼筆體 Std W2" pitchFamily="66" charset="-120"/>
                <a:ea typeface="華康鋼筆體 Std W2" pitchFamily="66" charset="-120"/>
                <a:sym typeface="Symbol" pitchFamily="18" charset="2"/>
              </a:rPr>
              <a:t>mf </a:t>
            </a:r>
            <a:r>
              <a:rPr lang="en-US" altLang="zh-TW" sz="3600" dirty="0">
                <a:latin typeface="華康鋼筆體 Std W2" pitchFamily="66" charset="-120"/>
                <a:ea typeface="華康鋼筆體 Std W2" pitchFamily="66" charset="-120"/>
              </a:rPr>
              <a:t> m</a:t>
            </a:r>
            <a:r>
              <a:rPr lang="en-US" altLang="zh-TW" sz="3600" baseline="30000" dirty="0">
                <a:latin typeface="華康鋼筆體 Std W2" pitchFamily="66" charset="-120"/>
                <a:ea typeface="華康鋼筆體 Std W2" pitchFamily="66" charset="-120"/>
              </a:rPr>
              <a:t>0.75 </a:t>
            </a:r>
            <a:r>
              <a:rPr lang="en-US" altLang="zh-TW" sz="3600" dirty="0">
                <a:latin typeface="華康鋼筆體 Std W2" pitchFamily="66" charset="-120"/>
                <a:ea typeface="華康鋼筆體 Std W2" pitchFamily="66" charset="-120"/>
                <a:sym typeface="Symbol" pitchFamily="18" charset="2"/>
              </a:rPr>
              <a:t> f </a:t>
            </a:r>
            <a:r>
              <a:rPr lang="en-US" altLang="zh-TW" sz="3600" dirty="0">
                <a:latin typeface="華康鋼筆體 Std W2" pitchFamily="66" charset="-120"/>
                <a:ea typeface="華康鋼筆體 Std W2" pitchFamily="66" charset="-120"/>
              </a:rPr>
              <a:t> m</a:t>
            </a:r>
            <a:r>
              <a:rPr lang="en-US" altLang="zh-TW" sz="3600" baseline="30000" dirty="0">
                <a:latin typeface="華康鋼筆體 Std W2" pitchFamily="66" charset="-120"/>
                <a:ea typeface="華康鋼筆體 Std W2" pitchFamily="66" charset="-120"/>
              </a:rPr>
              <a:t>-0.25</a:t>
            </a:r>
            <a:endParaRPr lang="en-US" altLang="zh-TW" sz="3600" dirty="0">
              <a:latin typeface="華康鋼筆體 Std W2" pitchFamily="66" charset="-120"/>
              <a:ea typeface="華康鋼筆體 Std W2" pitchFamily="66" charset="-120"/>
            </a:endParaRPr>
          </a:p>
          <a:p>
            <a:r>
              <a:rPr lang="en-US" altLang="zh-TW" sz="3600" dirty="0">
                <a:latin typeface="華康鋼筆體 Std W2" pitchFamily="66" charset="-120"/>
                <a:ea typeface="華康鋼筆體 Std W2" pitchFamily="66" charset="-120"/>
              </a:rPr>
              <a:t>Verified experimentally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32138" y="1773238"/>
            <a:ext cx="4176712" cy="1627187"/>
          </a:xfrm>
        </p:spPr>
        <p:txBody>
          <a:bodyPr/>
          <a:lstStyle/>
          <a:p>
            <a:r>
              <a:rPr lang="zh-TW" altLang="en-US" sz="6000" b="1">
                <a:ea typeface="華康鋼筆體 Std W2" pitchFamily="66" charset="-120"/>
              </a:rPr>
              <a:t>敬請期待</a:t>
            </a: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860800"/>
            <a:ext cx="6656388" cy="982663"/>
          </a:xfrm>
        </p:spPr>
        <p:txBody>
          <a:bodyPr/>
          <a:lstStyle/>
          <a:p>
            <a:pPr lvl="0"/>
            <a:r>
              <a:rPr lang="zh-TW" altLang="en-US" sz="4800" b="1" dirty="0">
                <a:latin typeface="華康鋼筆體 Std W2" pitchFamily="66" charset="-120"/>
                <a:ea typeface="華康鋼筆體 Std W2" pitchFamily="66" charset="-120"/>
              </a:rPr>
              <a:t>物理 </a:t>
            </a:r>
            <a:r>
              <a:rPr lang="en-US" altLang="zh-TW" sz="4800" b="1" dirty="0">
                <a:latin typeface="華康鋼筆體 Std W2" pitchFamily="66" charset="-120"/>
                <a:ea typeface="華康鋼筆體 Std W2" pitchFamily="66" charset="-120"/>
              </a:rPr>
              <a:t>II</a:t>
            </a:r>
            <a:r>
              <a:rPr lang="en-US" altLang="zh-TW" sz="4800" b="1" dirty="0" smtClean="0">
                <a:latin typeface="華康鋼筆體 Std W2" pitchFamily="66" charset="-120"/>
                <a:ea typeface="華康鋼筆體 Std W2" pitchFamily="66" charset="-120"/>
              </a:rPr>
              <a:t>–</a:t>
            </a:r>
            <a:r>
              <a:rPr lang="zh-TW" altLang="en-US" sz="4800" b="1" dirty="0" smtClean="0">
                <a:latin typeface="華康鋼筆體 Std W2" pitchFamily="66" charset="-120"/>
                <a:ea typeface="華康鋼筆體 Std W2" pitchFamily="66" charset="-120"/>
              </a:rPr>
              <a:t>平衡與彈性 </a:t>
            </a:r>
          </a:p>
          <a:p>
            <a:pPr lvl="0"/>
            <a:endParaRPr lang="zh-TW" altLang="en-US" dirty="0"/>
          </a:p>
        </p:txBody>
      </p:sp>
      <p:pic>
        <p:nvPicPr>
          <p:cNvPr id="152583" name="Picture 7" descr="MMj0285246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1000125" cy="112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76250"/>
            <a:ext cx="5230812" cy="974725"/>
          </a:xfrm>
        </p:spPr>
        <p:txBody>
          <a:bodyPr/>
          <a:lstStyle/>
          <a:p>
            <a:r>
              <a:rPr lang="zh-TW" altLang="en-US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例一 </a:t>
            </a:r>
            <a:r>
              <a:rPr lang="zh-TW" altLang="en-US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柔道</a:t>
            </a:r>
          </a:p>
        </p:txBody>
      </p:sp>
      <p:pic>
        <p:nvPicPr>
          <p:cNvPr id="583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905000"/>
            <a:ext cx="7264400" cy="41719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032" name="Object 1024"/>
          <p:cNvGraphicFramePr>
            <a:graphicFrameLocks noChangeAspect="1"/>
          </p:cNvGraphicFramePr>
          <p:nvPr>
            <p:ph/>
          </p:nvPr>
        </p:nvGraphicFramePr>
        <p:xfrm>
          <a:off x="1670050" y="1817688"/>
          <a:ext cx="4967288" cy="4013200"/>
        </p:xfrm>
        <a:graphic>
          <a:graphicData uri="http://schemas.openxmlformats.org/presentationml/2006/ole">
            <p:oleObj spid="_x0000_s206850" name="方程式" r:id="rId3" imgW="1244520" imgH="1117440" progId="Equation.3">
              <p:embed/>
            </p:oleObj>
          </a:graphicData>
        </a:graphic>
      </p:graphicFrame>
      <p:sp>
        <p:nvSpPr>
          <p:cNvPr id="5939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例一 </a:t>
            </a:r>
            <a:r>
              <a:rPr lang="zh-TW" altLang="en-US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力矩與反力矩</a:t>
            </a:r>
            <a:endParaRPr lang="en-US" altLang="zh-TW" sz="4800" b="1" dirty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213" y="1981200"/>
            <a:ext cx="71643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186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971550" y="404813"/>
            <a:ext cx="7772400" cy="1150937"/>
          </a:xfrm>
        </p:spPr>
        <p:txBody>
          <a:bodyPr/>
          <a:lstStyle/>
          <a:p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1.2 </a:t>
            </a:r>
            <a:r>
              <a:rPr lang="zh-TW" altLang="en-US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滾動</a:t>
            </a:r>
            <a:endParaRPr lang="zh-TW" altLang="en-US" sz="4800" b="1" dirty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133600"/>
            <a:ext cx="7239000" cy="4032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240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例二  </a:t>
            </a:r>
            <a:r>
              <a:rPr lang="zh-TW" altLang="en-US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空中飛人翻筋斗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1042988" y="2133600"/>
            <a:ext cx="1871662" cy="215900"/>
          </a:xfrm>
          <a:prstGeom prst="rect">
            <a:avLst/>
          </a:prstGeom>
          <a:solidFill>
            <a:srgbClr val="FFFFCC"/>
          </a:solidFill>
          <a:ln w="12700" cap="sq">
            <a:solidFill>
              <a:srgbClr val="FFFFCC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9" name="Object 5"/>
          <p:cNvGraphicFramePr>
            <a:graphicFrameLocks noChangeAspect="1"/>
          </p:cNvGraphicFramePr>
          <p:nvPr/>
        </p:nvGraphicFramePr>
        <p:xfrm>
          <a:off x="900113" y="2133600"/>
          <a:ext cx="7467600" cy="3948113"/>
        </p:xfrm>
        <a:graphic>
          <a:graphicData uri="http://schemas.openxmlformats.org/presentationml/2006/ole">
            <p:oleObj spid="_x0000_s174082" name="方程式" r:id="rId3" imgW="2006280" imgH="1320480" progId="Equation.3">
              <p:embed/>
            </p:oleObj>
          </a:graphicData>
        </a:graphic>
      </p:graphicFrame>
      <p:sp>
        <p:nvSpPr>
          <p:cNvPr id="103433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三圈之時間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新細明體"/>
        <a:cs typeface=""/>
      </a:majorFont>
      <a:minorFont>
        <a:latin typeface="Arial Black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2389</TotalTime>
  <Words>1032</Words>
  <Application>Microsoft Office PowerPoint</Application>
  <PresentationFormat>如螢幕大小 (4:3)</PresentationFormat>
  <Paragraphs>168</Paragraphs>
  <Slides>48</Slides>
  <Notes>8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48</vt:i4>
      </vt:variant>
    </vt:vector>
  </HeadingPairs>
  <TitlesOfParts>
    <vt:vector size="52" baseType="lpstr">
      <vt:lpstr>Fireworks</vt:lpstr>
      <vt:lpstr>方程式</vt:lpstr>
      <vt:lpstr>Equation</vt:lpstr>
      <vt:lpstr>點陣圖影像</vt:lpstr>
      <vt:lpstr>98學年上學期高二物理</vt:lpstr>
      <vt:lpstr>課程表</vt:lpstr>
      <vt:lpstr>1 轉動滾動和角動量</vt:lpstr>
      <vt:lpstr>1.1  轉動</vt:lpstr>
      <vt:lpstr>例一 柔道</vt:lpstr>
      <vt:lpstr>例一 力矩與反力矩</vt:lpstr>
      <vt:lpstr>1.2 滾動</vt:lpstr>
      <vt:lpstr>例二  空中飛人翻筋斗</vt:lpstr>
      <vt:lpstr>三圈之時間</vt:lpstr>
      <vt:lpstr>三圈之角速度</vt:lpstr>
      <vt:lpstr>四圈之角速度與週期</vt:lpstr>
      <vt:lpstr>1.3 角動量守恆 </vt:lpstr>
      <vt:lpstr>轉動慣量 - I</vt:lpstr>
      <vt:lpstr>轉動慣量 - II</vt:lpstr>
      <vt:lpstr>例三 滑水及跳水</vt:lpstr>
      <vt:lpstr>跳水過程分析</vt:lpstr>
      <vt:lpstr>太空船定向</vt:lpstr>
      <vt:lpstr>中子星</vt:lpstr>
      <vt:lpstr>敬請期待</vt:lpstr>
      <vt:lpstr>2  平衡與彈性 </vt:lpstr>
      <vt:lpstr>2.1  平衡</vt:lpstr>
      <vt:lpstr>2.1.1 重心</vt:lpstr>
      <vt:lpstr>重心二例</vt:lpstr>
      <vt:lpstr>例一 承重鋼樑</vt:lpstr>
      <vt:lpstr>例二 保齡球</vt:lpstr>
      <vt:lpstr>例三 脊椎</vt:lpstr>
      <vt:lpstr>爬蟲類和哺乳類的顎骨</vt:lpstr>
      <vt:lpstr>2.2 彈性 </vt:lpstr>
      <vt:lpstr>2.2.1 應力－應變圖 </vt:lpstr>
      <vt:lpstr>2.2.2 應力的種類 </vt:lpstr>
      <vt:lpstr>2.2.3 Young’s Modulus</vt:lpstr>
      <vt:lpstr>例四 骨骼的壓縮 </vt:lpstr>
      <vt:lpstr>例五 鋼樑熱膨脹</vt:lpstr>
      <vt:lpstr>伸縮縫</vt:lpstr>
      <vt:lpstr>固體的楊氏模數 </vt:lpstr>
      <vt:lpstr>2.2.4 抗彎強度    （Bending Strength） </vt:lpstr>
      <vt:lpstr>中性面</vt:lpstr>
      <vt:lpstr>實例</vt:lpstr>
      <vt:lpstr>2.2.5 壓曲強度     （Buckling Strength） </vt:lpstr>
      <vt:lpstr>臨界高度</vt:lpstr>
      <vt:lpstr>例六 實心圓柱</vt:lpstr>
      <vt:lpstr>例七 樹的高度 </vt:lpstr>
      <vt:lpstr>例八 哺乳類的表面積        與新陳代謝率</vt:lpstr>
      <vt:lpstr>表面積 </vt:lpstr>
      <vt:lpstr>新陳代謝率</vt:lpstr>
      <vt:lpstr>理論與實驗</vt:lpstr>
      <vt:lpstr>脈搏</vt:lpstr>
      <vt:lpstr>敬請期待</vt:lpstr>
    </vt:vector>
  </TitlesOfParts>
  <Company>中國文化大學物理學系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 Rotation</dc:title>
  <dc:creator>黃信健</dc:creator>
  <cp:lastModifiedBy>sylveen</cp:lastModifiedBy>
  <cp:revision>42</cp:revision>
  <dcterms:created xsi:type="dcterms:W3CDTF">1999-11-05T16:10:47Z</dcterms:created>
  <dcterms:modified xsi:type="dcterms:W3CDTF">2009-10-15T17:22:43Z</dcterms:modified>
</cp:coreProperties>
</file>